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sldIdLst>
    <p:sldId id="257" r:id="rId2"/>
    <p:sldId id="264" r:id="rId3"/>
    <p:sldId id="265" r:id="rId4"/>
    <p:sldId id="266" r:id="rId5"/>
    <p:sldId id="271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3300"/>
    <a:srgbClr val="FF6969"/>
    <a:srgbClr val="FF0000"/>
    <a:srgbClr val="008000"/>
    <a:srgbClr val="FF66FF"/>
    <a:srgbClr val="66FFFF"/>
    <a:srgbClr val="0000FF"/>
    <a:srgbClr val="FF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3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FC13E3F-AD9B-432D-960C-AACA399AEE4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B5B54F-F218-4DEB-980F-F48C184B03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DE1DB1-1203-40BB-89FF-F7BEDEB754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2B7731-BCFD-470B-896A-4E96F865D2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2CB663-F3B2-4CF5-BBFA-BC03A6BCBB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A8DA8-211B-4776-B908-EAFAFB40DA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F5AFD2-F641-48C0-A98C-1E26368760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528162-929B-46D6-8A12-F0337CDF9E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827D1-D3E2-4BDC-A964-86B3AD2D6C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44CA37-1E1C-449E-9913-C6C6959D63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83D943-CE11-4D27-B580-3C8E31B2CE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A48421-3CCE-4D86-9DB6-52A57044F2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6524F78A-1378-4D95-9A7D-EEE4D0D374DB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3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8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3" name="Text Box 113"/>
          <p:cNvSpPr txBox="1">
            <a:spLocks noChangeArrowheads="1"/>
          </p:cNvSpPr>
          <p:nvPr/>
        </p:nvSpPr>
        <p:spPr bwMode="auto">
          <a:xfrm>
            <a:off x="609600" y="3368675"/>
            <a:ext cx="1905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H</a:t>
            </a:r>
            <a:r>
              <a:rPr lang="en-US" sz="1600" b="1">
                <a:latin typeface="Arial" charset="0"/>
              </a:rPr>
              <a:t>ình </a:t>
            </a:r>
            <a:r>
              <a:rPr lang="en-US" sz="2000" b="1">
                <a:latin typeface="Arial" charset="0"/>
              </a:rPr>
              <a:t>tam giác ABC</a:t>
            </a:r>
          </a:p>
        </p:txBody>
      </p:sp>
      <p:sp>
        <p:nvSpPr>
          <p:cNvPr id="20594" name="Text Box 114"/>
          <p:cNvSpPr txBox="1">
            <a:spLocks noChangeArrowheads="1"/>
          </p:cNvSpPr>
          <p:nvPr/>
        </p:nvSpPr>
        <p:spPr bwMode="auto">
          <a:xfrm>
            <a:off x="3352800" y="3444875"/>
            <a:ext cx="2133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Hình tứ giác MNPQ</a:t>
            </a:r>
          </a:p>
        </p:txBody>
      </p:sp>
      <p:sp>
        <p:nvSpPr>
          <p:cNvPr id="20595" name="Text Box 115"/>
          <p:cNvSpPr txBox="1">
            <a:spLocks noChangeArrowheads="1"/>
          </p:cNvSpPr>
          <p:nvPr/>
        </p:nvSpPr>
        <p:spPr bwMode="auto">
          <a:xfrm>
            <a:off x="6324600" y="3429000"/>
            <a:ext cx="2286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Hình chữ nhật EGHI</a:t>
            </a:r>
          </a:p>
        </p:txBody>
      </p:sp>
      <p:sp>
        <p:nvSpPr>
          <p:cNvPr id="20596" name="Text Box 116"/>
          <p:cNvSpPr txBox="1">
            <a:spLocks noChangeArrowheads="1"/>
          </p:cNvSpPr>
          <p:nvPr/>
        </p:nvSpPr>
        <p:spPr bwMode="auto">
          <a:xfrm>
            <a:off x="1447800" y="6096000"/>
            <a:ext cx="2057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Hình vuông IKLM</a:t>
            </a:r>
          </a:p>
        </p:txBody>
      </p:sp>
      <p:sp>
        <p:nvSpPr>
          <p:cNvPr id="20600" name="Text Box 120"/>
          <p:cNvSpPr txBox="1">
            <a:spLocks noChangeArrowheads="1"/>
          </p:cNvSpPr>
          <p:nvPr/>
        </p:nvSpPr>
        <p:spPr bwMode="auto">
          <a:xfrm>
            <a:off x="6324600" y="64008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Hình tròn</a:t>
            </a:r>
          </a:p>
        </p:txBody>
      </p:sp>
      <p:grpSp>
        <p:nvGrpSpPr>
          <p:cNvPr id="2" name="Group 128"/>
          <p:cNvGrpSpPr>
            <a:grpSpLocks/>
          </p:cNvGrpSpPr>
          <p:nvPr/>
        </p:nvGrpSpPr>
        <p:grpSpPr bwMode="auto">
          <a:xfrm>
            <a:off x="76200" y="1600200"/>
            <a:ext cx="2933700" cy="2000250"/>
            <a:chOff x="48" y="792"/>
            <a:chExt cx="1848" cy="1260"/>
          </a:xfrm>
        </p:grpSpPr>
        <p:sp>
          <p:nvSpPr>
            <p:cNvPr id="3105" name="AutoShape 117"/>
            <p:cNvSpPr>
              <a:spLocks noChangeArrowheads="1"/>
            </p:cNvSpPr>
            <p:nvPr/>
          </p:nvSpPr>
          <p:spPr bwMode="auto">
            <a:xfrm>
              <a:off x="288" y="1056"/>
              <a:ext cx="1344" cy="864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</a:endParaRPr>
            </a:p>
          </p:txBody>
        </p:sp>
        <p:sp>
          <p:nvSpPr>
            <p:cNvPr id="3106" name="Text Box 123"/>
            <p:cNvSpPr txBox="1">
              <a:spLocks noChangeArrowheads="1"/>
            </p:cNvSpPr>
            <p:nvPr/>
          </p:nvSpPr>
          <p:spPr bwMode="auto">
            <a:xfrm>
              <a:off x="840" y="792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66FF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3107" name="Text Box 124"/>
            <p:cNvSpPr txBox="1">
              <a:spLocks noChangeArrowheads="1"/>
            </p:cNvSpPr>
            <p:nvPr/>
          </p:nvSpPr>
          <p:spPr bwMode="auto">
            <a:xfrm>
              <a:off x="48" y="1800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66FF"/>
                  </a:solidFill>
                  <a:latin typeface="Arial" charset="0"/>
                </a:rPr>
                <a:t>B</a:t>
              </a:r>
            </a:p>
          </p:txBody>
        </p:sp>
        <p:sp>
          <p:nvSpPr>
            <p:cNvPr id="3108" name="Text Box 126"/>
            <p:cNvSpPr txBox="1">
              <a:spLocks noChangeArrowheads="1"/>
            </p:cNvSpPr>
            <p:nvPr/>
          </p:nvSpPr>
          <p:spPr bwMode="auto">
            <a:xfrm>
              <a:off x="1608" y="1776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66FF"/>
                  </a:solidFill>
                  <a:latin typeface="Arial" charset="0"/>
                </a:rPr>
                <a:t>C</a:t>
              </a:r>
            </a:p>
          </p:txBody>
        </p:sp>
      </p:grpSp>
      <p:grpSp>
        <p:nvGrpSpPr>
          <p:cNvPr id="3" name="Group 145"/>
          <p:cNvGrpSpPr>
            <a:grpSpLocks/>
          </p:cNvGrpSpPr>
          <p:nvPr/>
        </p:nvGrpSpPr>
        <p:grpSpPr bwMode="auto">
          <a:xfrm>
            <a:off x="2895600" y="1657350"/>
            <a:ext cx="3162300" cy="1885950"/>
            <a:chOff x="1824" y="816"/>
            <a:chExt cx="1992" cy="1188"/>
          </a:xfrm>
        </p:grpSpPr>
        <p:sp>
          <p:nvSpPr>
            <p:cNvPr id="3099" name="AutoShape 118"/>
            <p:cNvSpPr>
              <a:spLocks noChangeArrowheads="1"/>
            </p:cNvSpPr>
            <p:nvPr/>
          </p:nvSpPr>
          <p:spPr bwMode="auto">
            <a:xfrm rot="10800000">
              <a:off x="2064" y="1056"/>
              <a:ext cx="1392" cy="864"/>
            </a:xfrm>
            <a:custGeom>
              <a:avLst/>
              <a:gdLst>
                <a:gd name="T0" fmla="*/ 5 w 21600"/>
                <a:gd name="T1" fmla="*/ 1 h 21600"/>
                <a:gd name="T2" fmla="*/ 3 w 21600"/>
                <a:gd name="T3" fmla="*/ 1 h 21600"/>
                <a:gd name="T4" fmla="*/ 1 w 21600"/>
                <a:gd name="T5" fmla="*/ 1 h 21600"/>
                <a:gd name="T6" fmla="*/ 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grpSp>
          <p:nvGrpSpPr>
            <p:cNvPr id="3100" name="Group 142"/>
            <p:cNvGrpSpPr>
              <a:grpSpLocks/>
            </p:cNvGrpSpPr>
            <p:nvPr/>
          </p:nvGrpSpPr>
          <p:grpSpPr bwMode="auto">
            <a:xfrm>
              <a:off x="1824" y="816"/>
              <a:ext cx="1992" cy="1188"/>
              <a:chOff x="1824" y="816"/>
              <a:chExt cx="1992" cy="1188"/>
            </a:xfrm>
          </p:grpSpPr>
          <p:sp>
            <p:nvSpPr>
              <p:cNvPr id="3101" name="Text Box 130"/>
              <p:cNvSpPr txBox="1">
                <a:spLocks noChangeArrowheads="1"/>
              </p:cNvSpPr>
              <p:nvPr/>
            </p:nvSpPr>
            <p:spPr bwMode="auto">
              <a:xfrm>
                <a:off x="2112" y="816"/>
                <a:ext cx="38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rgbClr val="FF66FF"/>
                    </a:solidFill>
                    <a:latin typeface="Arial" charset="0"/>
                  </a:rPr>
                  <a:t>M</a:t>
                </a:r>
              </a:p>
            </p:txBody>
          </p:sp>
          <p:sp>
            <p:nvSpPr>
              <p:cNvPr id="3102" name="Text Box 131"/>
              <p:cNvSpPr txBox="1">
                <a:spLocks noChangeArrowheads="1"/>
              </p:cNvSpPr>
              <p:nvPr/>
            </p:nvSpPr>
            <p:spPr bwMode="auto">
              <a:xfrm>
                <a:off x="3072" y="816"/>
                <a:ext cx="38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rgbClr val="FF66FF"/>
                    </a:solidFill>
                    <a:latin typeface="Arial" charset="0"/>
                  </a:rPr>
                  <a:t>N</a:t>
                </a:r>
              </a:p>
            </p:txBody>
          </p:sp>
          <p:sp>
            <p:nvSpPr>
              <p:cNvPr id="3103" name="Text Box 132"/>
              <p:cNvSpPr txBox="1">
                <a:spLocks noChangeArrowheads="1"/>
              </p:cNvSpPr>
              <p:nvPr/>
            </p:nvSpPr>
            <p:spPr bwMode="auto">
              <a:xfrm>
                <a:off x="3432" y="1752"/>
                <a:ext cx="38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rgbClr val="FF66FF"/>
                    </a:solidFill>
                    <a:latin typeface="Arial" charset="0"/>
                  </a:rPr>
                  <a:t>P</a:t>
                </a:r>
              </a:p>
            </p:txBody>
          </p:sp>
          <p:sp>
            <p:nvSpPr>
              <p:cNvPr id="3104" name="Text Box 133"/>
              <p:cNvSpPr txBox="1">
                <a:spLocks noChangeArrowheads="1"/>
              </p:cNvSpPr>
              <p:nvPr/>
            </p:nvSpPr>
            <p:spPr bwMode="auto">
              <a:xfrm>
                <a:off x="1824" y="1752"/>
                <a:ext cx="38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rgbClr val="FF66FF"/>
                    </a:solidFill>
                    <a:latin typeface="Arial" charset="0"/>
                  </a:rPr>
                  <a:t>Q</a:t>
                </a:r>
              </a:p>
            </p:txBody>
          </p:sp>
        </p:grpSp>
      </p:grpSp>
      <p:grpSp>
        <p:nvGrpSpPr>
          <p:cNvPr id="5" name="Group 143"/>
          <p:cNvGrpSpPr>
            <a:grpSpLocks/>
          </p:cNvGrpSpPr>
          <p:nvPr/>
        </p:nvGrpSpPr>
        <p:grpSpPr bwMode="auto">
          <a:xfrm>
            <a:off x="6019800" y="1695450"/>
            <a:ext cx="3200400" cy="1771650"/>
            <a:chOff x="3792" y="864"/>
            <a:chExt cx="2016" cy="1116"/>
          </a:xfrm>
        </p:grpSpPr>
        <p:sp>
          <p:nvSpPr>
            <p:cNvPr id="3094" name="Rectangle 119"/>
            <p:cNvSpPr>
              <a:spLocks noChangeArrowheads="1"/>
            </p:cNvSpPr>
            <p:nvPr/>
          </p:nvSpPr>
          <p:spPr bwMode="auto">
            <a:xfrm>
              <a:off x="4032" y="1056"/>
              <a:ext cx="1392" cy="8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</a:endParaRPr>
            </a:p>
          </p:txBody>
        </p:sp>
        <p:sp>
          <p:nvSpPr>
            <p:cNvPr id="3095" name="Text Box 134"/>
            <p:cNvSpPr txBox="1">
              <a:spLocks noChangeArrowheads="1"/>
            </p:cNvSpPr>
            <p:nvPr/>
          </p:nvSpPr>
          <p:spPr bwMode="auto">
            <a:xfrm>
              <a:off x="3792" y="864"/>
              <a:ext cx="38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66FF"/>
                  </a:solidFill>
                  <a:latin typeface="Arial" charset="0"/>
                </a:rPr>
                <a:t>E</a:t>
              </a:r>
            </a:p>
          </p:txBody>
        </p:sp>
        <p:sp>
          <p:nvSpPr>
            <p:cNvPr id="3096" name="Text Box 135"/>
            <p:cNvSpPr txBox="1">
              <a:spLocks noChangeArrowheads="1"/>
            </p:cNvSpPr>
            <p:nvPr/>
          </p:nvSpPr>
          <p:spPr bwMode="auto">
            <a:xfrm>
              <a:off x="5424" y="864"/>
              <a:ext cx="38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66FF"/>
                  </a:solidFill>
                  <a:latin typeface="Arial" charset="0"/>
                </a:rPr>
                <a:t>G</a:t>
              </a:r>
            </a:p>
          </p:txBody>
        </p:sp>
        <p:sp>
          <p:nvSpPr>
            <p:cNvPr id="3097" name="Text Box 136"/>
            <p:cNvSpPr txBox="1">
              <a:spLocks noChangeArrowheads="1"/>
            </p:cNvSpPr>
            <p:nvPr/>
          </p:nvSpPr>
          <p:spPr bwMode="auto">
            <a:xfrm>
              <a:off x="3840" y="1728"/>
              <a:ext cx="38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66FF"/>
                  </a:solidFill>
                  <a:latin typeface="Arial" charset="0"/>
                </a:rPr>
                <a:t>I</a:t>
              </a:r>
            </a:p>
          </p:txBody>
        </p:sp>
        <p:sp>
          <p:nvSpPr>
            <p:cNvPr id="3098" name="Text Box 137"/>
            <p:cNvSpPr txBox="1">
              <a:spLocks noChangeArrowheads="1"/>
            </p:cNvSpPr>
            <p:nvPr/>
          </p:nvSpPr>
          <p:spPr bwMode="auto">
            <a:xfrm>
              <a:off x="5424" y="1728"/>
              <a:ext cx="38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66FF"/>
                  </a:solidFill>
                  <a:latin typeface="Arial" charset="0"/>
                </a:rPr>
                <a:t>H</a:t>
              </a:r>
            </a:p>
          </p:txBody>
        </p:sp>
      </p:grpSp>
      <p:grpSp>
        <p:nvGrpSpPr>
          <p:cNvPr id="6" name="Group 144"/>
          <p:cNvGrpSpPr>
            <a:grpSpLocks/>
          </p:cNvGrpSpPr>
          <p:nvPr/>
        </p:nvGrpSpPr>
        <p:grpSpPr bwMode="auto">
          <a:xfrm>
            <a:off x="1028700" y="4171950"/>
            <a:ext cx="2781300" cy="2019300"/>
            <a:chOff x="288" y="2448"/>
            <a:chExt cx="1752" cy="1272"/>
          </a:xfrm>
        </p:grpSpPr>
        <p:sp>
          <p:nvSpPr>
            <p:cNvPr id="3089" name="Rectangle 122"/>
            <p:cNvSpPr>
              <a:spLocks noChangeArrowheads="1"/>
            </p:cNvSpPr>
            <p:nvPr/>
          </p:nvSpPr>
          <p:spPr bwMode="auto">
            <a:xfrm>
              <a:off x="624" y="2640"/>
              <a:ext cx="1036" cy="10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</a:endParaRPr>
            </a:p>
          </p:txBody>
        </p:sp>
        <p:sp>
          <p:nvSpPr>
            <p:cNvPr id="3090" name="Text Box 138"/>
            <p:cNvSpPr txBox="1">
              <a:spLocks noChangeArrowheads="1"/>
            </p:cNvSpPr>
            <p:nvPr/>
          </p:nvSpPr>
          <p:spPr bwMode="auto">
            <a:xfrm>
              <a:off x="432" y="2448"/>
              <a:ext cx="38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66FF"/>
                  </a:solidFill>
                  <a:latin typeface="Arial" charset="0"/>
                </a:rPr>
                <a:t>I</a:t>
              </a:r>
            </a:p>
          </p:txBody>
        </p:sp>
        <p:sp>
          <p:nvSpPr>
            <p:cNvPr id="3091" name="Text Box 139"/>
            <p:cNvSpPr txBox="1">
              <a:spLocks noChangeArrowheads="1"/>
            </p:cNvSpPr>
            <p:nvPr/>
          </p:nvSpPr>
          <p:spPr bwMode="auto">
            <a:xfrm>
              <a:off x="1632" y="2448"/>
              <a:ext cx="38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66FF"/>
                  </a:solidFill>
                  <a:latin typeface="Arial" charset="0"/>
                </a:rPr>
                <a:t>K</a:t>
              </a:r>
            </a:p>
          </p:txBody>
        </p:sp>
        <p:sp>
          <p:nvSpPr>
            <p:cNvPr id="3092" name="Text Box 140"/>
            <p:cNvSpPr txBox="1">
              <a:spLocks noChangeArrowheads="1"/>
            </p:cNvSpPr>
            <p:nvPr/>
          </p:nvSpPr>
          <p:spPr bwMode="auto">
            <a:xfrm>
              <a:off x="1656" y="3468"/>
              <a:ext cx="38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66FF"/>
                  </a:solidFill>
                  <a:latin typeface="Arial" charset="0"/>
                </a:rPr>
                <a:t>L</a:t>
              </a:r>
            </a:p>
          </p:txBody>
        </p:sp>
        <p:sp>
          <p:nvSpPr>
            <p:cNvPr id="3093" name="Text Box 141"/>
            <p:cNvSpPr txBox="1">
              <a:spLocks noChangeArrowheads="1"/>
            </p:cNvSpPr>
            <p:nvPr/>
          </p:nvSpPr>
          <p:spPr bwMode="auto">
            <a:xfrm>
              <a:off x="288" y="3456"/>
              <a:ext cx="38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66FF"/>
                  </a:solidFill>
                  <a:latin typeface="Arial" charset="0"/>
                </a:rPr>
                <a:t>M</a:t>
              </a:r>
            </a:p>
          </p:txBody>
        </p:sp>
      </p:grpSp>
      <p:grpSp>
        <p:nvGrpSpPr>
          <p:cNvPr id="7" name="Group 152"/>
          <p:cNvGrpSpPr>
            <a:grpSpLocks/>
          </p:cNvGrpSpPr>
          <p:nvPr/>
        </p:nvGrpSpPr>
        <p:grpSpPr bwMode="auto">
          <a:xfrm>
            <a:off x="19050" y="762000"/>
            <a:ext cx="9144000" cy="838200"/>
            <a:chOff x="12" y="480"/>
            <a:chExt cx="5760" cy="528"/>
          </a:xfrm>
        </p:grpSpPr>
        <p:sp>
          <p:nvSpPr>
            <p:cNvPr id="20590" name="Rectangle 110"/>
            <p:cNvSpPr>
              <a:spLocks noChangeArrowheads="1"/>
            </p:cNvSpPr>
            <p:nvPr/>
          </p:nvSpPr>
          <p:spPr bwMode="auto">
            <a:xfrm>
              <a:off x="528" y="480"/>
              <a:ext cx="3216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eaLnBrk="1" hangingPunct="1"/>
              <a:r>
                <a:rPr lang="en-US" sz="3600" b="1">
                  <a:solidFill>
                    <a:srgbClr val="FF696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HÌNH TRÒN</a:t>
              </a:r>
              <a:r>
                <a:rPr lang="en-US" sz="3600" b="1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 </a:t>
              </a:r>
              <a:r>
                <a:rPr lang="en-US" sz="2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/>
              </a:r>
              <a:br>
                <a:rPr lang="en-US" sz="2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</a:br>
              <a:endPara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3088" name="Line 149"/>
            <p:cNvSpPr>
              <a:spLocks noChangeShapeType="1"/>
            </p:cNvSpPr>
            <p:nvPr/>
          </p:nvSpPr>
          <p:spPr bwMode="auto">
            <a:xfrm>
              <a:off x="12" y="816"/>
              <a:ext cx="57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162"/>
          <p:cNvGrpSpPr>
            <a:grpSpLocks/>
          </p:cNvGrpSpPr>
          <p:nvPr/>
        </p:nvGrpSpPr>
        <p:grpSpPr bwMode="auto">
          <a:xfrm>
            <a:off x="4648200" y="4095750"/>
            <a:ext cx="2284413" cy="2457450"/>
            <a:chOff x="3501" y="2532"/>
            <a:chExt cx="1439" cy="1548"/>
          </a:xfrm>
        </p:grpSpPr>
        <p:pic>
          <p:nvPicPr>
            <p:cNvPr id="3085" name="Picture 153" descr="hinhtro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01" y="2532"/>
              <a:ext cx="1439" cy="1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86" name="Text Box 161"/>
            <p:cNvSpPr txBox="1">
              <a:spLocks noChangeArrowheads="1"/>
            </p:cNvSpPr>
            <p:nvPr/>
          </p:nvSpPr>
          <p:spPr bwMode="auto">
            <a:xfrm>
              <a:off x="4209" y="3216"/>
              <a:ext cx="20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O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0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5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20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6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3" grpId="0"/>
      <p:bldP spid="20594" grpId="0"/>
      <p:bldP spid="20595" grpId="0"/>
      <p:bldP spid="20596" grpId="0"/>
      <p:bldP spid="2060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4114800" y="1752600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Hình tròn tâm O</a:t>
            </a:r>
          </a:p>
        </p:txBody>
      </p:sp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4953000" y="2971800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Bán kính OM</a:t>
            </a:r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5257800" y="4267200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Đường kính AB</a:t>
            </a:r>
          </a:p>
        </p:txBody>
      </p:sp>
      <p:grpSp>
        <p:nvGrpSpPr>
          <p:cNvPr id="4101" name="Group 19"/>
          <p:cNvGrpSpPr>
            <a:grpSpLocks/>
          </p:cNvGrpSpPr>
          <p:nvPr/>
        </p:nvGrpSpPr>
        <p:grpSpPr bwMode="auto">
          <a:xfrm>
            <a:off x="19050" y="762000"/>
            <a:ext cx="9144000" cy="838200"/>
            <a:chOff x="12" y="480"/>
            <a:chExt cx="5760" cy="528"/>
          </a:xfrm>
        </p:grpSpPr>
        <p:sp>
          <p:nvSpPr>
            <p:cNvPr id="44052" name="Rectangle 20"/>
            <p:cNvSpPr>
              <a:spLocks noChangeArrowheads="1"/>
            </p:cNvSpPr>
            <p:nvPr/>
          </p:nvSpPr>
          <p:spPr bwMode="auto">
            <a:xfrm>
              <a:off x="528" y="480"/>
              <a:ext cx="3216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eaLnBrk="1" hangingPunct="1"/>
              <a:r>
                <a:rPr lang="en-US" sz="3600" b="1">
                  <a:solidFill>
                    <a:srgbClr val="FF696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HÌNH TRÒN</a:t>
              </a:r>
              <a:r>
                <a:rPr lang="en-US" sz="2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/>
              </a:r>
              <a:br>
                <a:rPr lang="en-US" sz="2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</a:br>
              <a:endPara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4112" name="Line 21"/>
            <p:cNvSpPr>
              <a:spLocks noChangeShapeType="1"/>
            </p:cNvSpPr>
            <p:nvPr/>
          </p:nvSpPr>
          <p:spPr bwMode="auto">
            <a:xfrm>
              <a:off x="12" y="816"/>
              <a:ext cx="57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0" y="3676650"/>
            <a:ext cx="4132263" cy="419100"/>
            <a:chOff x="144" y="2292"/>
            <a:chExt cx="2832" cy="264"/>
          </a:xfrm>
        </p:grpSpPr>
        <p:sp>
          <p:nvSpPr>
            <p:cNvPr id="4108" name="Line 30"/>
            <p:cNvSpPr>
              <a:spLocks noChangeShapeType="1"/>
            </p:cNvSpPr>
            <p:nvPr/>
          </p:nvSpPr>
          <p:spPr bwMode="auto">
            <a:xfrm>
              <a:off x="432" y="2448"/>
              <a:ext cx="218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Text Box 31"/>
            <p:cNvSpPr txBox="1">
              <a:spLocks noChangeArrowheads="1"/>
            </p:cNvSpPr>
            <p:nvPr/>
          </p:nvSpPr>
          <p:spPr bwMode="auto">
            <a:xfrm>
              <a:off x="2640" y="2304"/>
              <a:ext cx="33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B</a:t>
              </a:r>
            </a:p>
          </p:txBody>
        </p:sp>
        <p:sp>
          <p:nvSpPr>
            <p:cNvPr id="4110" name="Text Box 32"/>
            <p:cNvSpPr txBox="1">
              <a:spLocks noChangeArrowheads="1"/>
            </p:cNvSpPr>
            <p:nvPr/>
          </p:nvSpPr>
          <p:spPr bwMode="auto">
            <a:xfrm>
              <a:off x="144" y="2292"/>
              <a:ext cx="33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A</a:t>
              </a:r>
            </a:p>
          </p:txBody>
        </p:sp>
      </p:grpSp>
      <p:grpSp>
        <p:nvGrpSpPr>
          <p:cNvPr id="4" name="Group 43"/>
          <p:cNvGrpSpPr>
            <a:grpSpLocks/>
          </p:cNvGrpSpPr>
          <p:nvPr/>
        </p:nvGrpSpPr>
        <p:grpSpPr bwMode="auto">
          <a:xfrm>
            <a:off x="2019300" y="2457450"/>
            <a:ext cx="1752600" cy="1447800"/>
            <a:chOff x="1284" y="1548"/>
            <a:chExt cx="1104" cy="912"/>
          </a:xfrm>
        </p:grpSpPr>
        <p:sp>
          <p:nvSpPr>
            <p:cNvPr id="4106" name="Line 34"/>
            <p:cNvSpPr>
              <a:spLocks noChangeShapeType="1"/>
            </p:cNvSpPr>
            <p:nvPr/>
          </p:nvSpPr>
          <p:spPr bwMode="auto">
            <a:xfrm flipV="1">
              <a:off x="1284" y="1801"/>
              <a:ext cx="744" cy="659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7" name="Text Box 37"/>
            <p:cNvSpPr txBox="1">
              <a:spLocks noChangeArrowheads="1"/>
            </p:cNvSpPr>
            <p:nvPr/>
          </p:nvSpPr>
          <p:spPr bwMode="auto">
            <a:xfrm>
              <a:off x="2041" y="1548"/>
              <a:ext cx="34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M</a:t>
              </a:r>
            </a:p>
          </p:txBody>
        </p:sp>
      </p:grpSp>
      <p:sp>
        <p:nvSpPr>
          <p:cNvPr id="4104" name="Text Box 38"/>
          <p:cNvSpPr txBox="1">
            <a:spLocks noChangeArrowheads="1"/>
          </p:cNvSpPr>
          <p:nvPr/>
        </p:nvSpPr>
        <p:spPr bwMode="auto">
          <a:xfrm>
            <a:off x="1828800" y="39243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O</a:t>
            </a:r>
          </a:p>
        </p:txBody>
      </p:sp>
      <p:pic>
        <p:nvPicPr>
          <p:cNvPr id="44073" name="Picture 41" descr="hinhtr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978025"/>
            <a:ext cx="3473450" cy="373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4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2" grpId="0"/>
      <p:bldP spid="44043" grpId="0"/>
      <p:bldP spid="440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3352800" y="4262438"/>
            <a:ext cx="5791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 b="1">
                <a:latin typeface="Arial" charset="0"/>
              </a:rPr>
              <a:t>Trong hình tròn Đường kính và Bán kính có quan hệ như sau: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4343400" y="-76200"/>
            <a:ext cx="480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1" hangingPunct="1"/>
            <a:endParaRPr lang="en-US" sz="2000" b="1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grpSp>
        <p:nvGrpSpPr>
          <p:cNvPr id="5124" name="Group 9"/>
          <p:cNvGrpSpPr>
            <a:grpSpLocks/>
          </p:cNvGrpSpPr>
          <p:nvPr/>
        </p:nvGrpSpPr>
        <p:grpSpPr bwMode="auto">
          <a:xfrm>
            <a:off x="19050" y="762000"/>
            <a:ext cx="9144000" cy="838200"/>
            <a:chOff x="12" y="480"/>
            <a:chExt cx="5760" cy="528"/>
          </a:xfrm>
        </p:grpSpPr>
        <p:sp>
          <p:nvSpPr>
            <p:cNvPr id="46090" name="Rectangle 10"/>
            <p:cNvSpPr>
              <a:spLocks noChangeArrowheads="1"/>
            </p:cNvSpPr>
            <p:nvPr/>
          </p:nvSpPr>
          <p:spPr bwMode="auto">
            <a:xfrm>
              <a:off x="528" y="480"/>
              <a:ext cx="3216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eaLnBrk="1" hangingPunct="1"/>
              <a:r>
                <a:rPr lang="en-US" sz="3600" b="1">
                  <a:solidFill>
                    <a:srgbClr val="FF696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HÌNH TRÒN</a:t>
              </a:r>
              <a:r>
                <a:rPr lang="en-US" sz="2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/>
              </a:r>
              <a:br>
                <a:rPr lang="en-US" sz="2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</a:br>
              <a:endPara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5143" name="Line 11"/>
            <p:cNvSpPr>
              <a:spLocks noChangeShapeType="1"/>
            </p:cNvSpPr>
            <p:nvPr/>
          </p:nvSpPr>
          <p:spPr bwMode="auto">
            <a:xfrm>
              <a:off x="12" y="816"/>
              <a:ext cx="57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2971800" y="1336675"/>
            <a:ext cx="594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 b="1">
                <a:latin typeface="Arial" charset="0"/>
              </a:rPr>
              <a:t>Tâm O là trung điểm của đường kính AB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-19050" y="3067050"/>
            <a:ext cx="4132263" cy="419100"/>
            <a:chOff x="144" y="2292"/>
            <a:chExt cx="2832" cy="264"/>
          </a:xfrm>
        </p:grpSpPr>
        <p:sp>
          <p:nvSpPr>
            <p:cNvPr id="5139" name="Line 25"/>
            <p:cNvSpPr>
              <a:spLocks noChangeShapeType="1"/>
            </p:cNvSpPr>
            <p:nvPr/>
          </p:nvSpPr>
          <p:spPr bwMode="auto">
            <a:xfrm>
              <a:off x="432" y="2448"/>
              <a:ext cx="218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Text Box 26"/>
            <p:cNvSpPr txBox="1">
              <a:spLocks noChangeArrowheads="1"/>
            </p:cNvSpPr>
            <p:nvPr/>
          </p:nvSpPr>
          <p:spPr bwMode="auto">
            <a:xfrm>
              <a:off x="2640" y="2304"/>
              <a:ext cx="33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B</a:t>
              </a:r>
            </a:p>
          </p:txBody>
        </p:sp>
        <p:sp>
          <p:nvSpPr>
            <p:cNvPr id="5141" name="Text Box 27"/>
            <p:cNvSpPr txBox="1">
              <a:spLocks noChangeArrowheads="1"/>
            </p:cNvSpPr>
            <p:nvPr/>
          </p:nvSpPr>
          <p:spPr bwMode="auto">
            <a:xfrm>
              <a:off x="144" y="2292"/>
              <a:ext cx="33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A</a:t>
              </a:r>
            </a:p>
          </p:txBody>
        </p:sp>
      </p:grp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285750" y="3333750"/>
            <a:ext cx="1638300" cy="1370013"/>
            <a:chOff x="2832" y="3229"/>
            <a:chExt cx="1032" cy="863"/>
          </a:xfrm>
        </p:grpSpPr>
        <p:sp>
          <p:nvSpPr>
            <p:cNvPr id="5137" name="Line 29"/>
            <p:cNvSpPr>
              <a:spLocks noChangeShapeType="1"/>
            </p:cNvSpPr>
            <p:nvPr/>
          </p:nvSpPr>
          <p:spPr bwMode="auto">
            <a:xfrm flipV="1">
              <a:off x="3120" y="3229"/>
              <a:ext cx="744" cy="659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Text Box 30"/>
            <p:cNvSpPr txBox="1">
              <a:spLocks noChangeArrowheads="1"/>
            </p:cNvSpPr>
            <p:nvPr/>
          </p:nvSpPr>
          <p:spPr bwMode="auto">
            <a:xfrm>
              <a:off x="2832" y="3840"/>
              <a:ext cx="34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M</a:t>
              </a:r>
            </a:p>
          </p:txBody>
        </p:sp>
      </p:grpSp>
      <p:sp>
        <p:nvSpPr>
          <p:cNvPr id="46111" name="Text Box 31"/>
          <p:cNvSpPr txBox="1">
            <a:spLocks noChangeArrowheads="1"/>
          </p:cNvSpPr>
          <p:nvPr/>
        </p:nvSpPr>
        <p:spPr bwMode="auto">
          <a:xfrm>
            <a:off x="1733550" y="333375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O</a:t>
            </a:r>
          </a:p>
        </p:txBody>
      </p:sp>
      <p:pic>
        <p:nvPicPr>
          <p:cNvPr id="46112" name="Picture 32" descr="hinhtr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371600"/>
            <a:ext cx="3473450" cy="373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113" name="Rectangle 33"/>
          <p:cNvSpPr>
            <a:spLocks noChangeArrowheads="1"/>
          </p:cNvSpPr>
          <p:nvPr/>
        </p:nvSpPr>
        <p:spPr bwMode="auto">
          <a:xfrm>
            <a:off x="3886200" y="2057400"/>
            <a:ext cx="228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800" b="1" i="1">
                <a:latin typeface="Arial" charset="0"/>
              </a:rPr>
              <a:t>OA = ½ AB</a:t>
            </a:r>
          </a:p>
        </p:txBody>
      </p:sp>
      <p:sp>
        <p:nvSpPr>
          <p:cNvPr id="46114" name="Rectangle 34"/>
          <p:cNvSpPr>
            <a:spLocks noChangeArrowheads="1"/>
          </p:cNvSpPr>
          <p:nvPr/>
        </p:nvSpPr>
        <p:spPr bwMode="auto">
          <a:xfrm>
            <a:off x="6172200" y="2057400"/>
            <a:ext cx="228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800" b="1" i="1">
                <a:latin typeface="Arial" charset="0"/>
              </a:rPr>
              <a:t>OB= ½ AB</a:t>
            </a:r>
          </a:p>
        </p:txBody>
      </p:sp>
      <p:sp>
        <p:nvSpPr>
          <p:cNvPr id="46115" name="Rectangle 35"/>
          <p:cNvSpPr>
            <a:spLocks noChangeArrowheads="1"/>
          </p:cNvSpPr>
          <p:nvPr/>
        </p:nvSpPr>
        <p:spPr bwMode="auto">
          <a:xfrm>
            <a:off x="1447800" y="4964113"/>
            <a:ext cx="7620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latin typeface="Arial" charset="0"/>
              </a:rPr>
              <a:t>Độ dài của đường kính gấp hai lần độ dài bán kính.</a:t>
            </a:r>
            <a:endParaRPr lang="en-US" sz="1600">
              <a:latin typeface="Arial" charset="0"/>
            </a:endParaRPr>
          </a:p>
        </p:txBody>
      </p:sp>
      <p:sp>
        <p:nvSpPr>
          <p:cNvPr id="46116" name="Rectangle 36"/>
          <p:cNvSpPr>
            <a:spLocks noChangeArrowheads="1"/>
          </p:cNvSpPr>
          <p:nvPr/>
        </p:nvSpPr>
        <p:spPr bwMode="auto">
          <a:xfrm>
            <a:off x="4038600" y="3581400"/>
            <a:ext cx="449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800" b="1" i="1">
                <a:latin typeface="Arial" charset="0"/>
              </a:rPr>
              <a:t>OM = OA = OB = ½ AB</a:t>
            </a:r>
          </a:p>
        </p:txBody>
      </p:sp>
      <p:sp>
        <p:nvSpPr>
          <p:cNvPr id="46117" name="Rectangle 37"/>
          <p:cNvSpPr>
            <a:spLocks noChangeArrowheads="1"/>
          </p:cNvSpPr>
          <p:nvPr/>
        </p:nvSpPr>
        <p:spPr bwMode="auto">
          <a:xfrm>
            <a:off x="4343400" y="2743200"/>
            <a:ext cx="3657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800" b="1" i="1">
                <a:latin typeface="Arial" charset="0"/>
              </a:rPr>
              <a:t>OA = OB = ½ AB</a:t>
            </a:r>
          </a:p>
        </p:txBody>
      </p:sp>
      <p:sp>
        <p:nvSpPr>
          <p:cNvPr id="46119" name="Rectangle 39"/>
          <p:cNvSpPr>
            <a:spLocks noChangeArrowheads="1"/>
          </p:cNvSpPr>
          <p:nvPr/>
        </p:nvSpPr>
        <p:spPr bwMode="auto">
          <a:xfrm>
            <a:off x="1447800" y="5554663"/>
            <a:ext cx="7010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latin typeface="Arial" charset="0"/>
              </a:rPr>
              <a:t>Độ dài của bán kính bằng ½ độ dài đường kính</a:t>
            </a:r>
            <a:r>
              <a:rPr lang="en-US" sz="1600">
                <a:latin typeface="Arial" charset="0"/>
              </a:rPr>
              <a:t> .</a:t>
            </a:r>
          </a:p>
        </p:txBody>
      </p:sp>
      <p:sp>
        <p:nvSpPr>
          <p:cNvPr id="46120" name="Rectangle 40"/>
          <p:cNvSpPr>
            <a:spLocks noChangeArrowheads="1"/>
          </p:cNvSpPr>
          <p:nvPr/>
        </p:nvSpPr>
        <p:spPr bwMode="auto">
          <a:xfrm>
            <a:off x="495300" y="554355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 b="1" i="1">
                <a:latin typeface="Arial" charset="0"/>
              </a:rPr>
              <a:t>Hay</a:t>
            </a:r>
            <a:endParaRPr lang="en-US" sz="1400" b="1" i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6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6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6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6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6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6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46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46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46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6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6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900" decel="100000" fill="hold"/>
                                        <p:tgtEl>
                                          <p:spTgt spid="46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6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6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6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6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6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6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6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6" grpId="0"/>
      <p:bldP spid="46103" grpId="0"/>
      <p:bldP spid="46111" grpId="0"/>
      <p:bldP spid="46113" grpId="0"/>
      <p:bldP spid="46114" grpId="0"/>
      <p:bldP spid="46115" grpId="0"/>
      <p:bldP spid="46116" grpId="0"/>
      <p:bldP spid="46117" grpId="0"/>
      <p:bldP spid="46119" grpId="0"/>
      <p:bldP spid="461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6"/>
          <p:cNvSpPr txBox="1">
            <a:spLocks noChangeArrowheads="1"/>
          </p:cNvSpPr>
          <p:nvPr/>
        </p:nvSpPr>
        <p:spPr bwMode="auto">
          <a:xfrm>
            <a:off x="7010400" y="1295400"/>
            <a:ext cx="182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Luyện tập</a:t>
            </a:r>
          </a:p>
        </p:txBody>
      </p:sp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4343400" y="-76200"/>
            <a:ext cx="480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1" hangingPunct="1"/>
            <a:endParaRPr lang="en-US" sz="2000" b="1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grpSp>
        <p:nvGrpSpPr>
          <p:cNvPr id="6148" name="Group 10"/>
          <p:cNvGrpSpPr>
            <a:grpSpLocks/>
          </p:cNvGrpSpPr>
          <p:nvPr/>
        </p:nvGrpSpPr>
        <p:grpSpPr bwMode="auto">
          <a:xfrm>
            <a:off x="19050" y="762000"/>
            <a:ext cx="9144000" cy="838200"/>
            <a:chOff x="12" y="480"/>
            <a:chExt cx="5760" cy="528"/>
          </a:xfrm>
        </p:grpSpPr>
        <p:sp>
          <p:nvSpPr>
            <p:cNvPr id="49163" name="Rectangle 11"/>
            <p:cNvSpPr>
              <a:spLocks noChangeArrowheads="1"/>
            </p:cNvSpPr>
            <p:nvPr/>
          </p:nvSpPr>
          <p:spPr bwMode="auto">
            <a:xfrm>
              <a:off x="528" y="480"/>
              <a:ext cx="3216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eaLnBrk="1" hangingPunct="1"/>
              <a:r>
                <a:rPr lang="en-US" sz="3600" b="1">
                  <a:solidFill>
                    <a:srgbClr val="FF696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HÌNH TRÒN</a:t>
              </a:r>
              <a:r>
                <a:rPr lang="en-US" sz="2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/>
              </a:r>
              <a:br>
                <a:rPr lang="en-US" sz="2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</a:br>
              <a:endPara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98" name="Line 12"/>
            <p:cNvSpPr>
              <a:spLocks noChangeShapeType="1"/>
            </p:cNvSpPr>
            <p:nvPr/>
          </p:nvSpPr>
          <p:spPr bwMode="auto">
            <a:xfrm>
              <a:off x="12" y="816"/>
              <a:ext cx="57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165" name="Rectangle 13"/>
          <p:cNvSpPr>
            <a:spLocks noChangeArrowheads="1"/>
          </p:cNvSpPr>
          <p:nvPr/>
        </p:nvSpPr>
        <p:spPr bwMode="auto">
          <a:xfrm>
            <a:off x="228600" y="4994275"/>
            <a:ext cx="2819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 b="1">
                <a:solidFill>
                  <a:srgbClr val="66FFFF"/>
                </a:solidFill>
                <a:latin typeface="Arial" charset="0"/>
              </a:rPr>
              <a:t>b. Hình tròn tâm O</a:t>
            </a:r>
          </a:p>
        </p:txBody>
      </p:sp>
      <p:sp>
        <p:nvSpPr>
          <p:cNvPr id="6150" name="Rectangle 14"/>
          <p:cNvSpPr>
            <a:spLocks noChangeArrowheads="1"/>
          </p:cNvSpPr>
          <p:nvPr/>
        </p:nvSpPr>
        <p:spPr bwMode="auto">
          <a:xfrm>
            <a:off x="0" y="1295400"/>
            <a:ext cx="6705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b="1">
                <a:solidFill>
                  <a:schemeClr val="tx2"/>
                </a:solidFill>
                <a:latin typeface="Arial" charset="0"/>
              </a:rPr>
              <a:t>Bài 1</a:t>
            </a:r>
            <a:r>
              <a:rPr lang="en-US" sz="2400">
                <a:solidFill>
                  <a:schemeClr val="tx2"/>
                </a:solidFill>
                <a:latin typeface="Arial" charset="0"/>
              </a:rPr>
              <a:t>: </a:t>
            </a:r>
            <a:r>
              <a:rPr lang="en-US" sz="2400" b="1">
                <a:solidFill>
                  <a:schemeClr val="tx2"/>
                </a:solidFill>
                <a:latin typeface="Arial" charset="0"/>
              </a:rPr>
              <a:t>Nêu tên bán kính, đường kính có trong mỗi hình vẽ</a:t>
            </a:r>
          </a:p>
        </p:txBody>
      </p:sp>
      <p:sp>
        <p:nvSpPr>
          <p:cNvPr id="49167" name="Rectangle 15"/>
          <p:cNvSpPr>
            <a:spLocks noChangeArrowheads="1"/>
          </p:cNvSpPr>
          <p:nvPr/>
        </p:nvSpPr>
        <p:spPr bwMode="auto">
          <a:xfrm>
            <a:off x="2971800" y="3089275"/>
            <a:ext cx="190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 b="1">
                <a:solidFill>
                  <a:srgbClr val="66FFFF"/>
                </a:solidFill>
                <a:latin typeface="Arial" charset="0"/>
              </a:rPr>
              <a:t>Đường kính:</a:t>
            </a:r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rot="-7200000">
            <a:off x="96044" y="3547269"/>
            <a:ext cx="2322512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54"/>
          <p:cNvGrpSpPr>
            <a:grpSpLocks/>
          </p:cNvGrpSpPr>
          <p:nvPr/>
        </p:nvGrpSpPr>
        <p:grpSpPr bwMode="auto">
          <a:xfrm>
            <a:off x="26988" y="2133600"/>
            <a:ext cx="2468562" cy="2657475"/>
            <a:chOff x="221" y="1584"/>
            <a:chExt cx="1555" cy="1674"/>
          </a:xfrm>
        </p:grpSpPr>
        <p:sp>
          <p:nvSpPr>
            <p:cNvPr id="6195" name="Text Box 23"/>
            <p:cNvSpPr txBox="1">
              <a:spLocks noChangeArrowheads="1"/>
            </p:cNvSpPr>
            <p:nvPr/>
          </p:nvSpPr>
          <p:spPr bwMode="auto">
            <a:xfrm>
              <a:off x="816" y="2532"/>
              <a:ext cx="33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O</a:t>
              </a:r>
            </a:p>
          </p:txBody>
        </p:sp>
        <p:pic>
          <p:nvPicPr>
            <p:cNvPr id="6196" name="Picture 24" descr="hinhtro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21" y="1584"/>
              <a:ext cx="1555" cy="1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9178" name="Line 26"/>
          <p:cNvSpPr>
            <a:spLocks noChangeShapeType="1"/>
          </p:cNvSpPr>
          <p:nvPr/>
        </p:nvSpPr>
        <p:spPr bwMode="auto">
          <a:xfrm rot="-2580000">
            <a:off x="76200" y="3505200"/>
            <a:ext cx="23304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62"/>
          <p:cNvGrpSpPr>
            <a:grpSpLocks/>
          </p:cNvGrpSpPr>
          <p:nvPr/>
        </p:nvGrpSpPr>
        <p:grpSpPr bwMode="auto">
          <a:xfrm>
            <a:off x="5010150" y="5314950"/>
            <a:ext cx="3252788" cy="419100"/>
            <a:chOff x="3039" y="336"/>
            <a:chExt cx="2049" cy="264"/>
          </a:xfrm>
        </p:grpSpPr>
        <p:sp>
          <p:nvSpPr>
            <p:cNvPr id="6192" name="Line 29"/>
            <p:cNvSpPr>
              <a:spLocks noChangeShapeType="1"/>
            </p:cNvSpPr>
            <p:nvPr/>
          </p:nvSpPr>
          <p:spPr bwMode="auto">
            <a:xfrm>
              <a:off x="3381" y="492"/>
              <a:ext cx="146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3" name="Text Box 30"/>
            <p:cNvSpPr txBox="1">
              <a:spLocks noChangeArrowheads="1"/>
            </p:cNvSpPr>
            <p:nvPr/>
          </p:nvSpPr>
          <p:spPr bwMode="auto">
            <a:xfrm>
              <a:off x="4863" y="348"/>
              <a:ext cx="22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B</a:t>
              </a:r>
            </a:p>
          </p:txBody>
        </p:sp>
        <p:sp>
          <p:nvSpPr>
            <p:cNvPr id="6194" name="Text Box 31"/>
            <p:cNvSpPr txBox="1">
              <a:spLocks noChangeArrowheads="1"/>
            </p:cNvSpPr>
            <p:nvPr/>
          </p:nvSpPr>
          <p:spPr bwMode="auto">
            <a:xfrm>
              <a:off x="3039" y="336"/>
              <a:ext cx="22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A</a:t>
              </a:r>
            </a:p>
          </p:txBody>
        </p:sp>
      </p:grp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1219200" y="2438400"/>
            <a:ext cx="1276350" cy="1085850"/>
            <a:chOff x="1284" y="1548"/>
            <a:chExt cx="1104" cy="912"/>
          </a:xfrm>
        </p:grpSpPr>
        <p:sp>
          <p:nvSpPr>
            <p:cNvPr id="6190" name="Line 34"/>
            <p:cNvSpPr>
              <a:spLocks noChangeShapeType="1"/>
            </p:cNvSpPr>
            <p:nvPr/>
          </p:nvSpPr>
          <p:spPr bwMode="auto">
            <a:xfrm flipV="1">
              <a:off x="1284" y="1801"/>
              <a:ext cx="744" cy="659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1" name="Text Box 35"/>
            <p:cNvSpPr txBox="1">
              <a:spLocks noChangeArrowheads="1"/>
            </p:cNvSpPr>
            <p:nvPr/>
          </p:nvSpPr>
          <p:spPr bwMode="auto">
            <a:xfrm>
              <a:off x="2040" y="1548"/>
              <a:ext cx="348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M</a:t>
              </a:r>
            </a:p>
          </p:txBody>
        </p:sp>
      </p:grpSp>
      <p:grpSp>
        <p:nvGrpSpPr>
          <p:cNvPr id="6" name="Group 42"/>
          <p:cNvGrpSpPr>
            <a:grpSpLocks/>
          </p:cNvGrpSpPr>
          <p:nvPr/>
        </p:nvGrpSpPr>
        <p:grpSpPr bwMode="auto">
          <a:xfrm>
            <a:off x="33338" y="3505200"/>
            <a:ext cx="1204912" cy="1089025"/>
            <a:chOff x="2112" y="1534"/>
            <a:chExt cx="759" cy="686"/>
          </a:xfrm>
        </p:grpSpPr>
        <p:sp>
          <p:nvSpPr>
            <p:cNvPr id="6188" name="Line 37"/>
            <p:cNvSpPr>
              <a:spLocks noChangeShapeType="1"/>
            </p:cNvSpPr>
            <p:nvPr/>
          </p:nvSpPr>
          <p:spPr bwMode="auto">
            <a:xfrm flipV="1">
              <a:off x="2329" y="1534"/>
              <a:ext cx="542" cy="494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9" name="Text Box 38"/>
            <p:cNvSpPr txBox="1">
              <a:spLocks noChangeArrowheads="1"/>
            </p:cNvSpPr>
            <p:nvPr/>
          </p:nvSpPr>
          <p:spPr bwMode="auto">
            <a:xfrm>
              <a:off x="2112" y="1968"/>
              <a:ext cx="25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N</a:t>
              </a:r>
            </a:p>
          </p:txBody>
        </p:sp>
      </p:grp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400050" y="2159000"/>
            <a:ext cx="957263" cy="1289050"/>
            <a:chOff x="2304" y="1872"/>
            <a:chExt cx="603" cy="822"/>
          </a:xfrm>
        </p:grpSpPr>
        <p:sp>
          <p:nvSpPr>
            <p:cNvPr id="6186" name="Line 21"/>
            <p:cNvSpPr>
              <a:spLocks noChangeShapeType="1"/>
            </p:cNvSpPr>
            <p:nvPr/>
          </p:nvSpPr>
          <p:spPr bwMode="auto">
            <a:xfrm rot="16988692" flipV="1">
              <a:off x="2389" y="2176"/>
              <a:ext cx="542" cy="494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7" name="Text Box 43"/>
            <p:cNvSpPr txBox="1">
              <a:spLocks noChangeArrowheads="1"/>
            </p:cNvSpPr>
            <p:nvPr/>
          </p:nvSpPr>
          <p:spPr bwMode="auto">
            <a:xfrm>
              <a:off x="2304" y="1872"/>
              <a:ext cx="384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P</a:t>
              </a:r>
            </a:p>
          </p:txBody>
        </p:sp>
      </p:grpSp>
      <p:grpSp>
        <p:nvGrpSpPr>
          <p:cNvPr id="8" name="Group 48"/>
          <p:cNvGrpSpPr>
            <a:grpSpLocks/>
          </p:cNvGrpSpPr>
          <p:nvPr/>
        </p:nvGrpSpPr>
        <p:grpSpPr bwMode="auto">
          <a:xfrm rot="-60000">
            <a:off x="1143000" y="3581400"/>
            <a:ext cx="1198563" cy="1279525"/>
            <a:chOff x="2125" y="1816"/>
            <a:chExt cx="755" cy="806"/>
          </a:xfrm>
        </p:grpSpPr>
        <p:sp>
          <p:nvSpPr>
            <p:cNvPr id="6184" name="Line 46"/>
            <p:cNvSpPr>
              <a:spLocks noChangeShapeType="1"/>
            </p:cNvSpPr>
            <p:nvPr/>
          </p:nvSpPr>
          <p:spPr bwMode="auto">
            <a:xfrm rot="16988692" flipV="1">
              <a:off x="2101" y="1840"/>
              <a:ext cx="542" cy="494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5" name="Text Box 47"/>
            <p:cNvSpPr txBox="1">
              <a:spLocks noChangeArrowheads="1"/>
            </p:cNvSpPr>
            <p:nvPr/>
          </p:nvSpPr>
          <p:spPr bwMode="auto">
            <a:xfrm>
              <a:off x="2496" y="2370"/>
              <a:ext cx="38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Q</a:t>
              </a:r>
            </a:p>
          </p:txBody>
        </p:sp>
      </p:grpSp>
      <p:sp>
        <p:nvSpPr>
          <p:cNvPr id="49208" name="Rectangle 56"/>
          <p:cNvSpPr>
            <a:spLocks noChangeArrowheads="1"/>
          </p:cNvSpPr>
          <p:nvPr/>
        </p:nvSpPr>
        <p:spPr bwMode="auto">
          <a:xfrm>
            <a:off x="2743200" y="1981200"/>
            <a:ext cx="3276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 b="1">
                <a:solidFill>
                  <a:srgbClr val="66FFFF"/>
                </a:solidFill>
                <a:latin typeface="Arial" charset="0"/>
              </a:rPr>
              <a:t>a. Hình tròn tâm O</a:t>
            </a:r>
          </a:p>
        </p:txBody>
      </p:sp>
      <p:sp>
        <p:nvSpPr>
          <p:cNvPr id="49209" name="Rectangle 57"/>
          <p:cNvSpPr>
            <a:spLocks noChangeArrowheads="1"/>
          </p:cNvSpPr>
          <p:nvPr/>
        </p:nvSpPr>
        <p:spPr bwMode="auto">
          <a:xfrm>
            <a:off x="2971800" y="24384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 b="1">
                <a:solidFill>
                  <a:srgbClr val="66FFFF"/>
                </a:solidFill>
                <a:latin typeface="Arial" charset="0"/>
              </a:rPr>
              <a:t>Bán kính:</a:t>
            </a:r>
          </a:p>
        </p:txBody>
      </p:sp>
      <p:sp>
        <p:nvSpPr>
          <p:cNvPr id="49210" name="Rectangle 58"/>
          <p:cNvSpPr>
            <a:spLocks noChangeArrowheads="1"/>
          </p:cNvSpPr>
          <p:nvPr/>
        </p:nvSpPr>
        <p:spPr bwMode="auto">
          <a:xfrm>
            <a:off x="4343400" y="24384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 b="1">
                <a:solidFill>
                  <a:srgbClr val="66FFFF"/>
                </a:solidFill>
                <a:latin typeface="Arial" charset="0"/>
              </a:rPr>
              <a:t>OM</a:t>
            </a:r>
          </a:p>
        </p:txBody>
      </p:sp>
      <p:sp>
        <p:nvSpPr>
          <p:cNvPr id="49211" name="Rectangle 59"/>
          <p:cNvSpPr>
            <a:spLocks noChangeArrowheads="1"/>
          </p:cNvSpPr>
          <p:nvPr/>
        </p:nvSpPr>
        <p:spPr bwMode="auto">
          <a:xfrm>
            <a:off x="6477000" y="2895600"/>
            <a:ext cx="2819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 b="1">
                <a:solidFill>
                  <a:srgbClr val="66FFFF"/>
                </a:solidFill>
                <a:latin typeface="Arial" charset="0"/>
              </a:rPr>
              <a:t>OM=ON=OP=OQ</a:t>
            </a:r>
          </a:p>
        </p:txBody>
      </p:sp>
      <p:sp>
        <p:nvSpPr>
          <p:cNvPr id="49212" name="Rectangle 60"/>
          <p:cNvSpPr>
            <a:spLocks noChangeArrowheads="1"/>
          </p:cNvSpPr>
          <p:nvPr/>
        </p:nvSpPr>
        <p:spPr bwMode="auto">
          <a:xfrm>
            <a:off x="4724400" y="32766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 b="1">
                <a:solidFill>
                  <a:srgbClr val="66FFFF"/>
                </a:solidFill>
                <a:latin typeface="Arial" charset="0"/>
              </a:rPr>
              <a:t>PQ</a:t>
            </a:r>
          </a:p>
        </p:txBody>
      </p:sp>
      <p:sp>
        <p:nvSpPr>
          <p:cNvPr id="49213" name="Rectangle 61"/>
          <p:cNvSpPr>
            <a:spLocks noChangeArrowheads="1"/>
          </p:cNvSpPr>
          <p:nvPr/>
        </p:nvSpPr>
        <p:spPr bwMode="auto">
          <a:xfrm>
            <a:off x="6496050" y="32766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 b="1">
                <a:solidFill>
                  <a:srgbClr val="66FFFF"/>
                </a:solidFill>
                <a:latin typeface="Arial" charset="0"/>
              </a:rPr>
              <a:t>PQ = MN</a:t>
            </a:r>
          </a:p>
        </p:txBody>
      </p:sp>
      <p:grpSp>
        <p:nvGrpSpPr>
          <p:cNvPr id="9" name="Group 64"/>
          <p:cNvGrpSpPr>
            <a:grpSpLocks/>
          </p:cNvGrpSpPr>
          <p:nvPr/>
        </p:nvGrpSpPr>
        <p:grpSpPr bwMode="auto">
          <a:xfrm>
            <a:off x="5456238" y="4181475"/>
            <a:ext cx="2468562" cy="2657475"/>
            <a:chOff x="3264" y="2448"/>
            <a:chExt cx="1555" cy="1674"/>
          </a:xfrm>
        </p:grpSpPr>
        <p:pic>
          <p:nvPicPr>
            <p:cNvPr id="6182" name="Picture 32" descr="hinhtro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264" y="2448"/>
              <a:ext cx="1555" cy="1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83" name="Text Box 63"/>
            <p:cNvSpPr txBox="1">
              <a:spLocks noChangeArrowheads="1"/>
            </p:cNvSpPr>
            <p:nvPr/>
          </p:nvSpPr>
          <p:spPr bwMode="auto">
            <a:xfrm>
              <a:off x="3924" y="3312"/>
              <a:ext cx="33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O</a:t>
              </a:r>
            </a:p>
          </p:txBody>
        </p:sp>
      </p:grpSp>
      <p:sp>
        <p:nvSpPr>
          <p:cNvPr id="49217" name="Rectangle 65"/>
          <p:cNvSpPr>
            <a:spLocks noChangeArrowheads="1"/>
          </p:cNvSpPr>
          <p:nvPr/>
        </p:nvSpPr>
        <p:spPr bwMode="auto">
          <a:xfrm>
            <a:off x="838200" y="5451475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 b="1">
                <a:solidFill>
                  <a:srgbClr val="66FFFF"/>
                </a:solidFill>
                <a:latin typeface="Arial" charset="0"/>
              </a:rPr>
              <a:t>Bán kính:</a:t>
            </a:r>
          </a:p>
        </p:txBody>
      </p:sp>
      <p:sp>
        <p:nvSpPr>
          <p:cNvPr id="49218" name="Rectangle 66"/>
          <p:cNvSpPr>
            <a:spLocks noChangeArrowheads="1"/>
          </p:cNvSpPr>
          <p:nvPr/>
        </p:nvSpPr>
        <p:spPr bwMode="auto">
          <a:xfrm>
            <a:off x="838200" y="5908675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 b="1">
                <a:solidFill>
                  <a:srgbClr val="66FFFF"/>
                </a:solidFill>
                <a:latin typeface="Arial" charset="0"/>
              </a:rPr>
              <a:t>Đường kính</a:t>
            </a:r>
          </a:p>
        </p:txBody>
      </p:sp>
      <p:sp>
        <p:nvSpPr>
          <p:cNvPr id="49220" name="Rectangle 68"/>
          <p:cNvSpPr>
            <a:spLocks noChangeArrowheads="1"/>
          </p:cNvSpPr>
          <p:nvPr/>
        </p:nvSpPr>
        <p:spPr bwMode="auto">
          <a:xfrm>
            <a:off x="5105400" y="24384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 b="1">
                <a:solidFill>
                  <a:srgbClr val="66FFFF"/>
                </a:solidFill>
                <a:latin typeface="Arial" charset="0"/>
              </a:rPr>
              <a:t>ON</a:t>
            </a:r>
          </a:p>
        </p:txBody>
      </p:sp>
      <p:sp>
        <p:nvSpPr>
          <p:cNvPr id="49221" name="Rectangle 69"/>
          <p:cNvSpPr>
            <a:spLocks noChangeArrowheads="1"/>
          </p:cNvSpPr>
          <p:nvPr/>
        </p:nvSpPr>
        <p:spPr bwMode="auto">
          <a:xfrm>
            <a:off x="5791200" y="24384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 b="1">
                <a:solidFill>
                  <a:srgbClr val="66FFFF"/>
                </a:solidFill>
                <a:latin typeface="Arial" charset="0"/>
              </a:rPr>
              <a:t>OP</a:t>
            </a:r>
          </a:p>
        </p:txBody>
      </p:sp>
      <p:sp>
        <p:nvSpPr>
          <p:cNvPr id="49222" name="Rectangle 70"/>
          <p:cNvSpPr>
            <a:spLocks noChangeArrowheads="1"/>
          </p:cNvSpPr>
          <p:nvPr/>
        </p:nvSpPr>
        <p:spPr bwMode="auto">
          <a:xfrm>
            <a:off x="6400800" y="24384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 b="1">
                <a:solidFill>
                  <a:srgbClr val="66FFFF"/>
                </a:solidFill>
                <a:latin typeface="Arial" charset="0"/>
              </a:rPr>
              <a:t>OQ</a:t>
            </a:r>
          </a:p>
        </p:txBody>
      </p:sp>
      <p:sp>
        <p:nvSpPr>
          <p:cNvPr id="49223" name="Rectangle 71"/>
          <p:cNvSpPr>
            <a:spLocks noChangeArrowheads="1"/>
          </p:cNvSpPr>
          <p:nvPr/>
        </p:nvSpPr>
        <p:spPr bwMode="auto">
          <a:xfrm>
            <a:off x="5257800" y="32766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 b="1">
                <a:solidFill>
                  <a:srgbClr val="66FFFF"/>
                </a:solidFill>
                <a:latin typeface="Arial" charset="0"/>
              </a:rPr>
              <a:t>MN</a:t>
            </a:r>
          </a:p>
        </p:txBody>
      </p:sp>
      <p:sp>
        <p:nvSpPr>
          <p:cNvPr id="49226" name="Rectangle 74"/>
          <p:cNvSpPr>
            <a:spLocks noChangeArrowheads="1"/>
          </p:cNvSpPr>
          <p:nvPr/>
        </p:nvSpPr>
        <p:spPr bwMode="auto">
          <a:xfrm>
            <a:off x="2286000" y="56388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 b="1">
                <a:solidFill>
                  <a:srgbClr val="66FFFF"/>
                </a:solidFill>
                <a:latin typeface="Arial" charset="0"/>
              </a:rPr>
              <a:t>OA</a:t>
            </a:r>
          </a:p>
        </p:txBody>
      </p:sp>
      <p:sp>
        <p:nvSpPr>
          <p:cNvPr id="49227" name="Rectangle 75"/>
          <p:cNvSpPr>
            <a:spLocks noChangeArrowheads="1"/>
          </p:cNvSpPr>
          <p:nvPr/>
        </p:nvSpPr>
        <p:spPr bwMode="auto">
          <a:xfrm>
            <a:off x="2895600" y="56388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 b="1">
                <a:solidFill>
                  <a:srgbClr val="66FFFF"/>
                </a:solidFill>
                <a:latin typeface="Arial" charset="0"/>
              </a:rPr>
              <a:t>OB</a:t>
            </a:r>
          </a:p>
        </p:txBody>
      </p:sp>
      <p:grpSp>
        <p:nvGrpSpPr>
          <p:cNvPr id="10" name="Group 77"/>
          <p:cNvGrpSpPr>
            <a:grpSpLocks/>
          </p:cNvGrpSpPr>
          <p:nvPr/>
        </p:nvGrpSpPr>
        <p:grpSpPr bwMode="auto">
          <a:xfrm>
            <a:off x="5124450" y="5257800"/>
            <a:ext cx="1535113" cy="400050"/>
            <a:chOff x="2448" y="2688"/>
            <a:chExt cx="1056" cy="252"/>
          </a:xfrm>
        </p:grpSpPr>
        <p:sp>
          <p:nvSpPr>
            <p:cNvPr id="6180" name="Line 72"/>
            <p:cNvSpPr>
              <a:spLocks noChangeShapeType="1"/>
            </p:cNvSpPr>
            <p:nvPr/>
          </p:nvSpPr>
          <p:spPr bwMode="auto">
            <a:xfrm>
              <a:off x="2736" y="2880"/>
              <a:ext cx="7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1" name="Rectangle 76"/>
            <p:cNvSpPr>
              <a:spLocks noChangeArrowheads="1"/>
            </p:cNvSpPr>
            <p:nvPr/>
          </p:nvSpPr>
          <p:spPr bwMode="auto">
            <a:xfrm>
              <a:off x="2448" y="2688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en-US" sz="2000" b="1">
                  <a:solidFill>
                    <a:srgbClr val="66FFFF"/>
                  </a:solidFill>
                  <a:latin typeface="Arial" charset="0"/>
                </a:rPr>
                <a:t>A</a:t>
              </a:r>
            </a:p>
          </p:txBody>
        </p:sp>
      </p:grpSp>
      <p:grpSp>
        <p:nvGrpSpPr>
          <p:cNvPr id="11" name="Group 79"/>
          <p:cNvGrpSpPr>
            <a:grpSpLocks/>
          </p:cNvGrpSpPr>
          <p:nvPr/>
        </p:nvGrpSpPr>
        <p:grpSpPr bwMode="auto">
          <a:xfrm>
            <a:off x="6686550" y="5181600"/>
            <a:ext cx="1946275" cy="400050"/>
            <a:chOff x="2064" y="3024"/>
            <a:chExt cx="1248" cy="252"/>
          </a:xfrm>
        </p:grpSpPr>
        <p:sp>
          <p:nvSpPr>
            <p:cNvPr id="6178" name="Line 73"/>
            <p:cNvSpPr>
              <a:spLocks noChangeShapeType="1"/>
            </p:cNvSpPr>
            <p:nvPr/>
          </p:nvSpPr>
          <p:spPr bwMode="auto">
            <a:xfrm>
              <a:off x="2064" y="3264"/>
              <a:ext cx="7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9" name="Rectangle 78"/>
            <p:cNvSpPr>
              <a:spLocks noChangeArrowheads="1"/>
            </p:cNvSpPr>
            <p:nvPr/>
          </p:nvSpPr>
          <p:spPr bwMode="auto">
            <a:xfrm>
              <a:off x="2832" y="3024"/>
              <a:ext cx="4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en-US" sz="2000" b="1">
                  <a:solidFill>
                    <a:srgbClr val="66FFFF"/>
                  </a:solidFill>
                  <a:latin typeface="Arial" charset="0"/>
                </a:rPr>
                <a:t>B</a:t>
              </a:r>
            </a:p>
          </p:txBody>
        </p:sp>
      </p:grpSp>
      <p:sp>
        <p:nvSpPr>
          <p:cNvPr id="49232" name="Rectangle 80"/>
          <p:cNvSpPr>
            <a:spLocks noChangeArrowheads="1"/>
          </p:cNvSpPr>
          <p:nvPr/>
        </p:nvSpPr>
        <p:spPr bwMode="auto">
          <a:xfrm>
            <a:off x="2590800" y="60960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 b="1">
                <a:solidFill>
                  <a:srgbClr val="66FFFF"/>
                </a:solidFill>
                <a:latin typeface="Arial" charset="0"/>
              </a:rPr>
              <a:t>AB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9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9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9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9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9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9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49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92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4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9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900" decel="100000" fill="hold"/>
                                        <p:tgtEl>
                                          <p:spTgt spid="4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9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9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800" decel="1000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800" decel="1000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800" decel="100000"/>
                                        <p:tgtEl>
                                          <p:spTgt spid="492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800" decel="100000" fill="hold"/>
                                        <p:tgtEl>
                                          <p:spTgt spid="492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800" decel="100000" fill="hold"/>
                                        <p:tgtEl>
                                          <p:spTgt spid="49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800" decel="100000" fill="hold"/>
                                        <p:tgtEl>
                                          <p:spTgt spid="49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9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9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49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9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4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770" decel="100000"/>
                                        <p:tgtEl>
                                          <p:spTgt spid="492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5" dur="770" decel="100000"/>
                                        <p:tgtEl>
                                          <p:spTgt spid="492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92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7" dur="770" fill="hold"/>
                                        <p:tgtEl>
                                          <p:spTgt spid="49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9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9" dur="770" fill="hold"/>
                                        <p:tgtEl>
                                          <p:spTgt spid="49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9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49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49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49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49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 tmFilter="0,0; .5, 1; 1, 1"/>
                                        <p:tgtEl>
                                          <p:spTgt spid="4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2000"/>
                                        <p:tgtEl>
                                          <p:spTgt spid="49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2000" fill="hold"/>
                                        <p:tgtEl>
                                          <p:spTgt spid="492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000" fill="hold"/>
                                        <p:tgtEl>
                                          <p:spTgt spid="49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000" fill="hold"/>
                                        <p:tgtEl>
                                          <p:spTgt spid="49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2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2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2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2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2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2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2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2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4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4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49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49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7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5" grpId="0"/>
      <p:bldP spid="49167" grpId="0"/>
      <p:bldP spid="49169" grpId="0" animBg="1"/>
      <p:bldP spid="49178" grpId="0" animBg="1"/>
      <p:bldP spid="49208" grpId="0"/>
      <p:bldP spid="49209" grpId="0"/>
      <p:bldP spid="49210" grpId="0"/>
      <p:bldP spid="49211" grpId="0"/>
      <p:bldP spid="49212" grpId="0"/>
      <p:bldP spid="49213" grpId="0"/>
      <p:bldP spid="49217" grpId="0"/>
      <p:bldP spid="49218" grpId="0"/>
      <p:bldP spid="49220" grpId="0"/>
      <p:bldP spid="49221" grpId="0"/>
      <p:bldP spid="49222" grpId="0"/>
      <p:bldP spid="49223" grpId="0"/>
      <p:bldP spid="49226" grpId="0"/>
      <p:bldP spid="49227" grpId="0"/>
      <p:bldP spid="492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4343400" y="-76200"/>
            <a:ext cx="480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1" hangingPunct="1"/>
            <a:endParaRPr lang="en-US" sz="2000" b="1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grpSp>
        <p:nvGrpSpPr>
          <p:cNvPr id="7171" name="Group 4"/>
          <p:cNvGrpSpPr>
            <a:grpSpLocks/>
          </p:cNvGrpSpPr>
          <p:nvPr/>
        </p:nvGrpSpPr>
        <p:grpSpPr bwMode="auto">
          <a:xfrm>
            <a:off x="19050" y="762000"/>
            <a:ext cx="9144000" cy="838200"/>
            <a:chOff x="12" y="480"/>
            <a:chExt cx="5760" cy="528"/>
          </a:xfrm>
        </p:grpSpPr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528" y="480"/>
              <a:ext cx="3216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eaLnBrk="1" hangingPunct="1"/>
              <a:r>
                <a:rPr lang="en-US" sz="3600" b="1">
                  <a:solidFill>
                    <a:srgbClr val="FF696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HÌNH TRÒN</a:t>
              </a:r>
              <a:r>
                <a:rPr lang="en-US" sz="2400">
                  <a:solidFill>
                    <a:srgbClr val="FF696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/>
              </a:r>
              <a:br>
                <a:rPr lang="en-US" sz="2400">
                  <a:solidFill>
                    <a:srgbClr val="FF696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</a:br>
              <a:endParaRPr lang="en-US" sz="2400">
                <a:solidFill>
                  <a:srgbClr val="FF696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78" name="Line 6"/>
            <p:cNvSpPr>
              <a:spLocks noChangeShapeType="1"/>
            </p:cNvSpPr>
            <p:nvPr/>
          </p:nvSpPr>
          <p:spPr bwMode="auto">
            <a:xfrm>
              <a:off x="12" y="816"/>
              <a:ext cx="57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2" name="Rectangle 9"/>
          <p:cNvSpPr>
            <a:spLocks noChangeArrowheads="1"/>
          </p:cNvSpPr>
          <p:nvPr/>
        </p:nvSpPr>
        <p:spPr bwMode="auto">
          <a:xfrm>
            <a:off x="49213" y="1568450"/>
            <a:ext cx="28829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400" b="1">
                <a:latin typeface="Arial" charset="0"/>
              </a:rPr>
              <a:t>Bài 2</a:t>
            </a:r>
            <a:r>
              <a:rPr lang="en-US" sz="2400">
                <a:latin typeface="Arial" charset="0"/>
              </a:rPr>
              <a:t>:</a:t>
            </a:r>
            <a:r>
              <a:rPr lang="en-US" sz="2400" b="1">
                <a:latin typeface="Arial" charset="0"/>
              </a:rPr>
              <a:t> Vẽ hình tròn</a:t>
            </a:r>
          </a:p>
        </p:txBody>
      </p:sp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2817813" y="2132013"/>
            <a:ext cx="53070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000" b="1">
                <a:latin typeface="Arial" charset="0"/>
              </a:rPr>
              <a:t>a. Giới thiệu dụng cụ vẽ hình tròn: Compa</a:t>
            </a:r>
          </a:p>
        </p:txBody>
      </p:sp>
      <p:pic>
        <p:nvPicPr>
          <p:cNvPr id="54283" name="Picture 11" descr="compas3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3200400"/>
            <a:ext cx="280352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84" name="Picture 12" descr="compa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2286000"/>
            <a:ext cx="1827213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6" name="Text Box 13"/>
          <p:cNvSpPr txBox="1">
            <a:spLocks noChangeArrowheads="1"/>
          </p:cNvSpPr>
          <p:nvPr/>
        </p:nvSpPr>
        <p:spPr bwMode="auto">
          <a:xfrm>
            <a:off x="7010400" y="1295400"/>
            <a:ext cx="182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4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4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4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4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4343400" y="-76200"/>
            <a:ext cx="480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1" hangingPunct="1"/>
            <a:endParaRPr lang="en-US" sz="2000" b="1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grpSp>
        <p:nvGrpSpPr>
          <p:cNvPr id="8195" name="Group 4"/>
          <p:cNvGrpSpPr>
            <a:grpSpLocks/>
          </p:cNvGrpSpPr>
          <p:nvPr/>
        </p:nvGrpSpPr>
        <p:grpSpPr bwMode="auto">
          <a:xfrm>
            <a:off x="19050" y="762000"/>
            <a:ext cx="9144000" cy="838200"/>
            <a:chOff x="12" y="480"/>
            <a:chExt cx="5760" cy="528"/>
          </a:xfrm>
        </p:grpSpPr>
        <p:sp>
          <p:nvSpPr>
            <p:cNvPr id="50181" name="Rectangle 5"/>
            <p:cNvSpPr>
              <a:spLocks noChangeArrowheads="1"/>
            </p:cNvSpPr>
            <p:nvPr/>
          </p:nvSpPr>
          <p:spPr bwMode="auto">
            <a:xfrm>
              <a:off x="528" y="480"/>
              <a:ext cx="3216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eaLnBrk="1" hangingPunct="1"/>
              <a:r>
                <a:rPr lang="en-US" sz="3600" b="1">
                  <a:solidFill>
                    <a:srgbClr val="FF696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HÌNH TRÒN</a:t>
              </a:r>
              <a:r>
                <a:rPr lang="en-US" sz="2400">
                  <a:solidFill>
                    <a:srgbClr val="FF696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/>
              </a:r>
              <a:br>
                <a:rPr lang="en-US" sz="2400">
                  <a:solidFill>
                    <a:srgbClr val="FF696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</a:br>
              <a:endParaRPr lang="en-US" sz="2400">
                <a:solidFill>
                  <a:srgbClr val="FF696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8205" name="Line 6"/>
            <p:cNvSpPr>
              <a:spLocks noChangeShapeType="1"/>
            </p:cNvSpPr>
            <p:nvPr/>
          </p:nvSpPr>
          <p:spPr bwMode="auto">
            <a:xfrm>
              <a:off x="12" y="816"/>
              <a:ext cx="57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33338" y="5408613"/>
            <a:ext cx="7088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000" b="1">
                <a:latin typeface="Arial" charset="0"/>
              </a:rPr>
              <a:t>c. Thực hành vẽ đường tròn tâm O bán kính 3cm (HS vẽ)</a:t>
            </a:r>
          </a:p>
        </p:txBody>
      </p: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257175" y="1522413"/>
            <a:ext cx="2882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400" b="1">
                <a:latin typeface="Arial" charset="0"/>
              </a:rPr>
              <a:t>Bài 2</a:t>
            </a:r>
            <a:r>
              <a:rPr lang="en-US" sz="2400">
                <a:latin typeface="Arial" charset="0"/>
              </a:rPr>
              <a:t>:</a:t>
            </a:r>
            <a:r>
              <a:rPr lang="en-US" sz="2400" b="1">
                <a:latin typeface="Arial" charset="0"/>
              </a:rPr>
              <a:t> Vẽ hình tròn</a:t>
            </a:r>
          </a:p>
        </p:txBody>
      </p:sp>
      <p:pic>
        <p:nvPicPr>
          <p:cNvPr id="50189" name="Picture 13" descr="compas3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40475" y="2133600"/>
            <a:ext cx="280352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90" name="Rectangle 14"/>
          <p:cNvSpPr>
            <a:spLocks noChangeArrowheads="1"/>
          </p:cNvSpPr>
          <p:nvPr/>
        </p:nvSpPr>
        <p:spPr bwMode="auto">
          <a:xfrm>
            <a:off x="1066800" y="2740025"/>
            <a:ext cx="47799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b="1">
                <a:latin typeface="Arial" charset="0"/>
              </a:rPr>
              <a:t>+ Mở rộng compa và đo trên thước kẻ khoảng cách là 2cm</a:t>
            </a:r>
          </a:p>
        </p:txBody>
      </p:sp>
      <p:sp>
        <p:nvSpPr>
          <p:cNvPr id="50191" name="Rectangle 15"/>
          <p:cNvSpPr>
            <a:spLocks noChangeArrowheads="1"/>
          </p:cNvSpPr>
          <p:nvPr/>
        </p:nvSpPr>
        <p:spPr bwMode="auto">
          <a:xfrm>
            <a:off x="304800" y="2208213"/>
            <a:ext cx="52720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000" b="1">
                <a:latin typeface="Arial" charset="0"/>
              </a:rPr>
              <a:t>b. Mô tả cách vẽ hình tròn bán kính = 2cm</a:t>
            </a:r>
          </a:p>
        </p:txBody>
      </p:sp>
      <p:sp>
        <p:nvSpPr>
          <p:cNvPr id="50192" name="Rectangle 16"/>
          <p:cNvSpPr>
            <a:spLocks noChangeArrowheads="1"/>
          </p:cNvSpPr>
          <p:nvPr/>
        </p:nvSpPr>
        <p:spPr bwMode="auto">
          <a:xfrm>
            <a:off x="1066800" y="3579813"/>
            <a:ext cx="21526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1">
                <a:latin typeface="Arial" charset="0"/>
              </a:rPr>
              <a:t>+ Đánh dấu tâm O</a:t>
            </a:r>
          </a:p>
        </p:txBody>
      </p:sp>
      <p:sp>
        <p:nvSpPr>
          <p:cNvPr id="50193" name="Rectangle 17"/>
          <p:cNvSpPr>
            <a:spLocks noChangeArrowheads="1"/>
          </p:cNvSpPr>
          <p:nvPr/>
        </p:nvSpPr>
        <p:spPr bwMode="auto">
          <a:xfrm>
            <a:off x="1066800" y="4095750"/>
            <a:ext cx="4648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b="1">
                <a:latin typeface="Arial" charset="0"/>
              </a:rPr>
              <a:t>+ Đặt đầu có đỉnh nhọn vào đúng tâm O, quay đầu bút chì</a:t>
            </a:r>
          </a:p>
        </p:txBody>
      </p:sp>
      <p:sp>
        <p:nvSpPr>
          <p:cNvPr id="8203" name="Text Box 18"/>
          <p:cNvSpPr txBox="1">
            <a:spLocks noChangeArrowheads="1"/>
          </p:cNvSpPr>
          <p:nvPr/>
        </p:nvSpPr>
        <p:spPr bwMode="auto">
          <a:xfrm>
            <a:off x="7010400" y="1295400"/>
            <a:ext cx="182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0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0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50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0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0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0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0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0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0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0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0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0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501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50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50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 tmFilter="0,0; .5, 1; 1, 1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3" grpId="0"/>
      <p:bldP spid="50185" grpId="0"/>
      <p:bldP spid="50190" grpId="0"/>
      <p:bldP spid="50191" grpId="0"/>
      <p:bldP spid="50192" grpId="0"/>
      <p:bldP spid="5019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4343400" y="-76200"/>
            <a:ext cx="480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1" hangingPunct="1"/>
            <a:endParaRPr lang="en-US" sz="20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grpSp>
        <p:nvGrpSpPr>
          <p:cNvPr id="9219" name="Group 4"/>
          <p:cNvGrpSpPr>
            <a:grpSpLocks/>
          </p:cNvGrpSpPr>
          <p:nvPr/>
        </p:nvGrpSpPr>
        <p:grpSpPr bwMode="auto">
          <a:xfrm>
            <a:off x="19050" y="762000"/>
            <a:ext cx="9144000" cy="838200"/>
            <a:chOff x="12" y="480"/>
            <a:chExt cx="5760" cy="528"/>
          </a:xfrm>
        </p:grpSpPr>
        <p:sp>
          <p:nvSpPr>
            <p:cNvPr id="51205" name="Rectangle 5"/>
            <p:cNvSpPr>
              <a:spLocks noChangeArrowheads="1"/>
            </p:cNvSpPr>
            <p:nvPr/>
          </p:nvSpPr>
          <p:spPr bwMode="auto">
            <a:xfrm>
              <a:off x="528" y="480"/>
              <a:ext cx="3216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eaLnBrk="1" hangingPunct="1"/>
              <a:r>
                <a:rPr lang="en-US" sz="3600" b="1">
                  <a:solidFill>
                    <a:srgbClr val="FF696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HÌNH TRÒN</a:t>
              </a:r>
              <a:r>
                <a:rPr lang="en-US" sz="2400">
                  <a:solidFill>
                    <a:srgbClr val="FF696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/>
              </a:r>
              <a:br>
                <a:rPr lang="en-US" sz="2400">
                  <a:solidFill>
                    <a:srgbClr val="FF696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</a:br>
              <a:endParaRPr lang="en-US" sz="2400">
                <a:solidFill>
                  <a:srgbClr val="FF696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9245" name="Line 6"/>
            <p:cNvSpPr>
              <a:spLocks noChangeShapeType="1"/>
            </p:cNvSpPr>
            <p:nvPr/>
          </p:nvSpPr>
          <p:spPr bwMode="auto">
            <a:xfrm>
              <a:off x="12" y="816"/>
              <a:ext cx="57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1679575" y="4179888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800" b="1">
                <a:latin typeface="Arial" charset="0"/>
              </a:rPr>
              <a:t>OC = ½ CD</a:t>
            </a:r>
          </a:p>
        </p:txBody>
      </p:sp>
      <p:sp>
        <p:nvSpPr>
          <p:cNvPr id="9221" name="Rectangle 9"/>
          <p:cNvSpPr>
            <a:spLocks noChangeArrowheads="1"/>
          </p:cNvSpPr>
          <p:nvPr/>
        </p:nvSpPr>
        <p:spPr bwMode="auto">
          <a:xfrm>
            <a:off x="184150" y="1522413"/>
            <a:ext cx="24415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400" b="1">
                <a:latin typeface="Arial" charset="0"/>
              </a:rPr>
              <a:t>Bài 4: Chữa bài</a:t>
            </a:r>
          </a:p>
        </p:txBody>
      </p:sp>
      <p:sp>
        <p:nvSpPr>
          <p:cNvPr id="51210" name="Rectangle 10"/>
          <p:cNvSpPr>
            <a:spLocks noChangeArrowheads="1"/>
          </p:cNvSpPr>
          <p:nvPr/>
        </p:nvSpPr>
        <p:spPr bwMode="auto">
          <a:xfrm>
            <a:off x="1719263" y="2503488"/>
            <a:ext cx="1670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800" b="1">
                <a:latin typeface="Arial" charset="0"/>
              </a:rPr>
              <a:t>OC &gt; OD</a:t>
            </a:r>
          </a:p>
        </p:txBody>
      </p:sp>
      <p:sp>
        <p:nvSpPr>
          <p:cNvPr id="51211" name="Rectangle 11"/>
          <p:cNvSpPr>
            <a:spLocks noChangeArrowheads="1"/>
          </p:cNvSpPr>
          <p:nvPr/>
        </p:nvSpPr>
        <p:spPr bwMode="auto">
          <a:xfrm>
            <a:off x="1727200" y="3344863"/>
            <a:ext cx="17113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800" b="1">
                <a:latin typeface="Arial" charset="0"/>
              </a:rPr>
              <a:t>OC &lt; OM</a:t>
            </a:r>
          </a:p>
        </p:txBody>
      </p:sp>
      <p:sp>
        <p:nvSpPr>
          <p:cNvPr id="51212" name="Rectangle 12"/>
          <p:cNvSpPr>
            <a:spLocks noChangeArrowheads="1"/>
          </p:cNvSpPr>
          <p:nvPr/>
        </p:nvSpPr>
        <p:spPr bwMode="auto">
          <a:xfrm>
            <a:off x="4276725" y="2579688"/>
            <a:ext cx="4238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800" b="1">
                <a:latin typeface="Arial" charset="0"/>
              </a:rPr>
              <a:t>S</a:t>
            </a:r>
          </a:p>
        </p:txBody>
      </p:sp>
      <p:sp>
        <p:nvSpPr>
          <p:cNvPr id="51213" name="Rectangle 13"/>
          <p:cNvSpPr>
            <a:spLocks noChangeArrowheads="1"/>
          </p:cNvSpPr>
          <p:nvPr/>
        </p:nvSpPr>
        <p:spPr bwMode="auto">
          <a:xfrm>
            <a:off x="4276725" y="3341688"/>
            <a:ext cx="4238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800" b="1">
                <a:latin typeface="Arial" charset="0"/>
              </a:rPr>
              <a:t>S</a:t>
            </a:r>
          </a:p>
        </p:txBody>
      </p:sp>
      <p:sp>
        <p:nvSpPr>
          <p:cNvPr id="51214" name="Rectangle 14"/>
          <p:cNvSpPr>
            <a:spLocks noChangeArrowheads="1"/>
          </p:cNvSpPr>
          <p:nvPr/>
        </p:nvSpPr>
        <p:spPr bwMode="auto">
          <a:xfrm>
            <a:off x="4283075" y="4179888"/>
            <a:ext cx="544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800" b="1">
                <a:latin typeface="Arial" charset="0"/>
              </a:rPr>
              <a:t>Đ </a:t>
            </a:r>
          </a:p>
        </p:txBody>
      </p:sp>
      <p:pic>
        <p:nvPicPr>
          <p:cNvPr id="51218" name="Picture 18" descr="so02964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71950" y="3333750"/>
            <a:ext cx="60801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19" name="Picture 19" descr="so02964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0050" y="4095750"/>
            <a:ext cx="60801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0" name="Picture 20" descr="so02964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71950" y="2514600"/>
            <a:ext cx="60801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1" name="Picture 21" descr="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809875"/>
            <a:ext cx="1543050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2" name="Picture 22" descr="run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1800" y="685800"/>
            <a:ext cx="18669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5068888" y="2819400"/>
            <a:ext cx="4132262" cy="3736975"/>
            <a:chOff x="3193" y="1776"/>
            <a:chExt cx="2603" cy="2354"/>
          </a:xfrm>
        </p:grpSpPr>
        <p:grpSp>
          <p:nvGrpSpPr>
            <p:cNvPr id="9234" name="Group 33"/>
            <p:cNvGrpSpPr>
              <a:grpSpLocks/>
            </p:cNvGrpSpPr>
            <p:nvPr/>
          </p:nvGrpSpPr>
          <p:grpSpPr bwMode="auto">
            <a:xfrm>
              <a:off x="3193" y="2856"/>
              <a:ext cx="2603" cy="264"/>
              <a:chOff x="480" y="3600"/>
              <a:chExt cx="2603" cy="264"/>
            </a:xfrm>
          </p:grpSpPr>
          <p:sp>
            <p:nvSpPr>
              <p:cNvPr id="9241" name="Line 24"/>
              <p:cNvSpPr>
                <a:spLocks noChangeShapeType="1"/>
              </p:cNvSpPr>
              <p:nvPr/>
            </p:nvSpPr>
            <p:spPr bwMode="auto">
              <a:xfrm>
                <a:off x="745" y="3756"/>
                <a:ext cx="2011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2" name="Text Box 25"/>
              <p:cNvSpPr txBox="1">
                <a:spLocks noChangeArrowheads="1"/>
              </p:cNvSpPr>
              <p:nvPr/>
            </p:nvSpPr>
            <p:spPr bwMode="auto">
              <a:xfrm>
                <a:off x="2774" y="3612"/>
                <a:ext cx="30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latin typeface="Arial" charset="0"/>
                  </a:rPr>
                  <a:t>D</a:t>
                </a:r>
              </a:p>
            </p:txBody>
          </p:sp>
          <p:sp>
            <p:nvSpPr>
              <p:cNvPr id="9243" name="Text Box 26"/>
              <p:cNvSpPr txBox="1">
                <a:spLocks noChangeArrowheads="1"/>
              </p:cNvSpPr>
              <p:nvPr/>
            </p:nvSpPr>
            <p:spPr bwMode="auto">
              <a:xfrm>
                <a:off x="480" y="3600"/>
                <a:ext cx="30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latin typeface="Arial" charset="0"/>
                  </a:rPr>
                  <a:t>C</a:t>
                </a:r>
              </a:p>
            </p:txBody>
          </p:sp>
        </p:grpSp>
        <p:grpSp>
          <p:nvGrpSpPr>
            <p:cNvPr id="9235" name="Group 27"/>
            <p:cNvGrpSpPr>
              <a:grpSpLocks/>
            </p:cNvGrpSpPr>
            <p:nvPr/>
          </p:nvGrpSpPr>
          <p:grpSpPr bwMode="auto">
            <a:xfrm>
              <a:off x="3408" y="3012"/>
              <a:ext cx="1032" cy="863"/>
              <a:chOff x="2832" y="3229"/>
              <a:chExt cx="1032" cy="863"/>
            </a:xfrm>
          </p:grpSpPr>
          <p:sp>
            <p:nvSpPr>
              <p:cNvPr id="9239" name="Line 28"/>
              <p:cNvSpPr>
                <a:spLocks noChangeShapeType="1"/>
              </p:cNvSpPr>
              <p:nvPr/>
            </p:nvSpPr>
            <p:spPr bwMode="auto">
              <a:xfrm flipV="1">
                <a:off x="3120" y="3229"/>
                <a:ext cx="744" cy="659"/>
              </a:xfrm>
              <a:prstGeom prst="line">
                <a:avLst/>
              </a:prstGeom>
              <a:noFill/>
              <a:ln w="38100">
                <a:solidFill>
                  <a:srgbClr val="800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0" name="Text Box 29"/>
              <p:cNvSpPr txBox="1">
                <a:spLocks noChangeArrowheads="1"/>
              </p:cNvSpPr>
              <p:nvPr/>
            </p:nvSpPr>
            <p:spPr bwMode="auto">
              <a:xfrm>
                <a:off x="2832" y="3840"/>
                <a:ext cx="34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latin typeface="Arial" charset="0"/>
                  </a:rPr>
                  <a:t>M</a:t>
                </a:r>
              </a:p>
            </p:txBody>
          </p:sp>
        </p:grpSp>
        <p:grpSp>
          <p:nvGrpSpPr>
            <p:cNvPr id="9236" name="Group 32"/>
            <p:cNvGrpSpPr>
              <a:grpSpLocks/>
            </p:cNvGrpSpPr>
            <p:nvPr/>
          </p:nvGrpSpPr>
          <p:grpSpPr bwMode="auto">
            <a:xfrm>
              <a:off x="3360" y="1776"/>
              <a:ext cx="2188" cy="2354"/>
              <a:chOff x="3360" y="1776"/>
              <a:chExt cx="2188" cy="2354"/>
            </a:xfrm>
          </p:grpSpPr>
          <p:sp>
            <p:nvSpPr>
              <p:cNvPr id="9237" name="Text Box 30"/>
              <p:cNvSpPr txBox="1">
                <a:spLocks noChangeArrowheads="1"/>
              </p:cNvSpPr>
              <p:nvPr/>
            </p:nvSpPr>
            <p:spPr bwMode="auto">
              <a:xfrm>
                <a:off x="4332" y="3048"/>
                <a:ext cx="33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latin typeface="Arial" charset="0"/>
                  </a:rPr>
                  <a:t>O</a:t>
                </a:r>
              </a:p>
            </p:txBody>
          </p:sp>
          <p:pic>
            <p:nvPicPr>
              <p:cNvPr id="9238" name="Picture 31" descr="hinhtron3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3360" y="1776"/>
                <a:ext cx="2188" cy="23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9233" name="Text Box 35"/>
          <p:cNvSpPr txBox="1">
            <a:spLocks noChangeArrowheads="1"/>
          </p:cNvSpPr>
          <p:nvPr/>
        </p:nvSpPr>
        <p:spPr bwMode="auto">
          <a:xfrm>
            <a:off x="7010400" y="1295400"/>
            <a:ext cx="182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51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51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51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"/>
                                        <p:tgtEl>
                                          <p:spTgt spid="51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51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2" dur="500"/>
                                        <p:tgtEl>
                                          <p:spTgt spid="51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92 0.13889 C 0.02222 0.21297 0.02205 0.28704 0.02101 0.36112 C 0.02014 0.40973 0.01771 0.4257 -0.00556 0.45556 C -0.01562 0.46852 -0.02431 0.4794 -0.03767 0.48334 C -0.05833 0.49838 -0.08212 0.49051 -0.10399 0.48334 C -0.1191 0.47848 -0.1342 0.47662 -0.14948 0.47223 C -0.1724 0.46551 -0.19444 0.45116 -0.21788 0.44445 C -0.25642 0.41598 -0.35312 0.43866 -0.36146 0.43889 C -0.3849 0.44283 -0.40799 0.44954 -0.43142 0.45278 C -0.45052 0.45973 -0.42344 0.45024 -0.45608 0.45834 C -0.47135 0.46204 -0.48646 0.46945 -0.50139 0.475 C -0.51024 0.47825 -0.51806 0.48588 -0.52604 0.49167 C -0.53576 0.49885 -0.54618 0.5051 -0.55642 0.51112 C -0.55885 0.51482 -0.56128 0.51875 -0.56389 0.52223 C -0.56562 0.52431 -0.5684 0.525 -0.56962 0.52778 C -0.5717 0.53264 -0.57205 0.53889 -0.57344 0.54445 C -0.57396 0.54723 -0.57465 0.55 -0.57535 0.55278 C -0.57587 0.55556 -0.57708 0.56112 -0.57708 0.56135 C -0.57552 0.5838 -0.57569 0.59028 -0.56962 0.60834 C -0.57031 0.61899 -0.57344 0.6426 -0.57344 0.65556 " pathEditMode="relative" rAng="0" ptsTypes="fffffffffffffffffffA">
                                      <p:cBhvr>
                                        <p:cTn id="101" dur="5000" fill="hold"/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" y="2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7" grpId="0"/>
      <p:bldP spid="51210" grpId="0"/>
      <p:bldP spid="51211" grpId="0"/>
      <p:bldP spid="51212" grpId="0"/>
      <p:bldP spid="51213" grpId="0"/>
      <p:bldP spid="512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4343400" y="-76200"/>
            <a:ext cx="480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1" hangingPunct="1"/>
            <a:endParaRPr lang="en-US" sz="24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grpSp>
        <p:nvGrpSpPr>
          <p:cNvPr id="10243" name="Group 4"/>
          <p:cNvGrpSpPr>
            <a:grpSpLocks/>
          </p:cNvGrpSpPr>
          <p:nvPr/>
        </p:nvGrpSpPr>
        <p:grpSpPr bwMode="auto">
          <a:xfrm>
            <a:off x="19050" y="762000"/>
            <a:ext cx="9144000" cy="838200"/>
            <a:chOff x="12" y="480"/>
            <a:chExt cx="5760" cy="528"/>
          </a:xfrm>
        </p:grpSpPr>
        <p:sp>
          <p:nvSpPr>
            <p:cNvPr id="52229" name="Rectangle 5"/>
            <p:cNvSpPr>
              <a:spLocks noChangeArrowheads="1"/>
            </p:cNvSpPr>
            <p:nvPr/>
          </p:nvSpPr>
          <p:spPr bwMode="auto">
            <a:xfrm>
              <a:off x="528" y="480"/>
              <a:ext cx="3216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eaLnBrk="1" hangingPunct="1"/>
              <a:r>
                <a:rPr lang="en-US" sz="4000" b="1">
                  <a:solidFill>
                    <a:srgbClr val="FF696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HÌNH TRÒN</a:t>
              </a:r>
              <a:r>
                <a:rPr lang="en-US" sz="2800">
                  <a:solidFill>
                    <a:srgbClr val="FF696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/>
              </a:r>
              <a:br>
                <a:rPr lang="en-US" sz="2800">
                  <a:solidFill>
                    <a:srgbClr val="FF696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</a:br>
              <a:endParaRPr lang="en-US" sz="2800">
                <a:solidFill>
                  <a:srgbClr val="FF696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0263" name="Line 6"/>
            <p:cNvSpPr>
              <a:spLocks noChangeShapeType="1"/>
            </p:cNvSpPr>
            <p:nvPr/>
          </p:nvSpPr>
          <p:spPr bwMode="auto">
            <a:xfrm>
              <a:off x="12" y="816"/>
              <a:ext cx="57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1422400" y="1384300"/>
            <a:ext cx="290036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800" b="1">
                <a:latin typeface="Arial" charset="0"/>
              </a:rPr>
              <a:t>Kết luận chung:</a:t>
            </a:r>
            <a:endParaRPr lang="en-US" sz="2800">
              <a:latin typeface="Arial" charset="0"/>
            </a:endParaRPr>
          </a:p>
        </p:txBody>
      </p:sp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403225" y="3802063"/>
            <a:ext cx="49196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latin typeface="Arial" charset="0"/>
              </a:rPr>
              <a:t>+ Các đường kính thì bằng nhau</a:t>
            </a:r>
          </a:p>
        </p:txBody>
      </p:sp>
      <p:sp>
        <p:nvSpPr>
          <p:cNvPr id="52234" name="Rectangle 10"/>
          <p:cNvSpPr>
            <a:spLocks noChangeArrowheads="1"/>
          </p:cNvSpPr>
          <p:nvPr/>
        </p:nvSpPr>
        <p:spPr bwMode="auto">
          <a:xfrm>
            <a:off x="76200" y="1903413"/>
            <a:ext cx="75057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latin typeface="Arial" charset="0"/>
              </a:rPr>
              <a:t>Cho hình tròn tâm O đường kính CD, bán kính OM</a:t>
            </a:r>
          </a:p>
        </p:txBody>
      </p:sp>
      <p:sp>
        <p:nvSpPr>
          <p:cNvPr id="52235" name="Rectangle 11"/>
          <p:cNvSpPr>
            <a:spLocks noChangeArrowheads="1"/>
          </p:cNvSpPr>
          <p:nvPr/>
        </p:nvSpPr>
        <p:spPr bwMode="auto">
          <a:xfrm>
            <a:off x="381000" y="2392363"/>
            <a:ext cx="63738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latin typeface="Arial" charset="0"/>
              </a:rPr>
              <a:t>+ Tâm O là trung điểm của đường kính CD</a:t>
            </a:r>
          </a:p>
        </p:txBody>
      </p:sp>
      <p:sp>
        <p:nvSpPr>
          <p:cNvPr id="52236" name="Rectangle 12"/>
          <p:cNvSpPr>
            <a:spLocks noChangeArrowheads="1"/>
          </p:cNvSpPr>
          <p:nvPr/>
        </p:nvSpPr>
        <p:spPr bwMode="auto">
          <a:xfrm>
            <a:off x="384175" y="2849563"/>
            <a:ext cx="7034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latin typeface="Arial" charset="0"/>
              </a:rPr>
              <a:t>+ Độ dài đường kính gấp 2 lần độ dài bán kính.</a:t>
            </a:r>
          </a:p>
        </p:txBody>
      </p:sp>
      <p:sp>
        <p:nvSpPr>
          <p:cNvPr id="52237" name="Rectangle 13"/>
          <p:cNvSpPr>
            <a:spLocks noChangeArrowheads="1"/>
          </p:cNvSpPr>
          <p:nvPr/>
        </p:nvSpPr>
        <p:spPr bwMode="auto">
          <a:xfrm>
            <a:off x="384175" y="3306763"/>
            <a:ext cx="6223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latin typeface="Arial" charset="0"/>
              </a:rPr>
              <a:t>+ Độ dài bán kính = ½ độ dài đường kính.</a:t>
            </a:r>
          </a:p>
        </p:txBody>
      </p:sp>
      <p:sp>
        <p:nvSpPr>
          <p:cNvPr id="52238" name="Rectangle 14"/>
          <p:cNvSpPr>
            <a:spLocks noChangeArrowheads="1"/>
          </p:cNvSpPr>
          <p:nvPr/>
        </p:nvSpPr>
        <p:spPr bwMode="auto">
          <a:xfrm>
            <a:off x="428625" y="4265613"/>
            <a:ext cx="45466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latin typeface="Arial" charset="0"/>
              </a:rPr>
              <a:t>+ Các bán kính thì bằng nhau.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5011738" y="3121025"/>
            <a:ext cx="4132262" cy="3736975"/>
            <a:chOff x="3157" y="1966"/>
            <a:chExt cx="2603" cy="2354"/>
          </a:xfrm>
        </p:grpSpPr>
        <p:grpSp>
          <p:nvGrpSpPr>
            <p:cNvPr id="10252" name="Group 16"/>
            <p:cNvGrpSpPr>
              <a:grpSpLocks/>
            </p:cNvGrpSpPr>
            <p:nvPr/>
          </p:nvGrpSpPr>
          <p:grpSpPr bwMode="auto">
            <a:xfrm>
              <a:off x="3157" y="3048"/>
              <a:ext cx="2603" cy="300"/>
              <a:chOff x="480" y="3600"/>
              <a:chExt cx="2603" cy="300"/>
            </a:xfrm>
          </p:grpSpPr>
          <p:sp>
            <p:nvSpPr>
              <p:cNvPr id="10259" name="Line 17"/>
              <p:cNvSpPr>
                <a:spLocks noChangeShapeType="1"/>
              </p:cNvSpPr>
              <p:nvPr/>
            </p:nvSpPr>
            <p:spPr bwMode="auto">
              <a:xfrm>
                <a:off x="745" y="3756"/>
                <a:ext cx="2011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0" name="Text Box 18"/>
              <p:cNvSpPr txBox="1">
                <a:spLocks noChangeArrowheads="1"/>
              </p:cNvSpPr>
              <p:nvPr/>
            </p:nvSpPr>
            <p:spPr bwMode="auto">
              <a:xfrm>
                <a:off x="2774" y="3612"/>
                <a:ext cx="30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latin typeface="Arial" charset="0"/>
                  </a:rPr>
                  <a:t>D</a:t>
                </a:r>
              </a:p>
            </p:txBody>
          </p:sp>
          <p:sp>
            <p:nvSpPr>
              <p:cNvPr id="10261" name="Text Box 19"/>
              <p:cNvSpPr txBox="1">
                <a:spLocks noChangeArrowheads="1"/>
              </p:cNvSpPr>
              <p:nvPr/>
            </p:nvSpPr>
            <p:spPr bwMode="auto">
              <a:xfrm>
                <a:off x="480" y="3600"/>
                <a:ext cx="30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latin typeface="Arial" charset="0"/>
                  </a:rPr>
                  <a:t>C</a:t>
                </a:r>
              </a:p>
            </p:txBody>
          </p:sp>
        </p:grpSp>
        <p:grpSp>
          <p:nvGrpSpPr>
            <p:cNvPr id="10253" name="Group 27"/>
            <p:cNvGrpSpPr>
              <a:grpSpLocks/>
            </p:cNvGrpSpPr>
            <p:nvPr/>
          </p:nvGrpSpPr>
          <p:grpSpPr bwMode="auto">
            <a:xfrm>
              <a:off x="4260" y="1980"/>
              <a:ext cx="849" cy="1109"/>
              <a:chOff x="1362" y="2973"/>
              <a:chExt cx="849" cy="1109"/>
            </a:xfrm>
          </p:grpSpPr>
          <p:sp>
            <p:nvSpPr>
              <p:cNvPr id="10257" name="Line 21"/>
              <p:cNvSpPr>
                <a:spLocks noChangeShapeType="1"/>
              </p:cNvSpPr>
              <p:nvPr/>
            </p:nvSpPr>
            <p:spPr bwMode="auto">
              <a:xfrm rot="20404553" flipV="1">
                <a:off x="1362" y="3423"/>
                <a:ext cx="744" cy="659"/>
              </a:xfrm>
              <a:prstGeom prst="line">
                <a:avLst/>
              </a:prstGeom>
              <a:noFill/>
              <a:ln w="38100">
                <a:solidFill>
                  <a:srgbClr val="800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8" name="Text Box 22"/>
              <p:cNvSpPr txBox="1">
                <a:spLocks noChangeArrowheads="1"/>
              </p:cNvSpPr>
              <p:nvPr/>
            </p:nvSpPr>
            <p:spPr bwMode="auto">
              <a:xfrm rot="228296">
                <a:off x="1864" y="2973"/>
                <a:ext cx="34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latin typeface="Arial" charset="0"/>
                  </a:rPr>
                  <a:t>M</a:t>
                </a:r>
              </a:p>
            </p:txBody>
          </p:sp>
        </p:grpSp>
        <p:grpSp>
          <p:nvGrpSpPr>
            <p:cNvPr id="10254" name="Group 23"/>
            <p:cNvGrpSpPr>
              <a:grpSpLocks/>
            </p:cNvGrpSpPr>
            <p:nvPr/>
          </p:nvGrpSpPr>
          <p:grpSpPr bwMode="auto">
            <a:xfrm>
              <a:off x="3312" y="1966"/>
              <a:ext cx="2188" cy="2354"/>
              <a:chOff x="3360" y="1776"/>
              <a:chExt cx="2188" cy="2354"/>
            </a:xfrm>
          </p:grpSpPr>
          <p:sp>
            <p:nvSpPr>
              <p:cNvPr id="10255" name="Text Box 24"/>
              <p:cNvSpPr txBox="1">
                <a:spLocks noChangeArrowheads="1"/>
              </p:cNvSpPr>
              <p:nvPr/>
            </p:nvSpPr>
            <p:spPr bwMode="auto">
              <a:xfrm>
                <a:off x="4332" y="3048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latin typeface="Arial" charset="0"/>
                  </a:rPr>
                  <a:t>O</a:t>
                </a:r>
              </a:p>
            </p:txBody>
          </p:sp>
          <p:pic>
            <p:nvPicPr>
              <p:cNvPr id="10256" name="Picture 25" descr="hinhtro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3360" y="1776"/>
                <a:ext cx="2188" cy="23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22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52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1" grpId="0"/>
      <p:bldP spid="52233" grpId="0"/>
      <p:bldP spid="52234" grpId="0"/>
      <p:bldP spid="52235" grpId="0"/>
      <p:bldP spid="52236" grpId="0"/>
      <p:bldP spid="52237" grpId="0"/>
      <p:bldP spid="52238" grpId="0"/>
    </p:bldLst>
  </p:timing>
</p:sld>
</file>

<file path=ppt/theme/theme1.xml><?xml version="1.0" encoding="utf-8"?>
<a:theme xmlns:a="http://schemas.openxmlformats.org/drawingml/2006/main" name="1_Ocean">
  <a:themeElements>
    <a:clrScheme name="1_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1_Ocea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720</TotalTime>
  <Words>383</Words>
  <Application>Microsoft PowerPoint</Application>
  <PresentationFormat>On-screen Show (4:3)</PresentationFormat>
  <Paragraphs>111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Times New Roman</vt:lpstr>
      <vt:lpstr>Arial</vt:lpstr>
      <vt:lpstr>Tahoma</vt:lpstr>
      <vt:lpstr>Wingdings</vt:lpstr>
      <vt:lpstr>Calibri</vt:lpstr>
      <vt:lpstr>1_Ocean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THQ</dc:creator>
  <cp:lastModifiedBy>CSTeam</cp:lastModifiedBy>
  <cp:revision>34</cp:revision>
  <dcterms:created xsi:type="dcterms:W3CDTF">2005-10-23T05:21:00Z</dcterms:created>
  <dcterms:modified xsi:type="dcterms:W3CDTF">2016-06-29T10:30:00Z</dcterms:modified>
</cp:coreProperties>
</file>