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9" r:id="rId3"/>
    <p:sldId id="258" r:id="rId4"/>
    <p:sldId id="260" r:id="rId5"/>
    <p:sldId id="262" r:id="rId6"/>
    <p:sldId id="261" r:id="rId7"/>
    <p:sldId id="264" r:id="rId8"/>
    <p:sldId id="263" r:id="rId9"/>
    <p:sldId id="270" r:id="rId10"/>
    <p:sldId id="273" r:id="rId11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99FF"/>
    <a:srgbClr val="339933"/>
    <a:srgbClr val="FF3300"/>
    <a:srgbClr val="0000FF"/>
    <a:srgbClr val="FF0066"/>
    <a:srgbClr val="CCFF99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4761" autoAdjust="0"/>
  </p:normalViewPr>
  <p:slideViewPr>
    <p:cSldViewPr>
      <p:cViewPr>
        <p:scale>
          <a:sx n="66" d="100"/>
          <a:sy n="66" d="100"/>
        </p:scale>
        <p:origin x="-6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98A11-DB8D-4122-9446-AE5FC7B2F9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18AF7-E932-4D81-BEFE-413765185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22DDC-4AC6-4633-A96D-8B2F1F70C5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422FF-3E4D-4CA5-91C9-37BFA30805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8B08B-3E25-4FC6-A108-2A8FEB4F31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A3187-BF19-4072-A4EB-D7DC6F7095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EE80D-6F50-4143-85E0-F16E810AE2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9F6D9-3199-47D2-B8FB-E0B25448D1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F56BA-679D-4266-A8D1-56004695B2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62761-CE43-4BA5-9DF3-C9B0E052D7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877F0-BF16-40AB-BE25-FA7ADCD034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897B8CE-3351-4654-9BBA-DBF21E61AEA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canthuongmai.com/QuaINOX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7" name="Picture 17" descr="DSC07761"/>
          <p:cNvPicPr>
            <a:picLocks noChangeAspect="1" noChangeArrowheads="1"/>
          </p:cNvPicPr>
          <p:nvPr/>
        </p:nvPicPr>
        <p:blipFill>
          <a:blip r:embed="rId2" cstate="print"/>
          <a:srcRect l="11406" t="9032" r="10625" b="4659"/>
          <a:stretch>
            <a:fillRect/>
          </a:stretch>
        </p:blipFill>
        <p:spPr bwMode="auto">
          <a:xfrm>
            <a:off x="0" y="1844675"/>
            <a:ext cx="91440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268538" y="38893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u="sng">
                <a:latin typeface="Arial" charset="0"/>
              </a:rPr>
              <a:t>Toán:</a:t>
            </a:r>
            <a:endParaRPr lang="vi-VN" sz="28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779838" y="333375"/>
            <a:ext cx="1296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am</a:t>
            </a:r>
            <a:endParaRPr lang="en-US" sz="3200" b="1"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547813" y="1196975"/>
            <a:ext cx="5514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Gam là một đơn vị đo khối lượng.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619250" y="1700213"/>
            <a:ext cx="381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Gam viết tắt là g.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692275" y="2349500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1000g = 1kg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  <p:bldP spid="256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981075"/>
            <a:ext cx="4824413" cy="42545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latin typeface="Arial" charset="0"/>
              </a:rPr>
              <a:t>Trò chơi: Đúng/Sai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3457575" cy="936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smtClean="0">
                <a:latin typeface="Arial" charset="0"/>
              </a:rPr>
              <a:t>62g + 56g  = 84g</a:t>
            </a: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latin typeface="Arial" charset="0"/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619250" y="306863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latin typeface="Arial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6300788" y="3068638"/>
            <a:ext cx="914400" cy="854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latin typeface="Arial" charset="0"/>
            </a:endParaRP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403350" y="580548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latin typeface="Arial" charset="0"/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6372225" y="580548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latin typeface="Arial" charset="0"/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2268538" y="38893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u="sng">
                <a:latin typeface="Arial" charset="0"/>
              </a:rPr>
              <a:t>Toán:</a:t>
            </a:r>
            <a:endParaRPr lang="vi-VN" sz="28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3635375" y="3333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am</a:t>
            </a:r>
            <a:endParaRPr lang="en-US" sz="3200" b="1">
              <a:latin typeface="Arial" charset="0"/>
            </a:endParaRPr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1619250" y="306863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Arial" charset="0"/>
              </a:rPr>
              <a:t>S</a:t>
            </a:r>
          </a:p>
        </p:txBody>
      </p:sp>
      <p:pic>
        <p:nvPicPr>
          <p:cNvPr id="48141" name="Picture 13" descr="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34575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5940425" y="5321300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53g x  2     = 106g</a:t>
            </a: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5651500" y="2205038"/>
            <a:ext cx="299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300g : 3    = 100g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755650" y="5249863"/>
            <a:ext cx="269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75g :   5     = 25</a:t>
            </a:r>
          </a:p>
        </p:txBody>
      </p:sp>
      <p:sp>
        <p:nvSpPr>
          <p:cNvPr id="48145" name="Oval 17"/>
          <p:cNvSpPr>
            <a:spLocks noChangeArrowheads="1"/>
          </p:cNvSpPr>
          <p:nvPr/>
        </p:nvSpPr>
        <p:spPr bwMode="auto">
          <a:xfrm>
            <a:off x="6300788" y="3068638"/>
            <a:ext cx="914400" cy="854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Arial" charset="0"/>
              </a:rPr>
              <a:t>Đ</a:t>
            </a:r>
          </a:p>
        </p:txBody>
      </p:sp>
      <p:sp>
        <p:nvSpPr>
          <p:cNvPr id="48146" name="Oval 18"/>
          <p:cNvSpPr>
            <a:spLocks noChangeArrowheads="1"/>
          </p:cNvSpPr>
          <p:nvPr/>
        </p:nvSpPr>
        <p:spPr bwMode="auto">
          <a:xfrm>
            <a:off x="1403350" y="580548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S</a:t>
            </a:r>
          </a:p>
        </p:txBody>
      </p:sp>
      <p:pic>
        <p:nvPicPr>
          <p:cNvPr id="48147" name="Picture 19" descr="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8013"/>
            <a:ext cx="3462338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8" name="Oval 20"/>
          <p:cNvSpPr>
            <a:spLocks noChangeArrowheads="1"/>
          </p:cNvSpPr>
          <p:nvPr/>
        </p:nvSpPr>
        <p:spPr bwMode="auto">
          <a:xfrm>
            <a:off x="6372225" y="580548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Đ</a:t>
            </a:r>
          </a:p>
        </p:txBody>
      </p:sp>
      <p:pic>
        <p:nvPicPr>
          <p:cNvPr id="48149" name="Picture 21" descr="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264025"/>
            <a:ext cx="34575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22" descr="0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773238"/>
            <a:ext cx="345598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Rectangle 23"/>
          <p:cNvSpPr>
            <a:spLocks noChangeArrowheads="1"/>
          </p:cNvSpPr>
          <p:nvPr/>
        </p:nvSpPr>
        <p:spPr bwMode="auto">
          <a:xfrm>
            <a:off x="207963" y="1789113"/>
            <a:ext cx="331787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12311" name="Rectangle 24"/>
          <p:cNvSpPr>
            <a:spLocks noChangeArrowheads="1"/>
          </p:cNvSpPr>
          <p:nvPr/>
        </p:nvSpPr>
        <p:spPr bwMode="auto">
          <a:xfrm>
            <a:off x="5076825" y="1773238"/>
            <a:ext cx="331788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12312" name="Rectangle 25"/>
          <p:cNvSpPr>
            <a:spLocks noChangeArrowheads="1"/>
          </p:cNvSpPr>
          <p:nvPr/>
        </p:nvSpPr>
        <p:spPr bwMode="auto">
          <a:xfrm>
            <a:off x="179388" y="4437063"/>
            <a:ext cx="331787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2313" name="Rectangle 26"/>
          <p:cNvSpPr>
            <a:spLocks noChangeArrowheads="1"/>
          </p:cNvSpPr>
          <p:nvPr/>
        </p:nvSpPr>
        <p:spPr bwMode="auto">
          <a:xfrm>
            <a:off x="5076825" y="4437063"/>
            <a:ext cx="331788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7"/>
                  </p:tgtEl>
                </p:cond>
              </p:nextCondLst>
            </p:seq>
          </p:childTnLst>
        </p:cTn>
      </p:par>
    </p:tnLst>
    <p:bldLst>
      <p:bldP spid="48140" grpId="0" animBg="1"/>
      <p:bldP spid="48145" grpId="0" animBg="1"/>
      <p:bldP spid="48146" grpId="0" animBg="1"/>
      <p:bldP spid="48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an Roberv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773238"/>
            <a:ext cx="40322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4572000" y="1844675"/>
            <a:ext cx="2160588" cy="6397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516688" y="1547813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</a:rPr>
              <a:t>Kim cân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1979613" y="2051050"/>
            <a:ext cx="863600" cy="7921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23850" y="1690688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</a:rPr>
              <a:t>   Đĩa cân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 flipV="1">
            <a:off x="1979613" y="1979613"/>
            <a:ext cx="3240087" cy="7921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1692275" y="3348038"/>
            <a:ext cx="2374900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50825" y="3490913"/>
            <a:ext cx="1657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</a:rPr>
              <a:t>Đòn cân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3348038" y="5373688"/>
            <a:ext cx="503237" cy="5032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662363" y="1114425"/>
            <a:ext cx="2087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>
                <a:solidFill>
                  <a:srgbClr val="3366FF"/>
                </a:solidFill>
                <a:latin typeface="Arial" charset="0"/>
              </a:rPr>
              <a:t>Cân đĩa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6011863" y="4211638"/>
            <a:ext cx="936625" cy="3603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877050" y="435610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Đế cân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835150" y="5734050"/>
            <a:ext cx="568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</a:rPr>
              <a:t>Hộp quả cân với những quả cân có khối lượng khác nhau</a:t>
            </a:r>
          </a:p>
        </p:txBody>
      </p:sp>
      <p:sp>
        <p:nvSpPr>
          <p:cNvPr id="4111" name="Rectangle 25"/>
          <p:cNvSpPr>
            <a:spLocks noChangeArrowheads="1"/>
          </p:cNvSpPr>
          <p:nvPr/>
        </p:nvSpPr>
        <p:spPr bwMode="auto">
          <a:xfrm>
            <a:off x="3059113" y="33337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u="sng">
                <a:latin typeface="Arial" charset="0"/>
              </a:rPr>
              <a:t>Toán:</a:t>
            </a:r>
            <a:endParaRPr lang="vi-VN" sz="28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12" name="Text Box 26"/>
          <p:cNvSpPr txBox="1">
            <a:spLocks noChangeArrowheads="1"/>
          </p:cNvSpPr>
          <p:nvPr/>
        </p:nvSpPr>
        <p:spPr bwMode="auto">
          <a:xfrm>
            <a:off x="4211638" y="3333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am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0" grpId="0"/>
      <p:bldP spid="15371" grpId="0" animBg="1"/>
      <p:bldP spid="15372" grpId="0"/>
      <p:bldP spid="15373" grpId="0" animBg="1"/>
      <p:bldP spid="15374" grpId="0" animBg="1"/>
      <p:bldP spid="15375" grpId="0"/>
      <p:bldP spid="15376" grpId="0" animBg="1"/>
      <p:bldP spid="15379" grpId="0"/>
      <p:bldP spid="15380" grpId="0" animBg="1"/>
      <p:bldP spid="15381" grpId="0"/>
      <p:bldP spid="153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://www.canthuongmai.com/QuaINOX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3990975"/>
            <a:ext cx="75247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 descr="DSC077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5538"/>
            <a:ext cx="7524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716463" y="5786438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>
                <a:latin typeface="Arial" charset="0"/>
              </a:rPr>
              <a:t>100g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148013" y="56419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>
                <a:latin typeface="Arial" charset="0"/>
              </a:rPr>
              <a:t>200g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449388" y="55705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>
                <a:latin typeface="Arial" charset="0"/>
              </a:rPr>
              <a:t>500g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5425" y="513715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>
                <a:latin typeface="Arial" charset="0"/>
              </a:rPr>
              <a:t>1000g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02388" y="57562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>
                <a:latin typeface="Arial" charset="0"/>
              </a:rPr>
              <a:t>50g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41363" y="1962150"/>
            <a:ext cx="5630862" cy="777875"/>
            <a:chOff x="467" y="1236"/>
            <a:chExt cx="3547" cy="490"/>
          </a:xfrm>
        </p:grpSpPr>
        <p:sp>
          <p:nvSpPr>
            <p:cNvPr id="5133" name="Text Box 14"/>
            <p:cNvSpPr txBox="1">
              <a:spLocks noChangeArrowheads="1"/>
            </p:cNvSpPr>
            <p:nvPr/>
          </p:nvSpPr>
          <p:spPr bwMode="auto">
            <a:xfrm>
              <a:off x="3370" y="1236"/>
              <a:ext cx="6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>
                  <a:solidFill>
                    <a:srgbClr val="FF0000"/>
                  </a:solidFill>
                  <a:latin typeface="Arial" charset="0"/>
                </a:rPr>
                <a:t>5kg</a:t>
              </a:r>
            </a:p>
          </p:txBody>
        </p:sp>
        <p:sp>
          <p:nvSpPr>
            <p:cNvPr id="5134" name="Text Box 15"/>
            <p:cNvSpPr txBox="1">
              <a:spLocks noChangeArrowheads="1"/>
            </p:cNvSpPr>
            <p:nvPr/>
          </p:nvSpPr>
          <p:spPr bwMode="auto">
            <a:xfrm>
              <a:off x="1828" y="1345"/>
              <a:ext cx="5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2800">
                  <a:solidFill>
                    <a:srgbClr val="FF0000"/>
                  </a:solidFill>
                  <a:latin typeface="Arial" charset="0"/>
                </a:rPr>
                <a:t>2kg</a:t>
              </a:r>
            </a:p>
          </p:txBody>
        </p:sp>
        <p:sp>
          <p:nvSpPr>
            <p:cNvPr id="5135" name="Text Box 16"/>
            <p:cNvSpPr txBox="1">
              <a:spLocks noChangeArrowheads="1"/>
            </p:cNvSpPr>
            <p:nvPr/>
          </p:nvSpPr>
          <p:spPr bwMode="auto">
            <a:xfrm>
              <a:off x="467" y="1399"/>
              <a:ext cx="6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2800">
                  <a:solidFill>
                    <a:srgbClr val="FF0000"/>
                  </a:solidFill>
                  <a:latin typeface="Arial" charset="0"/>
                </a:rPr>
                <a:t>1kg</a:t>
              </a:r>
            </a:p>
          </p:txBody>
        </p:sp>
      </p:grp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486650" y="1263650"/>
            <a:ext cx="1657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FF0066"/>
                </a:solidFill>
                <a:latin typeface="Arial" charset="0"/>
              </a:rPr>
              <a:t>Quả cân     thường dùng</a:t>
            </a:r>
          </a:p>
        </p:txBody>
      </p:sp>
      <p:sp>
        <p:nvSpPr>
          <p:cNvPr id="5131" name="Rectangle 25"/>
          <p:cNvSpPr>
            <a:spLocks noChangeArrowheads="1"/>
          </p:cNvSpPr>
          <p:nvPr/>
        </p:nvSpPr>
        <p:spPr bwMode="auto">
          <a:xfrm>
            <a:off x="2773363" y="38893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u="sng">
                <a:latin typeface="Arial" charset="0"/>
              </a:rPr>
              <a:t>Toán:</a:t>
            </a:r>
            <a:endParaRPr lang="vi-VN" sz="28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4140200" y="3333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am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6" grpId="0"/>
      <p:bldP spid="14347" grpId="0"/>
      <p:bldP spid="14348" grpId="0"/>
      <p:bldP spid="143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ÂN NHƠN HOÀ 150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892300"/>
            <a:ext cx="37449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H="1" flipV="1">
            <a:off x="2195513" y="3763963"/>
            <a:ext cx="1728787" cy="5762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492500" y="1196975"/>
            <a:ext cx="23034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>
                <a:solidFill>
                  <a:srgbClr val="3366FF"/>
                </a:solidFill>
                <a:latin typeface="Arial" charset="0"/>
              </a:rPr>
              <a:t>Cân đồng hồ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2413" y="3465513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Mặt đồng hồ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5868988" y="2252663"/>
            <a:ext cx="1008062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877050" y="1963738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Đĩa cân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4429125" y="3621088"/>
            <a:ext cx="2232025" cy="43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732588" y="38369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Kim cân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437188" y="5637213"/>
            <a:ext cx="935037" cy="863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372225" y="6284913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Đế cân</a:t>
            </a:r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2268538" y="38893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u="sng">
                <a:latin typeface="Arial" charset="0"/>
              </a:rPr>
              <a:t>Toán:</a:t>
            </a:r>
            <a:endParaRPr lang="vi-VN" sz="28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57" name="Text Box 18"/>
          <p:cNvSpPr txBox="1">
            <a:spLocks noChangeArrowheads="1"/>
          </p:cNvSpPr>
          <p:nvPr/>
        </p:nvSpPr>
        <p:spPr bwMode="auto">
          <a:xfrm>
            <a:off x="3635375" y="3333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3200">
                <a:solidFill>
                  <a:srgbClr val="FF0000"/>
                </a:solidFill>
                <a:latin typeface="Arial" charset="0"/>
              </a:rPr>
              <a:t>am</a:t>
            </a:r>
            <a:endParaRPr lang="en-US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/>
      <p:bldP spid="16392" grpId="0"/>
      <p:bldP spid="16393" grpId="0" animBg="1"/>
      <p:bldP spid="16394" grpId="0"/>
      <p:bldP spid="16395" grpId="0" animBg="1"/>
      <p:bldP spid="16396" grpId="0"/>
      <p:bldP spid="16397" grpId="0" animBg="1"/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42988" y="1125538"/>
            <a:ext cx="64801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Gam là một đơn vị đo khối lượng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vi-VN" sz="2800">
                <a:solidFill>
                  <a:srgbClr val="000000"/>
                </a:solidFill>
                <a:latin typeface="Arial" charset="0"/>
              </a:rPr>
              <a:t>                    Gam viết tắt là g.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916238" y="2276475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1000g = 1 kg</a:t>
            </a:r>
            <a:endParaRPr lang="vi-VN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11188" y="2852738"/>
            <a:ext cx="7921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Ngoài các quả cân 1kg, 2kg,5kg còn có các quả cân: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     1g, 2g, 5g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     10g, 20g, 50g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     100g,200g, 500g.</a:t>
            </a:r>
            <a:endParaRPr lang="vi-VN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3" name="Rectangle 16"/>
          <p:cNvSpPr>
            <a:spLocks noChangeArrowheads="1"/>
          </p:cNvSpPr>
          <p:nvPr/>
        </p:nvSpPr>
        <p:spPr bwMode="auto">
          <a:xfrm>
            <a:off x="2268538" y="38893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u="sng">
                <a:latin typeface="Arial" charset="0"/>
              </a:rPr>
              <a:t>Toán:</a:t>
            </a:r>
            <a:endParaRPr lang="vi-VN" sz="28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3635375" y="3333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am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17455" name="Picture 47" descr="DSC07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149725"/>
            <a:ext cx="3816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Picture 46" descr="DSC077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149725"/>
            <a:ext cx="359886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Picture 45" descr="DSC077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84313"/>
            <a:ext cx="38163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Picture 44" descr="DSC077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557338"/>
            <a:ext cx="36718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23938" y="215265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07950" y="1052513"/>
            <a:ext cx="1223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u="sng">
                <a:latin typeface="Arial" charset="0"/>
              </a:rPr>
              <a:t>Bài 1: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763713" y="1052513"/>
            <a:ext cx="3703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Quan sát tranh và trả lời 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250825" y="3716338"/>
            <a:ext cx="435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b="1">
                <a:solidFill>
                  <a:srgbClr val="FF3300"/>
                </a:solidFill>
                <a:latin typeface="Arial" charset="0"/>
              </a:rPr>
              <a:t>Hộp đường cân nặng bao nhiêu gam?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643438" y="3716338"/>
            <a:ext cx="4500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>
                <a:solidFill>
                  <a:srgbClr val="FF0066"/>
                </a:solidFill>
                <a:latin typeface="Arial" charset="0"/>
              </a:rPr>
              <a:t>3 quả táo cân nặng bao nhiêu gam?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23850" y="6237288"/>
            <a:ext cx="518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>
                <a:solidFill>
                  <a:srgbClr val="FF3300"/>
                </a:solidFill>
                <a:latin typeface="Arial" charset="0"/>
              </a:rPr>
              <a:t>Gói mì chính cân nặng bao nhiêu gam?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5183188" y="6461125"/>
            <a:ext cx="396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>
                <a:solidFill>
                  <a:srgbClr val="FF3300"/>
                </a:solidFill>
                <a:latin typeface="Arial" charset="0"/>
              </a:rPr>
              <a:t>Quả lê cân nặng bao nhiêu gam?</a:t>
            </a:r>
          </a:p>
        </p:txBody>
      </p:sp>
      <p:sp>
        <p:nvSpPr>
          <p:cNvPr id="17447" name="AutoShape 39"/>
          <p:cNvSpPr>
            <a:spLocks noChangeArrowheads="1"/>
          </p:cNvSpPr>
          <p:nvPr/>
        </p:nvSpPr>
        <p:spPr bwMode="auto">
          <a:xfrm>
            <a:off x="1835150" y="3573463"/>
            <a:ext cx="13684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000" b="1">
                <a:solidFill>
                  <a:srgbClr val="000099"/>
                </a:solidFill>
                <a:latin typeface="Arial" charset="0"/>
              </a:rPr>
              <a:t>200g</a:t>
            </a:r>
          </a:p>
        </p:txBody>
      </p:sp>
      <p:sp>
        <p:nvSpPr>
          <p:cNvPr id="17448" name="AutoShape 40"/>
          <p:cNvSpPr>
            <a:spLocks noChangeArrowheads="1"/>
          </p:cNvSpPr>
          <p:nvPr/>
        </p:nvSpPr>
        <p:spPr bwMode="auto">
          <a:xfrm>
            <a:off x="6084888" y="3644900"/>
            <a:ext cx="13684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000">
                <a:solidFill>
                  <a:srgbClr val="000099"/>
                </a:solidFill>
                <a:latin typeface="Arial" charset="0"/>
              </a:rPr>
              <a:t>700g</a:t>
            </a:r>
          </a:p>
        </p:txBody>
      </p:sp>
      <p:sp>
        <p:nvSpPr>
          <p:cNvPr id="17449" name="AutoShape 41"/>
          <p:cNvSpPr>
            <a:spLocks noChangeArrowheads="1"/>
          </p:cNvSpPr>
          <p:nvPr/>
        </p:nvSpPr>
        <p:spPr bwMode="auto">
          <a:xfrm>
            <a:off x="6084888" y="6165850"/>
            <a:ext cx="13684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000" b="1">
                <a:solidFill>
                  <a:srgbClr val="000099"/>
                </a:solidFill>
                <a:latin typeface="Arial" charset="0"/>
              </a:rPr>
              <a:t>400g</a:t>
            </a:r>
          </a:p>
        </p:txBody>
      </p:sp>
      <p:sp>
        <p:nvSpPr>
          <p:cNvPr id="17450" name="AutoShape 42"/>
          <p:cNvSpPr>
            <a:spLocks noChangeArrowheads="1"/>
          </p:cNvSpPr>
          <p:nvPr/>
        </p:nvSpPr>
        <p:spPr bwMode="auto">
          <a:xfrm>
            <a:off x="1476375" y="6210300"/>
            <a:ext cx="13684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000" b="1">
                <a:solidFill>
                  <a:srgbClr val="000099"/>
                </a:solidFill>
                <a:latin typeface="Arial" charset="0"/>
              </a:rPr>
              <a:t>210g</a:t>
            </a: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395288" y="765175"/>
            <a:ext cx="1773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Arial" charset="0"/>
              </a:rPr>
              <a:t>Thực hành</a:t>
            </a:r>
          </a:p>
        </p:txBody>
      </p:sp>
      <p:sp>
        <p:nvSpPr>
          <p:cNvPr id="8211" name="Rectangle 49"/>
          <p:cNvSpPr>
            <a:spLocks noChangeArrowheads="1"/>
          </p:cNvSpPr>
          <p:nvPr/>
        </p:nvSpPr>
        <p:spPr bwMode="auto">
          <a:xfrm>
            <a:off x="3132138" y="3889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u="sng">
                <a:latin typeface="Arial" charset="0"/>
              </a:rPr>
              <a:t>Toán:</a:t>
            </a:r>
            <a:endParaRPr lang="vi-VN" sz="24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12" name="Text Box 50"/>
          <p:cNvSpPr txBox="1">
            <a:spLocks noChangeArrowheads="1"/>
          </p:cNvSpPr>
          <p:nvPr/>
        </p:nvSpPr>
        <p:spPr bwMode="auto">
          <a:xfrm>
            <a:off x="4498975" y="333375"/>
            <a:ext cx="136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am</a:t>
            </a: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  <p:bldP spid="17430" grpId="0" build="allAtOnce"/>
      <p:bldP spid="17435" grpId="0"/>
      <p:bldP spid="17435" grpId="1"/>
      <p:bldP spid="17441" grpId="0"/>
      <p:bldP spid="17441" grpId="1"/>
      <p:bldP spid="17446" grpId="0"/>
      <p:bldP spid="17446" grpId="1"/>
      <p:bldP spid="17447" grpId="0" animBg="1"/>
      <p:bldP spid="17448" grpId="0" animBg="1"/>
      <p:bldP spid="17449" grpId="0" animBg="1"/>
      <p:bldP spid="17450" grpId="0" animBg="1"/>
      <p:bldP spid="174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68313" y="5084763"/>
            <a:ext cx="4427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b="1">
                <a:solidFill>
                  <a:srgbClr val="FF3300"/>
                </a:solidFill>
                <a:latin typeface="Arial" charset="0"/>
              </a:rPr>
              <a:t>Quả đu đủ cân nặng bao nhiêu gam?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148263" y="5157788"/>
            <a:ext cx="3995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b="1">
                <a:solidFill>
                  <a:srgbClr val="FF3300"/>
                </a:solidFill>
                <a:latin typeface="Arial" charset="0"/>
              </a:rPr>
              <a:t>Bắp cải cân nặng bao nhiêu gam?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547813" y="5084763"/>
            <a:ext cx="172720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3200" b="1">
                <a:solidFill>
                  <a:srgbClr val="3366FF"/>
                </a:solidFill>
                <a:latin typeface="Arial" charset="0"/>
              </a:rPr>
              <a:t>800g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79388" y="9810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u="sng">
                <a:latin typeface="Arial" charset="0"/>
              </a:rPr>
              <a:t>Bài 2:</a:t>
            </a:r>
            <a:r>
              <a:rPr lang="en-US" sz="2400" b="1" u="sng">
                <a:latin typeface="Arial" charset="0"/>
              </a:rPr>
              <a:t> </a:t>
            </a:r>
            <a:endParaRPr lang="vi-VN" sz="2400" b="1" u="sng">
              <a:latin typeface="Arial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476375" y="908050"/>
            <a:ext cx="4897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latin typeface="Arial" charset="0"/>
              </a:rPr>
              <a:t>Quan sát tranh và trả lời </a:t>
            </a:r>
          </a:p>
        </p:txBody>
      </p:sp>
      <p:pic>
        <p:nvPicPr>
          <p:cNvPr id="20496" name="Picture 16" descr="DSC07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33131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084888" y="5157788"/>
            <a:ext cx="172720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3366FF"/>
                </a:solidFill>
                <a:latin typeface="Arial" charset="0"/>
              </a:rPr>
              <a:t>600</a:t>
            </a:r>
            <a:r>
              <a:rPr lang="vi-VN" sz="3200" b="1">
                <a:solidFill>
                  <a:srgbClr val="3366FF"/>
                </a:solidFill>
                <a:latin typeface="Arial" charset="0"/>
              </a:rPr>
              <a:t>g</a:t>
            </a:r>
          </a:p>
        </p:txBody>
      </p:sp>
      <p:pic>
        <p:nvPicPr>
          <p:cNvPr id="20500" name="Picture 20" descr="DSC077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113" y="1628775"/>
            <a:ext cx="333851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116013" y="1052513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a)</a:t>
            </a:r>
          </a:p>
        </p:txBody>
      </p:sp>
      <p:sp>
        <p:nvSpPr>
          <p:cNvPr id="9228" name="Rectangle 23"/>
          <p:cNvSpPr>
            <a:spLocks noChangeArrowheads="1"/>
          </p:cNvSpPr>
          <p:nvPr/>
        </p:nvSpPr>
        <p:spPr bwMode="auto">
          <a:xfrm>
            <a:off x="1979613" y="404813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u="sng">
                <a:latin typeface="Arial" charset="0"/>
              </a:rPr>
              <a:t>Toán:</a:t>
            </a:r>
            <a:endParaRPr lang="vi-VN" sz="28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9" name="Text Box 24"/>
          <p:cNvSpPr txBox="1">
            <a:spLocks noChangeArrowheads="1"/>
          </p:cNvSpPr>
          <p:nvPr/>
        </p:nvSpPr>
        <p:spPr bwMode="auto">
          <a:xfrm>
            <a:off x="3635375" y="3333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am</a:t>
            </a:r>
            <a:endParaRPr lang="en-US" sz="3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0" grpId="1"/>
      <p:bldP spid="20491" grpId="0"/>
      <p:bldP spid="20491" grpId="1"/>
      <p:bldP spid="20492" grpId="0" animBg="1"/>
      <p:bldP spid="20494" grpId="0"/>
      <p:bldP spid="20495" grpId="0"/>
      <p:bldP spid="20497" grpId="0" animBg="1"/>
      <p:bldP spid="205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11188" y="822325"/>
            <a:ext cx="2376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u="sng">
                <a:latin typeface="Arial" charset="0"/>
              </a:rPr>
              <a:t>Bài 3: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23850" y="1412875"/>
            <a:ext cx="3167063" cy="576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400">
                <a:latin typeface="Arial" charset="0"/>
              </a:rPr>
              <a:t>22g + </a:t>
            </a:r>
            <a:r>
              <a:rPr lang="en-US" sz="2400">
                <a:latin typeface="Arial" charset="0"/>
              </a:rPr>
              <a:t>47</a:t>
            </a:r>
            <a:r>
              <a:rPr lang="vi-VN" sz="2400">
                <a:latin typeface="Arial" charset="0"/>
              </a:rPr>
              <a:t>g = 69g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476375" y="822325"/>
            <a:ext cx="1223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Tính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1974850"/>
            <a:ext cx="75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a)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68313" y="1974850"/>
            <a:ext cx="302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163g + 28g</a:t>
            </a:r>
            <a:r>
              <a:rPr lang="en-US" sz="2400">
                <a:latin typeface="Arial" charset="0"/>
              </a:rPr>
              <a:t>     </a:t>
            </a:r>
            <a:r>
              <a:rPr lang="vi-VN" sz="2400">
                <a:latin typeface="Arial" charset="0"/>
              </a:rPr>
              <a:t> =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132138" y="190182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FF3300"/>
                </a:solidFill>
                <a:latin typeface="Arial" charset="0"/>
              </a:rPr>
              <a:t>1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9</a:t>
            </a:r>
            <a:r>
              <a:rPr lang="vi-VN" sz="2400">
                <a:solidFill>
                  <a:srgbClr val="FF3300"/>
                </a:solidFill>
                <a:latin typeface="Arial" charset="0"/>
              </a:rPr>
              <a:t>1g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23875" y="2551113"/>
            <a:ext cx="2535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 42g – 25g </a:t>
            </a:r>
            <a:r>
              <a:rPr lang="en-US" sz="2400">
                <a:latin typeface="Arial" charset="0"/>
              </a:rPr>
              <a:t>      </a:t>
            </a:r>
            <a:r>
              <a:rPr lang="vi-VN" sz="2400">
                <a:latin typeface="Arial" charset="0"/>
              </a:rPr>
              <a:t>=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132138" y="247808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FF3300"/>
                </a:solidFill>
                <a:latin typeface="Arial" charset="0"/>
              </a:rPr>
              <a:t>17g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07950" y="3125788"/>
            <a:ext cx="367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100g + 45g – 26g =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132138" y="3125788"/>
            <a:ext cx="1008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FF3300"/>
                </a:solidFill>
                <a:latin typeface="Arial" charset="0"/>
              </a:rPr>
              <a:t>119g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572000" y="1973263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b)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003800" y="1973263"/>
            <a:ext cx="172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50g x 2 =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659563" y="1901825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FF3300"/>
                </a:solidFill>
                <a:latin typeface="Arial" charset="0"/>
              </a:rPr>
              <a:t>100g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076825" y="2549525"/>
            <a:ext cx="165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96g : 3 =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732588" y="2478088"/>
            <a:ext cx="1081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FF3300"/>
                </a:solidFill>
                <a:latin typeface="Arial" charset="0"/>
              </a:rPr>
              <a:t>32g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4427538" y="1916113"/>
            <a:ext cx="0" cy="194468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23850" y="3716338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u="sng">
                <a:latin typeface="Arial" charset="0"/>
              </a:rPr>
              <a:t>Bài 4: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179388" y="4548188"/>
            <a:ext cx="403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Hộp sữa nặng: 455g</a:t>
            </a:r>
          </a:p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Vỏ hộp nặng  :   58g</a:t>
            </a:r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4427538" y="3851275"/>
            <a:ext cx="0" cy="259238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5076825" y="407352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i="1" u="sng">
                <a:latin typeface="Arial" charset="0"/>
              </a:rPr>
              <a:t>Bài giải: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4500563" y="4659313"/>
            <a:ext cx="4643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Trong hộp có số gam sữa là: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643438" y="5235575"/>
            <a:ext cx="4176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</a:t>
            </a:r>
            <a:r>
              <a:rPr lang="vi-VN" sz="2400">
                <a:latin typeface="Arial" charset="0"/>
              </a:rPr>
              <a:t>455 – 58 = 397 (g)</a:t>
            </a:r>
          </a:p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         </a:t>
            </a:r>
            <a:r>
              <a:rPr lang="vi-VN" sz="2400" u="sng">
                <a:latin typeface="Arial" charset="0"/>
              </a:rPr>
              <a:t>Đáp số:</a:t>
            </a:r>
            <a:r>
              <a:rPr lang="vi-VN" sz="2400">
                <a:latin typeface="Arial" charset="0"/>
              </a:rPr>
              <a:t> 397 g sữa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539750" y="4162425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i="1" u="sng">
                <a:latin typeface="Arial" charset="0"/>
              </a:rPr>
              <a:t>Tóm tắt:</a:t>
            </a:r>
            <a:endParaRPr lang="en-US" sz="2000">
              <a:latin typeface="Arial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123825" y="5732463"/>
            <a:ext cx="396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latin typeface="Arial" charset="0"/>
              </a:rPr>
              <a:t>Trong hộp có :...gam sữa?</a:t>
            </a:r>
            <a:endParaRPr lang="en-US" sz="2400">
              <a:latin typeface="Arial" charset="0"/>
            </a:endParaRPr>
          </a:p>
        </p:txBody>
      </p:sp>
      <p:sp>
        <p:nvSpPr>
          <p:cNvPr id="10267" name="Rectangle 34"/>
          <p:cNvSpPr>
            <a:spLocks noChangeArrowheads="1"/>
          </p:cNvSpPr>
          <p:nvPr/>
        </p:nvSpPr>
        <p:spPr bwMode="auto">
          <a:xfrm>
            <a:off x="2268538" y="3889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u="sng">
                <a:latin typeface="Arial" charset="0"/>
              </a:rPr>
              <a:t>Toán:</a:t>
            </a:r>
            <a:endParaRPr lang="vi-VN" sz="24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68" name="Text Box 35"/>
          <p:cNvSpPr txBox="1">
            <a:spLocks noChangeArrowheads="1"/>
          </p:cNvSpPr>
          <p:nvPr/>
        </p:nvSpPr>
        <p:spPr bwMode="auto">
          <a:xfrm>
            <a:off x="3635375" y="333375"/>
            <a:ext cx="136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am</a:t>
            </a: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4" grpId="0"/>
      <p:bldP spid="19465" grpId="0"/>
      <p:bldP spid="19467" grpId="0"/>
      <p:bldP spid="19468" grpId="0"/>
      <p:bldP spid="19469" grpId="0"/>
      <p:bldP spid="19470" grpId="0"/>
      <p:bldP spid="19471" grpId="0"/>
      <p:bldP spid="19472" grpId="0"/>
      <p:bldP spid="19473" grpId="0"/>
      <p:bldP spid="19474" grpId="0"/>
      <p:bldP spid="19475" grpId="0"/>
      <p:bldP spid="19476" grpId="0"/>
      <p:bldP spid="19477" grpId="0" animBg="1"/>
      <p:bldP spid="19479" grpId="0"/>
      <p:bldP spid="19481" grpId="0" animBg="1"/>
      <p:bldP spid="19481" grpId="1" animBg="1"/>
      <p:bldP spid="19482" grpId="0"/>
      <p:bldP spid="19482" grpId="1"/>
      <p:bldP spid="19483" grpId="0"/>
      <p:bldP spid="19484" grpId="0"/>
      <p:bldP spid="194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>
              <a:latin typeface="Arial" charset="0"/>
            </a:endParaRPr>
          </a:p>
          <a:p>
            <a:pPr algn="ctr"/>
            <a:endParaRPr lang="en-US"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981075"/>
            <a:ext cx="4824413" cy="425450"/>
          </a:xfrm>
        </p:spPr>
        <p:txBody>
          <a:bodyPr/>
          <a:lstStyle/>
          <a:p>
            <a:pPr algn="ctr" eaLnBrk="1" hangingPunct="1"/>
            <a:r>
              <a:rPr lang="en-US" sz="3200" smtClean="0">
                <a:latin typeface="Arial" charset="0"/>
              </a:rPr>
              <a:t>Trò chơi: Đúng/Sai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3457575" cy="936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smtClean="0">
                <a:latin typeface="Arial" charset="0"/>
              </a:rPr>
              <a:t>28g + 56g  = 84g</a:t>
            </a: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latin typeface="Arial" charset="0"/>
            </a:endParaRPr>
          </a:p>
        </p:txBody>
      </p:sp>
      <p:sp>
        <p:nvSpPr>
          <p:cNvPr id="11269" name="Oval 4"/>
          <p:cNvSpPr>
            <a:spLocks noChangeArrowheads="1"/>
          </p:cNvSpPr>
          <p:nvPr/>
        </p:nvSpPr>
        <p:spPr bwMode="auto">
          <a:xfrm>
            <a:off x="1619250" y="306863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latin typeface="Arial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300788" y="3068638"/>
            <a:ext cx="914400" cy="854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latin typeface="Arial" charset="0"/>
            </a:endParaRPr>
          </a:p>
        </p:txBody>
      </p:sp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1403350" y="580548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latin typeface="Arial" charset="0"/>
            </a:endParaRPr>
          </a:p>
        </p:txBody>
      </p:sp>
      <p:sp>
        <p:nvSpPr>
          <p:cNvPr id="11272" name="Oval 10"/>
          <p:cNvSpPr>
            <a:spLocks noChangeArrowheads="1"/>
          </p:cNvSpPr>
          <p:nvPr/>
        </p:nvSpPr>
        <p:spPr bwMode="auto">
          <a:xfrm>
            <a:off x="6372225" y="580548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latin typeface="Arial" charset="0"/>
            </a:endParaRPr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2268538" y="38893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u="sng">
                <a:latin typeface="Arial" charset="0"/>
              </a:rPr>
              <a:t>Toán:</a:t>
            </a:r>
            <a:endParaRPr lang="vi-VN" sz="28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3635375" y="33337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charset="0"/>
              </a:rPr>
              <a:t>G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am</a:t>
            </a:r>
            <a:endParaRPr lang="en-US" sz="3200" b="1">
              <a:latin typeface="Arial" charset="0"/>
            </a:endParaRPr>
          </a:p>
        </p:txBody>
      </p:sp>
      <p:sp>
        <p:nvSpPr>
          <p:cNvPr id="45078" name="Oval 22"/>
          <p:cNvSpPr>
            <a:spLocks noChangeArrowheads="1"/>
          </p:cNvSpPr>
          <p:nvPr/>
        </p:nvSpPr>
        <p:spPr bwMode="auto">
          <a:xfrm>
            <a:off x="1619250" y="306863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Arial" charset="0"/>
              </a:rPr>
              <a:t>Đ</a:t>
            </a:r>
          </a:p>
        </p:txBody>
      </p:sp>
      <p:pic>
        <p:nvPicPr>
          <p:cNvPr id="45072" name="Picture 16" descr="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34575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940425" y="5321300"/>
            <a:ext cx="2871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44g x  2     = 88g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5651500" y="2205038"/>
            <a:ext cx="2894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76g – 16    = 61g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755650" y="5249863"/>
            <a:ext cx="269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63g :   3     = 21</a:t>
            </a:r>
          </a:p>
        </p:txBody>
      </p:sp>
      <p:sp>
        <p:nvSpPr>
          <p:cNvPr id="45083" name="Oval 27"/>
          <p:cNvSpPr>
            <a:spLocks noChangeArrowheads="1"/>
          </p:cNvSpPr>
          <p:nvPr/>
        </p:nvSpPr>
        <p:spPr bwMode="auto">
          <a:xfrm>
            <a:off x="6300788" y="3068638"/>
            <a:ext cx="914400" cy="854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S</a:t>
            </a:r>
          </a:p>
        </p:txBody>
      </p:sp>
      <p:sp>
        <p:nvSpPr>
          <p:cNvPr id="45084" name="Oval 28"/>
          <p:cNvSpPr>
            <a:spLocks noChangeArrowheads="1"/>
          </p:cNvSpPr>
          <p:nvPr/>
        </p:nvSpPr>
        <p:spPr bwMode="auto">
          <a:xfrm>
            <a:off x="1403350" y="580548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S</a:t>
            </a:r>
          </a:p>
        </p:txBody>
      </p:sp>
      <p:pic>
        <p:nvPicPr>
          <p:cNvPr id="45079" name="Picture 23" descr="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418013"/>
            <a:ext cx="3462337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5" name="Oval 29"/>
          <p:cNvSpPr>
            <a:spLocks noChangeArrowheads="1"/>
          </p:cNvSpPr>
          <p:nvPr/>
        </p:nvSpPr>
        <p:spPr bwMode="auto">
          <a:xfrm>
            <a:off x="6372225" y="5805488"/>
            <a:ext cx="7921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Arial" charset="0"/>
              </a:rPr>
              <a:t>Đ</a:t>
            </a:r>
          </a:p>
        </p:txBody>
      </p:sp>
      <p:pic>
        <p:nvPicPr>
          <p:cNvPr id="45074" name="Picture 18" descr="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264025"/>
            <a:ext cx="34575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19" descr="0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1628775"/>
            <a:ext cx="34559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6" name="Rectangle 30"/>
          <p:cNvSpPr>
            <a:spLocks noChangeArrowheads="1"/>
          </p:cNvSpPr>
          <p:nvPr/>
        </p:nvSpPr>
        <p:spPr bwMode="auto">
          <a:xfrm>
            <a:off x="207963" y="1789113"/>
            <a:ext cx="331787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11287" name="Rectangle 31"/>
          <p:cNvSpPr>
            <a:spLocks noChangeArrowheads="1"/>
          </p:cNvSpPr>
          <p:nvPr/>
        </p:nvSpPr>
        <p:spPr bwMode="auto">
          <a:xfrm>
            <a:off x="5076825" y="1773238"/>
            <a:ext cx="331788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11288" name="Rectangle 32"/>
          <p:cNvSpPr>
            <a:spLocks noChangeArrowheads="1"/>
          </p:cNvSpPr>
          <p:nvPr/>
        </p:nvSpPr>
        <p:spPr bwMode="auto">
          <a:xfrm>
            <a:off x="179388" y="4437063"/>
            <a:ext cx="331787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1289" name="Rectangle 33"/>
          <p:cNvSpPr>
            <a:spLocks noChangeArrowheads="1"/>
          </p:cNvSpPr>
          <p:nvPr/>
        </p:nvSpPr>
        <p:spPr bwMode="auto">
          <a:xfrm>
            <a:off x="5076825" y="4437063"/>
            <a:ext cx="331788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8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8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79"/>
                  </p:tgtEl>
                </p:cond>
              </p:nextCondLst>
            </p:seq>
          </p:childTnLst>
        </p:cTn>
      </p:par>
    </p:tnLst>
    <p:bldLst>
      <p:bldP spid="45078" grpId="0" animBg="1"/>
      <p:bldP spid="45083" grpId="0" animBg="1"/>
      <p:bldP spid="45084" grpId="0" animBg="1"/>
      <p:bldP spid="45085" grpId="0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808</TotalTime>
  <Words>394</Words>
  <Application>Microsoft Office PowerPoint</Application>
  <PresentationFormat>On-screen Show (4:3)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Wingdings</vt:lpstr>
      <vt:lpstr>Network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Trò chơi: Đúng/Sai</vt:lpstr>
      <vt:lpstr>Trò chơi: Đúng/Sai</vt:lpstr>
    </vt:vector>
  </TitlesOfParts>
  <Company>DT: 0986194190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CSTeam</cp:lastModifiedBy>
  <cp:revision>110</cp:revision>
  <dcterms:created xsi:type="dcterms:W3CDTF">2009-11-22T13:13:20Z</dcterms:created>
  <dcterms:modified xsi:type="dcterms:W3CDTF">2016-06-29T10:28:11Z</dcterms:modified>
</cp:coreProperties>
</file>