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6" r:id="rId3"/>
    <p:sldId id="268" r:id="rId4"/>
    <p:sldId id="269" r:id="rId5"/>
    <p:sldId id="267" r:id="rId6"/>
    <p:sldId id="259" r:id="rId7"/>
    <p:sldId id="270" r:id="rId8"/>
    <p:sldId id="260" r:id="rId9"/>
    <p:sldId id="272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FF00"/>
    <a:srgbClr val="003300"/>
    <a:srgbClr val="008000"/>
    <a:srgbClr val="FF0066"/>
    <a:srgbClr val="99CCFF"/>
    <a:srgbClr val="FF00FF"/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386" autoAdjust="0"/>
    <p:restoredTop sz="94660"/>
  </p:normalViewPr>
  <p:slideViewPr>
    <p:cSldViewPr>
      <p:cViewPr>
        <p:scale>
          <a:sx n="100" d="100"/>
          <a:sy n="100" d="100"/>
        </p:scale>
        <p:origin x="-72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E5AF94-B8E9-4DDE-AB33-273ABF53D4A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90593-20AD-4881-A39C-C0E3A0460118}" type="slidenum">
              <a:rPr lang="en-US"/>
              <a:pPr/>
              <a:t>1</a:t>
            </a:fld>
            <a:endParaRPr lang="en-US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DBBAD3-6EA9-40CB-98E2-1FA5AF8007BE}" type="slidenum">
              <a:rPr lang="en-US"/>
              <a:pPr/>
              <a:t>2</a:t>
            </a:fld>
            <a:endParaRPr lang="en-US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A8791E-3E44-41E1-903E-98DD69410E4E}" type="slidenum">
              <a:rPr lang="en-US"/>
              <a:pPr/>
              <a:t>3</a:t>
            </a:fld>
            <a:endParaRPr lang="en-US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D970BB-5BD3-4BE1-B612-FAB7849B1768}" type="slidenum">
              <a:rPr lang="en-US"/>
              <a:pPr/>
              <a:t>4</a:t>
            </a:fld>
            <a:endParaRPr lang="en-US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C01147-4810-4B1B-8E56-3D791795AD75}" type="slidenum">
              <a:rPr lang="en-US"/>
              <a:pPr/>
              <a:t>5</a:t>
            </a:fld>
            <a:endParaRPr 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7C4658-FEC6-4897-BBE6-580964C4AC1C}" type="slidenum">
              <a:rPr lang="en-US"/>
              <a:pPr/>
              <a:t>6</a:t>
            </a:fld>
            <a:endParaRPr lang="en-US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01BE80-D8BD-4480-B1E9-08A565057A43}" type="slidenum">
              <a:rPr lang="en-US"/>
              <a:pPr/>
              <a:t>7</a:t>
            </a:fld>
            <a:endParaRPr 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999EFB-0999-4E42-B02A-921CC084DDDF}" type="slidenum">
              <a:rPr lang="en-US"/>
              <a:pPr/>
              <a:t>8</a:t>
            </a:fld>
            <a:endParaRPr lang="en-US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BA481A-7E10-41A3-B176-97B64E2A7B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837A1-84CD-4227-89EA-E9F319BC7E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29B947-1E74-49FE-9807-4BE21CF490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6F1FE2-801F-4062-94BE-452D1274AF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B5880-27A7-4CD4-94CE-7D480E2155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9EAC3E-35BF-4991-9430-CC60BDB5ED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D55684-D5FD-4F0A-B6A8-2E3A4C54B8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22D2BF-76AB-4938-9808-1AD89674F1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A70713-13B9-40DF-B8ED-13B27ED709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CE464F-9189-4949-91AA-4626C45B56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00610A-C775-47C3-AA54-C5B0C4A31A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1898E96-F7FC-4715-BD28-BBF29C0AC5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>
            <p:ph type="title"/>
          </p:nvPr>
        </p:nvSpPr>
        <p:spPr>
          <a:xfrm>
            <a:off x="19050" y="0"/>
            <a:ext cx="9067800" cy="1371600"/>
          </a:xfrm>
          <a:gradFill rotWithShape="1">
            <a:gsLst>
              <a:gs pos="0">
                <a:schemeClr val="accent1"/>
              </a:gs>
              <a:gs pos="100000">
                <a:srgbClr val="EEFED0"/>
              </a:gs>
            </a:gsLst>
            <a:lin ang="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/>
            </a:r>
            <a:br>
              <a:rPr lang="en-US" sz="2800" smtClean="0"/>
            </a:br>
            <a:endParaRPr lang="en-US" sz="2800" smtClean="0"/>
          </a:p>
        </p:txBody>
      </p:sp>
      <p:grpSp>
        <p:nvGrpSpPr>
          <p:cNvPr id="2051" name="Group 5"/>
          <p:cNvGrpSpPr>
            <a:grpSpLocks/>
          </p:cNvGrpSpPr>
          <p:nvPr/>
        </p:nvGrpSpPr>
        <p:grpSpPr bwMode="auto">
          <a:xfrm>
            <a:off x="76200" y="0"/>
            <a:ext cx="7043738" cy="3200400"/>
            <a:chOff x="432" y="240"/>
            <a:chExt cx="4992" cy="2016"/>
          </a:xfrm>
        </p:grpSpPr>
        <p:sp>
          <p:nvSpPr>
            <p:cNvPr id="33798" name="Rectangle 6"/>
            <p:cNvSpPr>
              <a:spLocks noChangeArrowheads="1"/>
            </p:cNvSpPr>
            <p:nvPr/>
          </p:nvSpPr>
          <p:spPr bwMode="auto">
            <a:xfrm>
              <a:off x="432" y="240"/>
              <a:ext cx="48" cy="20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3799" name="Rectangle 7"/>
            <p:cNvSpPr>
              <a:spLocks noChangeArrowheads="1"/>
            </p:cNvSpPr>
            <p:nvPr/>
          </p:nvSpPr>
          <p:spPr bwMode="auto">
            <a:xfrm>
              <a:off x="542" y="240"/>
              <a:ext cx="50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3800" name="Rectangle 8"/>
            <p:cNvSpPr>
              <a:spLocks noChangeArrowheads="1"/>
            </p:cNvSpPr>
            <p:nvPr/>
          </p:nvSpPr>
          <p:spPr bwMode="auto">
            <a:xfrm>
              <a:off x="432" y="300"/>
              <a:ext cx="2927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3801" name="Rectangle 9"/>
            <p:cNvSpPr>
              <a:spLocks noChangeArrowheads="1"/>
            </p:cNvSpPr>
            <p:nvPr/>
          </p:nvSpPr>
          <p:spPr bwMode="auto">
            <a:xfrm>
              <a:off x="488" y="240"/>
              <a:ext cx="47" cy="110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3802" name="Rectangle 10"/>
            <p:cNvSpPr>
              <a:spLocks noChangeArrowheads="1"/>
            </p:cNvSpPr>
            <p:nvPr/>
          </p:nvSpPr>
          <p:spPr bwMode="auto">
            <a:xfrm>
              <a:off x="432" y="248"/>
              <a:ext cx="4992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3803" name="Rectangle 11"/>
            <p:cNvSpPr>
              <a:spLocks noChangeArrowheads="1"/>
            </p:cNvSpPr>
            <p:nvPr/>
          </p:nvSpPr>
          <p:spPr bwMode="auto">
            <a:xfrm>
              <a:off x="432" y="356"/>
              <a:ext cx="1248" cy="4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20" name="Text Box 28"/>
          <p:cNvSpPr txBox="1">
            <a:spLocks noChangeArrowheads="1"/>
          </p:cNvSpPr>
          <p:nvPr/>
        </p:nvSpPr>
        <p:spPr bwMode="auto">
          <a:xfrm>
            <a:off x="1371600" y="819150"/>
            <a:ext cx="685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Điểm ở giữa. Trung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iểm của </a:t>
            </a:r>
            <a:r>
              <a:rPr lang="vi-VN" sz="2400" b="1">
                <a:solidFill>
                  <a:srgbClr val="FF0066"/>
                </a:solidFill>
              </a:rPr>
              <a:t>đ</a:t>
            </a:r>
            <a:r>
              <a:rPr lang="en-US" sz="2400" b="1">
                <a:solidFill>
                  <a:srgbClr val="FF0066"/>
                </a:solidFill>
              </a:rPr>
              <a:t>oạn thẳng.</a:t>
            </a:r>
          </a:p>
        </p:txBody>
      </p:sp>
      <p:sp>
        <p:nvSpPr>
          <p:cNvPr id="2053" name="Line 64"/>
          <p:cNvSpPr>
            <a:spLocks noChangeShapeType="1"/>
          </p:cNvSpPr>
          <p:nvPr/>
        </p:nvSpPr>
        <p:spPr bwMode="auto">
          <a:xfrm>
            <a:off x="823913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1" name="Text Box 69"/>
          <p:cNvSpPr txBox="1">
            <a:spLocks noChangeArrowheads="1"/>
          </p:cNvSpPr>
          <p:nvPr/>
        </p:nvSpPr>
        <p:spPr bwMode="auto">
          <a:xfrm>
            <a:off x="762000" y="1476375"/>
            <a:ext cx="350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1. Điểm ở giữa .</a:t>
            </a:r>
          </a:p>
        </p:txBody>
      </p:sp>
      <p:sp>
        <p:nvSpPr>
          <p:cNvPr id="33862" name="Text Box 70"/>
          <p:cNvSpPr txBox="1">
            <a:spLocks noChangeArrowheads="1"/>
          </p:cNvSpPr>
          <p:nvPr/>
        </p:nvSpPr>
        <p:spPr bwMode="auto">
          <a:xfrm>
            <a:off x="127317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A</a:t>
            </a:r>
          </a:p>
        </p:txBody>
      </p:sp>
      <p:sp>
        <p:nvSpPr>
          <p:cNvPr id="33863" name="Text Box 71"/>
          <p:cNvSpPr txBox="1">
            <a:spLocks noChangeArrowheads="1"/>
          </p:cNvSpPr>
          <p:nvPr/>
        </p:nvSpPr>
        <p:spPr bwMode="auto">
          <a:xfrm>
            <a:off x="3105150" y="1981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O</a:t>
            </a:r>
          </a:p>
        </p:txBody>
      </p:sp>
      <p:sp>
        <p:nvSpPr>
          <p:cNvPr id="33864" name="Text Box 72"/>
          <p:cNvSpPr txBox="1">
            <a:spLocks noChangeArrowheads="1"/>
          </p:cNvSpPr>
          <p:nvPr/>
        </p:nvSpPr>
        <p:spPr bwMode="auto">
          <a:xfrm>
            <a:off x="3786188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B</a:t>
            </a:r>
          </a:p>
        </p:txBody>
      </p:sp>
      <p:sp>
        <p:nvSpPr>
          <p:cNvPr id="33865" name="Text Box 73"/>
          <p:cNvSpPr txBox="1">
            <a:spLocks noChangeArrowheads="1"/>
          </p:cNvSpPr>
          <p:nvPr/>
        </p:nvSpPr>
        <p:spPr bwMode="auto">
          <a:xfrm>
            <a:off x="378142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B</a:t>
            </a:r>
          </a:p>
        </p:txBody>
      </p:sp>
      <p:sp>
        <p:nvSpPr>
          <p:cNvPr id="33869" name="Line 77"/>
          <p:cNvSpPr>
            <a:spLocks noChangeShapeType="1"/>
          </p:cNvSpPr>
          <p:nvPr/>
        </p:nvSpPr>
        <p:spPr bwMode="auto">
          <a:xfrm>
            <a:off x="3319463" y="24003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100"/>
          <p:cNvGrpSpPr>
            <a:grpSpLocks/>
          </p:cNvGrpSpPr>
          <p:nvPr/>
        </p:nvGrpSpPr>
        <p:grpSpPr bwMode="auto">
          <a:xfrm>
            <a:off x="914400" y="2362200"/>
            <a:ext cx="3581400" cy="190500"/>
            <a:chOff x="576" y="1512"/>
            <a:chExt cx="2352" cy="96"/>
          </a:xfrm>
        </p:grpSpPr>
        <p:sp>
          <p:nvSpPr>
            <p:cNvPr id="2086" name="Line 75"/>
            <p:cNvSpPr>
              <a:spLocks noChangeShapeType="1"/>
            </p:cNvSpPr>
            <p:nvPr/>
          </p:nvSpPr>
          <p:spPr bwMode="auto">
            <a:xfrm>
              <a:off x="576" y="1560"/>
              <a:ext cx="23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Line 76"/>
            <p:cNvSpPr>
              <a:spLocks noChangeShapeType="1"/>
            </p:cNvSpPr>
            <p:nvPr/>
          </p:nvSpPr>
          <p:spPr bwMode="auto">
            <a:xfrm>
              <a:off x="935" y="151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Line 78"/>
            <p:cNvSpPr>
              <a:spLocks noChangeShapeType="1"/>
            </p:cNvSpPr>
            <p:nvPr/>
          </p:nvSpPr>
          <p:spPr bwMode="auto">
            <a:xfrm>
              <a:off x="2569" y="151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71" name="Text Box 79"/>
          <p:cNvSpPr txBox="1">
            <a:spLocks noChangeArrowheads="1"/>
          </p:cNvSpPr>
          <p:nvPr/>
        </p:nvSpPr>
        <p:spPr bwMode="auto">
          <a:xfrm>
            <a:off x="127317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33872" name="Text Box 80"/>
          <p:cNvSpPr txBox="1">
            <a:spLocks noChangeArrowheads="1"/>
          </p:cNvSpPr>
          <p:nvPr/>
        </p:nvSpPr>
        <p:spPr bwMode="auto">
          <a:xfrm>
            <a:off x="3105150" y="1981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O</a:t>
            </a:r>
          </a:p>
        </p:txBody>
      </p:sp>
      <p:sp>
        <p:nvSpPr>
          <p:cNvPr id="33873" name="Text Box 81"/>
          <p:cNvSpPr txBox="1">
            <a:spLocks noChangeArrowheads="1"/>
          </p:cNvSpPr>
          <p:nvPr/>
        </p:nvSpPr>
        <p:spPr bwMode="auto">
          <a:xfrm>
            <a:off x="3105150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33874" name="Text Box 82"/>
          <p:cNvSpPr txBox="1">
            <a:spLocks noChangeArrowheads="1"/>
          </p:cNvSpPr>
          <p:nvPr/>
        </p:nvSpPr>
        <p:spPr bwMode="auto">
          <a:xfrm>
            <a:off x="4648200" y="1981200"/>
            <a:ext cx="441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1"/>
              <a:t> A, O, B là ba </a:t>
            </a:r>
            <a:r>
              <a:rPr lang="vi-VN" sz="2000" b="1"/>
              <a:t>đ</a:t>
            </a:r>
            <a:r>
              <a:rPr lang="en-US" sz="2000" b="1"/>
              <a:t>iểm thẳng hàng.</a:t>
            </a:r>
          </a:p>
        </p:txBody>
      </p:sp>
      <p:sp>
        <p:nvSpPr>
          <p:cNvPr id="33875" name="Text Box 83"/>
          <p:cNvSpPr txBox="1">
            <a:spLocks noChangeArrowheads="1"/>
          </p:cNvSpPr>
          <p:nvPr/>
        </p:nvSpPr>
        <p:spPr bwMode="auto">
          <a:xfrm>
            <a:off x="4800600" y="2544763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O là </a:t>
            </a:r>
            <a:r>
              <a:rPr lang="vi-VN" sz="2000" b="1" i="1">
                <a:solidFill>
                  <a:srgbClr val="FF00FF"/>
                </a:solidFill>
              </a:rPr>
              <a:t>đ</a:t>
            </a:r>
            <a:r>
              <a:rPr lang="en-US" sz="2000" b="1" i="1">
                <a:solidFill>
                  <a:srgbClr val="FF00FF"/>
                </a:solidFill>
              </a:rPr>
              <a:t>iểm ở giữa</a:t>
            </a:r>
            <a:r>
              <a:rPr lang="en-US" sz="2000" b="1"/>
              <a:t> hai </a:t>
            </a:r>
            <a:r>
              <a:rPr lang="vi-VN" sz="2000" b="1"/>
              <a:t>đ</a:t>
            </a:r>
            <a:r>
              <a:rPr lang="en-US" sz="2000" b="1"/>
              <a:t>iểm A và B.</a:t>
            </a:r>
          </a:p>
        </p:txBody>
      </p:sp>
      <p:sp>
        <p:nvSpPr>
          <p:cNvPr id="33876" name="Text Box 84"/>
          <p:cNvSpPr txBox="1">
            <a:spLocks noChangeArrowheads="1"/>
          </p:cNvSpPr>
          <p:nvPr/>
        </p:nvSpPr>
        <p:spPr bwMode="auto">
          <a:xfrm>
            <a:off x="781050" y="27813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2. Trung </a:t>
            </a:r>
            <a:r>
              <a:rPr lang="vi-VN" sz="2000" b="1">
                <a:solidFill>
                  <a:srgbClr val="003300"/>
                </a:solidFill>
              </a:rPr>
              <a:t>đ</a:t>
            </a:r>
            <a:r>
              <a:rPr lang="en-US" sz="2000" b="1">
                <a:solidFill>
                  <a:srgbClr val="003300"/>
                </a:solidFill>
              </a:rPr>
              <a:t>iểm của </a:t>
            </a:r>
            <a:r>
              <a:rPr lang="vi-VN" sz="2000" b="1">
                <a:solidFill>
                  <a:srgbClr val="003300"/>
                </a:solidFill>
              </a:rPr>
              <a:t>đ</a:t>
            </a:r>
            <a:r>
              <a:rPr lang="en-US" sz="2000" b="1">
                <a:solidFill>
                  <a:srgbClr val="003300"/>
                </a:solidFill>
              </a:rPr>
              <a:t>oạn thẳng .</a:t>
            </a:r>
          </a:p>
        </p:txBody>
      </p:sp>
      <p:sp>
        <p:nvSpPr>
          <p:cNvPr id="33883" name="Line 91"/>
          <p:cNvSpPr>
            <a:spLocks noChangeShapeType="1"/>
          </p:cNvSpPr>
          <p:nvPr/>
        </p:nvSpPr>
        <p:spPr bwMode="auto">
          <a:xfrm>
            <a:off x="27432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05"/>
          <p:cNvGrpSpPr>
            <a:grpSpLocks/>
          </p:cNvGrpSpPr>
          <p:nvPr/>
        </p:nvGrpSpPr>
        <p:grpSpPr bwMode="auto">
          <a:xfrm>
            <a:off x="990600" y="3733800"/>
            <a:ext cx="3505200" cy="152400"/>
            <a:chOff x="624" y="2352"/>
            <a:chExt cx="2208" cy="96"/>
          </a:xfrm>
        </p:grpSpPr>
        <p:sp>
          <p:nvSpPr>
            <p:cNvPr id="2082" name="Line 86"/>
            <p:cNvSpPr>
              <a:spLocks noChangeShapeType="1"/>
            </p:cNvSpPr>
            <p:nvPr/>
          </p:nvSpPr>
          <p:spPr bwMode="auto">
            <a:xfrm>
              <a:off x="624" y="2400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Line 87"/>
            <p:cNvSpPr>
              <a:spLocks noChangeShapeType="1"/>
            </p:cNvSpPr>
            <p:nvPr/>
          </p:nvSpPr>
          <p:spPr bwMode="auto">
            <a:xfrm>
              <a:off x="624" y="23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Line 90"/>
            <p:cNvSpPr>
              <a:spLocks noChangeShapeType="1"/>
            </p:cNvSpPr>
            <p:nvPr/>
          </p:nvSpPr>
          <p:spPr bwMode="auto">
            <a:xfrm>
              <a:off x="1728" y="2400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Line 92"/>
            <p:cNvSpPr>
              <a:spLocks noChangeShapeType="1"/>
            </p:cNvSpPr>
            <p:nvPr/>
          </p:nvSpPr>
          <p:spPr bwMode="auto">
            <a:xfrm>
              <a:off x="2832" y="23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85" name="Text Box 93"/>
          <p:cNvSpPr txBox="1">
            <a:spLocks noChangeArrowheads="1"/>
          </p:cNvSpPr>
          <p:nvPr/>
        </p:nvSpPr>
        <p:spPr bwMode="auto">
          <a:xfrm>
            <a:off x="792163" y="3810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33886" name="Text Box 94"/>
          <p:cNvSpPr txBox="1">
            <a:spLocks noChangeArrowheads="1"/>
          </p:cNvSpPr>
          <p:nvPr/>
        </p:nvSpPr>
        <p:spPr bwMode="auto">
          <a:xfrm>
            <a:off x="2514600" y="38100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M</a:t>
            </a:r>
          </a:p>
        </p:txBody>
      </p: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4295775" y="3810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1447800" y="3414713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 cm</a:t>
            </a:r>
          </a:p>
        </p:txBody>
      </p:sp>
      <p:sp>
        <p:nvSpPr>
          <p:cNvPr id="33889" name="Text Box 97"/>
          <p:cNvSpPr txBox="1">
            <a:spLocks noChangeArrowheads="1"/>
          </p:cNvSpPr>
          <p:nvPr/>
        </p:nvSpPr>
        <p:spPr bwMode="auto">
          <a:xfrm>
            <a:off x="3200400" y="3414713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 cm</a:t>
            </a: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2514600" y="38100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M</a:t>
            </a:r>
          </a:p>
        </p:txBody>
      </p:sp>
      <p:sp>
        <p:nvSpPr>
          <p:cNvPr id="33891" name="Text Box 99"/>
          <p:cNvSpPr txBox="1">
            <a:spLocks noChangeArrowheads="1"/>
          </p:cNvSpPr>
          <p:nvPr/>
        </p:nvSpPr>
        <p:spPr bwMode="auto">
          <a:xfrm>
            <a:off x="4648200" y="3276600"/>
            <a:ext cx="4419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1"/>
              <a:t>M là </a:t>
            </a:r>
            <a:r>
              <a:rPr lang="vi-VN" sz="2000" b="1"/>
              <a:t>đ</a:t>
            </a:r>
            <a:r>
              <a:rPr lang="en-US" sz="2000" b="1"/>
              <a:t>iểm ở giữa hai </a:t>
            </a:r>
            <a:r>
              <a:rPr lang="vi-VN" sz="2000" b="1"/>
              <a:t>đ</a:t>
            </a:r>
            <a:r>
              <a:rPr lang="en-US" sz="2000" b="1"/>
              <a:t>iểm A và B.   Độ dài </a:t>
            </a:r>
            <a:r>
              <a:rPr lang="vi-VN" sz="2000" b="1"/>
              <a:t>đ</a:t>
            </a:r>
            <a:r>
              <a:rPr lang="en-US" sz="2000" b="1"/>
              <a:t>oạn thẳng AM bằng </a:t>
            </a:r>
            <a:r>
              <a:rPr lang="vi-VN" sz="2000" b="1"/>
              <a:t>đ</a:t>
            </a:r>
            <a:r>
              <a:rPr lang="en-US" sz="2000" b="1"/>
              <a:t>ộ dài </a:t>
            </a:r>
            <a:r>
              <a:rPr lang="vi-VN" sz="2000" b="1"/>
              <a:t>đ</a:t>
            </a:r>
            <a:r>
              <a:rPr lang="en-US" sz="2000" b="1"/>
              <a:t>oạn thẳng MB.                          Viết là: AM = MB.</a:t>
            </a:r>
          </a:p>
        </p:txBody>
      </p:sp>
      <p:sp>
        <p:nvSpPr>
          <p:cNvPr id="33895" name="Text Box 103"/>
          <p:cNvSpPr txBox="1">
            <a:spLocks noChangeArrowheads="1"/>
          </p:cNvSpPr>
          <p:nvPr/>
        </p:nvSpPr>
        <p:spPr bwMode="auto">
          <a:xfrm>
            <a:off x="2819400" y="4724400"/>
            <a:ext cx="579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1"/>
              <a:t>M </a:t>
            </a:r>
            <a:r>
              <a:rPr lang="vi-VN" sz="2000" b="1"/>
              <a:t>đư</a:t>
            </a:r>
            <a:r>
              <a:rPr lang="en-US" sz="2000" b="1"/>
              <a:t>ợc gọi là </a:t>
            </a:r>
            <a:r>
              <a:rPr lang="en-US" sz="2000" b="1" i="1">
                <a:solidFill>
                  <a:srgbClr val="FF00FF"/>
                </a:solidFill>
              </a:rPr>
              <a:t>trung </a:t>
            </a:r>
            <a:r>
              <a:rPr lang="vi-VN" sz="2000" b="1" i="1">
                <a:solidFill>
                  <a:srgbClr val="FF00FF"/>
                </a:solidFill>
              </a:rPr>
              <a:t>đ</a:t>
            </a:r>
            <a:r>
              <a:rPr lang="en-US" sz="2000" b="1" i="1">
                <a:solidFill>
                  <a:srgbClr val="FF00FF"/>
                </a:solidFill>
              </a:rPr>
              <a:t>iểm</a:t>
            </a:r>
            <a:r>
              <a:rPr lang="en-US" sz="2000" b="1"/>
              <a:t> của </a:t>
            </a:r>
            <a:r>
              <a:rPr lang="vi-VN" sz="2000" b="1"/>
              <a:t>đ</a:t>
            </a:r>
            <a:r>
              <a:rPr lang="en-US" sz="2000" b="1"/>
              <a:t>oạn thẳng AB.   </a:t>
            </a:r>
          </a:p>
        </p:txBody>
      </p:sp>
      <p:sp>
        <p:nvSpPr>
          <p:cNvPr id="33898" name="Text Box 106"/>
          <p:cNvSpPr txBox="1">
            <a:spLocks noChangeArrowheads="1"/>
          </p:cNvSpPr>
          <p:nvPr/>
        </p:nvSpPr>
        <p:spPr bwMode="auto">
          <a:xfrm>
            <a:off x="4608513" y="4719638"/>
            <a:ext cx="1508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 i="1">
                <a:solidFill>
                  <a:srgbClr val="008000"/>
                </a:solidFill>
              </a:rPr>
              <a:t>trung </a:t>
            </a:r>
            <a:r>
              <a:rPr lang="vi-VN" sz="2000" b="1" i="1">
                <a:solidFill>
                  <a:srgbClr val="008000"/>
                </a:solidFill>
              </a:rPr>
              <a:t>đ</a:t>
            </a:r>
            <a:r>
              <a:rPr lang="en-US" sz="2000" b="1" i="1">
                <a:solidFill>
                  <a:srgbClr val="008000"/>
                </a:solidFill>
              </a:rPr>
              <a:t>iểm</a:t>
            </a:r>
          </a:p>
        </p:txBody>
      </p:sp>
      <p:grpSp>
        <p:nvGrpSpPr>
          <p:cNvPr id="2078" name="Group 17"/>
          <p:cNvGrpSpPr>
            <a:grpSpLocks/>
          </p:cNvGrpSpPr>
          <p:nvPr/>
        </p:nvGrpSpPr>
        <p:grpSpPr bwMode="auto">
          <a:xfrm>
            <a:off x="152400" y="1981200"/>
            <a:ext cx="609600" cy="609600"/>
            <a:chOff x="192" y="1488"/>
            <a:chExt cx="384" cy="384"/>
          </a:xfrm>
        </p:grpSpPr>
        <p:sp>
          <p:nvSpPr>
            <p:cNvPr id="2080" name="AutoShape 18"/>
            <p:cNvSpPr>
              <a:spLocks noChangeArrowheads="1"/>
            </p:cNvSpPr>
            <p:nvPr/>
          </p:nvSpPr>
          <p:spPr bwMode="auto">
            <a:xfrm>
              <a:off x="192" y="1488"/>
              <a:ext cx="384" cy="384"/>
            </a:xfrm>
            <a:prstGeom prst="star8">
              <a:avLst>
                <a:gd name="adj" fmla="val 38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81" name="Text Box 19"/>
            <p:cNvSpPr txBox="1">
              <a:spLocks noChangeArrowheads="1"/>
            </p:cNvSpPr>
            <p:nvPr/>
          </p:nvSpPr>
          <p:spPr bwMode="auto">
            <a:xfrm>
              <a:off x="276" y="1534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b</a:t>
              </a:r>
            </a:p>
          </p:txBody>
        </p:sp>
      </p:grpSp>
      <p:sp>
        <p:nvSpPr>
          <p:cNvPr id="33907" name="Line 115"/>
          <p:cNvSpPr>
            <a:spLocks noChangeShapeType="1"/>
          </p:cNvSpPr>
          <p:nvPr/>
        </p:nvSpPr>
        <p:spPr bwMode="auto">
          <a:xfrm>
            <a:off x="152400" y="1981200"/>
            <a:ext cx="609600" cy="685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8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8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33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338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33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3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338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3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4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3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7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338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3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3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70" presetID="3" presetClass="exit" presetSubtype="1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338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74" presetID="3" presetClass="exit" presetSubtype="1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338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78" presetID="3" presetClass="exit" presetSubtype="1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338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33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1000" fill="hold"/>
                                        <p:tgtEl>
                                          <p:spTgt spid="33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9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0" dur="1000" fill="hold"/>
                                        <p:tgtEl>
                                          <p:spTgt spid="33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38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3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3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38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3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3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06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7" dur="1000" fill="hold"/>
                                        <p:tgtEl>
                                          <p:spTgt spid="33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109" presetID="3" presetClass="exit" presetSubtype="1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338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38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3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3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3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3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500"/>
                                        <p:tgtEl>
                                          <p:spTgt spid="33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3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3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500"/>
                                        <p:tgtEl>
                                          <p:spTgt spid="33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3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3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9" dur="500"/>
                                        <p:tgtEl>
                                          <p:spTgt spid="33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3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3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6" dur="500"/>
                                        <p:tgtEl>
                                          <p:spTgt spid="33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3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3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1" dur="500"/>
                                        <p:tgtEl>
                                          <p:spTgt spid="33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9" dur="1000" fill="hold"/>
                                        <p:tgtEl>
                                          <p:spTgt spid="3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2" dur="1000" fill="hold"/>
                                        <p:tgtEl>
                                          <p:spTgt spid="3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5" dur="1000" fill="hold"/>
                                        <p:tgtEl>
                                          <p:spTgt spid="3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2000"/>
                                        <p:tgtEl>
                                          <p:spTgt spid="33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5" dur="2000"/>
                                        <p:tgtEl>
                                          <p:spTgt spid="33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27" presetClass="entr" presetSubtype="0" repeatCount="1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0" dur="500"/>
                                        <p:tgtEl>
                                          <p:spTgt spid="33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1" dur="500"/>
                                        <p:tgtEl>
                                          <p:spTgt spid="33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500"/>
                                        <p:tgtEl>
                                          <p:spTgt spid="33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9" dur="1000"/>
                                        <p:tgtEl>
                                          <p:spTgt spid="3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0" grpId="0"/>
      <p:bldP spid="33861" grpId="0"/>
      <p:bldP spid="33862" grpId="0"/>
      <p:bldP spid="33863" grpId="0"/>
      <p:bldP spid="33864" grpId="0"/>
      <p:bldP spid="33865" grpId="0"/>
      <p:bldP spid="33865" grpId="1"/>
      <p:bldP spid="33865" grpId="2"/>
      <p:bldP spid="33865" grpId="3"/>
      <p:bldP spid="33869" grpId="0" animBg="1"/>
      <p:bldP spid="33871" grpId="0"/>
      <p:bldP spid="33871" grpId="1"/>
      <p:bldP spid="33871" grpId="2"/>
      <p:bldP spid="33871" grpId="3"/>
      <p:bldP spid="33872" grpId="0" build="allAtOnce"/>
      <p:bldP spid="33872" grpId="1" build="allAtOnce"/>
      <p:bldP spid="33872" grpId="2" build="allAtOnce"/>
      <p:bldP spid="33872" grpId="3" build="allAtOnce"/>
      <p:bldP spid="33873" grpId="0"/>
      <p:bldP spid="33873" grpId="1"/>
      <p:bldP spid="33873" grpId="2"/>
      <p:bldP spid="33873" grpId="3"/>
      <p:bldP spid="33873" grpId="4"/>
      <p:bldP spid="33874" grpId="0"/>
      <p:bldP spid="33876" grpId="0"/>
      <p:bldP spid="33883" grpId="0" animBg="1"/>
      <p:bldP spid="33885" grpId="0"/>
      <p:bldP spid="33886" grpId="0"/>
      <p:bldP spid="33887" grpId="0"/>
      <p:bldP spid="33888" grpId="0"/>
      <p:bldP spid="33889" grpId="0"/>
      <p:bldP spid="33890" grpId="0"/>
      <p:bldP spid="33890" grpId="1"/>
      <p:bldP spid="33890" grpId="2"/>
      <p:bldP spid="33890" grpId="3"/>
      <p:bldP spid="33891" grpId="0"/>
      <p:bldP spid="33895" grpId="0"/>
      <p:bldP spid="33898" grpId="0"/>
      <p:bldP spid="3390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>
            <p:ph type="title"/>
          </p:nvPr>
        </p:nvSpPr>
        <p:spPr>
          <a:xfrm>
            <a:off x="19050" y="0"/>
            <a:ext cx="9067800" cy="1371600"/>
          </a:xfrm>
          <a:gradFill rotWithShape="1">
            <a:gsLst>
              <a:gs pos="0">
                <a:schemeClr val="accent1"/>
              </a:gs>
              <a:gs pos="100000">
                <a:srgbClr val="EEFED0"/>
              </a:gs>
            </a:gsLst>
            <a:lin ang="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 </a:t>
            </a:r>
            <a:r>
              <a:rPr lang="en-US" sz="2400" b="1" smtClean="0">
                <a:solidFill>
                  <a:srgbClr val="FF0066"/>
                </a:solidFill>
              </a:rPr>
              <a:t>Điểm ở giữa. Trung </a:t>
            </a:r>
            <a:r>
              <a:rPr lang="vi-VN" sz="2400" b="1" smtClean="0">
                <a:solidFill>
                  <a:srgbClr val="FF0066"/>
                </a:solidFill>
              </a:rPr>
              <a:t>đ</a:t>
            </a:r>
            <a:r>
              <a:rPr lang="en-US" sz="2400" b="1" smtClean="0">
                <a:solidFill>
                  <a:srgbClr val="FF0066"/>
                </a:solidFill>
              </a:rPr>
              <a:t>iểm của </a:t>
            </a:r>
            <a:r>
              <a:rPr lang="vi-VN" sz="2400" b="1" smtClean="0">
                <a:solidFill>
                  <a:srgbClr val="FF0066"/>
                </a:solidFill>
              </a:rPr>
              <a:t>đ</a:t>
            </a:r>
            <a:r>
              <a:rPr lang="en-US" sz="2400" b="1" smtClean="0">
                <a:solidFill>
                  <a:srgbClr val="FF0066"/>
                </a:solidFill>
              </a:rPr>
              <a:t>oạn thẳng.</a:t>
            </a:r>
          </a:p>
        </p:txBody>
      </p:sp>
      <p:grpSp>
        <p:nvGrpSpPr>
          <p:cNvPr id="3075" name="Group 5"/>
          <p:cNvGrpSpPr>
            <a:grpSpLocks/>
          </p:cNvGrpSpPr>
          <p:nvPr/>
        </p:nvGrpSpPr>
        <p:grpSpPr bwMode="auto">
          <a:xfrm>
            <a:off x="76200" y="0"/>
            <a:ext cx="7043738" cy="3200400"/>
            <a:chOff x="432" y="240"/>
            <a:chExt cx="4992" cy="2016"/>
          </a:xfrm>
        </p:grpSpPr>
        <p:sp>
          <p:nvSpPr>
            <p:cNvPr id="37894" name="Rectangle 6"/>
            <p:cNvSpPr>
              <a:spLocks noChangeArrowheads="1"/>
            </p:cNvSpPr>
            <p:nvPr/>
          </p:nvSpPr>
          <p:spPr bwMode="auto">
            <a:xfrm>
              <a:off x="432" y="240"/>
              <a:ext cx="48" cy="20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7895" name="Rectangle 7"/>
            <p:cNvSpPr>
              <a:spLocks noChangeArrowheads="1"/>
            </p:cNvSpPr>
            <p:nvPr/>
          </p:nvSpPr>
          <p:spPr bwMode="auto">
            <a:xfrm>
              <a:off x="542" y="240"/>
              <a:ext cx="50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7896" name="Rectangle 8"/>
            <p:cNvSpPr>
              <a:spLocks noChangeArrowheads="1"/>
            </p:cNvSpPr>
            <p:nvPr/>
          </p:nvSpPr>
          <p:spPr bwMode="auto">
            <a:xfrm>
              <a:off x="432" y="300"/>
              <a:ext cx="2927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7897" name="Rectangle 9"/>
            <p:cNvSpPr>
              <a:spLocks noChangeArrowheads="1"/>
            </p:cNvSpPr>
            <p:nvPr/>
          </p:nvSpPr>
          <p:spPr bwMode="auto">
            <a:xfrm>
              <a:off x="488" y="240"/>
              <a:ext cx="47" cy="110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7898" name="Rectangle 10"/>
            <p:cNvSpPr>
              <a:spLocks noChangeArrowheads="1"/>
            </p:cNvSpPr>
            <p:nvPr/>
          </p:nvSpPr>
          <p:spPr bwMode="auto">
            <a:xfrm>
              <a:off x="432" y="248"/>
              <a:ext cx="4992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7899" name="Rectangle 11"/>
            <p:cNvSpPr>
              <a:spLocks noChangeArrowheads="1"/>
            </p:cNvSpPr>
            <p:nvPr/>
          </p:nvSpPr>
          <p:spPr bwMode="auto">
            <a:xfrm>
              <a:off x="432" y="356"/>
              <a:ext cx="1248" cy="4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076" name="Line 16"/>
          <p:cNvSpPr>
            <a:spLocks noChangeShapeType="1"/>
          </p:cNvSpPr>
          <p:nvPr/>
        </p:nvSpPr>
        <p:spPr bwMode="auto">
          <a:xfrm>
            <a:off x="762000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Text Box 17"/>
          <p:cNvSpPr txBox="1">
            <a:spLocks noChangeArrowheads="1"/>
          </p:cNvSpPr>
          <p:nvPr/>
        </p:nvSpPr>
        <p:spPr bwMode="auto">
          <a:xfrm>
            <a:off x="762000" y="1476375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1. Điểm ở giữa.</a:t>
            </a:r>
          </a:p>
        </p:txBody>
      </p:sp>
      <p:sp>
        <p:nvSpPr>
          <p:cNvPr id="3078" name="Text Box 18"/>
          <p:cNvSpPr txBox="1">
            <a:spLocks noChangeArrowheads="1"/>
          </p:cNvSpPr>
          <p:nvPr/>
        </p:nvSpPr>
        <p:spPr bwMode="auto">
          <a:xfrm>
            <a:off x="127317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A</a:t>
            </a:r>
          </a:p>
        </p:txBody>
      </p:sp>
      <p:sp>
        <p:nvSpPr>
          <p:cNvPr id="3079" name="Text Box 19"/>
          <p:cNvSpPr txBox="1">
            <a:spLocks noChangeArrowheads="1"/>
          </p:cNvSpPr>
          <p:nvPr/>
        </p:nvSpPr>
        <p:spPr bwMode="auto">
          <a:xfrm>
            <a:off x="3105150" y="1981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O</a:t>
            </a:r>
          </a:p>
        </p:txBody>
      </p:sp>
      <p:sp>
        <p:nvSpPr>
          <p:cNvPr id="3080" name="Text Box 20"/>
          <p:cNvSpPr txBox="1">
            <a:spLocks noChangeArrowheads="1"/>
          </p:cNvSpPr>
          <p:nvPr/>
        </p:nvSpPr>
        <p:spPr bwMode="auto">
          <a:xfrm>
            <a:off x="3786188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B</a:t>
            </a:r>
          </a:p>
        </p:txBody>
      </p:sp>
      <p:sp>
        <p:nvSpPr>
          <p:cNvPr id="3081" name="Text Box 21"/>
          <p:cNvSpPr txBox="1">
            <a:spLocks noChangeArrowheads="1"/>
          </p:cNvSpPr>
          <p:nvPr/>
        </p:nvSpPr>
        <p:spPr bwMode="auto">
          <a:xfrm>
            <a:off x="378142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B</a:t>
            </a:r>
          </a:p>
        </p:txBody>
      </p:sp>
      <p:sp>
        <p:nvSpPr>
          <p:cNvPr id="3082" name="Line 22"/>
          <p:cNvSpPr>
            <a:spLocks noChangeShapeType="1"/>
          </p:cNvSpPr>
          <p:nvPr/>
        </p:nvSpPr>
        <p:spPr bwMode="auto">
          <a:xfrm>
            <a:off x="3319463" y="24003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83" name="Group 23"/>
          <p:cNvGrpSpPr>
            <a:grpSpLocks/>
          </p:cNvGrpSpPr>
          <p:nvPr/>
        </p:nvGrpSpPr>
        <p:grpSpPr bwMode="auto">
          <a:xfrm>
            <a:off x="914400" y="2362200"/>
            <a:ext cx="3581400" cy="190500"/>
            <a:chOff x="576" y="1512"/>
            <a:chExt cx="2352" cy="96"/>
          </a:xfrm>
        </p:grpSpPr>
        <p:sp>
          <p:nvSpPr>
            <p:cNvPr id="3109" name="Line 24"/>
            <p:cNvSpPr>
              <a:spLocks noChangeShapeType="1"/>
            </p:cNvSpPr>
            <p:nvPr/>
          </p:nvSpPr>
          <p:spPr bwMode="auto">
            <a:xfrm>
              <a:off x="576" y="1560"/>
              <a:ext cx="23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Line 25"/>
            <p:cNvSpPr>
              <a:spLocks noChangeShapeType="1"/>
            </p:cNvSpPr>
            <p:nvPr/>
          </p:nvSpPr>
          <p:spPr bwMode="auto">
            <a:xfrm>
              <a:off x="935" y="151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Line 26"/>
            <p:cNvSpPr>
              <a:spLocks noChangeShapeType="1"/>
            </p:cNvSpPr>
            <p:nvPr/>
          </p:nvSpPr>
          <p:spPr bwMode="auto">
            <a:xfrm>
              <a:off x="2569" y="151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4" name="Text Box 27"/>
          <p:cNvSpPr txBox="1">
            <a:spLocks noChangeArrowheads="1"/>
          </p:cNvSpPr>
          <p:nvPr/>
        </p:nvSpPr>
        <p:spPr bwMode="auto">
          <a:xfrm>
            <a:off x="127317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3085" name="Text Box 28"/>
          <p:cNvSpPr txBox="1">
            <a:spLocks noChangeArrowheads="1"/>
          </p:cNvSpPr>
          <p:nvPr/>
        </p:nvSpPr>
        <p:spPr bwMode="auto">
          <a:xfrm>
            <a:off x="3105150" y="1981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O</a:t>
            </a:r>
          </a:p>
        </p:txBody>
      </p:sp>
      <p:sp>
        <p:nvSpPr>
          <p:cNvPr id="3086" name="Text Box 29"/>
          <p:cNvSpPr txBox="1">
            <a:spLocks noChangeArrowheads="1"/>
          </p:cNvSpPr>
          <p:nvPr/>
        </p:nvSpPr>
        <p:spPr bwMode="auto">
          <a:xfrm>
            <a:off x="3105150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3087" name="Text Box 32"/>
          <p:cNvSpPr txBox="1">
            <a:spLocks noChangeArrowheads="1"/>
          </p:cNvSpPr>
          <p:nvPr/>
        </p:nvSpPr>
        <p:spPr bwMode="auto">
          <a:xfrm>
            <a:off x="781050" y="27813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2. Trung </a:t>
            </a:r>
            <a:r>
              <a:rPr lang="vi-VN" sz="2000" b="1">
                <a:solidFill>
                  <a:srgbClr val="003300"/>
                </a:solidFill>
              </a:rPr>
              <a:t>đ</a:t>
            </a:r>
            <a:r>
              <a:rPr lang="en-US" sz="2000" b="1">
                <a:solidFill>
                  <a:srgbClr val="003300"/>
                </a:solidFill>
              </a:rPr>
              <a:t>iểm của </a:t>
            </a:r>
            <a:r>
              <a:rPr lang="vi-VN" sz="2000" b="1">
                <a:solidFill>
                  <a:srgbClr val="003300"/>
                </a:solidFill>
              </a:rPr>
              <a:t>đ</a:t>
            </a:r>
            <a:r>
              <a:rPr lang="en-US" sz="2000" b="1">
                <a:solidFill>
                  <a:srgbClr val="003300"/>
                </a:solidFill>
              </a:rPr>
              <a:t>oạn thẳng .</a:t>
            </a:r>
          </a:p>
        </p:txBody>
      </p:sp>
      <p:sp>
        <p:nvSpPr>
          <p:cNvPr id="3088" name="Line 33"/>
          <p:cNvSpPr>
            <a:spLocks noChangeShapeType="1"/>
          </p:cNvSpPr>
          <p:nvPr/>
        </p:nvSpPr>
        <p:spPr bwMode="auto">
          <a:xfrm>
            <a:off x="27432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89" name="Group 34"/>
          <p:cNvGrpSpPr>
            <a:grpSpLocks/>
          </p:cNvGrpSpPr>
          <p:nvPr/>
        </p:nvGrpSpPr>
        <p:grpSpPr bwMode="auto">
          <a:xfrm>
            <a:off x="990600" y="3733800"/>
            <a:ext cx="3505200" cy="152400"/>
            <a:chOff x="624" y="2352"/>
            <a:chExt cx="2208" cy="96"/>
          </a:xfrm>
        </p:grpSpPr>
        <p:sp>
          <p:nvSpPr>
            <p:cNvPr id="3105" name="Line 35"/>
            <p:cNvSpPr>
              <a:spLocks noChangeShapeType="1"/>
            </p:cNvSpPr>
            <p:nvPr/>
          </p:nvSpPr>
          <p:spPr bwMode="auto">
            <a:xfrm>
              <a:off x="624" y="2400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Line 36"/>
            <p:cNvSpPr>
              <a:spLocks noChangeShapeType="1"/>
            </p:cNvSpPr>
            <p:nvPr/>
          </p:nvSpPr>
          <p:spPr bwMode="auto">
            <a:xfrm>
              <a:off x="624" y="23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Line 37"/>
            <p:cNvSpPr>
              <a:spLocks noChangeShapeType="1"/>
            </p:cNvSpPr>
            <p:nvPr/>
          </p:nvSpPr>
          <p:spPr bwMode="auto">
            <a:xfrm>
              <a:off x="1728" y="2400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Line 38"/>
            <p:cNvSpPr>
              <a:spLocks noChangeShapeType="1"/>
            </p:cNvSpPr>
            <p:nvPr/>
          </p:nvSpPr>
          <p:spPr bwMode="auto">
            <a:xfrm>
              <a:off x="2832" y="23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0" name="Text Box 39"/>
          <p:cNvSpPr txBox="1">
            <a:spLocks noChangeArrowheads="1"/>
          </p:cNvSpPr>
          <p:nvPr/>
        </p:nvSpPr>
        <p:spPr bwMode="auto">
          <a:xfrm>
            <a:off x="792163" y="3810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3091" name="Text Box 40"/>
          <p:cNvSpPr txBox="1">
            <a:spLocks noChangeArrowheads="1"/>
          </p:cNvSpPr>
          <p:nvPr/>
        </p:nvSpPr>
        <p:spPr bwMode="auto">
          <a:xfrm>
            <a:off x="2514600" y="38100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M</a:t>
            </a:r>
          </a:p>
        </p:txBody>
      </p:sp>
      <p:sp>
        <p:nvSpPr>
          <p:cNvPr id="3092" name="Text Box 41"/>
          <p:cNvSpPr txBox="1">
            <a:spLocks noChangeArrowheads="1"/>
          </p:cNvSpPr>
          <p:nvPr/>
        </p:nvSpPr>
        <p:spPr bwMode="auto">
          <a:xfrm>
            <a:off x="4295775" y="3810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3093" name="Text Box 42"/>
          <p:cNvSpPr txBox="1">
            <a:spLocks noChangeArrowheads="1"/>
          </p:cNvSpPr>
          <p:nvPr/>
        </p:nvSpPr>
        <p:spPr bwMode="auto">
          <a:xfrm>
            <a:off x="1447800" y="3414713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 cm</a:t>
            </a:r>
          </a:p>
        </p:txBody>
      </p:sp>
      <p:sp>
        <p:nvSpPr>
          <p:cNvPr id="3094" name="Text Box 43"/>
          <p:cNvSpPr txBox="1">
            <a:spLocks noChangeArrowheads="1"/>
          </p:cNvSpPr>
          <p:nvPr/>
        </p:nvSpPr>
        <p:spPr bwMode="auto">
          <a:xfrm>
            <a:off x="3200400" y="3414713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 cm</a:t>
            </a:r>
          </a:p>
        </p:txBody>
      </p:sp>
      <p:sp>
        <p:nvSpPr>
          <p:cNvPr id="3095" name="Text Box 44"/>
          <p:cNvSpPr txBox="1">
            <a:spLocks noChangeArrowheads="1"/>
          </p:cNvSpPr>
          <p:nvPr/>
        </p:nvSpPr>
        <p:spPr bwMode="auto">
          <a:xfrm>
            <a:off x="2514600" y="38100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M</a:t>
            </a:r>
          </a:p>
        </p:txBody>
      </p:sp>
      <p:sp>
        <p:nvSpPr>
          <p:cNvPr id="3096" name="Line 57"/>
          <p:cNvSpPr>
            <a:spLocks noChangeShapeType="1"/>
          </p:cNvSpPr>
          <p:nvPr/>
        </p:nvSpPr>
        <p:spPr bwMode="auto">
          <a:xfrm>
            <a:off x="4648200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4800600" y="1371600"/>
            <a:ext cx="2362200" cy="838200"/>
            <a:chOff x="2544" y="2256"/>
            <a:chExt cx="1824" cy="672"/>
          </a:xfrm>
        </p:grpSpPr>
        <p:sp>
          <p:nvSpPr>
            <p:cNvPr id="3103" name="AutoShape 59"/>
            <p:cNvSpPr>
              <a:spLocks noChangeArrowheads="1"/>
            </p:cNvSpPr>
            <p:nvPr/>
          </p:nvSpPr>
          <p:spPr bwMode="auto">
            <a:xfrm>
              <a:off x="2544" y="2256"/>
              <a:ext cx="1824" cy="672"/>
            </a:xfrm>
            <a:prstGeom prst="horizontalScroll">
              <a:avLst>
                <a:gd name="adj" fmla="val 12500"/>
              </a:avLst>
            </a:prstGeom>
            <a:solidFill>
              <a:srgbClr val="FF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104" name="Text Box 60"/>
            <p:cNvSpPr txBox="1">
              <a:spLocks noChangeArrowheads="1"/>
            </p:cNvSpPr>
            <p:nvPr/>
          </p:nvSpPr>
          <p:spPr bwMode="auto">
            <a:xfrm>
              <a:off x="2879" y="2409"/>
              <a:ext cx="1297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Luyện tập:</a:t>
              </a:r>
            </a:p>
          </p:txBody>
        </p:sp>
      </p:grpSp>
      <p:sp>
        <p:nvSpPr>
          <p:cNvPr id="37949" name="Text Box 61"/>
          <p:cNvSpPr txBox="1">
            <a:spLocks noChangeArrowheads="1"/>
          </p:cNvSpPr>
          <p:nvPr/>
        </p:nvSpPr>
        <p:spPr bwMode="auto">
          <a:xfrm>
            <a:off x="4800600" y="14478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1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sp>
        <p:nvSpPr>
          <p:cNvPr id="37950" name="Text Box 62"/>
          <p:cNvSpPr txBox="1">
            <a:spLocks noChangeArrowheads="1"/>
          </p:cNvSpPr>
          <p:nvPr/>
        </p:nvSpPr>
        <p:spPr bwMode="auto">
          <a:xfrm>
            <a:off x="5638800" y="147637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(nh)</a:t>
            </a:r>
          </a:p>
        </p:txBody>
      </p:sp>
      <p:sp>
        <p:nvSpPr>
          <p:cNvPr id="38044" name="Text Box 156"/>
          <p:cNvSpPr txBox="1">
            <a:spLocks noChangeArrowheads="1"/>
          </p:cNvSpPr>
          <p:nvPr/>
        </p:nvSpPr>
        <p:spPr bwMode="auto">
          <a:xfrm>
            <a:off x="190500" y="2562225"/>
            <a:ext cx="523875" cy="3698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nh</a:t>
            </a:r>
          </a:p>
        </p:txBody>
      </p:sp>
      <p:sp>
        <p:nvSpPr>
          <p:cNvPr id="38045" name="Text Box 157"/>
          <p:cNvSpPr txBox="1">
            <a:spLocks noChangeArrowheads="1"/>
          </p:cNvSpPr>
          <p:nvPr/>
        </p:nvSpPr>
        <p:spPr bwMode="auto">
          <a:xfrm>
            <a:off x="152400" y="1752600"/>
            <a:ext cx="609600" cy="307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S/98</a:t>
            </a:r>
          </a:p>
        </p:txBody>
      </p:sp>
      <p:sp>
        <p:nvSpPr>
          <p:cNvPr id="38046" name="Text Box 158"/>
          <p:cNvSpPr txBox="1">
            <a:spLocks noChangeArrowheads="1"/>
          </p:cNvSpPr>
          <p:nvPr/>
        </p:nvSpPr>
        <p:spPr bwMode="auto">
          <a:xfrm>
            <a:off x="914400" y="4572000"/>
            <a:ext cx="266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Kết luận: SGK/98</a:t>
            </a:r>
            <a:endParaRPr lang="vi-VN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0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66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0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0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380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80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80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80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8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7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7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3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8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9" grpId="0"/>
      <p:bldP spid="37950" grpId="0"/>
      <p:bldP spid="38044" grpId="0" animBg="1"/>
      <p:bldP spid="38045" grpId="0" animBg="1"/>
      <p:bldP spid="38046" grpId="0"/>
      <p:bldP spid="3804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>
            <p:ph type="title"/>
          </p:nvPr>
        </p:nvSpPr>
        <p:spPr>
          <a:xfrm>
            <a:off x="19050" y="0"/>
            <a:ext cx="9067800" cy="1371600"/>
          </a:xfrm>
          <a:gradFill rotWithShape="1">
            <a:gsLst>
              <a:gs pos="0">
                <a:schemeClr val="accent1"/>
              </a:gs>
              <a:gs pos="100000">
                <a:srgbClr val="EEFED0"/>
              </a:gs>
            </a:gsLst>
            <a:lin ang="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 </a:t>
            </a:r>
            <a:r>
              <a:rPr lang="en-US" sz="2800" b="1" smtClean="0">
                <a:solidFill>
                  <a:srgbClr val="FF0066"/>
                </a:solidFill>
              </a:rPr>
              <a:t>Điểm ở giữa. Trung </a:t>
            </a:r>
            <a:r>
              <a:rPr lang="vi-VN" sz="2800" b="1" smtClean="0">
                <a:solidFill>
                  <a:srgbClr val="FF0066"/>
                </a:solidFill>
              </a:rPr>
              <a:t>đ</a:t>
            </a:r>
            <a:r>
              <a:rPr lang="en-US" sz="2800" b="1" smtClean="0">
                <a:solidFill>
                  <a:srgbClr val="FF0066"/>
                </a:solidFill>
              </a:rPr>
              <a:t>iểm của </a:t>
            </a:r>
            <a:r>
              <a:rPr lang="vi-VN" sz="2800" b="1" smtClean="0">
                <a:solidFill>
                  <a:srgbClr val="FF0066"/>
                </a:solidFill>
              </a:rPr>
              <a:t>đ</a:t>
            </a:r>
            <a:r>
              <a:rPr lang="en-US" sz="2800" b="1" smtClean="0">
                <a:solidFill>
                  <a:srgbClr val="FF0066"/>
                </a:solidFill>
              </a:rPr>
              <a:t>oạn thẳng.</a:t>
            </a:r>
          </a:p>
        </p:txBody>
      </p:sp>
      <p:grpSp>
        <p:nvGrpSpPr>
          <p:cNvPr id="4099" name="Group 5"/>
          <p:cNvGrpSpPr>
            <a:grpSpLocks/>
          </p:cNvGrpSpPr>
          <p:nvPr/>
        </p:nvGrpSpPr>
        <p:grpSpPr bwMode="auto">
          <a:xfrm>
            <a:off x="76200" y="0"/>
            <a:ext cx="7043738" cy="3200400"/>
            <a:chOff x="432" y="240"/>
            <a:chExt cx="4992" cy="2016"/>
          </a:xfrm>
        </p:grpSpPr>
        <p:sp>
          <p:nvSpPr>
            <p:cNvPr id="41990" name="Rectangle 6"/>
            <p:cNvSpPr>
              <a:spLocks noChangeArrowheads="1"/>
            </p:cNvSpPr>
            <p:nvPr/>
          </p:nvSpPr>
          <p:spPr bwMode="auto">
            <a:xfrm>
              <a:off x="432" y="240"/>
              <a:ext cx="48" cy="20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991" name="Rectangle 7"/>
            <p:cNvSpPr>
              <a:spLocks noChangeArrowheads="1"/>
            </p:cNvSpPr>
            <p:nvPr/>
          </p:nvSpPr>
          <p:spPr bwMode="auto">
            <a:xfrm>
              <a:off x="542" y="240"/>
              <a:ext cx="50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992" name="Rectangle 8"/>
            <p:cNvSpPr>
              <a:spLocks noChangeArrowheads="1"/>
            </p:cNvSpPr>
            <p:nvPr/>
          </p:nvSpPr>
          <p:spPr bwMode="auto">
            <a:xfrm>
              <a:off x="432" y="300"/>
              <a:ext cx="2927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993" name="Rectangle 9"/>
            <p:cNvSpPr>
              <a:spLocks noChangeArrowheads="1"/>
            </p:cNvSpPr>
            <p:nvPr/>
          </p:nvSpPr>
          <p:spPr bwMode="auto">
            <a:xfrm>
              <a:off x="488" y="240"/>
              <a:ext cx="47" cy="110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994" name="Rectangle 10"/>
            <p:cNvSpPr>
              <a:spLocks noChangeArrowheads="1"/>
            </p:cNvSpPr>
            <p:nvPr/>
          </p:nvSpPr>
          <p:spPr bwMode="auto">
            <a:xfrm>
              <a:off x="432" y="248"/>
              <a:ext cx="4992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995" name="Rectangle 11"/>
            <p:cNvSpPr>
              <a:spLocks noChangeArrowheads="1"/>
            </p:cNvSpPr>
            <p:nvPr/>
          </p:nvSpPr>
          <p:spPr bwMode="auto">
            <a:xfrm>
              <a:off x="432" y="356"/>
              <a:ext cx="1248" cy="4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4100" name="Line 15"/>
          <p:cNvSpPr>
            <a:spLocks noChangeShapeType="1"/>
          </p:cNvSpPr>
          <p:nvPr/>
        </p:nvSpPr>
        <p:spPr bwMode="auto">
          <a:xfrm>
            <a:off x="762000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Text Box 46"/>
          <p:cNvSpPr txBox="1">
            <a:spLocks noChangeArrowheads="1"/>
          </p:cNvSpPr>
          <p:nvPr/>
        </p:nvSpPr>
        <p:spPr bwMode="auto">
          <a:xfrm>
            <a:off x="914400" y="14478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1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sp>
        <p:nvSpPr>
          <p:cNvPr id="4102" name="Text Box 47"/>
          <p:cNvSpPr txBox="1">
            <a:spLocks noChangeArrowheads="1"/>
          </p:cNvSpPr>
          <p:nvPr/>
        </p:nvSpPr>
        <p:spPr bwMode="auto">
          <a:xfrm>
            <a:off x="1600200" y="147637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(nh)</a:t>
            </a:r>
          </a:p>
        </p:txBody>
      </p:sp>
      <p:sp>
        <p:nvSpPr>
          <p:cNvPr id="42032" name="Text Box 48"/>
          <p:cNvSpPr txBox="1">
            <a:spLocks noChangeArrowheads="1"/>
          </p:cNvSpPr>
          <p:nvPr/>
        </p:nvSpPr>
        <p:spPr bwMode="auto">
          <a:xfrm>
            <a:off x="2438400" y="27305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b="1"/>
              <a:t>O </a:t>
            </a:r>
          </a:p>
        </p:txBody>
      </p:sp>
      <p:sp>
        <p:nvSpPr>
          <p:cNvPr id="42033" name="Text Box 49"/>
          <p:cNvSpPr txBox="1">
            <a:spLocks noChangeArrowheads="1"/>
          </p:cNvSpPr>
          <p:nvPr/>
        </p:nvSpPr>
        <p:spPr bwMode="auto">
          <a:xfrm>
            <a:off x="1447800" y="1828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b="1"/>
              <a:t>A </a:t>
            </a:r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2133600" y="18923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b="1"/>
              <a:t>M </a:t>
            </a:r>
          </a:p>
        </p:txBody>
      </p:sp>
      <p:sp>
        <p:nvSpPr>
          <p:cNvPr id="42035" name="Text Box 51"/>
          <p:cNvSpPr txBox="1">
            <a:spLocks noChangeArrowheads="1"/>
          </p:cNvSpPr>
          <p:nvPr/>
        </p:nvSpPr>
        <p:spPr bwMode="auto">
          <a:xfrm>
            <a:off x="3581400" y="1828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b="1"/>
              <a:t>B </a:t>
            </a:r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2209800" y="3352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b="1"/>
              <a:t>N </a:t>
            </a:r>
          </a:p>
        </p:txBody>
      </p:sp>
      <p:sp>
        <p:nvSpPr>
          <p:cNvPr id="42037" name="Text Box 53"/>
          <p:cNvSpPr txBox="1">
            <a:spLocks noChangeArrowheads="1"/>
          </p:cNvSpPr>
          <p:nvPr/>
        </p:nvSpPr>
        <p:spPr bwMode="auto">
          <a:xfrm>
            <a:off x="762000" y="3378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b="1"/>
              <a:t>C </a:t>
            </a:r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4191000" y="33401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b="1"/>
              <a:t>D </a:t>
            </a:r>
          </a:p>
        </p:txBody>
      </p:sp>
      <p:grpSp>
        <p:nvGrpSpPr>
          <p:cNvPr id="3" name="Group 55"/>
          <p:cNvGrpSpPr>
            <a:grpSpLocks/>
          </p:cNvGrpSpPr>
          <p:nvPr/>
        </p:nvGrpSpPr>
        <p:grpSpPr bwMode="auto">
          <a:xfrm rot="5400000">
            <a:off x="1866900" y="2768600"/>
            <a:ext cx="1143000" cy="152400"/>
            <a:chOff x="336" y="1968"/>
            <a:chExt cx="1296" cy="96"/>
          </a:xfrm>
        </p:grpSpPr>
        <p:sp>
          <p:nvSpPr>
            <p:cNvPr id="4135" name="Line 56"/>
            <p:cNvSpPr>
              <a:spLocks noChangeShapeType="1"/>
            </p:cNvSpPr>
            <p:nvPr/>
          </p:nvSpPr>
          <p:spPr bwMode="auto">
            <a:xfrm>
              <a:off x="336" y="2016"/>
              <a:ext cx="12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6" name="Line 57"/>
            <p:cNvSpPr>
              <a:spLocks noChangeShapeType="1"/>
            </p:cNvSpPr>
            <p:nvPr/>
          </p:nvSpPr>
          <p:spPr bwMode="auto">
            <a:xfrm>
              <a:off x="336" y="19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Line 58"/>
            <p:cNvSpPr>
              <a:spLocks noChangeShapeType="1"/>
            </p:cNvSpPr>
            <p:nvPr/>
          </p:nvSpPr>
          <p:spPr bwMode="auto">
            <a:xfrm>
              <a:off x="1632" y="19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990600" y="3340100"/>
            <a:ext cx="3505200" cy="152400"/>
            <a:chOff x="336" y="1968"/>
            <a:chExt cx="1296" cy="96"/>
          </a:xfrm>
        </p:grpSpPr>
        <p:sp>
          <p:nvSpPr>
            <p:cNvPr id="4132" name="Line 60"/>
            <p:cNvSpPr>
              <a:spLocks noChangeShapeType="1"/>
            </p:cNvSpPr>
            <p:nvPr/>
          </p:nvSpPr>
          <p:spPr bwMode="auto">
            <a:xfrm>
              <a:off x="336" y="2016"/>
              <a:ext cx="12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61"/>
            <p:cNvSpPr>
              <a:spLocks noChangeShapeType="1"/>
            </p:cNvSpPr>
            <p:nvPr/>
          </p:nvSpPr>
          <p:spPr bwMode="auto">
            <a:xfrm>
              <a:off x="336" y="19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Line 62"/>
            <p:cNvSpPr>
              <a:spLocks noChangeShapeType="1"/>
            </p:cNvSpPr>
            <p:nvPr/>
          </p:nvSpPr>
          <p:spPr bwMode="auto">
            <a:xfrm>
              <a:off x="1632" y="19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1676400" y="2197100"/>
            <a:ext cx="2209800" cy="152400"/>
            <a:chOff x="336" y="1968"/>
            <a:chExt cx="1296" cy="96"/>
          </a:xfrm>
        </p:grpSpPr>
        <p:sp>
          <p:nvSpPr>
            <p:cNvPr id="4129" name="Line 64"/>
            <p:cNvSpPr>
              <a:spLocks noChangeShapeType="1"/>
            </p:cNvSpPr>
            <p:nvPr/>
          </p:nvSpPr>
          <p:spPr bwMode="auto">
            <a:xfrm>
              <a:off x="336" y="2016"/>
              <a:ext cx="12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Line 65"/>
            <p:cNvSpPr>
              <a:spLocks noChangeShapeType="1"/>
            </p:cNvSpPr>
            <p:nvPr/>
          </p:nvSpPr>
          <p:spPr bwMode="auto">
            <a:xfrm>
              <a:off x="336" y="19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Line 66"/>
            <p:cNvSpPr>
              <a:spLocks noChangeShapeType="1"/>
            </p:cNvSpPr>
            <p:nvPr/>
          </p:nvSpPr>
          <p:spPr bwMode="auto">
            <a:xfrm>
              <a:off x="1632" y="19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51" name="Line 67"/>
          <p:cNvSpPr>
            <a:spLocks noChangeShapeType="1"/>
          </p:cNvSpPr>
          <p:nvPr/>
        </p:nvSpPr>
        <p:spPr bwMode="auto">
          <a:xfrm>
            <a:off x="2362200" y="2946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52" name="Text Box 68"/>
          <p:cNvSpPr txBox="1">
            <a:spLocks noChangeArrowheads="1"/>
          </p:cNvSpPr>
          <p:nvPr/>
        </p:nvSpPr>
        <p:spPr bwMode="auto">
          <a:xfrm>
            <a:off x="2438400" y="27305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b="1">
                <a:solidFill>
                  <a:srgbClr val="FF0066"/>
                </a:solidFill>
              </a:rPr>
              <a:t>O </a:t>
            </a:r>
          </a:p>
        </p:txBody>
      </p:sp>
      <p:grpSp>
        <p:nvGrpSpPr>
          <p:cNvPr id="6" name="Group 69"/>
          <p:cNvGrpSpPr>
            <a:grpSpLocks/>
          </p:cNvGrpSpPr>
          <p:nvPr/>
        </p:nvGrpSpPr>
        <p:grpSpPr bwMode="auto">
          <a:xfrm rot="5400000">
            <a:off x="1866900" y="2768600"/>
            <a:ext cx="1143000" cy="152400"/>
            <a:chOff x="336" y="1968"/>
            <a:chExt cx="1296" cy="96"/>
          </a:xfrm>
        </p:grpSpPr>
        <p:sp>
          <p:nvSpPr>
            <p:cNvPr id="4126" name="Line 70"/>
            <p:cNvSpPr>
              <a:spLocks noChangeShapeType="1"/>
            </p:cNvSpPr>
            <p:nvPr/>
          </p:nvSpPr>
          <p:spPr bwMode="auto">
            <a:xfrm>
              <a:off x="336" y="2016"/>
              <a:ext cx="1296" cy="0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71"/>
            <p:cNvSpPr>
              <a:spLocks noChangeShapeType="1"/>
            </p:cNvSpPr>
            <p:nvPr/>
          </p:nvSpPr>
          <p:spPr bwMode="auto">
            <a:xfrm>
              <a:off x="336" y="1968"/>
              <a:ext cx="0" cy="96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72"/>
            <p:cNvSpPr>
              <a:spLocks noChangeShapeType="1"/>
            </p:cNvSpPr>
            <p:nvPr/>
          </p:nvSpPr>
          <p:spPr bwMode="auto">
            <a:xfrm>
              <a:off x="1632" y="1968"/>
              <a:ext cx="0" cy="96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57" name="Text Box 73"/>
          <p:cNvSpPr txBox="1">
            <a:spLocks noChangeArrowheads="1"/>
          </p:cNvSpPr>
          <p:nvPr/>
        </p:nvSpPr>
        <p:spPr bwMode="auto">
          <a:xfrm>
            <a:off x="2133600" y="18923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b="1">
                <a:solidFill>
                  <a:srgbClr val="FF0066"/>
                </a:solidFill>
              </a:rPr>
              <a:t>M</a:t>
            </a:r>
            <a:r>
              <a:rPr lang="en-US" b="1"/>
              <a:t> </a:t>
            </a:r>
          </a:p>
        </p:txBody>
      </p:sp>
      <p:sp>
        <p:nvSpPr>
          <p:cNvPr id="42058" name="Text Box 74"/>
          <p:cNvSpPr txBox="1">
            <a:spLocks noChangeArrowheads="1"/>
          </p:cNvSpPr>
          <p:nvPr/>
        </p:nvSpPr>
        <p:spPr bwMode="auto">
          <a:xfrm>
            <a:off x="2209800" y="33401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b="1">
                <a:solidFill>
                  <a:srgbClr val="FF0066"/>
                </a:solidFill>
              </a:rPr>
              <a:t>N </a:t>
            </a:r>
          </a:p>
        </p:txBody>
      </p:sp>
      <p:sp>
        <p:nvSpPr>
          <p:cNvPr id="42061" name="Text Box 77"/>
          <p:cNvSpPr txBox="1">
            <a:spLocks noChangeArrowheads="1"/>
          </p:cNvSpPr>
          <p:nvPr/>
        </p:nvSpPr>
        <p:spPr bwMode="auto">
          <a:xfrm>
            <a:off x="2209800" y="1508125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Trong hình bên:</a:t>
            </a:r>
          </a:p>
        </p:txBody>
      </p:sp>
      <p:sp>
        <p:nvSpPr>
          <p:cNvPr id="42065" name="Text Box 81"/>
          <p:cNvSpPr txBox="1">
            <a:spLocks noChangeArrowheads="1"/>
          </p:cNvSpPr>
          <p:nvPr/>
        </p:nvSpPr>
        <p:spPr bwMode="auto">
          <a:xfrm>
            <a:off x="990600" y="3992563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a) Ba </a:t>
            </a:r>
            <a:r>
              <a:rPr lang="vi-VN" sz="2000" b="1"/>
              <a:t>đ</a:t>
            </a:r>
            <a:r>
              <a:rPr lang="en-US" sz="2000" b="1"/>
              <a:t>iểm thẳng hàng là:  </a:t>
            </a:r>
          </a:p>
        </p:txBody>
      </p:sp>
      <p:sp>
        <p:nvSpPr>
          <p:cNvPr id="42066" name="Text Box 82"/>
          <p:cNvSpPr txBox="1">
            <a:spLocks noChangeArrowheads="1"/>
          </p:cNvSpPr>
          <p:nvPr/>
        </p:nvSpPr>
        <p:spPr bwMode="auto">
          <a:xfrm>
            <a:off x="5181600" y="40132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M, O, N; </a:t>
            </a:r>
            <a:endParaRPr lang="en-US" sz="1600" b="1">
              <a:solidFill>
                <a:srgbClr val="FF0000"/>
              </a:solidFill>
            </a:endParaRPr>
          </a:p>
        </p:txBody>
      </p:sp>
      <p:sp>
        <p:nvSpPr>
          <p:cNvPr id="42067" name="Text Box 83"/>
          <p:cNvSpPr txBox="1">
            <a:spLocks noChangeArrowheads="1"/>
          </p:cNvSpPr>
          <p:nvPr/>
        </p:nvSpPr>
        <p:spPr bwMode="auto">
          <a:xfrm>
            <a:off x="6172200" y="4019550"/>
            <a:ext cx="11874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 C, N, D.</a:t>
            </a:r>
            <a:endParaRPr lang="en-US" sz="1600" b="1">
              <a:solidFill>
                <a:srgbClr val="FF0000"/>
              </a:solidFill>
            </a:endParaRPr>
          </a:p>
        </p:txBody>
      </p:sp>
      <p:sp>
        <p:nvSpPr>
          <p:cNvPr id="42068" name="Text Box 84"/>
          <p:cNvSpPr txBox="1">
            <a:spLocks noChangeArrowheads="1"/>
          </p:cNvSpPr>
          <p:nvPr/>
        </p:nvSpPr>
        <p:spPr bwMode="auto">
          <a:xfrm>
            <a:off x="4114800" y="40132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A, M, B; </a:t>
            </a:r>
            <a:endParaRPr lang="en-US" sz="1600" b="1">
              <a:solidFill>
                <a:srgbClr val="FF0000"/>
              </a:solidFill>
            </a:endParaRPr>
          </a:p>
        </p:txBody>
      </p:sp>
      <p:sp>
        <p:nvSpPr>
          <p:cNvPr id="42071" name="Text Box 87"/>
          <p:cNvSpPr txBox="1">
            <a:spLocks noChangeArrowheads="1"/>
          </p:cNvSpPr>
          <p:nvPr/>
        </p:nvSpPr>
        <p:spPr bwMode="auto">
          <a:xfrm>
            <a:off x="990600" y="44196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b) </a:t>
            </a:r>
            <a:r>
              <a:rPr lang="en-US" sz="2000" b="1">
                <a:solidFill>
                  <a:srgbClr val="FF0000"/>
                </a:solidFill>
              </a:rPr>
              <a:t>O </a:t>
            </a:r>
            <a:r>
              <a:rPr lang="en-US" sz="2000" b="1"/>
              <a:t>là </a:t>
            </a:r>
            <a:r>
              <a:rPr lang="vi-VN" sz="2000" b="1"/>
              <a:t>đ</a:t>
            </a:r>
            <a:r>
              <a:rPr lang="en-US" sz="2000" b="1"/>
              <a:t>iểm ở giữa hai </a:t>
            </a:r>
            <a:r>
              <a:rPr lang="vi-VN" sz="2000" b="1"/>
              <a:t>đ</a:t>
            </a:r>
            <a:r>
              <a:rPr lang="en-US" sz="2000" b="1"/>
              <a:t>iểm M và N.</a:t>
            </a:r>
          </a:p>
        </p:txBody>
      </p:sp>
      <p:sp>
        <p:nvSpPr>
          <p:cNvPr id="4124" name="Text Box 88"/>
          <p:cNvSpPr txBox="1">
            <a:spLocks noChangeArrowheads="1"/>
          </p:cNvSpPr>
          <p:nvPr/>
        </p:nvSpPr>
        <p:spPr bwMode="auto">
          <a:xfrm>
            <a:off x="185738" y="2514600"/>
            <a:ext cx="523875" cy="3698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nh</a:t>
            </a:r>
          </a:p>
        </p:txBody>
      </p:sp>
      <p:sp>
        <p:nvSpPr>
          <p:cNvPr id="4125" name="Text Box 89"/>
          <p:cNvSpPr txBox="1">
            <a:spLocks noChangeArrowheads="1"/>
          </p:cNvSpPr>
          <p:nvPr/>
        </p:nvSpPr>
        <p:spPr bwMode="auto">
          <a:xfrm>
            <a:off x="142875" y="1828800"/>
            <a:ext cx="609600" cy="307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S/98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2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2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2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20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2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2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500" fill="hold"/>
                                        <p:tgtEl>
                                          <p:spTgt spid="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500" fill="hold"/>
                                        <p:tgtEl>
                                          <p:spTgt spid="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500" fill="hold"/>
                                        <p:tgtEl>
                                          <p:spTgt spid="4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5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500" fill="hold"/>
                                        <p:tgtEl>
                                          <p:spTgt spid="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5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500" fill="hold"/>
                                        <p:tgtEl>
                                          <p:spTgt spid="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5" dur="1000" fill="hold"/>
                                        <p:tgtEl>
                                          <p:spTgt spid="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7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8" dur="1000" fill="hold"/>
                                        <p:tgtEl>
                                          <p:spTgt spid="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1000" fill="hold"/>
                                        <p:tgtEl>
                                          <p:spTgt spid="4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3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1000" fill="hold"/>
                                        <p:tgtEl>
                                          <p:spTgt spid="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6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7" dur="1000" fill="hold"/>
                                        <p:tgtEl>
                                          <p:spTgt spid="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9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10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5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4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1000" fill="hold"/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4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4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4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3" dur="1000" fill="hold"/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1000" fill="hold"/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500"/>
                                        <p:tgtEl>
                                          <p:spTgt spid="4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0" dur="500"/>
                                        <p:tgtEl>
                                          <p:spTgt spid="4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7" dur="500"/>
                                        <p:tgtEl>
                                          <p:spTgt spid="4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500"/>
                                        <p:tgtEl>
                                          <p:spTgt spid="4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1" dur="1000"/>
                                        <p:tgtEl>
                                          <p:spTgt spid="4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32" grpId="0"/>
      <p:bldP spid="42032" grpId="1"/>
      <p:bldP spid="42032" grpId="2"/>
      <p:bldP spid="42033" grpId="0"/>
      <p:bldP spid="42033" grpId="1"/>
      <p:bldP spid="42034" grpId="0"/>
      <p:bldP spid="42034" grpId="1"/>
      <p:bldP spid="42034" grpId="2"/>
      <p:bldP spid="42034" grpId="3"/>
      <p:bldP spid="42035" grpId="0"/>
      <p:bldP spid="42035" grpId="1"/>
      <p:bldP spid="42036" grpId="0"/>
      <p:bldP spid="42036" grpId="1"/>
      <p:bldP spid="42036" grpId="2"/>
      <p:bldP spid="42036" grpId="3"/>
      <p:bldP spid="42037" grpId="0"/>
      <p:bldP spid="42037" grpId="1"/>
      <p:bldP spid="42038" grpId="0"/>
      <p:bldP spid="42038" grpId="1"/>
      <p:bldP spid="42051" grpId="0" animBg="1"/>
      <p:bldP spid="42052" grpId="0"/>
      <p:bldP spid="42052" grpId="1"/>
      <p:bldP spid="42052" grpId="2"/>
      <p:bldP spid="42052" grpId="3"/>
      <p:bldP spid="42052" grpId="4"/>
      <p:bldP spid="42057" grpId="0"/>
      <p:bldP spid="42058" grpId="0"/>
      <p:bldP spid="42061" grpId="0"/>
      <p:bldP spid="42065" grpId="0"/>
      <p:bldP spid="42066" grpId="0"/>
      <p:bldP spid="42067" grpId="0"/>
      <p:bldP spid="42068" grpId="0"/>
      <p:bldP spid="420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>
            <p:ph type="title"/>
          </p:nvPr>
        </p:nvSpPr>
        <p:spPr>
          <a:xfrm>
            <a:off x="19050" y="28575"/>
            <a:ext cx="9067800" cy="1371600"/>
          </a:xfrm>
          <a:gradFill rotWithShape="1">
            <a:gsLst>
              <a:gs pos="0">
                <a:schemeClr val="accent1"/>
              </a:gs>
              <a:gs pos="100000">
                <a:srgbClr val="EEFED0"/>
              </a:gs>
            </a:gsLst>
            <a:lin ang="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066"/>
                </a:solidFill>
              </a:rPr>
              <a:t/>
            </a:r>
            <a:br>
              <a:rPr lang="en-US" sz="2800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</a:t>
            </a:r>
            <a:r>
              <a:rPr lang="en-US" sz="2800" b="1" smtClean="0">
                <a:solidFill>
                  <a:srgbClr val="FF0066"/>
                </a:solidFill>
              </a:rPr>
              <a:t>Điểm ở giữa. Trung </a:t>
            </a:r>
            <a:r>
              <a:rPr lang="vi-VN" sz="2800" b="1" smtClean="0">
                <a:solidFill>
                  <a:srgbClr val="FF0066"/>
                </a:solidFill>
              </a:rPr>
              <a:t>đ</a:t>
            </a:r>
            <a:r>
              <a:rPr lang="en-US" sz="2800" b="1" smtClean="0">
                <a:solidFill>
                  <a:srgbClr val="FF0066"/>
                </a:solidFill>
              </a:rPr>
              <a:t>iểm của </a:t>
            </a:r>
            <a:r>
              <a:rPr lang="vi-VN" sz="2800" b="1" smtClean="0">
                <a:solidFill>
                  <a:srgbClr val="FF0066"/>
                </a:solidFill>
              </a:rPr>
              <a:t>đ</a:t>
            </a:r>
            <a:r>
              <a:rPr lang="en-US" sz="2800" b="1" smtClean="0">
                <a:solidFill>
                  <a:srgbClr val="FF0066"/>
                </a:solidFill>
              </a:rPr>
              <a:t>oạn thẳng.</a:t>
            </a:r>
          </a:p>
        </p:txBody>
      </p:sp>
      <p:grpSp>
        <p:nvGrpSpPr>
          <p:cNvPr id="5123" name="Group 5"/>
          <p:cNvGrpSpPr>
            <a:grpSpLocks/>
          </p:cNvGrpSpPr>
          <p:nvPr/>
        </p:nvGrpSpPr>
        <p:grpSpPr bwMode="auto">
          <a:xfrm>
            <a:off x="76200" y="0"/>
            <a:ext cx="7043738" cy="3200400"/>
            <a:chOff x="432" y="240"/>
            <a:chExt cx="4992" cy="2016"/>
          </a:xfrm>
        </p:grpSpPr>
        <p:sp>
          <p:nvSpPr>
            <p:cNvPr id="44038" name="Rectangle 6"/>
            <p:cNvSpPr>
              <a:spLocks noChangeArrowheads="1"/>
            </p:cNvSpPr>
            <p:nvPr/>
          </p:nvSpPr>
          <p:spPr bwMode="auto">
            <a:xfrm>
              <a:off x="432" y="240"/>
              <a:ext cx="48" cy="20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4039" name="Rectangle 7"/>
            <p:cNvSpPr>
              <a:spLocks noChangeArrowheads="1"/>
            </p:cNvSpPr>
            <p:nvPr/>
          </p:nvSpPr>
          <p:spPr bwMode="auto">
            <a:xfrm>
              <a:off x="542" y="240"/>
              <a:ext cx="50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4040" name="Rectangle 8"/>
            <p:cNvSpPr>
              <a:spLocks noChangeArrowheads="1"/>
            </p:cNvSpPr>
            <p:nvPr/>
          </p:nvSpPr>
          <p:spPr bwMode="auto">
            <a:xfrm>
              <a:off x="432" y="300"/>
              <a:ext cx="2927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4041" name="Rectangle 9"/>
            <p:cNvSpPr>
              <a:spLocks noChangeArrowheads="1"/>
            </p:cNvSpPr>
            <p:nvPr/>
          </p:nvSpPr>
          <p:spPr bwMode="auto">
            <a:xfrm>
              <a:off x="488" y="240"/>
              <a:ext cx="47" cy="110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4042" name="Rectangle 10"/>
            <p:cNvSpPr>
              <a:spLocks noChangeArrowheads="1"/>
            </p:cNvSpPr>
            <p:nvPr/>
          </p:nvSpPr>
          <p:spPr bwMode="auto">
            <a:xfrm>
              <a:off x="432" y="248"/>
              <a:ext cx="4992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4043" name="Rectangle 11"/>
            <p:cNvSpPr>
              <a:spLocks noChangeArrowheads="1"/>
            </p:cNvSpPr>
            <p:nvPr/>
          </p:nvSpPr>
          <p:spPr bwMode="auto">
            <a:xfrm>
              <a:off x="432" y="356"/>
              <a:ext cx="1248" cy="4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5124" name="Line 15"/>
          <p:cNvSpPr>
            <a:spLocks noChangeShapeType="1"/>
          </p:cNvSpPr>
          <p:nvPr/>
        </p:nvSpPr>
        <p:spPr bwMode="auto">
          <a:xfrm>
            <a:off x="762000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Text Box 16"/>
          <p:cNvSpPr txBox="1">
            <a:spLocks noChangeArrowheads="1"/>
          </p:cNvSpPr>
          <p:nvPr/>
        </p:nvSpPr>
        <p:spPr bwMode="auto">
          <a:xfrm>
            <a:off x="762000" y="1476375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1. Điểm ở giữa .</a:t>
            </a:r>
          </a:p>
        </p:txBody>
      </p:sp>
      <p:sp>
        <p:nvSpPr>
          <p:cNvPr id="5126" name="Text Box 17"/>
          <p:cNvSpPr txBox="1">
            <a:spLocks noChangeArrowheads="1"/>
          </p:cNvSpPr>
          <p:nvPr/>
        </p:nvSpPr>
        <p:spPr bwMode="auto">
          <a:xfrm>
            <a:off x="127317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A</a:t>
            </a:r>
          </a:p>
        </p:txBody>
      </p:sp>
      <p:sp>
        <p:nvSpPr>
          <p:cNvPr id="5127" name="Text Box 18"/>
          <p:cNvSpPr txBox="1">
            <a:spLocks noChangeArrowheads="1"/>
          </p:cNvSpPr>
          <p:nvPr/>
        </p:nvSpPr>
        <p:spPr bwMode="auto">
          <a:xfrm>
            <a:off x="3105150" y="1981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O</a:t>
            </a:r>
          </a:p>
        </p:txBody>
      </p:sp>
      <p:sp>
        <p:nvSpPr>
          <p:cNvPr id="5128" name="Text Box 19"/>
          <p:cNvSpPr txBox="1">
            <a:spLocks noChangeArrowheads="1"/>
          </p:cNvSpPr>
          <p:nvPr/>
        </p:nvSpPr>
        <p:spPr bwMode="auto">
          <a:xfrm>
            <a:off x="3786188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B</a:t>
            </a:r>
          </a:p>
        </p:txBody>
      </p:sp>
      <p:sp>
        <p:nvSpPr>
          <p:cNvPr id="5129" name="Text Box 20"/>
          <p:cNvSpPr txBox="1">
            <a:spLocks noChangeArrowheads="1"/>
          </p:cNvSpPr>
          <p:nvPr/>
        </p:nvSpPr>
        <p:spPr bwMode="auto">
          <a:xfrm>
            <a:off x="378142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B</a:t>
            </a:r>
          </a:p>
        </p:txBody>
      </p:sp>
      <p:sp>
        <p:nvSpPr>
          <p:cNvPr id="5130" name="Line 21"/>
          <p:cNvSpPr>
            <a:spLocks noChangeShapeType="1"/>
          </p:cNvSpPr>
          <p:nvPr/>
        </p:nvSpPr>
        <p:spPr bwMode="auto">
          <a:xfrm>
            <a:off x="3319463" y="24003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31" name="Group 22"/>
          <p:cNvGrpSpPr>
            <a:grpSpLocks/>
          </p:cNvGrpSpPr>
          <p:nvPr/>
        </p:nvGrpSpPr>
        <p:grpSpPr bwMode="auto">
          <a:xfrm>
            <a:off x="914400" y="2362200"/>
            <a:ext cx="3581400" cy="190500"/>
            <a:chOff x="576" y="1512"/>
            <a:chExt cx="2352" cy="96"/>
          </a:xfrm>
        </p:grpSpPr>
        <p:sp>
          <p:nvSpPr>
            <p:cNvPr id="5155" name="Line 23"/>
            <p:cNvSpPr>
              <a:spLocks noChangeShapeType="1"/>
            </p:cNvSpPr>
            <p:nvPr/>
          </p:nvSpPr>
          <p:spPr bwMode="auto">
            <a:xfrm>
              <a:off x="576" y="1560"/>
              <a:ext cx="23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Line 24"/>
            <p:cNvSpPr>
              <a:spLocks noChangeShapeType="1"/>
            </p:cNvSpPr>
            <p:nvPr/>
          </p:nvSpPr>
          <p:spPr bwMode="auto">
            <a:xfrm>
              <a:off x="935" y="151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Line 25"/>
            <p:cNvSpPr>
              <a:spLocks noChangeShapeType="1"/>
            </p:cNvSpPr>
            <p:nvPr/>
          </p:nvSpPr>
          <p:spPr bwMode="auto">
            <a:xfrm>
              <a:off x="2569" y="151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2" name="Text Box 26"/>
          <p:cNvSpPr txBox="1">
            <a:spLocks noChangeArrowheads="1"/>
          </p:cNvSpPr>
          <p:nvPr/>
        </p:nvSpPr>
        <p:spPr bwMode="auto">
          <a:xfrm>
            <a:off x="127317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5133" name="Text Box 27"/>
          <p:cNvSpPr txBox="1">
            <a:spLocks noChangeArrowheads="1"/>
          </p:cNvSpPr>
          <p:nvPr/>
        </p:nvSpPr>
        <p:spPr bwMode="auto">
          <a:xfrm>
            <a:off x="3105150" y="1981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O</a:t>
            </a:r>
          </a:p>
        </p:txBody>
      </p:sp>
      <p:sp>
        <p:nvSpPr>
          <p:cNvPr id="5134" name="Text Box 28"/>
          <p:cNvSpPr txBox="1">
            <a:spLocks noChangeArrowheads="1"/>
          </p:cNvSpPr>
          <p:nvPr/>
        </p:nvSpPr>
        <p:spPr bwMode="auto">
          <a:xfrm>
            <a:off x="3105150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5135" name="Text Box 29"/>
          <p:cNvSpPr txBox="1">
            <a:spLocks noChangeArrowheads="1"/>
          </p:cNvSpPr>
          <p:nvPr/>
        </p:nvSpPr>
        <p:spPr bwMode="auto">
          <a:xfrm>
            <a:off x="781050" y="27813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2. Trung </a:t>
            </a:r>
            <a:r>
              <a:rPr lang="vi-VN" sz="2000" b="1">
                <a:solidFill>
                  <a:srgbClr val="003300"/>
                </a:solidFill>
              </a:rPr>
              <a:t>đ</a:t>
            </a:r>
            <a:r>
              <a:rPr lang="en-US" sz="2000" b="1">
                <a:solidFill>
                  <a:srgbClr val="003300"/>
                </a:solidFill>
              </a:rPr>
              <a:t>iểm của </a:t>
            </a:r>
            <a:r>
              <a:rPr lang="vi-VN" sz="2000" b="1">
                <a:solidFill>
                  <a:srgbClr val="003300"/>
                </a:solidFill>
              </a:rPr>
              <a:t>đ</a:t>
            </a:r>
            <a:r>
              <a:rPr lang="en-US" sz="2000" b="1">
                <a:solidFill>
                  <a:srgbClr val="003300"/>
                </a:solidFill>
              </a:rPr>
              <a:t>oạn thẳng .</a:t>
            </a:r>
          </a:p>
        </p:txBody>
      </p:sp>
      <p:sp>
        <p:nvSpPr>
          <p:cNvPr id="5136" name="Line 30"/>
          <p:cNvSpPr>
            <a:spLocks noChangeShapeType="1"/>
          </p:cNvSpPr>
          <p:nvPr/>
        </p:nvSpPr>
        <p:spPr bwMode="auto">
          <a:xfrm>
            <a:off x="27432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37" name="Group 31"/>
          <p:cNvGrpSpPr>
            <a:grpSpLocks/>
          </p:cNvGrpSpPr>
          <p:nvPr/>
        </p:nvGrpSpPr>
        <p:grpSpPr bwMode="auto">
          <a:xfrm>
            <a:off x="990600" y="3733800"/>
            <a:ext cx="3505200" cy="152400"/>
            <a:chOff x="624" y="2352"/>
            <a:chExt cx="2208" cy="96"/>
          </a:xfrm>
        </p:grpSpPr>
        <p:sp>
          <p:nvSpPr>
            <p:cNvPr id="5151" name="Line 32"/>
            <p:cNvSpPr>
              <a:spLocks noChangeShapeType="1"/>
            </p:cNvSpPr>
            <p:nvPr/>
          </p:nvSpPr>
          <p:spPr bwMode="auto">
            <a:xfrm>
              <a:off x="624" y="2400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33"/>
            <p:cNvSpPr>
              <a:spLocks noChangeShapeType="1"/>
            </p:cNvSpPr>
            <p:nvPr/>
          </p:nvSpPr>
          <p:spPr bwMode="auto">
            <a:xfrm>
              <a:off x="624" y="23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34"/>
            <p:cNvSpPr>
              <a:spLocks noChangeShapeType="1"/>
            </p:cNvSpPr>
            <p:nvPr/>
          </p:nvSpPr>
          <p:spPr bwMode="auto">
            <a:xfrm>
              <a:off x="1728" y="2400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Line 35"/>
            <p:cNvSpPr>
              <a:spLocks noChangeShapeType="1"/>
            </p:cNvSpPr>
            <p:nvPr/>
          </p:nvSpPr>
          <p:spPr bwMode="auto">
            <a:xfrm>
              <a:off x="2832" y="23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8" name="Text Box 36"/>
          <p:cNvSpPr txBox="1">
            <a:spLocks noChangeArrowheads="1"/>
          </p:cNvSpPr>
          <p:nvPr/>
        </p:nvSpPr>
        <p:spPr bwMode="auto">
          <a:xfrm>
            <a:off x="792163" y="3810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5139" name="Text Box 37"/>
          <p:cNvSpPr txBox="1">
            <a:spLocks noChangeArrowheads="1"/>
          </p:cNvSpPr>
          <p:nvPr/>
        </p:nvSpPr>
        <p:spPr bwMode="auto">
          <a:xfrm>
            <a:off x="2514600" y="38100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M</a:t>
            </a:r>
          </a:p>
        </p:txBody>
      </p:sp>
      <p:sp>
        <p:nvSpPr>
          <p:cNvPr id="5140" name="Text Box 38"/>
          <p:cNvSpPr txBox="1">
            <a:spLocks noChangeArrowheads="1"/>
          </p:cNvSpPr>
          <p:nvPr/>
        </p:nvSpPr>
        <p:spPr bwMode="auto">
          <a:xfrm>
            <a:off x="4295775" y="3810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5141" name="Text Box 39"/>
          <p:cNvSpPr txBox="1">
            <a:spLocks noChangeArrowheads="1"/>
          </p:cNvSpPr>
          <p:nvPr/>
        </p:nvSpPr>
        <p:spPr bwMode="auto">
          <a:xfrm>
            <a:off x="1447800" y="3414713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 cm</a:t>
            </a:r>
          </a:p>
        </p:txBody>
      </p:sp>
      <p:sp>
        <p:nvSpPr>
          <p:cNvPr id="5142" name="Text Box 40"/>
          <p:cNvSpPr txBox="1">
            <a:spLocks noChangeArrowheads="1"/>
          </p:cNvSpPr>
          <p:nvPr/>
        </p:nvSpPr>
        <p:spPr bwMode="auto">
          <a:xfrm>
            <a:off x="3200400" y="3414713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 cm</a:t>
            </a:r>
          </a:p>
        </p:txBody>
      </p:sp>
      <p:sp>
        <p:nvSpPr>
          <p:cNvPr id="5143" name="Text Box 41"/>
          <p:cNvSpPr txBox="1">
            <a:spLocks noChangeArrowheads="1"/>
          </p:cNvSpPr>
          <p:nvPr/>
        </p:nvSpPr>
        <p:spPr bwMode="auto">
          <a:xfrm>
            <a:off x="2514600" y="38100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M</a:t>
            </a:r>
          </a:p>
        </p:txBody>
      </p:sp>
      <p:sp>
        <p:nvSpPr>
          <p:cNvPr id="5144" name="Line 42"/>
          <p:cNvSpPr>
            <a:spLocks noChangeShapeType="1"/>
          </p:cNvSpPr>
          <p:nvPr/>
        </p:nvSpPr>
        <p:spPr bwMode="auto">
          <a:xfrm>
            <a:off x="4648200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5" name="Text Box 46"/>
          <p:cNvSpPr txBox="1">
            <a:spLocks noChangeArrowheads="1"/>
          </p:cNvSpPr>
          <p:nvPr/>
        </p:nvSpPr>
        <p:spPr bwMode="auto">
          <a:xfrm>
            <a:off x="4800600" y="14478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1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sp>
        <p:nvSpPr>
          <p:cNvPr id="5146" name="Text Box 47"/>
          <p:cNvSpPr txBox="1">
            <a:spLocks noChangeArrowheads="1"/>
          </p:cNvSpPr>
          <p:nvPr/>
        </p:nvSpPr>
        <p:spPr bwMode="auto">
          <a:xfrm>
            <a:off x="5638800" y="147637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(nh)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auto">
          <a:xfrm>
            <a:off x="4800600" y="20574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2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sp>
        <p:nvSpPr>
          <p:cNvPr id="44082" name="Text Box 50"/>
          <p:cNvSpPr txBox="1">
            <a:spLocks noChangeArrowheads="1"/>
          </p:cNvSpPr>
          <p:nvPr/>
        </p:nvSpPr>
        <p:spPr bwMode="auto">
          <a:xfrm>
            <a:off x="5638800" y="208597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(S)</a:t>
            </a:r>
          </a:p>
        </p:txBody>
      </p:sp>
      <p:sp>
        <p:nvSpPr>
          <p:cNvPr id="5149" name="Text Box 51"/>
          <p:cNvSpPr txBox="1">
            <a:spLocks noChangeArrowheads="1"/>
          </p:cNvSpPr>
          <p:nvPr/>
        </p:nvSpPr>
        <p:spPr bwMode="auto">
          <a:xfrm>
            <a:off x="128588" y="1847850"/>
            <a:ext cx="609600" cy="307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S/98</a:t>
            </a:r>
          </a:p>
        </p:txBody>
      </p:sp>
      <p:sp>
        <p:nvSpPr>
          <p:cNvPr id="5150" name="Text Box 52"/>
          <p:cNvSpPr txBox="1">
            <a:spLocks noChangeArrowheads="1"/>
          </p:cNvSpPr>
          <p:nvPr/>
        </p:nvSpPr>
        <p:spPr bwMode="auto">
          <a:xfrm>
            <a:off x="914400" y="4572000"/>
            <a:ext cx="266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Kết luận: SGK/98</a:t>
            </a:r>
            <a:endParaRPr lang="vi-VN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4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4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4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81" grpId="0"/>
      <p:bldP spid="440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8"/>
          <p:cNvSpPr>
            <a:spLocks noChangeArrowheads="1"/>
          </p:cNvSpPr>
          <p:nvPr>
            <p:ph type="title"/>
          </p:nvPr>
        </p:nvSpPr>
        <p:spPr>
          <a:xfrm>
            <a:off x="19050" y="119063"/>
            <a:ext cx="9067800" cy="1371600"/>
          </a:xfrm>
          <a:gradFill rotWithShape="1">
            <a:gsLst>
              <a:gs pos="0">
                <a:schemeClr val="accent1"/>
              </a:gs>
              <a:gs pos="100000">
                <a:srgbClr val="EEFED0"/>
              </a:gs>
            </a:gsLst>
            <a:lin ang="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/>
            </a:r>
            <a:br>
              <a:rPr lang="en-US" sz="2800" smtClean="0"/>
            </a:br>
            <a:r>
              <a:rPr lang="en-US" sz="4000" smtClean="0"/>
              <a:t> </a:t>
            </a:r>
            <a:r>
              <a:rPr lang="en-US" sz="2800" b="1" smtClean="0">
                <a:solidFill>
                  <a:srgbClr val="FF0066"/>
                </a:solidFill>
              </a:rPr>
              <a:t>Điểm ở giữa. Trung </a:t>
            </a:r>
            <a:r>
              <a:rPr lang="vi-VN" sz="2800" b="1" smtClean="0">
                <a:solidFill>
                  <a:srgbClr val="FF0066"/>
                </a:solidFill>
              </a:rPr>
              <a:t>đ</a:t>
            </a:r>
            <a:r>
              <a:rPr lang="en-US" sz="2800" b="1" smtClean="0">
                <a:solidFill>
                  <a:srgbClr val="FF0066"/>
                </a:solidFill>
              </a:rPr>
              <a:t>iểm của </a:t>
            </a:r>
            <a:r>
              <a:rPr lang="vi-VN" sz="2800" b="1" smtClean="0">
                <a:solidFill>
                  <a:srgbClr val="FF0066"/>
                </a:solidFill>
              </a:rPr>
              <a:t>đ</a:t>
            </a:r>
            <a:r>
              <a:rPr lang="en-US" sz="2800" b="1" smtClean="0">
                <a:solidFill>
                  <a:srgbClr val="FF0066"/>
                </a:solidFill>
              </a:rPr>
              <a:t>oạn thẳng.</a:t>
            </a:r>
          </a:p>
        </p:txBody>
      </p:sp>
      <p:grpSp>
        <p:nvGrpSpPr>
          <p:cNvPr id="6147" name="Group 79"/>
          <p:cNvGrpSpPr>
            <a:grpSpLocks/>
          </p:cNvGrpSpPr>
          <p:nvPr/>
        </p:nvGrpSpPr>
        <p:grpSpPr bwMode="auto">
          <a:xfrm>
            <a:off x="76200" y="0"/>
            <a:ext cx="7043738" cy="3200400"/>
            <a:chOff x="432" y="240"/>
            <a:chExt cx="4992" cy="2016"/>
          </a:xfrm>
        </p:grpSpPr>
        <p:sp>
          <p:nvSpPr>
            <p:cNvPr id="40016" name="Rectangle 80"/>
            <p:cNvSpPr>
              <a:spLocks noChangeArrowheads="1"/>
            </p:cNvSpPr>
            <p:nvPr/>
          </p:nvSpPr>
          <p:spPr bwMode="auto">
            <a:xfrm>
              <a:off x="432" y="240"/>
              <a:ext cx="48" cy="20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0017" name="Rectangle 81"/>
            <p:cNvSpPr>
              <a:spLocks noChangeArrowheads="1"/>
            </p:cNvSpPr>
            <p:nvPr/>
          </p:nvSpPr>
          <p:spPr bwMode="auto">
            <a:xfrm>
              <a:off x="542" y="240"/>
              <a:ext cx="50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0018" name="Rectangle 82"/>
            <p:cNvSpPr>
              <a:spLocks noChangeArrowheads="1"/>
            </p:cNvSpPr>
            <p:nvPr/>
          </p:nvSpPr>
          <p:spPr bwMode="auto">
            <a:xfrm>
              <a:off x="432" y="300"/>
              <a:ext cx="2927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0019" name="Rectangle 83"/>
            <p:cNvSpPr>
              <a:spLocks noChangeArrowheads="1"/>
            </p:cNvSpPr>
            <p:nvPr/>
          </p:nvSpPr>
          <p:spPr bwMode="auto">
            <a:xfrm>
              <a:off x="488" y="240"/>
              <a:ext cx="47" cy="110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0020" name="Rectangle 84"/>
            <p:cNvSpPr>
              <a:spLocks noChangeArrowheads="1"/>
            </p:cNvSpPr>
            <p:nvPr/>
          </p:nvSpPr>
          <p:spPr bwMode="auto">
            <a:xfrm>
              <a:off x="432" y="248"/>
              <a:ext cx="4992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0021" name="Rectangle 85"/>
            <p:cNvSpPr>
              <a:spLocks noChangeArrowheads="1"/>
            </p:cNvSpPr>
            <p:nvPr/>
          </p:nvSpPr>
          <p:spPr bwMode="auto">
            <a:xfrm>
              <a:off x="432" y="356"/>
              <a:ext cx="1248" cy="4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6148" name="Line 89"/>
          <p:cNvSpPr>
            <a:spLocks noChangeShapeType="1"/>
          </p:cNvSpPr>
          <p:nvPr/>
        </p:nvSpPr>
        <p:spPr bwMode="auto">
          <a:xfrm>
            <a:off x="762000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Text Box 90"/>
          <p:cNvSpPr txBox="1">
            <a:spLocks noChangeArrowheads="1"/>
          </p:cNvSpPr>
          <p:nvPr/>
        </p:nvSpPr>
        <p:spPr bwMode="auto">
          <a:xfrm>
            <a:off x="914400" y="1490663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1.(nh)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sp>
        <p:nvSpPr>
          <p:cNvPr id="6150" name="Text Box 127"/>
          <p:cNvSpPr txBox="1">
            <a:spLocks noChangeArrowheads="1"/>
          </p:cNvSpPr>
          <p:nvPr/>
        </p:nvSpPr>
        <p:spPr bwMode="auto">
          <a:xfrm>
            <a:off x="914400" y="1938338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2. (s)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sp>
        <p:nvSpPr>
          <p:cNvPr id="40064" name="Text Box 128"/>
          <p:cNvSpPr txBox="1">
            <a:spLocks noChangeArrowheads="1"/>
          </p:cNvSpPr>
          <p:nvPr/>
        </p:nvSpPr>
        <p:spPr bwMode="auto">
          <a:xfrm>
            <a:off x="2219325" y="1920875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Đúng </a:t>
            </a:r>
            <a:r>
              <a:rPr lang="vi-VN" sz="2000"/>
              <a:t>đ</a:t>
            </a:r>
            <a:r>
              <a:rPr lang="en-US" sz="2000"/>
              <a:t>iền (</a:t>
            </a:r>
            <a:r>
              <a:rPr lang="en-US" sz="2000" b="1">
                <a:solidFill>
                  <a:srgbClr val="FF0066"/>
                </a:solidFill>
              </a:rPr>
              <a:t>Đ</a:t>
            </a:r>
            <a:r>
              <a:rPr lang="en-US" sz="2000"/>
              <a:t>), sai </a:t>
            </a:r>
            <a:r>
              <a:rPr lang="vi-VN" sz="2000"/>
              <a:t>đ</a:t>
            </a:r>
            <a:r>
              <a:rPr lang="en-US" sz="2000"/>
              <a:t>iền (</a:t>
            </a:r>
            <a:r>
              <a:rPr lang="en-US" sz="2000" b="1">
                <a:solidFill>
                  <a:srgbClr val="008000"/>
                </a:solidFill>
              </a:rPr>
              <a:t>S</a:t>
            </a:r>
            <a:r>
              <a:rPr lang="en-US" sz="2000"/>
              <a:t>):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grpSp>
        <p:nvGrpSpPr>
          <p:cNvPr id="3" name="Group 288"/>
          <p:cNvGrpSpPr>
            <a:grpSpLocks/>
          </p:cNvGrpSpPr>
          <p:nvPr/>
        </p:nvGrpSpPr>
        <p:grpSpPr bwMode="auto">
          <a:xfrm>
            <a:off x="895350" y="3025775"/>
            <a:ext cx="2216150" cy="773113"/>
            <a:chOff x="564" y="1906"/>
            <a:chExt cx="1396" cy="487"/>
          </a:xfrm>
        </p:grpSpPr>
        <p:grpSp>
          <p:nvGrpSpPr>
            <p:cNvPr id="6216" name="Group 279"/>
            <p:cNvGrpSpPr>
              <a:grpSpLocks/>
            </p:cNvGrpSpPr>
            <p:nvPr/>
          </p:nvGrpSpPr>
          <p:grpSpPr bwMode="auto">
            <a:xfrm>
              <a:off x="564" y="2112"/>
              <a:ext cx="1396" cy="281"/>
              <a:chOff x="564" y="2112"/>
              <a:chExt cx="1396" cy="281"/>
            </a:xfrm>
          </p:grpSpPr>
          <p:sp>
            <p:nvSpPr>
              <p:cNvPr id="6219" name="Text Box 206"/>
              <p:cNvSpPr txBox="1">
                <a:spLocks noChangeArrowheads="1"/>
              </p:cNvSpPr>
              <p:nvPr/>
            </p:nvSpPr>
            <p:spPr bwMode="auto">
              <a:xfrm>
                <a:off x="1148" y="2144"/>
                <a:ext cx="24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O</a:t>
                </a:r>
              </a:p>
            </p:txBody>
          </p:sp>
          <p:grpSp>
            <p:nvGrpSpPr>
              <p:cNvPr id="6220" name="Group 278"/>
              <p:cNvGrpSpPr>
                <a:grpSpLocks/>
              </p:cNvGrpSpPr>
              <p:nvPr/>
            </p:nvGrpSpPr>
            <p:grpSpPr bwMode="auto">
              <a:xfrm>
                <a:off x="564" y="2112"/>
                <a:ext cx="1396" cy="281"/>
                <a:chOff x="564" y="2112"/>
                <a:chExt cx="1396" cy="281"/>
              </a:xfrm>
            </p:grpSpPr>
            <p:sp>
              <p:nvSpPr>
                <p:cNvPr id="6221" name="Text Box 205"/>
                <p:cNvSpPr txBox="1">
                  <a:spLocks noChangeArrowheads="1"/>
                </p:cNvSpPr>
                <p:nvPr/>
              </p:nvSpPr>
              <p:spPr bwMode="auto">
                <a:xfrm>
                  <a:off x="564" y="2160"/>
                  <a:ext cx="240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/>
                    <a:t>A</a:t>
                  </a:r>
                </a:p>
              </p:txBody>
            </p:sp>
            <p:sp>
              <p:nvSpPr>
                <p:cNvPr id="6222" name="Text Box 207"/>
                <p:cNvSpPr txBox="1">
                  <a:spLocks noChangeArrowheads="1"/>
                </p:cNvSpPr>
                <p:nvPr/>
              </p:nvSpPr>
              <p:spPr bwMode="auto">
                <a:xfrm>
                  <a:off x="1720" y="2144"/>
                  <a:ext cx="240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/>
                    <a:t>B</a:t>
                  </a:r>
                </a:p>
              </p:txBody>
            </p:sp>
            <p:grpSp>
              <p:nvGrpSpPr>
                <p:cNvPr id="6223" name="Group 277"/>
                <p:cNvGrpSpPr>
                  <a:grpSpLocks/>
                </p:cNvGrpSpPr>
                <p:nvPr/>
              </p:nvGrpSpPr>
              <p:grpSpPr bwMode="auto">
                <a:xfrm>
                  <a:off x="680" y="2112"/>
                  <a:ext cx="1152" cy="48"/>
                  <a:chOff x="680" y="2094"/>
                  <a:chExt cx="1152" cy="48"/>
                </a:xfrm>
              </p:grpSpPr>
              <p:grpSp>
                <p:nvGrpSpPr>
                  <p:cNvPr id="6224" name="Group 275"/>
                  <p:cNvGrpSpPr>
                    <a:grpSpLocks/>
                  </p:cNvGrpSpPr>
                  <p:nvPr/>
                </p:nvGrpSpPr>
                <p:grpSpPr bwMode="auto">
                  <a:xfrm>
                    <a:off x="680" y="2094"/>
                    <a:ext cx="1152" cy="48"/>
                    <a:chOff x="680" y="2094"/>
                    <a:chExt cx="1152" cy="48"/>
                  </a:xfrm>
                </p:grpSpPr>
                <p:grpSp>
                  <p:nvGrpSpPr>
                    <p:cNvPr id="6226" name="Group 2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80" y="2094"/>
                      <a:ext cx="576" cy="48"/>
                      <a:chOff x="336" y="1968"/>
                      <a:chExt cx="1296" cy="96"/>
                    </a:xfrm>
                  </p:grpSpPr>
                  <p:sp>
                    <p:nvSpPr>
                      <p:cNvPr id="6229" name="Line 20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36" y="2016"/>
                        <a:ext cx="1296" cy="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30" name="Line 20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36" y="1968"/>
                        <a:ext cx="0" cy="96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31" name="Line 20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32" y="1968"/>
                        <a:ext cx="0" cy="96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227" name="Line 2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56" y="2118"/>
                      <a:ext cx="576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28" name="Line 2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56" y="2094"/>
                      <a:ext cx="0" cy="4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225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1832" y="2094"/>
                    <a:ext cx="0" cy="4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6217" name="Text Box 220"/>
            <p:cNvSpPr txBox="1">
              <a:spLocks noChangeArrowheads="1"/>
            </p:cNvSpPr>
            <p:nvPr/>
          </p:nvSpPr>
          <p:spPr bwMode="auto">
            <a:xfrm>
              <a:off x="1316" y="1906"/>
              <a:ext cx="43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2cm</a:t>
              </a:r>
            </a:p>
          </p:txBody>
        </p:sp>
        <p:sp>
          <p:nvSpPr>
            <p:cNvPr id="6218" name="Text Box 227"/>
            <p:cNvSpPr txBox="1">
              <a:spLocks noChangeArrowheads="1"/>
            </p:cNvSpPr>
            <p:nvPr/>
          </p:nvSpPr>
          <p:spPr bwMode="auto">
            <a:xfrm>
              <a:off x="740" y="1916"/>
              <a:ext cx="43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2cm</a:t>
              </a:r>
            </a:p>
          </p:txBody>
        </p:sp>
      </p:grpSp>
      <p:grpSp>
        <p:nvGrpSpPr>
          <p:cNvPr id="9" name="Group 287"/>
          <p:cNvGrpSpPr>
            <a:grpSpLocks/>
          </p:cNvGrpSpPr>
          <p:nvPr/>
        </p:nvGrpSpPr>
        <p:grpSpPr bwMode="auto">
          <a:xfrm>
            <a:off x="901700" y="4895850"/>
            <a:ext cx="2603500" cy="715963"/>
            <a:chOff x="568" y="3054"/>
            <a:chExt cx="1640" cy="451"/>
          </a:xfrm>
        </p:grpSpPr>
        <p:grpSp>
          <p:nvGrpSpPr>
            <p:cNvPr id="6202" name="Group 286"/>
            <p:cNvGrpSpPr>
              <a:grpSpLocks/>
            </p:cNvGrpSpPr>
            <p:nvPr/>
          </p:nvGrpSpPr>
          <p:grpSpPr bwMode="auto">
            <a:xfrm>
              <a:off x="568" y="3054"/>
              <a:ext cx="1536" cy="433"/>
              <a:chOff x="568" y="3054"/>
              <a:chExt cx="1536" cy="433"/>
            </a:xfrm>
          </p:grpSpPr>
          <p:sp>
            <p:nvSpPr>
              <p:cNvPr id="6205" name="Text Box 219"/>
              <p:cNvSpPr txBox="1">
                <a:spLocks noChangeArrowheads="1"/>
              </p:cNvSpPr>
              <p:nvPr/>
            </p:nvSpPr>
            <p:spPr bwMode="auto">
              <a:xfrm>
                <a:off x="760" y="3054"/>
                <a:ext cx="43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2cm</a:t>
                </a:r>
              </a:p>
            </p:txBody>
          </p:sp>
          <p:grpSp>
            <p:nvGrpSpPr>
              <p:cNvPr id="6206" name="Group 223"/>
              <p:cNvGrpSpPr>
                <a:grpSpLocks/>
              </p:cNvGrpSpPr>
              <p:nvPr/>
            </p:nvGrpSpPr>
            <p:grpSpPr bwMode="auto">
              <a:xfrm>
                <a:off x="664" y="3254"/>
                <a:ext cx="576" cy="48"/>
                <a:chOff x="336" y="1968"/>
                <a:chExt cx="1296" cy="96"/>
              </a:xfrm>
            </p:grpSpPr>
            <p:sp>
              <p:nvSpPr>
                <p:cNvPr id="6213" name="Line 224"/>
                <p:cNvSpPr>
                  <a:spLocks noChangeShapeType="1"/>
                </p:cNvSpPr>
                <p:nvPr/>
              </p:nvSpPr>
              <p:spPr bwMode="auto">
                <a:xfrm>
                  <a:off x="336" y="2016"/>
                  <a:ext cx="12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4" name="Line 225"/>
                <p:cNvSpPr>
                  <a:spLocks noChangeShapeType="1"/>
                </p:cNvSpPr>
                <p:nvPr/>
              </p:nvSpPr>
              <p:spPr bwMode="auto">
                <a:xfrm>
                  <a:off x="336" y="1968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5" name="Line 226"/>
                <p:cNvSpPr>
                  <a:spLocks noChangeShapeType="1"/>
                </p:cNvSpPr>
                <p:nvPr/>
              </p:nvSpPr>
              <p:spPr bwMode="auto">
                <a:xfrm>
                  <a:off x="1632" y="1968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207" name="Group 228"/>
              <p:cNvGrpSpPr>
                <a:grpSpLocks/>
              </p:cNvGrpSpPr>
              <p:nvPr/>
            </p:nvGrpSpPr>
            <p:grpSpPr bwMode="auto">
              <a:xfrm>
                <a:off x="1240" y="3254"/>
                <a:ext cx="864" cy="48"/>
                <a:chOff x="336" y="1968"/>
                <a:chExt cx="1296" cy="96"/>
              </a:xfrm>
            </p:grpSpPr>
            <p:sp>
              <p:nvSpPr>
                <p:cNvPr id="6210" name="Line 229"/>
                <p:cNvSpPr>
                  <a:spLocks noChangeShapeType="1"/>
                </p:cNvSpPr>
                <p:nvPr/>
              </p:nvSpPr>
              <p:spPr bwMode="auto">
                <a:xfrm>
                  <a:off x="336" y="2016"/>
                  <a:ext cx="12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1" name="Line 230"/>
                <p:cNvSpPr>
                  <a:spLocks noChangeShapeType="1"/>
                </p:cNvSpPr>
                <p:nvPr/>
              </p:nvSpPr>
              <p:spPr bwMode="auto">
                <a:xfrm>
                  <a:off x="336" y="1968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2" name="Line 231"/>
                <p:cNvSpPr>
                  <a:spLocks noChangeShapeType="1"/>
                </p:cNvSpPr>
                <p:nvPr/>
              </p:nvSpPr>
              <p:spPr bwMode="auto">
                <a:xfrm>
                  <a:off x="1632" y="1968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208" name="Text Box 232"/>
              <p:cNvSpPr txBox="1">
                <a:spLocks noChangeArrowheads="1"/>
              </p:cNvSpPr>
              <p:nvPr/>
            </p:nvSpPr>
            <p:spPr bwMode="auto">
              <a:xfrm>
                <a:off x="1480" y="3054"/>
                <a:ext cx="43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3cm</a:t>
                </a:r>
              </a:p>
            </p:txBody>
          </p:sp>
          <p:sp>
            <p:nvSpPr>
              <p:cNvPr id="6209" name="Text Box 233"/>
              <p:cNvSpPr txBox="1">
                <a:spLocks noChangeArrowheads="1"/>
              </p:cNvSpPr>
              <p:nvPr/>
            </p:nvSpPr>
            <p:spPr bwMode="auto">
              <a:xfrm>
                <a:off x="568" y="3254"/>
                <a:ext cx="24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E</a:t>
                </a:r>
              </a:p>
            </p:txBody>
          </p:sp>
        </p:grpSp>
        <p:sp>
          <p:nvSpPr>
            <p:cNvPr id="6203" name="Text Box 234"/>
            <p:cNvSpPr txBox="1">
              <a:spLocks noChangeArrowheads="1"/>
            </p:cNvSpPr>
            <p:nvPr/>
          </p:nvSpPr>
          <p:spPr bwMode="auto">
            <a:xfrm>
              <a:off x="1120" y="3270"/>
              <a:ext cx="24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H</a:t>
              </a:r>
            </a:p>
          </p:txBody>
        </p:sp>
        <p:sp>
          <p:nvSpPr>
            <p:cNvPr id="6204" name="Text Box 235"/>
            <p:cNvSpPr txBox="1">
              <a:spLocks noChangeArrowheads="1"/>
            </p:cNvSpPr>
            <p:nvPr/>
          </p:nvSpPr>
          <p:spPr bwMode="auto">
            <a:xfrm>
              <a:off x="1968" y="3272"/>
              <a:ext cx="24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G</a:t>
              </a:r>
            </a:p>
          </p:txBody>
        </p:sp>
      </p:grpSp>
      <p:sp>
        <p:nvSpPr>
          <p:cNvPr id="40173" name="Text Box 237"/>
          <p:cNvSpPr txBox="1">
            <a:spLocks noChangeArrowheads="1"/>
          </p:cNvSpPr>
          <p:nvPr/>
        </p:nvSpPr>
        <p:spPr bwMode="auto">
          <a:xfrm>
            <a:off x="4495800" y="2943225"/>
            <a:ext cx="449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a) O là trung </a:t>
            </a:r>
            <a:r>
              <a:rPr lang="vi-VN" b="1"/>
              <a:t>đ</a:t>
            </a:r>
            <a:r>
              <a:rPr lang="en-US" b="1"/>
              <a:t>iểm của </a:t>
            </a:r>
            <a:r>
              <a:rPr lang="vi-VN" b="1"/>
              <a:t>đ</a:t>
            </a:r>
            <a:r>
              <a:rPr lang="en-US" b="1"/>
              <a:t>oạn thẳng AB.</a:t>
            </a:r>
          </a:p>
        </p:txBody>
      </p:sp>
      <p:sp>
        <p:nvSpPr>
          <p:cNvPr id="40174" name="Text Box 238"/>
          <p:cNvSpPr txBox="1">
            <a:spLocks noChangeArrowheads="1"/>
          </p:cNvSpPr>
          <p:nvPr/>
        </p:nvSpPr>
        <p:spPr bwMode="auto">
          <a:xfrm>
            <a:off x="4467225" y="3443288"/>
            <a:ext cx="4495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b) M là trung </a:t>
            </a:r>
            <a:r>
              <a:rPr lang="vi-VN" b="1"/>
              <a:t>đ</a:t>
            </a:r>
            <a:r>
              <a:rPr lang="en-US" b="1"/>
              <a:t>iểm của </a:t>
            </a:r>
            <a:r>
              <a:rPr lang="vi-VN" b="1"/>
              <a:t>đ</a:t>
            </a:r>
            <a:r>
              <a:rPr lang="en-US" b="1"/>
              <a:t>oạn thẳng CD.</a:t>
            </a:r>
          </a:p>
        </p:txBody>
      </p:sp>
      <p:sp>
        <p:nvSpPr>
          <p:cNvPr id="40175" name="Text Box 239"/>
          <p:cNvSpPr txBox="1">
            <a:spLocks noChangeArrowheads="1"/>
          </p:cNvSpPr>
          <p:nvPr/>
        </p:nvSpPr>
        <p:spPr bwMode="auto">
          <a:xfrm>
            <a:off x="4467225" y="3962400"/>
            <a:ext cx="449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c) H là trung </a:t>
            </a:r>
            <a:r>
              <a:rPr lang="vi-VN" b="1"/>
              <a:t>đ</a:t>
            </a:r>
            <a:r>
              <a:rPr lang="en-US" b="1"/>
              <a:t>iểm của </a:t>
            </a:r>
            <a:r>
              <a:rPr lang="vi-VN" b="1"/>
              <a:t>đ</a:t>
            </a:r>
            <a:r>
              <a:rPr lang="en-US" b="1"/>
              <a:t>oạn thẳng EG.</a:t>
            </a:r>
          </a:p>
        </p:txBody>
      </p:sp>
      <p:sp>
        <p:nvSpPr>
          <p:cNvPr id="40176" name="Text Box 240"/>
          <p:cNvSpPr txBox="1">
            <a:spLocks noChangeArrowheads="1"/>
          </p:cNvSpPr>
          <p:nvPr/>
        </p:nvSpPr>
        <p:spPr bwMode="auto">
          <a:xfrm>
            <a:off x="4462463" y="4510088"/>
            <a:ext cx="4495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d) M là </a:t>
            </a:r>
            <a:r>
              <a:rPr lang="vi-VN" b="1"/>
              <a:t>đ</a:t>
            </a:r>
            <a:r>
              <a:rPr lang="en-US" b="1"/>
              <a:t>iểm ở giữa hai </a:t>
            </a:r>
            <a:r>
              <a:rPr lang="vi-VN" b="1"/>
              <a:t>đ</a:t>
            </a:r>
            <a:r>
              <a:rPr lang="en-US" b="1"/>
              <a:t>iểm C và D.</a:t>
            </a:r>
          </a:p>
        </p:txBody>
      </p:sp>
      <p:sp>
        <p:nvSpPr>
          <p:cNvPr id="40177" name="Text Box 241"/>
          <p:cNvSpPr txBox="1">
            <a:spLocks noChangeArrowheads="1"/>
          </p:cNvSpPr>
          <p:nvPr/>
        </p:nvSpPr>
        <p:spPr bwMode="auto">
          <a:xfrm>
            <a:off x="4467225" y="5000625"/>
            <a:ext cx="449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e) H là </a:t>
            </a:r>
            <a:r>
              <a:rPr lang="vi-VN" b="1"/>
              <a:t>đ</a:t>
            </a:r>
            <a:r>
              <a:rPr lang="en-US" b="1"/>
              <a:t>iểm ở giữa hai </a:t>
            </a:r>
            <a:r>
              <a:rPr lang="vi-VN" b="1"/>
              <a:t>đ</a:t>
            </a:r>
            <a:r>
              <a:rPr lang="en-US" b="1"/>
              <a:t>iểm E và G.</a:t>
            </a:r>
          </a:p>
        </p:txBody>
      </p:sp>
      <p:grpSp>
        <p:nvGrpSpPr>
          <p:cNvPr id="13" name="Group 242"/>
          <p:cNvGrpSpPr>
            <a:grpSpLocks/>
          </p:cNvGrpSpPr>
          <p:nvPr/>
        </p:nvGrpSpPr>
        <p:grpSpPr bwMode="auto">
          <a:xfrm>
            <a:off x="3962400" y="2867025"/>
            <a:ext cx="381000" cy="457200"/>
            <a:chOff x="4944" y="1872"/>
            <a:chExt cx="240" cy="288"/>
          </a:xfrm>
        </p:grpSpPr>
        <p:sp>
          <p:nvSpPr>
            <p:cNvPr id="6198" name="Line 243"/>
            <p:cNvSpPr>
              <a:spLocks noChangeShapeType="1"/>
            </p:cNvSpPr>
            <p:nvPr/>
          </p:nvSpPr>
          <p:spPr bwMode="auto">
            <a:xfrm>
              <a:off x="494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9" name="Line 244"/>
            <p:cNvSpPr>
              <a:spLocks noChangeShapeType="1"/>
            </p:cNvSpPr>
            <p:nvPr/>
          </p:nvSpPr>
          <p:spPr bwMode="auto">
            <a:xfrm>
              <a:off x="518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0" name="Line 245"/>
            <p:cNvSpPr>
              <a:spLocks noChangeShapeType="1"/>
            </p:cNvSpPr>
            <p:nvPr/>
          </p:nvSpPr>
          <p:spPr bwMode="auto">
            <a:xfrm flipH="1">
              <a:off x="4944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Line 246"/>
            <p:cNvSpPr>
              <a:spLocks noChangeShapeType="1"/>
            </p:cNvSpPr>
            <p:nvPr/>
          </p:nvSpPr>
          <p:spPr bwMode="auto">
            <a:xfrm flipH="1">
              <a:off x="4944" y="18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247"/>
          <p:cNvGrpSpPr>
            <a:grpSpLocks/>
          </p:cNvGrpSpPr>
          <p:nvPr/>
        </p:nvGrpSpPr>
        <p:grpSpPr bwMode="auto">
          <a:xfrm>
            <a:off x="3962400" y="3400425"/>
            <a:ext cx="381000" cy="457200"/>
            <a:chOff x="4944" y="1872"/>
            <a:chExt cx="240" cy="288"/>
          </a:xfrm>
        </p:grpSpPr>
        <p:sp>
          <p:nvSpPr>
            <p:cNvPr id="6194" name="Line 248"/>
            <p:cNvSpPr>
              <a:spLocks noChangeShapeType="1"/>
            </p:cNvSpPr>
            <p:nvPr/>
          </p:nvSpPr>
          <p:spPr bwMode="auto">
            <a:xfrm>
              <a:off x="494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Line 249"/>
            <p:cNvSpPr>
              <a:spLocks noChangeShapeType="1"/>
            </p:cNvSpPr>
            <p:nvPr/>
          </p:nvSpPr>
          <p:spPr bwMode="auto">
            <a:xfrm>
              <a:off x="518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Line 250"/>
            <p:cNvSpPr>
              <a:spLocks noChangeShapeType="1"/>
            </p:cNvSpPr>
            <p:nvPr/>
          </p:nvSpPr>
          <p:spPr bwMode="auto">
            <a:xfrm flipH="1">
              <a:off x="4944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7" name="Line 251"/>
            <p:cNvSpPr>
              <a:spLocks noChangeShapeType="1"/>
            </p:cNvSpPr>
            <p:nvPr/>
          </p:nvSpPr>
          <p:spPr bwMode="auto">
            <a:xfrm flipH="1">
              <a:off x="4944" y="18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252"/>
          <p:cNvGrpSpPr>
            <a:grpSpLocks/>
          </p:cNvGrpSpPr>
          <p:nvPr/>
        </p:nvGrpSpPr>
        <p:grpSpPr bwMode="auto">
          <a:xfrm>
            <a:off x="3962400" y="3933825"/>
            <a:ext cx="381000" cy="457200"/>
            <a:chOff x="4944" y="1872"/>
            <a:chExt cx="240" cy="288"/>
          </a:xfrm>
        </p:grpSpPr>
        <p:sp>
          <p:nvSpPr>
            <p:cNvPr id="6190" name="Line 253"/>
            <p:cNvSpPr>
              <a:spLocks noChangeShapeType="1"/>
            </p:cNvSpPr>
            <p:nvPr/>
          </p:nvSpPr>
          <p:spPr bwMode="auto">
            <a:xfrm>
              <a:off x="494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Line 254"/>
            <p:cNvSpPr>
              <a:spLocks noChangeShapeType="1"/>
            </p:cNvSpPr>
            <p:nvPr/>
          </p:nvSpPr>
          <p:spPr bwMode="auto">
            <a:xfrm>
              <a:off x="518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Line 255"/>
            <p:cNvSpPr>
              <a:spLocks noChangeShapeType="1"/>
            </p:cNvSpPr>
            <p:nvPr/>
          </p:nvSpPr>
          <p:spPr bwMode="auto">
            <a:xfrm flipH="1">
              <a:off x="4944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Line 256"/>
            <p:cNvSpPr>
              <a:spLocks noChangeShapeType="1"/>
            </p:cNvSpPr>
            <p:nvPr/>
          </p:nvSpPr>
          <p:spPr bwMode="auto">
            <a:xfrm flipH="1">
              <a:off x="4944" y="18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257"/>
          <p:cNvGrpSpPr>
            <a:grpSpLocks/>
          </p:cNvGrpSpPr>
          <p:nvPr/>
        </p:nvGrpSpPr>
        <p:grpSpPr bwMode="auto">
          <a:xfrm>
            <a:off x="3962400" y="4467225"/>
            <a:ext cx="381000" cy="457200"/>
            <a:chOff x="4944" y="1872"/>
            <a:chExt cx="240" cy="288"/>
          </a:xfrm>
        </p:grpSpPr>
        <p:sp>
          <p:nvSpPr>
            <p:cNvPr id="6186" name="Line 258"/>
            <p:cNvSpPr>
              <a:spLocks noChangeShapeType="1"/>
            </p:cNvSpPr>
            <p:nvPr/>
          </p:nvSpPr>
          <p:spPr bwMode="auto">
            <a:xfrm>
              <a:off x="494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Line 259"/>
            <p:cNvSpPr>
              <a:spLocks noChangeShapeType="1"/>
            </p:cNvSpPr>
            <p:nvPr/>
          </p:nvSpPr>
          <p:spPr bwMode="auto">
            <a:xfrm>
              <a:off x="518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Line 260"/>
            <p:cNvSpPr>
              <a:spLocks noChangeShapeType="1"/>
            </p:cNvSpPr>
            <p:nvPr/>
          </p:nvSpPr>
          <p:spPr bwMode="auto">
            <a:xfrm flipH="1">
              <a:off x="4944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Line 261"/>
            <p:cNvSpPr>
              <a:spLocks noChangeShapeType="1"/>
            </p:cNvSpPr>
            <p:nvPr/>
          </p:nvSpPr>
          <p:spPr bwMode="auto">
            <a:xfrm flipH="1">
              <a:off x="4944" y="18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262"/>
          <p:cNvGrpSpPr>
            <a:grpSpLocks/>
          </p:cNvGrpSpPr>
          <p:nvPr/>
        </p:nvGrpSpPr>
        <p:grpSpPr bwMode="auto">
          <a:xfrm>
            <a:off x="3962400" y="5000625"/>
            <a:ext cx="381000" cy="457200"/>
            <a:chOff x="4944" y="1872"/>
            <a:chExt cx="240" cy="288"/>
          </a:xfrm>
        </p:grpSpPr>
        <p:sp>
          <p:nvSpPr>
            <p:cNvPr id="6182" name="Line 263"/>
            <p:cNvSpPr>
              <a:spLocks noChangeShapeType="1"/>
            </p:cNvSpPr>
            <p:nvPr/>
          </p:nvSpPr>
          <p:spPr bwMode="auto">
            <a:xfrm>
              <a:off x="494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Line 264"/>
            <p:cNvSpPr>
              <a:spLocks noChangeShapeType="1"/>
            </p:cNvSpPr>
            <p:nvPr/>
          </p:nvSpPr>
          <p:spPr bwMode="auto">
            <a:xfrm>
              <a:off x="518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Line 265"/>
            <p:cNvSpPr>
              <a:spLocks noChangeShapeType="1"/>
            </p:cNvSpPr>
            <p:nvPr/>
          </p:nvSpPr>
          <p:spPr bwMode="auto">
            <a:xfrm flipH="1">
              <a:off x="4944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Line 266"/>
            <p:cNvSpPr>
              <a:spLocks noChangeShapeType="1"/>
            </p:cNvSpPr>
            <p:nvPr/>
          </p:nvSpPr>
          <p:spPr bwMode="auto">
            <a:xfrm flipH="1">
              <a:off x="4944" y="18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203" name="Text Box 267"/>
          <p:cNvSpPr txBox="1">
            <a:spLocks noChangeArrowheads="1"/>
          </p:cNvSpPr>
          <p:nvPr/>
        </p:nvSpPr>
        <p:spPr bwMode="auto">
          <a:xfrm>
            <a:off x="3962400" y="4505325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S</a:t>
            </a:r>
          </a:p>
        </p:txBody>
      </p:sp>
      <p:sp>
        <p:nvSpPr>
          <p:cNvPr id="40204" name="Text Box 268"/>
          <p:cNvSpPr txBox="1">
            <a:spLocks noChangeArrowheads="1"/>
          </p:cNvSpPr>
          <p:nvPr/>
        </p:nvSpPr>
        <p:spPr bwMode="auto">
          <a:xfrm>
            <a:off x="3962400" y="28956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Đ</a:t>
            </a:r>
          </a:p>
        </p:txBody>
      </p:sp>
      <p:sp>
        <p:nvSpPr>
          <p:cNvPr id="40205" name="Text Box 269"/>
          <p:cNvSpPr txBox="1">
            <a:spLocks noChangeArrowheads="1"/>
          </p:cNvSpPr>
          <p:nvPr/>
        </p:nvSpPr>
        <p:spPr bwMode="auto">
          <a:xfrm>
            <a:off x="3962400" y="399415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S</a:t>
            </a:r>
          </a:p>
        </p:txBody>
      </p:sp>
      <p:sp>
        <p:nvSpPr>
          <p:cNvPr id="40206" name="Text Box 270"/>
          <p:cNvSpPr txBox="1">
            <a:spLocks noChangeArrowheads="1"/>
          </p:cNvSpPr>
          <p:nvPr/>
        </p:nvSpPr>
        <p:spPr bwMode="auto">
          <a:xfrm>
            <a:off x="3962400" y="3451225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S</a:t>
            </a:r>
          </a:p>
        </p:txBody>
      </p:sp>
      <p:sp>
        <p:nvSpPr>
          <p:cNvPr id="40207" name="Text Box 271"/>
          <p:cNvSpPr txBox="1">
            <a:spLocks noChangeArrowheads="1"/>
          </p:cNvSpPr>
          <p:nvPr/>
        </p:nvSpPr>
        <p:spPr bwMode="auto">
          <a:xfrm>
            <a:off x="3962400" y="5013325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Đ</a:t>
            </a:r>
          </a:p>
        </p:txBody>
      </p:sp>
      <p:grpSp>
        <p:nvGrpSpPr>
          <p:cNvPr id="18" name="Group 285"/>
          <p:cNvGrpSpPr>
            <a:grpSpLocks/>
          </p:cNvGrpSpPr>
          <p:nvPr/>
        </p:nvGrpSpPr>
        <p:grpSpPr bwMode="auto">
          <a:xfrm>
            <a:off x="863600" y="3851275"/>
            <a:ext cx="2108200" cy="887413"/>
            <a:chOff x="528" y="2426"/>
            <a:chExt cx="1328" cy="559"/>
          </a:xfrm>
        </p:grpSpPr>
        <p:sp>
          <p:nvSpPr>
            <p:cNvPr id="6171" name="Text Box 222"/>
            <p:cNvSpPr txBox="1">
              <a:spLocks noChangeArrowheads="1"/>
            </p:cNvSpPr>
            <p:nvPr/>
          </p:nvSpPr>
          <p:spPr bwMode="auto">
            <a:xfrm>
              <a:off x="1256" y="2426"/>
              <a:ext cx="43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2cm</a:t>
              </a:r>
            </a:p>
          </p:txBody>
        </p:sp>
        <p:sp>
          <p:nvSpPr>
            <p:cNvPr id="6172" name="Text Box 221"/>
            <p:cNvSpPr txBox="1">
              <a:spLocks noChangeArrowheads="1"/>
            </p:cNvSpPr>
            <p:nvPr/>
          </p:nvSpPr>
          <p:spPr bwMode="auto">
            <a:xfrm>
              <a:off x="720" y="2426"/>
              <a:ext cx="43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2cm</a:t>
              </a:r>
            </a:p>
          </p:txBody>
        </p:sp>
        <p:sp>
          <p:nvSpPr>
            <p:cNvPr id="6173" name="Text Box 282"/>
            <p:cNvSpPr txBox="1">
              <a:spLocks noChangeArrowheads="1"/>
            </p:cNvSpPr>
            <p:nvPr/>
          </p:nvSpPr>
          <p:spPr bwMode="auto">
            <a:xfrm>
              <a:off x="1056" y="2592"/>
              <a:ext cx="24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M</a:t>
              </a:r>
            </a:p>
          </p:txBody>
        </p:sp>
        <p:grpSp>
          <p:nvGrpSpPr>
            <p:cNvPr id="6174" name="Group 284"/>
            <p:cNvGrpSpPr>
              <a:grpSpLocks/>
            </p:cNvGrpSpPr>
            <p:nvPr/>
          </p:nvGrpSpPr>
          <p:grpSpPr bwMode="auto">
            <a:xfrm>
              <a:off x="528" y="2562"/>
              <a:ext cx="1328" cy="423"/>
              <a:chOff x="528" y="2562"/>
              <a:chExt cx="1328" cy="423"/>
            </a:xfrm>
          </p:grpSpPr>
          <p:sp>
            <p:nvSpPr>
              <p:cNvPr id="6175" name="Text Box 208"/>
              <p:cNvSpPr txBox="1">
                <a:spLocks noChangeArrowheads="1"/>
              </p:cNvSpPr>
              <p:nvPr/>
            </p:nvSpPr>
            <p:spPr bwMode="auto">
              <a:xfrm>
                <a:off x="528" y="2752"/>
                <a:ext cx="24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C</a:t>
                </a:r>
              </a:p>
            </p:txBody>
          </p:sp>
          <p:sp>
            <p:nvSpPr>
              <p:cNvPr id="6176" name="Text Box 209"/>
              <p:cNvSpPr txBox="1">
                <a:spLocks noChangeArrowheads="1"/>
              </p:cNvSpPr>
              <p:nvPr/>
            </p:nvSpPr>
            <p:spPr bwMode="auto">
              <a:xfrm>
                <a:off x="1616" y="2752"/>
                <a:ext cx="24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D</a:t>
                </a:r>
              </a:p>
            </p:txBody>
          </p:sp>
          <p:sp>
            <p:nvSpPr>
              <p:cNvPr id="6177" name="Line 214"/>
              <p:cNvSpPr>
                <a:spLocks noChangeShapeType="1"/>
              </p:cNvSpPr>
              <p:nvPr/>
            </p:nvSpPr>
            <p:spPr bwMode="auto">
              <a:xfrm rot="-1956365">
                <a:off x="647" y="2592"/>
                <a:ext cx="549" cy="1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8" name="Line 216"/>
              <p:cNvSpPr>
                <a:spLocks noChangeShapeType="1"/>
              </p:cNvSpPr>
              <p:nvPr/>
            </p:nvSpPr>
            <p:spPr bwMode="auto">
              <a:xfrm rot="2108694" flipV="1">
                <a:off x="1197" y="2583"/>
                <a:ext cx="535" cy="1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9" name="Line 218"/>
              <p:cNvSpPr>
                <a:spLocks noChangeShapeType="1"/>
              </p:cNvSpPr>
              <p:nvPr/>
            </p:nvSpPr>
            <p:spPr bwMode="auto">
              <a:xfrm>
                <a:off x="1200" y="2562"/>
                <a:ext cx="0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0" name="Line 272"/>
              <p:cNvSpPr>
                <a:spLocks noChangeShapeType="1"/>
              </p:cNvSpPr>
              <p:nvPr/>
            </p:nvSpPr>
            <p:spPr bwMode="auto">
              <a:xfrm>
                <a:off x="654" y="2727"/>
                <a:ext cx="0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1" name="Line 283"/>
              <p:cNvSpPr>
                <a:spLocks noChangeShapeType="1"/>
              </p:cNvSpPr>
              <p:nvPr/>
            </p:nvSpPr>
            <p:spPr bwMode="auto">
              <a:xfrm>
                <a:off x="1728" y="2736"/>
                <a:ext cx="0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70" name="Text Box 292"/>
          <p:cNvSpPr txBox="1">
            <a:spLocks noChangeArrowheads="1"/>
          </p:cNvSpPr>
          <p:nvPr/>
        </p:nvSpPr>
        <p:spPr bwMode="auto">
          <a:xfrm>
            <a:off x="128588" y="1847850"/>
            <a:ext cx="609600" cy="307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S/98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0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0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0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0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0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0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0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0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0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4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4" dur="500" autoRev="1" fill="hold"/>
                                        <p:tgtEl>
                                          <p:spTgt spid="40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500" autoRev="1" fill="hold"/>
                                        <p:tgtEl>
                                          <p:spTgt spid="40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6" dur="500" autoRev="1" fill="hold"/>
                                        <p:tgtEl>
                                          <p:spTgt spid="40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40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40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40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40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40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4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3" dur="500" fill="hold"/>
                                        <p:tgtEl>
                                          <p:spTgt spid="40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40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40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401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40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3" dur="500" fill="hold"/>
                                        <p:tgtEl>
                                          <p:spTgt spid="40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40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40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40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402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3" dur="500" fill="hold"/>
                                        <p:tgtEl>
                                          <p:spTgt spid="40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114" dur="500" fill="hold"/>
                                        <p:tgtEl>
                                          <p:spTgt spid="40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40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40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64" grpId="0"/>
      <p:bldP spid="40173" grpId="0"/>
      <p:bldP spid="40173" grpId="1"/>
      <p:bldP spid="40174" grpId="0"/>
      <p:bldP spid="40174" grpId="1"/>
      <p:bldP spid="40175" grpId="0"/>
      <p:bldP spid="40175" grpId="1"/>
      <p:bldP spid="40176" grpId="0" build="allAtOnce"/>
      <p:bldP spid="40177" grpId="0" build="allAtOnce"/>
      <p:bldP spid="40203" grpId="0"/>
      <p:bldP spid="40204" grpId="0"/>
      <p:bldP spid="40205" grpId="0"/>
      <p:bldP spid="40206" grpId="0"/>
      <p:bldP spid="4020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74"/>
          <p:cNvSpPr>
            <a:spLocks noChangeArrowheads="1"/>
          </p:cNvSpPr>
          <p:nvPr>
            <p:ph type="title"/>
          </p:nvPr>
        </p:nvSpPr>
        <p:spPr>
          <a:xfrm>
            <a:off x="19050" y="119063"/>
            <a:ext cx="9067800" cy="1371600"/>
          </a:xfrm>
          <a:gradFill rotWithShape="1">
            <a:gsLst>
              <a:gs pos="0">
                <a:schemeClr val="accent1"/>
              </a:gs>
              <a:gs pos="100000">
                <a:srgbClr val="EEFED0"/>
              </a:gs>
            </a:gsLst>
            <a:lin ang="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/>
            </a:r>
            <a:br>
              <a:rPr lang="en-US" sz="2800" smtClean="0"/>
            </a:br>
            <a:r>
              <a:rPr lang="en-US" sz="4000" smtClean="0"/>
              <a:t> </a:t>
            </a:r>
            <a:r>
              <a:rPr lang="en-US" sz="2800" b="1" smtClean="0">
                <a:solidFill>
                  <a:srgbClr val="FF0066"/>
                </a:solidFill>
              </a:rPr>
              <a:t>Điểm ở giữa. Trung </a:t>
            </a:r>
            <a:r>
              <a:rPr lang="vi-VN" sz="2800" b="1" smtClean="0">
                <a:solidFill>
                  <a:srgbClr val="FF0066"/>
                </a:solidFill>
              </a:rPr>
              <a:t>đ</a:t>
            </a:r>
            <a:r>
              <a:rPr lang="en-US" sz="2800" b="1" smtClean="0">
                <a:solidFill>
                  <a:srgbClr val="FF0066"/>
                </a:solidFill>
              </a:rPr>
              <a:t>iểm của </a:t>
            </a:r>
            <a:r>
              <a:rPr lang="vi-VN" sz="2800" b="1" smtClean="0">
                <a:solidFill>
                  <a:srgbClr val="FF0066"/>
                </a:solidFill>
              </a:rPr>
              <a:t>đ</a:t>
            </a:r>
            <a:r>
              <a:rPr lang="en-US" sz="2800" b="1" smtClean="0">
                <a:solidFill>
                  <a:srgbClr val="FF0066"/>
                </a:solidFill>
              </a:rPr>
              <a:t>oạn thẳng.</a:t>
            </a:r>
          </a:p>
        </p:txBody>
      </p:sp>
      <p:grpSp>
        <p:nvGrpSpPr>
          <p:cNvPr id="7171" name="Group 175"/>
          <p:cNvGrpSpPr>
            <a:grpSpLocks/>
          </p:cNvGrpSpPr>
          <p:nvPr/>
        </p:nvGrpSpPr>
        <p:grpSpPr bwMode="auto">
          <a:xfrm>
            <a:off x="76200" y="0"/>
            <a:ext cx="7043738" cy="3200400"/>
            <a:chOff x="432" y="240"/>
            <a:chExt cx="4992" cy="2016"/>
          </a:xfrm>
        </p:grpSpPr>
        <p:sp>
          <p:nvSpPr>
            <p:cNvPr id="5296" name="Rectangle 176"/>
            <p:cNvSpPr>
              <a:spLocks noChangeArrowheads="1"/>
            </p:cNvSpPr>
            <p:nvPr/>
          </p:nvSpPr>
          <p:spPr bwMode="auto">
            <a:xfrm>
              <a:off x="432" y="240"/>
              <a:ext cx="48" cy="20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297" name="Rectangle 177"/>
            <p:cNvSpPr>
              <a:spLocks noChangeArrowheads="1"/>
            </p:cNvSpPr>
            <p:nvPr/>
          </p:nvSpPr>
          <p:spPr bwMode="auto">
            <a:xfrm>
              <a:off x="542" y="240"/>
              <a:ext cx="50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298" name="Rectangle 178"/>
            <p:cNvSpPr>
              <a:spLocks noChangeArrowheads="1"/>
            </p:cNvSpPr>
            <p:nvPr/>
          </p:nvSpPr>
          <p:spPr bwMode="auto">
            <a:xfrm>
              <a:off x="432" y="300"/>
              <a:ext cx="2927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299" name="Rectangle 179"/>
            <p:cNvSpPr>
              <a:spLocks noChangeArrowheads="1"/>
            </p:cNvSpPr>
            <p:nvPr/>
          </p:nvSpPr>
          <p:spPr bwMode="auto">
            <a:xfrm>
              <a:off x="488" y="240"/>
              <a:ext cx="47" cy="110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300" name="Rectangle 180"/>
            <p:cNvSpPr>
              <a:spLocks noChangeArrowheads="1"/>
            </p:cNvSpPr>
            <p:nvPr/>
          </p:nvSpPr>
          <p:spPr bwMode="auto">
            <a:xfrm>
              <a:off x="432" y="248"/>
              <a:ext cx="4992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301" name="Rectangle 181"/>
            <p:cNvSpPr>
              <a:spLocks noChangeArrowheads="1"/>
            </p:cNvSpPr>
            <p:nvPr/>
          </p:nvSpPr>
          <p:spPr bwMode="auto">
            <a:xfrm>
              <a:off x="432" y="356"/>
              <a:ext cx="1248" cy="4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7172" name="Line 185"/>
          <p:cNvSpPr>
            <a:spLocks noChangeShapeType="1"/>
          </p:cNvSpPr>
          <p:nvPr/>
        </p:nvSpPr>
        <p:spPr bwMode="auto">
          <a:xfrm>
            <a:off x="762000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Text Box 186"/>
          <p:cNvSpPr txBox="1">
            <a:spLocks noChangeArrowheads="1"/>
          </p:cNvSpPr>
          <p:nvPr/>
        </p:nvSpPr>
        <p:spPr bwMode="auto">
          <a:xfrm>
            <a:off x="762000" y="1490663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1. Điểm ở giữa:</a:t>
            </a:r>
          </a:p>
        </p:txBody>
      </p:sp>
      <p:sp>
        <p:nvSpPr>
          <p:cNvPr id="7174" name="Text Box 187"/>
          <p:cNvSpPr txBox="1">
            <a:spLocks noChangeArrowheads="1"/>
          </p:cNvSpPr>
          <p:nvPr/>
        </p:nvSpPr>
        <p:spPr bwMode="auto">
          <a:xfrm>
            <a:off x="127317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A</a:t>
            </a:r>
          </a:p>
        </p:txBody>
      </p:sp>
      <p:sp>
        <p:nvSpPr>
          <p:cNvPr id="7175" name="Text Box 188"/>
          <p:cNvSpPr txBox="1">
            <a:spLocks noChangeArrowheads="1"/>
          </p:cNvSpPr>
          <p:nvPr/>
        </p:nvSpPr>
        <p:spPr bwMode="auto">
          <a:xfrm>
            <a:off x="3105150" y="1981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O</a:t>
            </a:r>
          </a:p>
        </p:txBody>
      </p:sp>
      <p:sp>
        <p:nvSpPr>
          <p:cNvPr id="7176" name="Text Box 189"/>
          <p:cNvSpPr txBox="1">
            <a:spLocks noChangeArrowheads="1"/>
          </p:cNvSpPr>
          <p:nvPr/>
        </p:nvSpPr>
        <p:spPr bwMode="auto">
          <a:xfrm>
            <a:off x="3786188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B</a:t>
            </a:r>
          </a:p>
        </p:txBody>
      </p:sp>
      <p:sp>
        <p:nvSpPr>
          <p:cNvPr id="7177" name="Text Box 190"/>
          <p:cNvSpPr txBox="1">
            <a:spLocks noChangeArrowheads="1"/>
          </p:cNvSpPr>
          <p:nvPr/>
        </p:nvSpPr>
        <p:spPr bwMode="auto">
          <a:xfrm>
            <a:off x="378142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B</a:t>
            </a:r>
          </a:p>
        </p:txBody>
      </p:sp>
      <p:sp>
        <p:nvSpPr>
          <p:cNvPr id="7178" name="Line 191"/>
          <p:cNvSpPr>
            <a:spLocks noChangeShapeType="1"/>
          </p:cNvSpPr>
          <p:nvPr/>
        </p:nvSpPr>
        <p:spPr bwMode="auto">
          <a:xfrm>
            <a:off x="3319463" y="24003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79" name="Group 192"/>
          <p:cNvGrpSpPr>
            <a:grpSpLocks/>
          </p:cNvGrpSpPr>
          <p:nvPr/>
        </p:nvGrpSpPr>
        <p:grpSpPr bwMode="auto">
          <a:xfrm>
            <a:off x="914400" y="2362200"/>
            <a:ext cx="3581400" cy="190500"/>
            <a:chOff x="576" y="1512"/>
            <a:chExt cx="2352" cy="96"/>
          </a:xfrm>
        </p:grpSpPr>
        <p:sp>
          <p:nvSpPr>
            <p:cNvPr id="7292" name="Line 193"/>
            <p:cNvSpPr>
              <a:spLocks noChangeShapeType="1"/>
            </p:cNvSpPr>
            <p:nvPr/>
          </p:nvSpPr>
          <p:spPr bwMode="auto">
            <a:xfrm>
              <a:off x="576" y="1560"/>
              <a:ext cx="23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3" name="Line 194"/>
            <p:cNvSpPr>
              <a:spLocks noChangeShapeType="1"/>
            </p:cNvSpPr>
            <p:nvPr/>
          </p:nvSpPr>
          <p:spPr bwMode="auto">
            <a:xfrm>
              <a:off x="935" y="151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4" name="Line 195"/>
            <p:cNvSpPr>
              <a:spLocks noChangeShapeType="1"/>
            </p:cNvSpPr>
            <p:nvPr/>
          </p:nvSpPr>
          <p:spPr bwMode="auto">
            <a:xfrm>
              <a:off x="2569" y="151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0" name="Text Box 196"/>
          <p:cNvSpPr txBox="1">
            <a:spLocks noChangeArrowheads="1"/>
          </p:cNvSpPr>
          <p:nvPr/>
        </p:nvSpPr>
        <p:spPr bwMode="auto">
          <a:xfrm>
            <a:off x="1273175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7181" name="Text Box 197"/>
          <p:cNvSpPr txBox="1">
            <a:spLocks noChangeArrowheads="1"/>
          </p:cNvSpPr>
          <p:nvPr/>
        </p:nvSpPr>
        <p:spPr bwMode="auto">
          <a:xfrm>
            <a:off x="3105150" y="1981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O</a:t>
            </a:r>
          </a:p>
        </p:txBody>
      </p:sp>
      <p:sp>
        <p:nvSpPr>
          <p:cNvPr id="7182" name="Text Box 198"/>
          <p:cNvSpPr txBox="1">
            <a:spLocks noChangeArrowheads="1"/>
          </p:cNvSpPr>
          <p:nvPr/>
        </p:nvSpPr>
        <p:spPr bwMode="auto">
          <a:xfrm>
            <a:off x="3105150" y="1981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7183" name="Text Box 199"/>
          <p:cNvSpPr txBox="1">
            <a:spLocks noChangeArrowheads="1"/>
          </p:cNvSpPr>
          <p:nvPr/>
        </p:nvSpPr>
        <p:spPr bwMode="auto">
          <a:xfrm>
            <a:off x="781050" y="27813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</a:rPr>
              <a:t>2. Trung </a:t>
            </a:r>
            <a:r>
              <a:rPr lang="vi-VN" sz="2000" b="1">
                <a:solidFill>
                  <a:srgbClr val="003300"/>
                </a:solidFill>
              </a:rPr>
              <a:t>đ</a:t>
            </a:r>
            <a:r>
              <a:rPr lang="en-US" sz="2000" b="1">
                <a:solidFill>
                  <a:srgbClr val="003300"/>
                </a:solidFill>
              </a:rPr>
              <a:t>iểm của </a:t>
            </a:r>
            <a:r>
              <a:rPr lang="vi-VN" sz="2000" b="1">
                <a:solidFill>
                  <a:srgbClr val="003300"/>
                </a:solidFill>
              </a:rPr>
              <a:t>đ</a:t>
            </a:r>
            <a:r>
              <a:rPr lang="en-US" sz="2000" b="1">
                <a:solidFill>
                  <a:srgbClr val="003300"/>
                </a:solidFill>
              </a:rPr>
              <a:t>oạn thẳng:</a:t>
            </a:r>
          </a:p>
        </p:txBody>
      </p:sp>
      <p:sp>
        <p:nvSpPr>
          <p:cNvPr id="7184" name="Line 200"/>
          <p:cNvSpPr>
            <a:spLocks noChangeShapeType="1"/>
          </p:cNvSpPr>
          <p:nvPr/>
        </p:nvSpPr>
        <p:spPr bwMode="auto">
          <a:xfrm>
            <a:off x="27432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85" name="Group 201"/>
          <p:cNvGrpSpPr>
            <a:grpSpLocks/>
          </p:cNvGrpSpPr>
          <p:nvPr/>
        </p:nvGrpSpPr>
        <p:grpSpPr bwMode="auto">
          <a:xfrm>
            <a:off x="990600" y="3733800"/>
            <a:ext cx="3505200" cy="152400"/>
            <a:chOff x="624" y="2352"/>
            <a:chExt cx="2208" cy="96"/>
          </a:xfrm>
        </p:grpSpPr>
        <p:sp>
          <p:nvSpPr>
            <p:cNvPr id="7288" name="Line 202"/>
            <p:cNvSpPr>
              <a:spLocks noChangeShapeType="1"/>
            </p:cNvSpPr>
            <p:nvPr/>
          </p:nvSpPr>
          <p:spPr bwMode="auto">
            <a:xfrm>
              <a:off x="624" y="2400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9" name="Line 203"/>
            <p:cNvSpPr>
              <a:spLocks noChangeShapeType="1"/>
            </p:cNvSpPr>
            <p:nvPr/>
          </p:nvSpPr>
          <p:spPr bwMode="auto">
            <a:xfrm>
              <a:off x="624" y="23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0" name="Line 204"/>
            <p:cNvSpPr>
              <a:spLocks noChangeShapeType="1"/>
            </p:cNvSpPr>
            <p:nvPr/>
          </p:nvSpPr>
          <p:spPr bwMode="auto">
            <a:xfrm>
              <a:off x="1728" y="2400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1" name="Line 205"/>
            <p:cNvSpPr>
              <a:spLocks noChangeShapeType="1"/>
            </p:cNvSpPr>
            <p:nvPr/>
          </p:nvSpPr>
          <p:spPr bwMode="auto">
            <a:xfrm>
              <a:off x="2832" y="23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6" name="Text Box 206"/>
          <p:cNvSpPr txBox="1">
            <a:spLocks noChangeArrowheads="1"/>
          </p:cNvSpPr>
          <p:nvPr/>
        </p:nvSpPr>
        <p:spPr bwMode="auto">
          <a:xfrm>
            <a:off x="792163" y="3810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7187" name="Text Box 207"/>
          <p:cNvSpPr txBox="1">
            <a:spLocks noChangeArrowheads="1"/>
          </p:cNvSpPr>
          <p:nvPr/>
        </p:nvSpPr>
        <p:spPr bwMode="auto">
          <a:xfrm>
            <a:off x="2514600" y="38100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M</a:t>
            </a:r>
          </a:p>
        </p:txBody>
      </p:sp>
      <p:sp>
        <p:nvSpPr>
          <p:cNvPr id="7188" name="Text Box 208"/>
          <p:cNvSpPr txBox="1">
            <a:spLocks noChangeArrowheads="1"/>
          </p:cNvSpPr>
          <p:nvPr/>
        </p:nvSpPr>
        <p:spPr bwMode="auto">
          <a:xfrm>
            <a:off x="4295775" y="3810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7189" name="Text Box 209"/>
          <p:cNvSpPr txBox="1">
            <a:spLocks noChangeArrowheads="1"/>
          </p:cNvSpPr>
          <p:nvPr/>
        </p:nvSpPr>
        <p:spPr bwMode="auto">
          <a:xfrm>
            <a:off x="1447800" y="3414713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 cm</a:t>
            </a:r>
          </a:p>
        </p:txBody>
      </p:sp>
      <p:sp>
        <p:nvSpPr>
          <p:cNvPr id="7190" name="Text Box 210"/>
          <p:cNvSpPr txBox="1">
            <a:spLocks noChangeArrowheads="1"/>
          </p:cNvSpPr>
          <p:nvPr/>
        </p:nvSpPr>
        <p:spPr bwMode="auto">
          <a:xfrm>
            <a:off x="3200400" y="3414713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 cm</a:t>
            </a:r>
          </a:p>
        </p:txBody>
      </p:sp>
      <p:sp>
        <p:nvSpPr>
          <p:cNvPr id="7191" name="Text Box 211"/>
          <p:cNvSpPr txBox="1">
            <a:spLocks noChangeArrowheads="1"/>
          </p:cNvSpPr>
          <p:nvPr/>
        </p:nvSpPr>
        <p:spPr bwMode="auto">
          <a:xfrm>
            <a:off x="2514600" y="38100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M</a:t>
            </a:r>
          </a:p>
        </p:txBody>
      </p:sp>
      <p:sp>
        <p:nvSpPr>
          <p:cNvPr id="7192" name="Line 212"/>
          <p:cNvSpPr>
            <a:spLocks noChangeShapeType="1"/>
          </p:cNvSpPr>
          <p:nvPr/>
        </p:nvSpPr>
        <p:spPr bwMode="auto">
          <a:xfrm>
            <a:off x="4648200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3" name="Text Box 213"/>
          <p:cNvSpPr txBox="1">
            <a:spLocks noChangeArrowheads="1"/>
          </p:cNvSpPr>
          <p:nvPr/>
        </p:nvSpPr>
        <p:spPr bwMode="auto">
          <a:xfrm>
            <a:off x="4800600" y="15240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1. (nh)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sp>
        <p:nvSpPr>
          <p:cNvPr id="7194" name="Text Box 216"/>
          <p:cNvSpPr txBox="1">
            <a:spLocks noChangeArrowheads="1"/>
          </p:cNvSpPr>
          <p:nvPr/>
        </p:nvSpPr>
        <p:spPr bwMode="auto">
          <a:xfrm>
            <a:off x="4800600" y="20574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2.</a:t>
            </a:r>
            <a:r>
              <a:rPr lang="en-US" sz="2000" b="1"/>
              <a:t> </a:t>
            </a:r>
            <a:r>
              <a:rPr lang="en-US" sz="2000"/>
              <a:t>(S)</a:t>
            </a:r>
            <a:endParaRPr lang="en-US" sz="2000" b="1"/>
          </a:p>
        </p:txBody>
      </p:sp>
      <p:sp>
        <p:nvSpPr>
          <p:cNvPr id="5339" name="Text Box 219"/>
          <p:cNvSpPr txBox="1">
            <a:spLocks noChangeArrowheads="1"/>
          </p:cNvSpPr>
          <p:nvPr/>
        </p:nvSpPr>
        <p:spPr bwMode="auto">
          <a:xfrm>
            <a:off x="4800600" y="2468563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3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sp>
        <p:nvSpPr>
          <p:cNvPr id="5340" name="Text Box 220"/>
          <p:cNvSpPr txBox="1">
            <a:spLocks noChangeArrowheads="1"/>
          </p:cNvSpPr>
          <p:nvPr/>
        </p:nvSpPr>
        <p:spPr bwMode="auto">
          <a:xfrm>
            <a:off x="5638800" y="2497138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(V)</a:t>
            </a:r>
          </a:p>
        </p:txBody>
      </p:sp>
      <p:grpSp>
        <p:nvGrpSpPr>
          <p:cNvPr id="5" name="Group 405"/>
          <p:cNvGrpSpPr>
            <a:grpSpLocks/>
          </p:cNvGrpSpPr>
          <p:nvPr/>
        </p:nvGrpSpPr>
        <p:grpSpPr bwMode="auto">
          <a:xfrm>
            <a:off x="4953000" y="3657600"/>
            <a:ext cx="3810000" cy="2286000"/>
            <a:chOff x="1392" y="2592"/>
            <a:chExt cx="2400" cy="1440"/>
          </a:xfrm>
        </p:grpSpPr>
        <p:grpSp>
          <p:nvGrpSpPr>
            <p:cNvPr id="7222" name="Group 406"/>
            <p:cNvGrpSpPr>
              <a:grpSpLocks/>
            </p:cNvGrpSpPr>
            <p:nvPr/>
          </p:nvGrpSpPr>
          <p:grpSpPr bwMode="auto">
            <a:xfrm>
              <a:off x="1392" y="3792"/>
              <a:ext cx="2400" cy="240"/>
              <a:chOff x="1392" y="3792"/>
              <a:chExt cx="2400" cy="240"/>
            </a:xfrm>
          </p:grpSpPr>
          <p:sp>
            <p:nvSpPr>
              <p:cNvPr id="7278" name="Rectangle 407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79" name="Rectangle 408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80" name="Rectangle 409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81" name="Rectangle 410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82" name="Rectangle 411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83" name="Rectangle 412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84" name="Rectangle 413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85" name="Rectangle 414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86" name="Rectangle 415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87" name="Rectangle 416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7223" name="Group 417"/>
            <p:cNvGrpSpPr>
              <a:grpSpLocks/>
            </p:cNvGrpSpPr>
            <p:nvPr/>
          </p:nvGrpSpPr>
          <p:grpSpPr bwMode="auto">
            <a:xfrm>
              <a:off x="1392" y="3552"/>
              <a:ext cx="2400" cy="240"/>
              <a:chOff x="1392" y="3792"/>
              <a:chExt cx="2400" cy="240"/>
            </a:xfrm>
          </p:grpSpPr>
          <p:sp>
            <p:nvSpPr>
              <p:cNvPr id="7268" name="Rectangle 418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69" name="Rectangle 419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70" name="Rectangle 420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71" name="Rectangle 421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72" name="Rectangle 422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73" name="Rectangle 423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74" name="Rectangle 424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75" name="Rectangle 425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76" name="Rectangle 426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77" name="Rectangle 427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7224" name="Group 428"/>
            <p:cNvGrpSpPr>
              <a:grpSpLocks/>
            </p:cNvGrpSpPr>
            <p:nvPr/>
          </p:nvGrpSpPr>
          <p:grpSpPr bwMode="auto">
            <a:xfrm>
              <a:off x="1392" y="3312"/>
              <a:ext cx="2400" cy="240"/>
              <a:chOff x="1392" y="3792"/>
              <a:chExt cx="2400" cy="240"/>
            </a:xfrm>
          </p:grpSpPr>
          <p:sp>
            <p:nvSpPr>
              <p:cNvPr id="7258" name="Rectangle 429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59" name="Rectangle 430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60" name="Rectangle 431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61" name="Rectangle 432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62" name="Rectangle 433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63" name="Rectangle 434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64" name="Rectangle 435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65" name="Rectangle 436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66" name="Rectangle 437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67" name="Rectangle 438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7225" name="Group 439"/>
            <p:cNvGrpSpPr>
              <a:grpSpLocks/>
            </p:cNvGrpSpPr>
            <p:nvPr/>
          </p:nvGrpSpPr>
          <p:grpSpPr bwMode="auto">
            <a:xfrm>
              <a:off x="1392" y="3072"/>
              <a:ext cx="2400" cy="240"/>
              <a:chOff x="1392" y="3792"/>
              <a:chExt cx="2400" cy="240"/>
            </a:xfrm>
          </p:grpSpPr>
          <p:sp>
            <p:nvSpPr>
              <p:cNvPr id="7248" name="Rectangle 440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49" name="Rectangle 441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50" name="Rectangle 442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51" name="Rectangle 443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52" name="Rectangle 444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53" name="Rectangle 445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54" name="Rectangle 446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55" name="Rectangle 447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56" name="Rectangle 448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57" name="Rectangle 449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7226" name="Group 450"/>
            <p:cNvGrpSpPr>
              <a:grpSpLocks/>
            </p:cNvGrpSpPr>
            <p:nvPr/>
          </p:nvGrpSpPr>
          <p:grpSpPr bwMode="auto">
            <a:xfrm>
              <a:off x="1392" y="2832"/>
              <a:ext cx="2400" cy="240"/>
              <a:chOff x="1392" y="3792"/>
              <a:chExt cx="2400" cy="240"/>
            </a:xfrm>
          </p:grpSpPr>
          <p:sp>
            <p:nvSpPr>
              <p:cNvPr id="7238" name="Rectangle 451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39" name="Rectangle 452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40" name="Rectangle 453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41" name="Rectangle 454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42" name="Rectangle 455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43" name="Rectangle 456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44" name="Rectangle 457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45" name="Rectangle 458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46" name="Rectangle 459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47" name="Rectangle 460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7227" name="Group 461"/>
            <p:cNvGrpSpPr>
              <a:grpSpLocks/>
            </p:cNvGrpSpPr>
            <p:nvPr/>
          </p:nvGrpSpPr>
          <p:grpSpPr bwMode="auto">
            <a:xfrm>
              <a:off x="1392" y="2592"/>
              <a:ext cx="2400" cy="240"/>
              <a:chOff x="1392" y="3792"/>
              <a:chExt cx="2400" cy="240"/>
            </a:xfrm>
          </p:grpSpPr>
          <p:sp>
            <p:nvSpPr>
              <p:cNvPr id="7228" name="Rectangle 462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29" name="Rectangle 463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30" name="Rectangle 464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31" name="Rectangle 465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32" name="Rectangle 466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33" name="Rectangle 467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34" name="Rectangle 468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35" name="Rectangle 469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36" name="Rectangle 470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7237" name="Rectangle 471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</p:grpSp>
      <p:sp>
        <p:nvSpPr>
          <p:cNvPr id="5592" name="Line 472"/>
          <p:cNvSpPr>
            <a:spLocks noChangeShapeType="1"/>
          </p:cNvSpPr>
          <p:nvPr/>
        </p:nvSpPr>
        <p:spPr bwMode="auto">
          <a:xfrm>
            <a:off x="5334000" y="4800600"/>
            <a:ext cx="304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93" name="Line 473"/>
          <p:cNvSpPr>
            <a:spLocks noChangeShapeType="1"/>
          </p:cNvSpPr>
          <p:nvPr/>
        </p:nvSpPr>
        <p:spPr bwMode="auto">
          <a:xfrm flipV="1">
            <a:off x="6858000" y="4025900"/>
            <a:ext cx="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94" name="Line 474"/>
          <p:cNvSpPr>
            <a:spLocks noChangeShapeType="1"/>
          </p:cNvSpPr>
          <p:nvPr/>
        </p:nvSpPr>
        <p:spPr bwMode="auto">
          <a:xfrm>
            <a:off x="6096000" y="40386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95" name="Line 475"/>
          <p:cNvSpPr>
            <a:spLocks noChangeShapeType="1"/>
          </p:cNvSpPr>
          <p:nvPr/>
        </p:nvSpPr>
        <p:spPr bwMode="auto">
          <a:xfrm flipV="1">
            <a:off x="5346700" y="40386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96" name="Line 476"/>
          <p:cNvSpPr>
            <a:spLocks noChangeShapeType="1"/>
          </p:cNvSpPr>
          <p:nvPr/>
        </p:nvSpPr>
        <p:spPr bwMode="auto">
          <a:xfrm>
            <a:off x="6096000" y="55626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97" name="Line 477"/>
          <p:cNvSpPr>
            <a:spLocks noChangeShapeType="1"/>
          </p:cNvSpPr>
          <p:nvPr/>
        </p:nvSpPr>
        <p:spPr bwMode="auto">
          <a:xfrm flipV="1">
            <a:off x="7620000" y="48006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98" name="Line 478"/>
          <p:cNvSpPr>
            <a:spLocks noChangeShapeType="1"/>
          </p:cNvSpPr>
          <p:nvPr/>
        </p:nvSpPr>
        <p:spPr bwMode="auto">
          <a:xfrm flipH="1" flipV="1">
            <a:off x="7620000" y="40386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99" name="Line 479"/>
          <p:cNvSpPr>
            <a:spLocks noChangeShapeType="1"/>
          </p:cNvSpPr>
          <p:nvPr/>
        </p:nvSpPr>
        <p:spPr bwMode="auto">
          <a:xfrm flipH="1" flipV="1">
            <a:off x="5334000" y="48006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00" name="Text Box 480"/>
          <p:cNvSpPr txBox="1">
            <a:spLocks noChangeArrowheads="1"/>
          </p:cNvSpPr>
          <p:nvPr/>
        </p:nvSpPr>
        <p:spPr bwMode="auto">
          <a:xfrm>
            <a:off x="7543800" y="36576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5601" name="Text Box 481"/>
          <p:cNvSpPr txBox="1">
            <a:spLocks noChangeArrowheads="1"/>
          </p:cNvSpPr>
          <p:nvPr/>
        </p:nvSpPr>
        <p:spPr bwMode="auto">
          <a:xfrm>
            <a:off x="5715000" y="54864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G</a:t>
            </a:r>
          </a:p>
        </p:txBody>
      </p:sp>
      <p:sp>
        <p:nvSpPr>
          <p:cNvPr id="5602" name="Text Box 482"/>
          <p:cNvSpPr txBox="1">
            <a:spLocks noChangeArrowheads="1"/>
          </p:cNvSpPr>
          <p:nvPr/>
        </p:nvSpPr>
        <p:spPr bwMode="auto">
          <a:xfrm>
            <a:off x="5791200" y="36576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5603" name="Text Box 483"/>
          <p:cNvSpPr txBox="1">
            <a:spLocks noChangeArrowheads="1"/>
          </p:cNvSpPr>
          <p:nvPr/>
        </p:nvSpPr>
        <p:spPr bwMode="auto">
          <a:xfrm>
            <a:off x="6604000" y="36576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</a:t>
            </a:r>
          </a:p>
        </p:txBody>
      </p:sp>
      <p:sp>
        <p:nvSpPr>
          <p:cNvPr id="5604" name="Text Box 484"/>
          <p:cNvSpPr txBox="1">
            <a:spLocks noChangeArrowheads="1"/>
          </p:cNvSpPr>
          <p:nvPr/>
        </p:nvSpPr>
        <p:spPr bwMode="auto">
          <a:xfrm>
            <a:off x="5029200" y="45720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5605" name="Text Box 485"/>
          <p:cNvSpPr txBox="1">
            <a:spLocks noChangeArrowheads="1"/>
          </p:cNvSpPr>
          <p:nvPr/>
        </p:nvSpPr>
        <p:spPr bwMode="auto">
          <a:xfrm>
            <a:off x="6527800" y="44196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</a:t>
            </a:r>
          </a:p>
        </p:txBody>
      </p:sp>
      <p:sp>
        <p:nvSpPr>
          <p:cNvPr id="5606" name="Text Box 486"/>
          <p:cNvSpPr txBox="1">
            <a:spLocks noChangeArrowheads="1"/>
          </p:cNvSpPr>
          <p:nvPr/>
        </p:nvSpPr>
        <p:spPr bwMode="auto">
          <a:xfrm>
            <a:off x="8305800" y="44958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5607" name="Text Box 487"/>
          <p:cNvSpPr txBox="1">
            <a:spLocks noChangeArrowheads="1"/>
          </p:cNvSpPr>
          <p:nvPr/>
        </p:nvSpPr>
        <p:spPr bwMode="auto">
          <a:xfrm>
            <a:off x="6553200" y="54864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5608" name="Text Box 488"/>
          <p:cNvSpPr txBox="1">
            <a:spLocks noChangeArrowheads="1"/>
          </p:cNvSpPr>
          <p:nvPr/>
        </p:nvSpPr>
        <p:spPr bwMode="auto">
          <a:xfrm>
            <a:off x="7543800" y="54864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</a:t>
            </a:r>
          </a:p>
        </p:txBody>
      </p:sp>
      <p:sp>
        <p:nvSpPr>
          <p:cNvPr id="5609" name="Text Box 489"/>
          <p:cNvSpPr txBox="1">
            <a:spLocks noChangeArrowheads="1"/>
          </p:cNvSpPr>
          <p:nvPr/>
        </p:nvSpPr>
        <p:spPr bwMode="auto">
          <a:xfrm>
            <a:off x="6604000" y="36576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5610" name="Text Box 490"/>
          <p:cNvSpPr txBox="1">
            <a:spLocks noChangeArrowheads="1"/>
          </p:cNvSpPr>
          <p:nvPr/>
        </p:nvSpPr>
        <p:spPr bwMode="auto">
          <a:xfrm>
            <a:off x="6553200" y="54864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K</a:t>
            </a:r>
          </a:p>
        </p:txBody>
      </p:sp>
      <p:sp>
        <p:nvSpPr>
          <p:cNvPr id="5611" name="Text Box 491"/>
          <p:cNvSpPr txBox="1">
            <a:spLocks noChangeArrowheads="1"/>
          </p:cNvSpPr>
          <p:nvPr/>
        </p:nvSpPr>
        <p:spPr bwMode="auto">
          <a:xfrm>
            <a:off x="6540500" y="44196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5612" name="Text Box 492"/>
          <p:cNvSpPr txBox="1">
            <a:spLocks noChangeArrowheads="1"/>
          </p:cNvSpPr>
          <p:nvPr/>
        </p:nvSpPr>
        <p:spPr bwMode="auto">
          <a:xfrm>
            <a:off x="6540500" y="44196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O</a:t>
            </a:r>
          </a:p>
        </p:txBody>
      </p:sp>
      <p:pic>
        <p:nvPicPr>
          <p:cNvPr id="5614" name="Picture 494" descr="Book-09-june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362200"/>
            <a:ext cx="10001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15" name="Text Box 495"/>
          <p:cNvSpPr txBox="1">
            <a:spLocks noChangeArrowheads="1"/>
          </p:cNvSpPr>
          <p:nvPr/>
        </p:nvSpPr>
        <p:spPr bwMode="auto">
          <a:xfrm>
            <a:off x="128588" y="1847850"/>
            <a:ext cx="609600" cy="307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S/98</a:t>
            </a:r>
          </a:p>
        </p:txBody>
      </p:sp>
      <p:sp>
        <p:nvSpPr>
          <p:cNvPr id="7221" name="Text Box 496"/>
          <p:cNvSpPr txBox="1">
            <a:spLocks noChangeArrowheads="1"/>
          </p:cNvSpPr>
          <p:nvPr/>
        </p:nvSpPr>
        <p:spPr bwMode="auto">
          <a:xfrm>
            <a:off x="914400" y="4572000"/>
            <a:ext cx="266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Kết luận: SGK/98</a:t>
            </a:r>
            <a:endParaRPr lang="vi-VN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0" fill="hold"/>
                                        <p:tgtEl>
                                          <p:spTgt spid="5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0" fill="hold"/>
                                        <p:tgtEl>
                                          <p:spTgt spid="5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8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5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9" grpId="0"/>
      <p:bldP spid="5340" grpId="0"/>
      <p:bldP spid="5592" grpId="0" animBg="1"/>
      <p:bldP spid="5593" grpId="0" animBg="1"/>
      <p:bldP spid="5594" grpId="0" animBg="1"/>
      <p:bldP spid="5595" grpId="0" animBg="1"/>
      <p:bldP spid="5596" grpId="0" animBg="1"/>
      <p:bldP spid="5597" grpId="0" animBg="1"/>
      <p:bldP spid="5598" grpId="0" animBg="1"/>
      <p:bldP spid="5599" grpId="0" animBg="1"/>
      <p:bldP spid="5600" grpId="0"/>
      <p:bldP spid="5601" grpId="0"/>
      <p:bldP spid="5602" grpId="0"/>
      <p:bldP spid="5603" grpId="0"/>
      <p:bldP spid="5604" grpId="0"/>
      <p:bldP spid="5605" grpId="0"/>
      <p:bldP spid="5606" grpId="0"/>
      <p:bldP spid="5607" grpId="0"/>
      <p:bldP spid="5608" grpId="0"/>
      <p:bldP spid="5609" grpId="0"/>
      <p:bldP spid="5610" grpId="0"/>
      <p:bldP spid="5611" grpId="0"/>
      <p:bldP spid="5612" grpId="0"/>
      <p:bldP spid="56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19050" y="119063"/>
            <a:ext cx="9067800" cy="13716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EEFED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2800">
                <a:solidFill>
                  <a:schemeClr val="tx2"/>
                </a:solidFill>
              </a:rPr>
              <a:t/>
            </a:r>
            <a:br>
              <a:rPr lang="en-US" sz="2800">
                <a:solidFill>
                  <a:schemeClr val="tx2"/>
                </a:solidFill>
              </a:rPr>
            </a:br>
            <a:r>
              <a:rPr lang="en-US" sz="4000">
                <a:solidFill>
                  <a:schemeClr val="tx2"/>
                </a:solidFill>
              </a:rPr>
              <a:t> </a:t>
            </a:r>
            <a:r>
              <a:rPr lang="en-US" sz="2800" b="1">
                <a:solidFill>
                  <a:srgbClr val="FF0066"/>
                </a:solidFill>
              </a:rPr>
              <a:t>Điểm ở giữa. Trung </a:t>
            </a:r>
            <a:r>
              <a:rPr lang="vi-VN" sz="2800" b="1">
                <a:solidFill>
                  <a:srgbClr val="FF0066"/>
                </a:solidFill>
              </a:rPr>
              <a:t>đ</a:t>
            </a:r>
            <a:r>
              <a:rPr lang="en-US" sz="2800" b="1">
                <a:solidFill>
                  <a:srgbClr val="FF0066"/>
                </a:solidFill>
              </a:rPr>
              <a:t>iểm của </a:t>
            </a:r>
            <a:r>
              <a:rPr lang="vi-VN" sz="2800" b="1">
                <a:solidFill>
                  <a:srgbClr val="FF0066"/>
                </a:solidFill>
              </a:rPr>
              <a:t>đ</a:t>
            </a:r>
            <a:r>
              <a:rPr lang="en-US" sz="2800" b="1">
                <a:solidFill>
                  <a:srgbClr val="FF0066"/>
                </a:solidFill>
              </a:rPr>
              <a:t>oạn thẳng.</a:t>
            </a:r>
          </a:p>
        </p:txBody>
      </p:sp>
      <p:grpSp>
        <p:nvGrpSpPr>
          <p:cNvPr id="8195" name="Group 6"/>
          <p:cNvGrpSpPr>
            <a:grpSpLocks/>
          </p:cNvGrpSpPr>
          <p:nvPr/>
        </p:nvGrpSpPr>
        <p:grpSpPr bwMode="auto">
          <a:xfrm>
            <a:off x="76200" y="0"/>
            <a:ext cx="7043738" cy="3200400"/>
            <a:chOff x="432" y="240"/>
            <a:chExt cx="4992" cy="2016"/>
          </a:xfrm>
        </p:grpSpPr>
        <p:sp>
          <p:nvSpPr>
            <p:cNvPr id="46087" name="Rectangle 7"/>
            <p:cNvSpPr>
              <a:spLocks noChangeArrowheads="1"/>
            </p:cNvSpPr>
            <p:nvPr/>
          </p:nvSpPr>
          <p:spPr bwMode="auto">
            <a:xfrm>
              <a:off x="432" y="240"/>
              <a:ext cx="48" cy="20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6088" name="Rectangle 8"/>
            <p:cNvSpPr>
              <a:spLocks noChangeArrowheads="1"/>
            </p:cNvSpPr>
            <p:nvPr/>
          </p:nvSpPr>
          <p:spPr bwMode="auto">
            <a:xfrm>
              <a:off x="542" y="240"/>
              <a:ext cx="50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6089" name="Rectangle 9"/>
            <p:cNvSpPr>
              <a:spLocks noChangeArrowheads="1"/>
            </p:cNvSpPr>
            <p:nvPr/>
          </p:nvSpPr>
          <p:spPr bwMode="auto">
            <a:xfrm>
              <a:off x="432" y="300"/>
              <a:ext cx="2927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6090" name="Rectangle 10"/>
            <p:cNvSpPr>
              <a:spLocks noChangeArrowheads="1"/>
            </p:cNvSpPr>
            <p:nvPr/>
          </p:nvSpPr>
          <p:spPr bwMode="auto">
            <a:xfrm>
              <a:off x="488" y="240"/>
              <a:ext cx="47" cy="110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6091" name="Rectangle 11"/>
            <p:cNvSpPr>
              <a:spLocks noChangeArrowheads="1"/>
            </p:cNvSpPr>
            <p:nvPr/>
          </p:nvSpPr>
          <p:spPr bwMode="auto">
            <a:xfrm>
              <a:off x="432" y="248"/>
              <a:ext cx="4992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6092" name="Rectangle 12"/>
            <p:cNvSpPr>
              <a:spLocks noChangeArrowheads="1"/>
            </p:cNvSpPr>
            <p:nvPr/>
          </p:nvSpPr>
          <p:spPr bwMode="auto">
            <a:xfrm>
              <a:off x="432" y="356"/>
              <a:ext cx="1248" cy="4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8196" name="Line 16"/>
          <p:cNvSpPr>
            <a:spLocks noChangeShapeType="1"/>
          </p:cNvSpPr>
          <p:nvPr/>
        </p:nvSpPr>
        <p:spPr bwMode="auto">
          <a:xfrm>
            <a:off x="762000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Text Box 17"/>
          <p:cNvSpPr txBox="1">
            <a:spLocks noChangeArrowheads="1"/>
          </p:cNvSpPr>
          <p:nvPr/>
        </p:nvSpPr>
        <p:spPr bwMode="auto">
          <a:xfrm>
            <a:off x="914400" y="1490663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1.(nh)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sp>
        <p:nvSpPr>
          <p:cNvPr id="8198" name="Text Box 18"/>
          <p:cNvSpPr txBox="1">
            <a:spLocks noChangeArrowheads="1"/>
          </p:cNvSpPr>
          <p:nvPr/>
        </p:nvSpPr>
        <p:spPr bwMode="auto">
          <a:xfrm>
            <a:off x="914400" y="1852613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2. (S)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sp>
        <p:nvSpPr>
          <p:cNvPr id="8199" name="Text Box 100"/>
          <p:cNvSpPr txBox="1">
            <a:spLocks noChangeArrowheads="1"/>
          </p:cNvSpPr>
          <p:nvPr/>
        </p:nvSpPr>
        <p:spPr bwMode="auto">
          <a:xfrm>
            <a:off x="914400" y="2220913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3. (V)</a:t>
            </a:r>
            <a:r>
              <a:rPr lang="en-US" b="1">
                <a:latin typeface="HP-001 CC 1" pitchFamily="34" charset="-93"/>
              </a:rPr>
              <a:t> </a:t>
            </a:r>
            <a:r>
              <a:rPr lang="en-US" sz="2800" b="1">
                <a:latin typeface="HP-001 CC 1" pitchFamily="34" charset="-93"/>
              </a:rPr>
              <a:t> </a:t>
            </a:r>
          </a:p>
        </p:txBody>
      </p:sp>
      <p:grpSp>
        <p:nvGrpSpPr>
          <p:cNvPr id="3" name="Group 197"/>
          <p:cNvGrpSpPr>
            <a:grpSpLocks/>
          </p:cNvGrpSpPr>
          <p:nvPr/>
        </p:nvGrpSpPr>
        <p:grpSpPr bwMode="auto">
          <a:xfrm>
            <a:off x="862013" y="3048000"/>
            <a:ext cx="3810000" cy="2286000"/>
            <a:chOff x="1392" y="2592"/>
            <a:chExt cx="2400" cy="1440"/>
          </a:xfrm>
        </p:grpSpPr>
        <p:grpSp>
          <p:nvGrpSpPr>
            <p:cNvPr id="8227" name="Group 198"/>
            <p:cNvGrpSpPr>
              <a:grpSpLocks/>
            </p:cNvGrpSpPr>
            <p:nvPr/>
          </p:nvGrpSpPr>
          <p:grpSpPr bwMode="auto">
            <a:xfrm>
              <a:off x="1392" y="3792"/>
              <a:ext cx="2400" cy="240"/>
              <a:chOff x="1392" y="3792"/>
              <a:chExt cx="2400" cy="240"/>
            </a:xfrm>
          </p:grpSpPr>
          <p:sp>
            <p:nvSpPr>
              <p:cNvPr id="8283" name="Rectangle 199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84" name="Rectangle 200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85" name="Rectangle 201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86" name="Rectangle 202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87" name="Rectangle 203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88" name="Rectangle 204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89" name="Rectangle 205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0" name="Rectangle 206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1" name="Rectangle 207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2" name="Rectangle 208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28" name="Group 209"/>
            <p:cNvGrpSpPr>
              <a:grpSpLocks/>
            </p:cNvGrpSpPr>
            <p:nvPr/>
          </p:nvGrpSpPr>
          <p:grpSpPr bwMode="auto">
            <a:xfrm>
              <a:off x="1392" y="3552"/>
              <a:ext cx="2400" cy="240"/>
              <a:chOff x="1392" y="3792"/>
              <a:chExt cx="2400" cy="240"/>
            </a:xfrm>
          </p:grpSpPr>
          <p:sp>
            <p:nvSpPr>
              <p:cNvPr id="8273" name="Rectangle 210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74" name="Rectangle 211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75" name="Rectangle 212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76" name="Rectangle 213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77" name="Rectangle 214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78" name="Rectangle 215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79" name="Rectangle 216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80" name="Rectangle 217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81" name="Rectangle 218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82" name="Rectangle 219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29" name="Group 220"/>
            <p:cNvGrpSpPr>
              <a:grpSpLocks/>
            </p:cNvGrpSpPr>
            <p:nvPr/>
          </p:nvGrpSpPr>
          <p:grpSpPr bwMode="auto">
            <a:xfrm>
              <a:off x="1392" y="3312"/>
              <a:ext cx="2400" cy="240"/>
              <a:chOff x="1392" y="3792"/>
              <a:chExt cx="2400" cy="240"/>
            </a:xfrm>
          </p:grpSpPr>
          <p:sp>
            <p:nvSpPr>
              <p:cNvPr id="8263" name="Rectangle 221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64" name="Rectangle 222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65" name="Rectangle 223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66" name="Rectangle 224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67" name="Rectangle 225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68" name="Rectangle 226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69" name="Rectangle 227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70" name="Rectangle 228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71" name="Rectangle 229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72" name="Rectangle 230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30" name="Group 231"/>
            <p:cNvGrpSpPr>
              <a:grpSpLocks/>
            </p:cNvGrpSpPr>
            <p:nvPr/>
          </p:nvGrpSpPr>
          <p:grpSpPr bwMode="auto">
            <a:xfrm>
              <a:off x="1392" y="3072"/>
              <a:ext cx="2400" cy="240"/>
              <a:chOff x="1392" y="3792"/>
              <a:chExt cx="2400" cy="240"/>
            </a:xfrm>
          </p:grpSpPr>
          <p:sp>
            <p:nvSpPr>
              <p:cNvPr id="8253" name="Rectangle 232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54" name="Rectangle 233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55" name="Rectangle 234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56" name="Rectangle 235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57" name="Rectangle 236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58" name="Rectangle 237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59" name="Rectangle 238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60" name="Rectangle 239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61" name="Rectangle 240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62" name="Rectangle 241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31" name="Group 242"/>
            <p:cNvGrpSpPr>
              <a:grpSpLocks/>
            </p:cNvGrpSpPr>
            <p:nvPr/>
          </p:nvGrpSpPr>
          <p:grpSpPr bwMode="auto">
            <a:xfrm>
              <a:off x="1392" y="2832"/>
              <a:ext cx="2400" cy="240"/>
              <a:chOff x="1392" y="3792"/>
              <a:chExt cx="2400" cy="240"/>
            </a:xfrm>
          </p:grpSpPr>
          <p:sp>
            <p:nvSpPr>
              <p:cNvPr id="8243" name="Rectangle 243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44" name="Rectangle 244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45" name="Rectangle 245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46" name="Rectangle 246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47" name="Rectangle 247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48" name="Rectangle 248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49" name="Rectangle 249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50" name="Rectangle 250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51" name="Rectangle 251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52" name="Rectangle 252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32" name="Group 253"/>
            <p:cNvGrpSpPr>
              <a:grpSpLocks/>
            </p:cNvGrpSpPr>
            <p:nvPr/>
          </p:nvGrpSpPr>
          <p:grpSpPr bwMode="auto">
            <a:xfrm>
              <a:off x="1392" y="2592"/>
              <a:ext cx="2400" cy="240"/>
              <a:chOff x="1392" y="3792"/>
              <a:chExt cx="2400" cy="240"/>
            </a:xfrm>
          </p:grpSpPr>
          <p:sp>
            <p:nvSpPr>
              <p:cNvPr id="8233" name="Rectangle 254"/>
              <p:cNvSpPr>
                <a:spLocks noChangeArrowheads="1"/>
              </p:cNvSpPr>
              <p:nvPr/>
            </p:nvSpPr>
            <p:spPr bwMode="auto">
              <a:xfrm>
                <a:off x="13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34" name="Rectangle 255"/>
              <p:cNvSpPr>
                <a:spLocks noChangeArrowheads="1"/>
              </p:cNvSpPr>
              <p:nvPr/>
            </p:nvSpPr>
            <p:spPr bwMode="auto">
              <a:xfrm>
                <a:off x="16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35" name="Rectangle 256"/>
              <p:cNvSpPr>
                <a:spLocks noChangeArrowheads="1"/>
              </p:cNvSpPr>
              <p:nvPr/>
            </p:nvSpPr>
            <p:spPr bwMode="auto">
              <a:xfrm>
                <a:off x="18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36" name="Rectangle 257"/>
              <p:cNvSpPr>
                <a:spLocks noChangeArrowheads="1"/>
              </p:cNvSpPr>
              <p:nvPr/>
            </p:nvSpPr>
            <p:spPr bwMode="auto">
              <a:xfrm>
                <a:off x="21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37" name="Rectangle 258"/>
              <p:cNvSpPr>
                <a:spLocks noChangeArrowheads="1"/>
              </p:cNvSpPr>
              <p:nvPr/>
            </p:nvSpPr>
            <p:spPr bwMode="auto">
              <a:xfrm>
                <a:off x="23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38" name="Rectangle 259"/>
              <p:cNvSpPr>
                <a:spLocks noChangeArrowheads="1"/>
              </p:cNvSpPr>
              <p:nvPr/>
            </p:nvSpPr>
            <p:spPr bwMode="auto">
              <a:xfrm>
                <a:off x="259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39" name="Rectangle 260"/>
              <p:cNvSpPr>
                <a:spLocks noChangeArrowheads="1"/>
              </p:cNvSpPr>
              <p:nvPr/>
            </p:nvSpPr>
            <p:spPr bwMode="auto">
              <a:xfrm>
                <a:off x="283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40" name="Rectangle 261"/>
              <p:cNvSpPr>
                <a:spLocks noChangeArrowheads="1"/>
              </p:cNvSpPr>
              <p:nvPr/>
            </p:nvSpPr>
            <p:spPr bwMode="auto">
              <a:xfrm>
                <a:off x="307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41" name="Rectangle 262"/>
              <p:cNvSpPr>
                <a:spLocks noChangeArrowheads="1"/>
              </p:cNvSpPr>
              <p:nvPr/>
            </p:nvSpPr>
            <p:spPr bwMode="auto">
              <a:xfrm>
                <a:off x="331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42" name="Rectangle 263"/>
              <p:cNvSpPr>
                <a:spLocks noChangeArrowheads="1"/>
              </p:cNvSpPr>
              <p:nvPr/>
            </p:nvSpPr>
            <p:spPr bwMode="auto">
              <a:xfrm>
                <a:off x="3552" y="379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</p:grpSp>
      <p:sp>
        <p:nvSpPr>
          <p:cNvPr id="46344" name="Line 264"/>
          <p:cNvSpPr>
            <a:spLocks noChangeShapeType="1"/>
          </p:cNvSpPr>
          <p:nvPr/>
        </p:nvSpPr>
        <p:spPr bwMode="auto">
          <a:xfrm>
            <a:off x="1243013" y="4191000"/>
            <a:ext cx="304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345" name="Line 265"/>
          <p:cNvSpPr>
            <a:spLocks noChangeShapeType="1"/>
          </p:cNvSpPr>
          <p:nvPr/>
        </p:nvSpPr>
        <p:spPr bwMode="auto">
          <a:xfrm flipV="1">
            <a:off x="2767013" y="3416300"/>
            <a:ext cx="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346" name="Line 266"/>
          <p:cNvSpPr>
            <a:spLocks noChangeShapeType="1"/>
          </p:cNvSpPr>
          <p:nvPr/>
        </p:nvSpPr>
        <p:spPr bwMode="auto">
          <a:xfrm>
            <a:off x="2005013" y="34290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347" name="Line 267"/>
          <p:cNvSpPr>
            <a:spLocks noChangeShapeType="1"/>
          </p:cNvSpPr>
          <p:nvPr/>
        </p:nvSpPr>
        <p:spPr bwMode="auto">
          <a:xfrm flipV="1">
            <a:off x="1255713" y="34290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348" name="Line 268"/>
          <p:cNvSpPr>
            <a:spLocks noChangeShapeType="1"/>
          </p:cNvSpPr>
          <p:nvPr/>
        </p:nvSpPr>
        <p:spPr bwMode="auto">
          <a:xfrm>
            <a:off x="2005013" y="49530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349" name="Line 269"/>
          <p:cNvSpPr>
            <a:spLocks noChangeShapeType="1"/>
          </p:cNvSpPr>
          <p:nvPr/>
        </p:nvSpPr>
        <p:spPr bwMode="auto">
          <a:xfrm flipV="1">
            <a:off x="3529013" y="41910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350" name="Line 270"/>
          <p:cNvSpPr>
            <a:spLocks noChangeShapeType="1"/>
          </p:cNvSpPr>
          <p:nvPr/>
        </p:nvSpPr>
        <p:spPr bwMode="auto">
          <a:xfrm flipH="1" flipV="1">
            <a:off x="3529013" y="34290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351" name="Line 271"/>
          <p:cNvSpPr>
            <a:spLocks noChangeShapeType="1"/>
          </p:cNvSpPr>
          <p:nvPr/>
        </p:nvSpPr>
        <p:spPr bwMode="auto">
          <a:xfrm flipH="1" flipV="1">
            <a:off x="1243013" y="41910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352" name="Text Box 272"/>
          <p:cNvSpPr txBox="1">
            <a:spLocks noChangeArrowheads="1"/>
          </p:cNvSpPr>
          <p:nvPr/>
        </p:nvSpPr>
        <p:spPr bwMode="auto">
          <a:xfrm>
            <a:off x="3452813" y="30480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46353" name="Text Box 273"/>
          <p:cNvSpPr txBox="1">
            <a:spLocks noChangeArrowheads="1"/>
          </p:cNvSpPr>
          <p:nvPr/>
        </p:nvSpPr>
        <p:spPr bwMode="auto">
          <a:xfrm>
            <a:off x="1624013" y="48768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G</a:t>
            </a:r>
          </a:p>
        </p:txBody>
      </p:sp>
      <p:sp>
        <p:nvSpPr>
          <p:cNvPr id="46354" name="Text Box 274"/>
          <p:cNvSpPr txBox="1">
            <a:spLocks noChangeArrowheads="1"/>
          </p:cNvSpPr>
          <p:nvPr/>
        </p:nvSpPr>
        <p:spPr bwMode="auto">
          <a:xfrm>
            <a:off x="1700213" y="30480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46355" name="Text Box 275"/>
          <p:cNvSpPr txBox="1">
            <a:spLocks noChangeArrowheads="1"/>
          </p:cNvSpPr>
          <p:nvPr/>
        </p:nvSpPr>
        <p:spPr bwMode="auto">
          <a:xfrm>
            <a:off x="2513013" y="30480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</a:t>
            </a:r>
          </a:p>
        </p:txBody>
      </p:sp>
      <p:sp>
        <p:nvSpPr>
          <p:cNvPr id="46356" name="Text Box 276"/>
          <p:cNvSpPr txBox="1">
            <a:spLocks noChangeArrowheads="1"/>
          </p:cNvSpPr>
          <p:nvPr/>
        </p:nvSpPr>
        <p:spPr bwMode="auto">
          <a:xfrm>
            <a:off x="938213" y="39624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46357" name="Text Box 277"/>
          <p:cNvSpPr txBox="1">
            <a:spLocks noChangeArrowheads="1"/>
          </p:cNvSpPr>
          <p:nvPr/>
        </p:nvSpPr>
        <p:spPr bwMode="auto">
          <a:xfrm>
            <a:off x="2436813" y="38100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</a:t>
            </a:r>
          </a:p>
        </p:txBody>
      </p:sp>
      <p:sp>
        <p:nvSpPr>
          <p:cNvPr id="46358" name="Text Box 278"/>
          <p:cNvSpPr txBox="1">
            <a:spLocks noChangeArrowheads="1"/>
          </p:cNvSpPr>
          <p:nvPr/>
        </p:nvSpPr>
        <p:spPr bwMode="auto">
          <a:xfrm>
            <a:off x="4214813" y="38862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46359" name="Text Box 279"/>
          <p:cNvSpPr txBox="1">
            <a:spLocks noChangeArrowheads="1"/>
          </p:cNvSpPr>
          <p:nvPr/>
        </p:nvSpPr>
        <p:spPr bwMode="auto">
          <a:xfrm>
            <a:off x="2462213" y="48768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46360" name="Text Box 280"/>
          <p:cNvSpPr txBox="1">
            <a:spLocks noChangeArrowheads="1"/>
          </p:cNvSpPr>
          <p:nvPr/>
        </p:nvSpPr>
        <p:spPr bwMode="auto">
          <a:xfrm>
            <a:off x="3452813" y="48768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</a:t>
            </a:r>
          </a:p>
        </p:txBody>
      </p:sp>
      <p:sp>
        <p:nvSpPr>
          <p:cNvPr id="46361" name="Text Box 281"/>
          <p:cNvSpPr txBox="1">
            <a:spLocks noChangeArrowheads="1"/>
          </p:cNvSpPr>
          <p:nvPr/>
        </p:nvSpPr>
        <p:spPr bwMode="auto">
          <a:xfrm>
            <a:off x="2513013" y="30480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46362" name="Text Box 282"/>
          <p:cNvSpPr txBox="1">
            <a:spLocks noChangeArrowheads="1"/>
          </p:cNvSpPr>
          <p:nvPr/>
        </p:nvSpPr>
        <p:spPr bwMode="auto">
          <a:xfrm>
            <a:off x="2462213" y="48768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K</a:t>
            </a:r>
          </a:p>
        </p:txBody>
      </p:sp>
      <p:sp>
        <p:nvSpPr>
          <p:cNvPr id="46363" name="Text Box 283"/>
          <p:cNvSpPr txBox="1">
            <a:spLocks noChangeArrowheads="1"/>
          </p:cNvSpPr>
          <p:nvPr/>
        </p:nvSpPr>
        <p:spPr bwMode="auto">
          <a:xfrm>
            <a:off x="2449513" y="38100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46364" name="Text Box 284"/>
          <p:cNvSpPr txBox="1">
            <a:spLocks noChangeArrowheads="1"/>
          </p:cNvSpPr>
          <p:nvPr/>
        </p:nvSpPr>
        <p:spPr bwMode="auto">
          <a:xfrm>
            <a:off x="2449513" y="38100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46368" name="Text Box 288"/>
          <p:cNvSpPr txBox="1">
            <a:spLocks noChangeArrowheads="1"/>
          </p:cNvSpPr>
          <p:nvPr/>
        </p:nvSpPr>
        <p:spPr bwMode="auto">
          <a:xfrm>
            <a:off x="4838700" y="3044825"/>
            <a:ext cx="419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I là trung </a:t>
            </a:r>
            <a:r>
              <a:rPr lang="vi-VN" b="1"/>
              <a:t>đ</a:t>
            </a:r>
            <a:r>
              <a:rPr lang="en-US" b="1"/>
              <a:t>iểm của </a:t>
            </a:r>
            <a:r>
              <a:rPr lang="vi-VN" b="1"/>
              <a:t>đ</a:t>
            </a:r>
            <a:r>
              <a:rPr lang="en-US" b="1"/>
              <a:t>oạn thẳng BC.</a:t>
            </a:r>
          </a:p>
        </p:txBody>
      </p:sp>
      <p:sp>
        <p:nvSpPr>
          <p:cNvPr id="46369" name="Text Box 289"/>
          <p:cNvSpPr txBox="1">
            <a:spLocks noChangeArrowheads="1"/>
          </p:cNvSpPr>
          <p:nvPr/>
        </p:nvSpPr>
        <p:spPr bwMode="auto">
          <a:xfrm>
            <a:off x="4838700" y="3717925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K là trung </a:t>
            </a:r>
            <a:r>
              <a:rPr lang="vi-VN" b="1"/>
              <a:t>đ</a:t>
            </a:r>
            <a:r>
              <a:rPr lang="en-US" b="1"/>
              <a:t>iểm của </a:t>
            </a:r>
            <a:r>
              <a:rPr lang="vi-VN" b="1"/>
              <a:t>đ</a:t>
            </a:r>
            <a:r>
              <a:rPr lang="en-US" b="1"/>
              <a:t>oạn thẳng GE.</a:t>
            </a:r>
          </a:p>
        </p:txBody>
      </p:sp>
      <p:sp>
        <p:nvSpPr>
          <p:cNvPr id="46370" name="Text Box 290"/>
          <p:cNvSpPr txBox="1">
            <a:spLocks noChangeArrowheads="1"/>
          </p:cNvSpPr>
          <p:nvPr/>
        </p:nvSpPr>
        <p:spPr bwMode="auto">
          <a:xfrm>
            <a:off x="4838700" y="4327525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O là trung </a:t>
            </a:r>
            <a:r>
              <a:rPr lang="vi-VN" b="1"/>
              <a:t>đ</a:t>
            </a:r>
            <a:r>
              <a:rPr lang="en-US" b="1"/>
              <a:t>iểm của </a:t>
            </a:r>
            <a:r>
              <a:rPr lang="vi-VN" b="1"/>
              <a:t>đ</a:t>
            </a:r>
            <a:r>
              <a:rPr lang="en-US" b="1"/>
              <a:t>oạn thẳng AD.</a:t>
            </a:r>
          </a:p>
        </p:txBody>
      </p:sp>
      <p:sp>
        <p:nvSpPr>
          <p:cNvPr id="46371" name="Text Box 291"/>
          <p:cNvSpPr txBox="1">
            <a:spLocks noChangeArrowheads="1"/>
          </p:cNvSpPr>
          <p:nvPr/>
        </p:nvSpPr>
        <p:spPr bwMode="auto">
          <a:xfrm>
            <a:off x="4838700" y="4937125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O là trung </a:t>
            </a:r>
            <a:r>
              <a:rPr lang="vi-VN" b="1"/>
              <a:t>đ</a:t>
            </a:r>
            <a:r>
              <a:rPr lang="en-US" b="1"/>
              <a:t>iểm của </a:t>
            </a:r>
            <a:r>
              <a:rPr lang="vi-VN" b="1"/>
              <a:t>đ</a:t>
            </a:r>
            <a:r>
              <a:rPr lang="en-US" b="1"/>
              <a:t>oạn thẳng IK.</a:t>
            </a:r>
          </a:p>
        </p:txBody>
      </p:sp>
      <p:sp>
        <p:nvSpPr>
          <p:cNvPr id="8226" name="Text Box 293"/>
          <p:cNvSpPr txBox="1">
            <a:spLocks noChangeArrowheads="1"/>
          </p:cNvSpPr>
          <p:nvPr/>
        </p:nvSpPr>
        <p:spPr bwMode="auto">
          <a:xfrm>
            <a:off x="128588" y="1847850"/>
            <a:ext cx="609600" cy="307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S/98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6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6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6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6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6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6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6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6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6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6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6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6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6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6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6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6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6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6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6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6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6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6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6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6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6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6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6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6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6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6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6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6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6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1000" fill="hold"/>
                                        <p:tgtEl>
                                          <p:spTgt spid="4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1000" fill="hold"/>
                                        <p:tgtEl>
                                          <p:spTgt spid="4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6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6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6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6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6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6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6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6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6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6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6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6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44" grpId="0" animBg="1"/>
      <p:bldP spid="46345" grpId="0" animBg="1"/>
      <p:bldP spid="46346" grpId="0" animBg="1"/>
      <p:bldP spid="46347" grpId="0" animBg="1"/>
      <p:bldP spid="46348" grpId="0" animBg="1"/>
      <p:bldP spid="46349" grpId="0" animBg="1"/>
      <p:bldP spid="46350" grpId="0" animBg="1"/>
      <p:bldP spid="46351" grpId="0" animBg="1"/>
      <p:bldP spid="46352" grpId="0"/>
      <p:bldP spid="46353" grpId="0"/>
      <p:bldP spid="46354" grpId="0"/>
      <p:bldP spid="46355" grpId="0"/>
      <p:bldP spid="46356" grpId="0"/>
      <p:bldP spid="46357" grpId="0"/>
      <p:bldP spid="46358" grpId="0"/>
      <p:bldP spid="46359" grpId="0"/>
      <p:bldP spid="46360" grpId="0"/>
      <p:bldP spid="46361" grpId="0"/>
      <p:bldP spid="46362" grpId="0"/>
      <p:bldP spid="46363" grpId="0"/>
      <p:bldP spid="46364" grpId="0"/>
      <p:bldP spid="46364" grpId="1"/>
      <p:bldP spid="46364" grpId="2"/>
      <p:bldP spid="46368" grpId="0"/>
      <p:bldP spid="46369" grpId="0"/>
      <p:bldP spid="46370" grpId="0"/>
      <p:bldP spid="463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47"/>
          <p:cNvSpPr>
            <a:spLocks noChangeArrowheads="1"/>
          </p:cNvSpPr>
          <p:nvPr/>
        </p:nvSpPr>
        <p:spPr bwMode="auto">
          <a:xfrm>
            <a:off x="76200" y="142875"/>
            <a:ext cx="9067800" cy="13716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EEFED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2800">
                <a:solidFill>
                  <a:schemeClr val="tx2"/>
                </a:solidFill>
              </a:rPr>
              <a:t/>
            </a:r>
            <a:br>
              <a:rPr lang="en-US" sz="2800">
                <a:solidFill>
                  <a:schemeClr val="tx2"/>
                </a:solidFill>
              </a:rPr>
            </a:br>
            <a:r>
              <a:rPr lang="en-US" sz="4000">
                <a:solidFill>
                  <a:schemeClr val="tx2"/>
                </a:solidFill>
              </a:rPr>
              <a:t> </a:t>
            </a:r>
            <a:r>
              <a:rPr lang="en-US" sz="2800" b="1">
                <a:solidFill>
                  <a:srgbClr val="FF0066"/>
                </a:solidFill>
              </a:rPr>
              <a:t>Điểm ở giữa. Trung </a:t>
            </a:r>
            <a:r>
              <a:rPr lang="vi-VN" sz="2800" b="1">
                <a:solidFill>
                  <a:srgbClr val="FF0066"/>
                </a:solidFill>
              </a:rPr>
              <a:t>đ</a:t>
            </a:r>
            <a:r>
              <a:rPr lang="en-US" sz="2800" b="1">
                <a:solidFill>
                  <a:srgbClr val="FF0066"/>
                </a:solidFill>
              </a:rPr>
              <a:t>iểm của </a:t>
            </a:r>
            <a:r>
              <a:rPr lang="vi-VN" sz="2800" b="1">
                <a:solidFill>
                  <a:srgbClr val="FF0066"/>
                </a:solidFill>
              </a:rPr>
              <a:t>đ</a:t>
            </a:r>
            <a:r>
              <a:rPr lang="en-US" sz="2800" b="1">
                <a:solidFill>
                  <a:srgbClr val="FF0066"/>
                </a:solidFill>
              </a:rPr>
              <a:t>oạn thẳng.</a:t>
            </a:r>
          </a:p>
        </p:txBody>
      </p:sp>
      <p:grpSp>
        <p:nvGrpSpPr>
          <p:cNvPr id="9219" name="Group 248"/>
          <p:cNvGrpSpPr>
            <a:grpSpLocks/>
          </p:cNvGrpSpPr>
          <p:nvPr/>
        </p:nvGrpSpPr>
        <p:grpSpPr bwMode="auto">
          <a:xfrm>
            <a:off x="0" y="0"/>
            <a:ext cx="7043738" cy="3200400"/>
            <a:chOff x="432" y="240"/>
            <a:chExt cx="4992" cy="2016"/>
          </a:xfrm>
        </p:grpSpPr>
        <p:sp>
          <p:nvSpPr>
            <p:cNvPr id="6393" name="Rectangle 249"/>
            <p:cNvSpPr>
              <a:spLocks noChangeArrowheads="1"/>
            </p:cNvSpPr>
            <p:nvPr/>
          </p:nvSpPr>
          <p:spPr bwMode="auto">
            <a:xfrm>
              <a:off x="432" y="240"/>
              <a:ext cx="48" cy="20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94" name="Rectangle 250"/>
            <p:cNvSpPr>
              <a:spLocks noChangeArrowheads="1"/>
            </p:cNvSpPr>
            <p:nvPr/>
          </p:nvSpPr>
          <p:spPr bwMode="auto">
            <a:xfrm>
              <a:off x="542" y="240"/>
              <a:ext cx="50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95" name="Rectangle 251"/>
            <p:cNvSpPr>
              <a:spLocks noChangeArrowheads="1"/>
            </p:cNvSpPr>
            <p:nvPr/>
          </p:nvSpPr>
          <p:spPr bwMode="auto">
            <a:xfrm>
              <a:off x="432" y="300"/>
              <a:ext cx="2927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96" name="Rectangle 252"/>
            <p:cNvSpPr>
              <a:spLocks noChangeArrowheads="1"/>
            </p:cNvSpPr>
            <p:nvPr/>
          </p:nvSpPr>
          <p:spPr bwMode="auto">
            <a:xfrm>
              <a:off x="488" y="240"/>
              <a:ext cx="47" cy="110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97" name="Rectangle 253"/>
            <p:cNvSpPr>
              <a:spLocks noChangeArrowheads="1"/>
            </p:cNvSpPr>
            <p:nvPr/>
          </p:nvSpPr>
          <p:spPr bwMode="auto">
            <a:xfrm>
              <a:off x="432" y="248"/>
              <a:ext cx="4992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398" name="Rectangle 254"/>
            <p:cNvSpPr>
              <a:spLocks noChangeArrowheads="1"/>
            </p:cNvSpPr>
            <p:nvPr/>
          </p:nvSpPr>
          <p:spPr bwMode="auto">
            <a:xfrm>
              <a:off x="432" y="356"/>
              <a:ext cx="1248" cy="4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9220" name="Line 258"/>
          <p:cNvSpPr>
            <a:spLocks noChangeShapeType="1"/>
          </p:cNvSpPr>
          <p:nvPr/>
        </p:nvSpPr>
        <p:spPr bwMode="auto">
          <a:xfrm>
            <a:off x="762000" y="1371600"/>
            <a:ext cx="0" cy="548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357"/>
          <p:cNvGrpSpPr>
            <a:grpSpLocks/>
          </p:cNvGrpSpPr>
          <p:nvPr/>
        </p:nvGrpSpPr>
        <p:grpSpPr bwMode="auto">
          <a:xfrm>
            <a:off x="838200" y="1522413"/>
            <a:ext cx="2747963" cy="1009650"/>
            <a:chOff x="1266" y="959"/>
            <a:chExt cx="1731" cy="636"/>
          </a:xfrm>
        </p:grpSpPr>
        <p:sp>
          <p:nvSpPr>
            <p:cNvPr id="9266" name="AutoShape 355"/>
            <p:cNvSpPr>
              <a:spLocks noChangeArrowheads="1"/>
            </p:cNvSpPr>
            <p:nvPr/>
          </p:nvSpPr>
          <p:spPr bwMode="auto">
            <a:xfrm>
              <a:off x="1266" y="959"/>
              <a:ext cx="1710" cy="636"/>
            </a:xfrm>
            <a:prstGeom prst="horizontalScroll">
              <a:avLst>
                <a:gd name="adj" fmla="val 12500"/>
              </a:avLst>
            </a:prstGeom>
            <a:solidFill>
              <a:srgbClr val="FF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267" name="Text Box 356"/>
            <p:cNvSpPr txBox="1">
              <a:spLocks noChangeArrowheads="1"/>
            </p:cNvSpPr>
            <p:nvPr/>
          </p:nvSpPr>
          <p:spPr bwMode="auto">
            <a:xfrm>
              <a:off x="1392" y="1104"/>
              <a:ext cx="160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Củng cố, dặn dò:</a:t>
              </a:r>
            </a:p>
          </p:txBody>
        </p:sp>
      </p:grpSp>
      <p:sp>
        <p:nvSpPr>
          <p:cNvPr id="6383" name="Text Box 239"/>
          <p:cNvSpPr txBox="1">
            <a:spLocks noChangeArrowheads="1"/>
          </p:cNvSpPr>
          <p:nvPr/>
        </p:nvSpPr>
        <p:spPr bwMode="auto">
          <a:xfrm>
            <a:off x="914400" y="1752600"/>
            <a:ext cx="510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Điền đúng (Đ), sai (S) vào ô trống:</a:t>
            </a:r>
          </a:p>
        </p:txBody>
      </p:sp>
      <p:grpSp>
        <p:nvGrpSpPr>
          <p:cNvPr id="4" name="Group 409"/>
          <p:cNvGrpSpPr>
            <a:grpSpLocks/>
          </p:cNvGrpSpPr>
          <p:nvPr/>
        </p:nvGrpSpPr>
        <p:grpSpPr bwMode="auto">
          <a:xfrm>
            <a:off x="762000" y="2286000"/>
            <a:ext cx="3962400" cy="2438400"/>
            <a:chOff x="480" y="1392"/>
            <a:chExt cx="2496" cy="1536"/>
          </a:xfrm>
        </p:grpSpPr>
        <p:sp>
          <p:nvSpPr>
            <p:cNvPr id="9253" name="AutoShape 360"/>
            <p:cNvSpPr>
              <a:spLocks noChangeArrowheads="1"/>
            </p:cNvSpPr>
            <p:nvPr/>
          </p:nvSpPr>
          <p:spPr bwMode="auto">
            <a:xfrm rot="-3857047" flipH="1" flipV="1">
              <a:off x="1272" y="1560"/>
              <a:ext cx="912" cy="182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254" name="Text Box 361"/>
            <p:cNvSpPr txBox="1">
              <a:spLocks noChangeArrowheads="1"/>
            </p:cNvSpPr>
            <p:nvPr/>
          </p:nvSpPr>
          <p:spPr bwMode="auto">
            <a:xfrm>
              <a:off x="480" y="2352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D</a:t>
              </a:r>
            </a:p>
          </p:txBody>
        </p:sp>
        <p:sp>
          <p:nvSpPr>
            <p:cNvPr id="9255" name="Text Box 362"/>
            <p:cNvSpPr txBox="1">
              <a:spLocks noChangeArrowheads="1"/>
            </p:cNvSpPr>
            <p:nvPr/>
          </p:nvSpPr>
          <p:spPr bwMode="auto">
            <a:xfrm>
              <a:off x="2736" y="2304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C</a:t>
              </a:r>
            </a:p>
          </p:txBody>
        </p:sp>
        <p:sp>
          <p:nvSpPr>
            <p:cNvPr id="9256" name="Text Box 363"/>
            <p:cNvSpPr txBox="1">
              <a:spLocks noChangeArrowheads="1"/>
            </p:cNvSpPr>
            <p:nvPr/>
          </p:nvSpPr>
          <p:spPr bwMode="auto">
            <a:xfrm>
              <a:off x="984" y="1392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B</a:t>
              </a:r>
            </a:p>
          </p:txBody>
        </p:sp>
        <p:sp>
          <p:nvSpPr>
            <p:cNvPr id="9257" name="Line 365"/>
            <p:cNvSpPr>
              <a:spLocks noChangeShapeType="1"/>
            </p:cNvSpPr>
            <p:nvPr/>
          </p:nvSpPr>
          <p:spPr bwMode="auto">
            <a:xfrm>
              <a:off x="954" y="1863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Text Box 366"/>
            <p:cNvSpPr txBox="1">
              <a:spLocks noChangeArrowheads="1"/>
            </p:cNvSpPr>
            <p:nvPr/>
          </p:nvSpPr>
          <p:spPr bwMode="auto">
            <a:xfrm>
              <a:off x="732" y="1680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E</a:t>
              </a:r>
            </a:p>
          </p:txBody>
        </p:sp>
        <p:sp>
          <p:nvSpPr>
            <p:cNvPr id="9259" name="Line 367"/>
            <p:cNvSpPr>
              <a:spLocks noChangeShapeType="1"/>
            </p:cNvSpPr>
            <p:nvPr/>
          </p:nvSpPr>
          <p:spPr bwMode="auto">
            <a:xfrm flipH="1">
              <a:off x="1680" y="1908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Text Box 368"/>
            <p:cNvSpPr txBox="1">
              <a:spLocks noChangeArrowheads="1"/>
            </p:cNvSpPr>
            <p:nvPr/>
          </p:nvSpPr>
          <p:spPr bwMode="auto">
            <a:xfrm>
              <a:off x="1734" y="1686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I</a:t>
              </a:r>
            </a:p>
          </p:txBody>
        </p:sp>
        <p:sp>
          <p:nvSpPr>
            <p:cNvPr id="9261" name="Text Box 369"/>
            <p:cNvSpPr txBox="1">
              <a:spLocks noChangeArrowheads="1"/>
            </p:cNvSpPr>
            <p:nvPr/>
          </p:nvSpPr>
          <p:spPr bwMode="auto">
            <a:xfrm>
              <a:off x="1296" y="1584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2 cm</a:t>
              </a:r>
            </a:p>
          </p:txBody>
        </p:sp>
        <p:sp>
          <p:nvSpPr>
            <p:cNvPr id="9262" name="Text Box 370"/>
            <p:cNvSpPr txBox="1">
              <a:spLocks noChangeArrowheads="1"/>
            </p:cNvSpPr>
            <p:nvPr/>
          </p:nvSpPr>
          <p:spPr bwMode="auto">
            <a:xfrm>
              <a:off x="2010" y="1920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3 cm</a:t>
              </a:r>
            </a:p>
          </p:txBody>
        </p:sp>
        <p:sp>
          <p:nvSpPr>
            <p:cNvPr id="9263" name="Line 375"/>
            <p:cNvSpPr>
              <a:spLocks noChangeShapeType="1"/>
            </p:cNvSpPr>
            <p:nvPr/>
          </p:nvSpPr>
          <p:spPr bwMode="auto">
            <a:xfrm>
              <a:off x="1728" y="240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Text Box 376"/>
            <p:cNvSpPr txBox="1">
              <a:spLocks noChangeArrowheads="1"/>
            </p:cNvSpPr>
            <p:nvPr/>
          </p:nvSpPr>
          <p:spPr bwMode="auto">
            <a:xfrm>
              <a:off x="1056" y="2448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3 cm</a:t>
              </a:r>
            </a:p>
          </p:txBody>
        </p:sp>
        <p:sp>
          <p:nvSpPr>
            <p:cNvPr id="9265" name="Text Box 377"/>
            <p:cNvSpPr txBox="1">
              <a:spLocks noChangeArrowheads="1"/>
            </p:cNvSpPr>
            <p:nvPr/>
          </p:nvSpPr>
          <p:spPr bwMode="auto">
            <a:xfrm>
              <a:off x="1968" y="2433"/>
              <a:ext cx="43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3 cm</a:t>
              </a:r>
            </a:p>
          </p:txBody>
        </p:sp>
      </p:grpSp>
      <p:sp>
        <p:nvSpPr>
          <p:cNvPr id="6522" name="Text Box 378"/>
          <p:cNvSpPr txBox="1">
            <a:spLocks noChangeArrowheads="1"/>
          </p:cNvSpPr>
          <p:nvPr/>
        </p:nvSpPr>
        <p:spPr bwMode="auto">
          <a:xfrm>
            <a:off x="1371600" y="4495800"/>
            <a:ext cx="46482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1600"/>
              <a:t>D là </a:t>
            </a:r>
            <a:r>
              <a:rPr lang="vi-VN" sz="1600"/>
              <a:t>đ</a:t>
            </a:r>
            <a:r>
              <a:rPr lang="en-US" sz="1600"/>
              <a:t>iểm ở giữa hai </a:t>
            </a:r>
            <a:r>
              <a:rPr lang="vi-VN" sz="1600"/>
              <a:t>đ</a:t>
            </a:r>
            <a:r>
              <a:rPr lang="en-US" sz="1600"/>
              <a:t>iểm E và B.</a:t>
            </a:r>
          </a:p>
          <a:p>
            <a:pPr marL="342900" indent="-342900">
              <a:spcBef>
                <a:spcPct val="50000"/>
              </a:spcBef>
            </a:pPr>
            <a:r>
              <a:rPr lang="en-US" sz="1600"/>
              <a:t>b) I là </a:t>
            </a:r>
            <a:r>
              <a:rPr lang="vi-VN" sz="1600"/>
              <a:t>đ</a:t>
            </a:r>
            <a:r>
              <a:rPr lang="en-US" sz="1600"/>
              <a:t>iểm ở giữa hai </a:t>
            </a:r>
            <a:r>
              <a:rPr lang="vi-VN" sz="1600"/>
              <a:t>đ</a:t>
            </a:r>
            <a:r>
              <a:rPr lang="en-US" sz="1600"/>
              <a:t>iểm B và C.</a:t>
            </a:r>
          </a:p>
          <a:p>
            <a:pPr marL="342900" indent="-342900">
              <a:spcBef>
                <a:spcPct val="50000"/>
              </a:spcBef>
            </a:pPr>
            <a:r>
              <a:rPr lang="en-US" sz="1600"/>
              <a:t>c) O là trung </a:t>
            </a:r>
            <a:r>
              <a:rPr lang="vi-VN" sz="1600"/>
              <a:t>đ</a:t>
            </a:r>
            <a:r>
              <a:rPr lang="en-US" sz="1600"/>
              <a:t>iểm của </a:t>
            </a:r>
            <a:r>
              <a:rPr lang="vi-VN" sz="1600"/>
              <a:t>đ</a:t>
            </a:r>
            <a:r>
              <a:rPr lang="en-US" sz="1600"/>
              <a:t>oạn DC.</a:t>
            </a:r>
          </a:p>
          <a:p>
            <a:pPr marL="342900" indent="-342900">
              <a:spcBef>
                <a:spcPct val="50000"/>
              </a:spcBef>
            </a:pPr>
            <a:r>
              <a:rPr lang="en-US" sz="1600"/>
              <a:t>d) I là trung </a:t>
            </a:r>
            <a:r>
              <a:rPr lang="vi-VN" sz="1600"/>
              <a:t>đ</a:t>
            </a:r>
            <a:r>
              <a:rPr lang="en-US" sz="1600"/>
              <a:t>iểm của </a:t>
            </a:r>
            <a:r>
              <a:rPr lang="vi-VN" sz="1600"/>
              <a:t>đ</a:t>
            </a:r>
            <a:r>
              <a:rPr lang="en-US" sz="1600"/>
              <a:t>oạn BC.</a:t>
            </a:r>
          </a:p>
        </p:txBody>
      </p:sp>
      <p:grpSp>
        <p:nvGrpSpPr>
          <p:cNvPr id="5" name="Group 379"/>
          <p:cNvGrpSpPr>
            <a:grpSpLocks/>
          </p:cNvGrpSpPr>
          <p:nvPr/>
        </p:nvGrpSpPr>
        <p:grpSpPr bwMode="auto">
          <a:xfrm>
            <a:off x="6172200" y="5257800"/>
            <a:ext cx="381000" cy="381000"/>
            <a:chOff x="4944" y="1872"/>
            <a:chExt cx="240" cy="288"/>
          </a:xfrm>
        </p:grpSpPr>
        <p:sp>
          <p:nvSpPr>
            <p:cNvPr id="9249" name="Line 380"/>
            <p:cNvSpPr>
              <a:spLocks noChangeShapeType="1"/>
            </p:cNvSpPr>
            <p:nvPr/>
          </p:nvSpPr>
          <p:spPr bwMode="auto">
            <a:xfrm>
              <a:off x="494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0" name="Line 381"/>
            <p:cNvSpPr>
              <a:spLocks noChangeShapeType="1"/>
            </p:cNvSpPr>
            <p:nvPr/>
          </p:nvSpPr>
          <p:spPr bwMode="auto">
            <a:xfrm>
              <a:off x="518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382"/>
            <p:cNvSpPr>
              <a:spLocks noChangeShapeType="1"/>
            </p:cNvSpPr>
            <p:nvPr/>
          </p:nvSpPr>
          <p:spPr bwMode="auto">
            <a:xfrm flipH="1">
              <a:off x="4944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Line 383"/>
            <p:cNvSpPr>
              <a:spLocks noChangeShapeType="1"/>
            </p:cNvSpPr>
            <p:nvPr/>
          </p:nvSpPr>
          <p:spPr bwMode="auto">
            <a:xfrm flipH="1">
              <a:off x="4944" y="18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89"/>
          <p:cNvGrpSpPr>
            <a:grpSpLocks/>
          </p:cNvGrpSpPr>
          <p:nvPr/>
        </p:nvGrpSpPr>
        <p:grpSpPr bwMode="auto">
          <a:xfrm>
            <a:off x="6172200" y="4457700"/>
            <a:ext cx="381000" cy="381000"/>
            <a:chOff x="4944" y="1872"/>
            <a:chExt cx="240" cy="288"/>
          </a:xfrm>
        </p:grpSpPr>
        <p:sp>
          <p:nvSpPr>
            <p:cNvPr id="9245" name="Line 390"/>
            <p:cNvSpPr>
              <a:spLocks noChangeShapeType="1"/>
            </p:cNvSpPr>
            <p:nvPr/>
          </p:nvSpPr>
          <p:spPr bwMode="auto">
            <a:xfrm>
              <a:off x="494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Line 391"/>
            <p:cNvSpPr>
              <a:spLocks noChangeShapeType="1"/>
            </p:cNvSpPr>
            <p:nvPr/>
          </p:nvSpPr>
          <p:spPr bwMode="auto">
            <a:xfrm>
              <a:off x="518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392"/>
            <p:cNvSpPr>
              <a:spLocks noChangeShapeType="1"/>
            </p:cNvSpPr>
            <p:nvPr/>
          </p:nvSpPr>
          <p:spPr bwMode="auto">
            <a:xfrm flipH="1">
              <a:off x="4944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Line 393"/>
            <p:cNvSpPr>
              <a:spLocks noChangeShapeType="1"/>
            </p:cNvSpPr>
            <p:nvPr/>
          </p:nvSpPr>
          <p:spPr bwMode="auto">
            <a:xfrm flipH="1">
              <a:off x="4944" y="18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394"/>
          <p:cNvGrpSpPr>
            <a:grpSpLocks/>
          </p:cNvGrpSpPr>
          <p:nvPr/>
        </p:nvGrpSpPr>
        <p:grpSpPr bwMode="auto">
          <a:xfrm>
            <a:off x="6172200" y="4876800"/>
            <a:ext cx="381000" cy="342900"/>
            <a:chOff x="4944" y="1872"/>
            <a:chExt cx="240" cy="288"/>
          </a:xfrm>
        </p:grpSpPr>
        <p:sp>
          <p:nvSpPr>
            <p:cNvPr id="9241" name="Line 395"/>
            <p:cNvSpPr>
              <a:spLocks noChangeShapeType="1"/>
            </p:cNvSpPr>
            <p:nvPr/>
          </p:nvSpPr>
          <p:spPr bwMode="auto">
            <a:xfrm>
              <a:off x="494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396"/>
            <p:cNvSpPr>
              <a:spLocks noChangeShapeType="1"/>
            </p:cNvSpPr>
            <p:nvPr/>
          </p:nvSpPr>
          <p:spPr bwMode="auto">
            <a:xfrm>
              <a:off x="518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397"/>
            <p:cNvSpPr>
              <a:spLocks noChangeShapeType="1"/>
            </p:cNvSpPr>
            <p:nvPr/>
          </p:nvSpPr>
          <p:spPr bwMode="auto">
            <a:xfrm flipH="1">
              <a:off x="4944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Line 398"/>
            <p:cNvSpPr>
              <a:spLocks noChangeShapeType="1"/>
            </p:cNvSpPr>
            <p:nvPr/>
          </p:nvSpPr>
          <p:spPr bwMode="auto">
            <a:xfrm flipH="1">
              <a:off x="4944" y="18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399"/>
          <p:cNvGrpSpPr>
            <a:grpSpLocks/>
          </p:cNvGrpSpPr>
          <p:nvPr/>
        </p:nvGrpSpPr>
        <p:grpSpPr bwMode="auto">
          <a:xfrm>
            <a:off x="6172200" y="5676900"/>
            <a:ext cx="381000" cy="381000"/>
            <a:chOff x="4944" y="1872"/>
            <a:chExt cx="240" cy="288"/>
          </a:xfrm>
        </p:grpSpPr>
        <p:sp>
          <p:nvSpPr>
            <p:cNvPr id="9237" name="Line 400"/>
            <p:cNvSpPr>
              <a:spLocks noChangeShapeType="1"/>
            </p:cNvSpPr>
            <p:nvPr/>
          </p:nvSpPr>
          <p:spPr bwMode="auto">
            <a:xfrm>
              <a:off x="494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401"/>
            <p:cNvSpPr>
              <a:spLocks noChangeShapeType="1"/>
            </p:cNvSpPr>
            <p:nvPr/>
          </p:nvSpPr>
          <p:spPr bwMode="auto">
            <a:xfrm>
              <a:off x="5184" y="18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402"/>
            <p:cNvSpPr>
              <a:spLocks noChangeShapeType="1"/>
            </p:cNvSpPr>
            <p:nvPr/>
          </p:nvSpPr>
          <p:spPr bwMode="auto">
            <a:xfrm flipH="1">
              <a:off x="4944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403"/>
            <p:cNvSpPr>
              <a:spLocks noChangeShapeType="1"/>
            </p:cNvSpPr>
            <p:nvPr/>
          </p:nvSpPr>
          <p:spPr bwMode="auto">
            <a:xfrm flipH="1">
              <a:off x="4944" y="18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48" name="Text Box 404"/>
          <p:cNvSpPr txBox="1">
            <a:spLocks noChangeArrowheads="1"/>
          </p:cNvSpPr>
          <p:nvPr/>
        </p:nvSpPr>
        <p:spPr bwMode="auto">
          <a:xfrm>
            <a:off x="6197600" y="5664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S</a:t>
            </a:r>
          </a:p>
        </p:txBody>
      </p:sp>
      <p:sp>
        <p:nvSpPr>
          <p:cNvPr id="6549" name="Text Box 405"/>
          <p:cNvSpPr txBox="1">
            <a:spLocks noChangeArrowheads="1"/>
          </p:cNvSpPr>
          <p:nvPr/>
        </p:nvSpPr>
        <p:spPr bwMode="auto">
          <a:xfrm>
            <a:off x="6184900" y="48514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Đ</a:t>
            </a:r>
          </a:p>
        </p:txBody>
      </p:sp>
      <p:sp>
        <p:nvSpPr>
          <p:cNvPr id="6550" name="Text Box 406"/>
          <p:cNvSpPr txBox="1">
            <a:spLocks noChangeArrowheads="1"/>
          </p:cNvSpPr>
          <p:nvPr/>
        </p:nvSpPr>
        <p:spPr bwMode="auto">
          <a:xfrm>
            <a:off x="6197600" y="4449763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S</a:t>
            </a:r>
          </a:p>
        </p:txBody>
      </p:sp>
      <p:sp>
        <p:nvSpPr>
          <p:cNvPr id="6552" name="Text Box 408"/>
          <p:cNvSpPr txBox="1">
            <a:spLocks noChangeArrowheads="1"/>
          </p:cNvSpPr>
          <p:nvPr/>
        </p:nvSpPr>
        <p:spPr bwMode="auto">
          <a:xfrm>
            <a:off x="6172200" y="52578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Đ</a:t>
            </a:r>
          </a:p>
        </p:txBody>
      </p:sp>
      <p:grpSp>
        <p:nvGrpSpPr>
          <p:cNvPr id="9" name="Group 240"/>
          <p:cNvGrpSpPr>
            <a:grpSpLocks/>
          </p:cNvGrpSpPr>
          <p:nvPr/>
        </p:nvGrpSpPr>
        <p:grpSpPr bwMode="auto">
          <a:xfrm>
            <a:off x="7239000" y="1676400"/>
            <a:ext cx="1524000" cy="1143000"/>
            <a:chOff x="480" y="2352"/>
            <a:chExt cx="960" cy="720"/>
          </a:xfrm>
        </p:grpSpPr>
        <p:sp>
          <p:nvSpPr>
            <p:cNvPr id="9235" name="AutoShape 241"/>
            <p:cNvSpPr>
              <a:spLocks noChangeArrowheads="1"/>
            </p:cNvSpPr>
            <p:nvPr/>
          </p:nvSpPr>
          <p:spPr bwMode="auto">
            <a:xfrm>
              <a:off x="480" y="2352"/>
              <a:ext cx="960" cy="720"/>
            </a:xfrm>
            <a:prstGeom prst="cloudCallout">
              <a:avLst>
                <a:gd name="adj1" fmla="val -43750"/>
                <a:gd name="adj2" fmla="val 7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vi-VN" sz="2400" b="1">
                <a:solidFill>
                  <a:srgbClr val="990033"/>
                </a:solidFill>
              </a:endParaRPr>
            </a:p>
          </p:txBody>
        </p:sp>
        <p:sp>
          <p:nvSpPr>
            <p:cNvPr id="9236" name="Text Box 242"/>
            <p:cNvSpPr txBox="1">
              <a:spLocks noChangeArrowheads="1"/>
            </p:cNvSpPr>
            <p:nvPr/>
          </p:nvSpPr>
          <p:spPr bwMode="auto">
            <a:xfrm>
              <a:off x="720" y="2448"/>
              <a:ext cx="528" cy="5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4800" b="1">
                  <a:solidFill>
                    <a:srgbClr val="990033"/>
                  </a:solidFill>
                </a:rPr>
                <a:t>?</a:t>
              </a:r>
            </a:p>
          </p:txBody>
        </p:sp>
      </p:grpSp>
      <p:sp>
        <p:nvSpPr>
          <p:cNvPr id="6570" name="Rectangle 426"/>
          <p:cNvSpPr>
            <a:spLocks noChangeArrowheads="1"/>
          </p:cNvSpPr>
          <p:nvPr/>
        </p:nvSpPr>
        <p:spPr bwMode="auto">
          <a:xfrm>
            <a:off x="2514600" y="40386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O</a:t>
            </a:r>
            <a:endParaRPr lang="vi-VN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6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6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6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1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995 L -0.06805 -0.08333 L -0.16527 -0.08333 L -0.23333 0.00995 L -0.23333 0.14282 L -0.16527 0.23634 L -0.06805 0.23634 L -3.33333E-6 0.14282 L -3.33333E-6 0.00995 Z " pathEditMode="relative" rAng="0" ptsTypes="FFFFFFFFF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66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65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65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65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5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22" grpId="0"/>
      <p:bldP spid="6548" grpId="0"/>
      <p:bldP spid="6549" grpId="0"/>
      <p:bldP spid="6550" grpId="0"/>
      <p:bldP spid="6552" grpId="0"/>
      <p:bldP spid="65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0"/>
            <a:ext cx="9067800" cy="23622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EEFED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3000">
                <a:solidFill>
                  <a:schemeClr val="tx2"/>
                </a:solidFill>
              </a:rPr>
              <a:t/>
            </a:r>
            <a:br>
              <a:rPr lang="en-US" sz="3000">
                <a:solidFill>
                  <a:schemeClr val="tx2"/>
                </a:solidFill>
              </a:rPr>
            </a:br>
            <a:r>
              <a:rPr lang="en-US" sz="4400">
                <a:solidFill>
                  <a:schemeClr val="tx2"/>
                </a:solidFill>
              </a:rPr>
              <a:t> </a:t>
            </a:r>
            <a:r>
              <a:rPr lang="en-US" sz="3000" b="1">
                <a:solidFill>
                  <a:srgbClr val="FF0066"/>
                </a:solidFill>
              </a:rPr>
              <a:t>Điểm ở giữa. Trung </a:t>
            </a:r>
            <a:r>
              <a:rPr lang="vi-VN" sz="3000" b="1">
                <a:solidFill>
                  <a:srgbClr val="FF0066"/>
                </a:solidFill>
              </a:rPr>
              <a:t>đ</a:t>
            </a:r>
            <a:r>
              <a:rPr lang="en-US" sz="3000" b="1">
                <a:solidFill>
                  <a:srgbClr val="FF0066"/>
                </a:solidFill>
              </a:rPr>
              <a:t>iểm của </a:t>
            </a:r>
            <a:r>
              <a:rPr lang="vi-VN" sz="3000" b="1">
                <a:solidFill>
                  <a:srgbClr val="FF0066"/>
                </a:solidFill>
              </a:rPr>
              <a:t>đ</a:t>
            </a:r>
            <a:r>
              <a:rPr lang="en-US" sz="3000" b="1">
                <a:solidFill>
                  <a:srgbClr val="FF0066"/>
                </a:solidFill>
              </a:rPr>
              <a:t>oạn thẳng.</a:t>
            </a:r>
          </a:p>
        </p:txBody>
      </p:sp>
      <p:grpSp>
        <p:nvGrpSpPr>
          <p:cNvPr id="10243" name="Group 6"/>
          <p:cNvGrpSpPr>
            <a:grpSpLocks/>
          </p:cNvGrpSpPr>
          <p:nvPr/>
        </p:nvGrpSpPr>
        <p:grpSpPr bwMode="auto">
          <a:xfrm>
            <a:off x="0" y="0"/>
            <a:ext cx="7043738" cy="3200400"/>
            <a:chOff x="432" y="240"/>
            <a:chExt cx="4992" cy="2016"/>
          </a:xfrm>
        </p:grpSpPr>
        <p:sp>
          <p:nvSpPr>
            <p:cNvPr id="52231" name="Rectangle 7"/>
            <p:cNvSpPr>
              <a:spLocks noChangeArrowheads="1"/>
            </p:cNvSpPr>
            <p:nvPr/>
          </p:nvSpPr>
          <p:spPr bwMode="auto">
            <a:xfrm>
              <a:off x="432" y="240"/>
              <a:ext cx="48" cy="201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2" name="Rectangle 8"/>
            <p:cNvSpPr>
              <a:spLocks noChangeArrowheads="1"/>
            </p:cNvSpPr>
            <p:nvPr/>
          </p:nvSpPr>
          <p:spPr bwMode="auto">
            <a:xfrm>
              <a:off x="542" y="240"/>
              <a:ext cx="50" cy="57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3" name="Rectangle 9"/>
            <p:cNvSpPr>
              <a:spLocks noChangeArrowheads="1"/>
            </p:cNvSpPr>
            <p:nvPr/>
          </p:nvSpPr>
          <p:spPr bwMode="auto">
            <a:xfrm>
              <a:off x="432" y="300"/>
              <a:ext cx="2927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4" name="Rectangle 10"/>
            <p:cNvSpPr>
              <a:spLocks noChangeArrowheads="1"/>
            </p:cNvSpPr>
            <p:nvPr/>
          </p:nvSpPr>
          <p:spPr bwMode="auto">
            <a:xfrm>
              <a:off x="488" y="240"/>
              <a:ext cx="47" cy="110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5" name="Rectangle 11"/>
            <p:cNvSpPr>
              <a:spLocks noChangeArrowheads="1"/>
            </p:cNvSpPr>
            <p:nvPr/>
          </p:nvSpPr>
          <p:spPr bwMode="auto">
            <a:xfrm>
              <a:off x="432" y="248"/>
              <a:ext cx="4992" cy="4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6" name="Rectangle 12"/>
            <p:cNvSpPr>
              <a:spLocks noChangeArrowheads="1"/>
            </p:cNvSpPr>
            <p:nvPr/>
          </p:nvSpPr>
          <p:spPr bwMode="auto">
            <a:xfrm>
              <a:off x="432" y="356"/>
              <a:ext cx="1248" cy="4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1130</TotalTime>
  <Words>643</Words>
  <Application>Microsoft Office PowerPoint</Application>
  <PresentationFormat>On-screen Show (4:3)</PresentationFormat>
  <Paragraphs>206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HP-001 CC 1</vt:lpstr>
      <vt:lpstr>Default Design</vt:lpstr>
      <vt:lpstr> </vt:lpstr>
      <vt:lpstr>  Điểm ở giữa. Trung điểm của đoạn thẳng.</vt:lpstr>
      <vt:lpstr>  Điểm ở giữa. Trung điểm của đoạn thẳng.</vt:lpstr>
      <vt:lpstr>  Điểm ở giữa. Trung điểm của đoạn thẳng.</vt:lpstr>
      <vt:lpstr>  Điểm ở giữa. Trung điểm của đoạn thẳng.</vt:lpstr>
      <vt:lpstr>  Điểm ở giữa. Trung điểm của đoạn thẳng.</vt:lpstr>
      <vt:lpstr>Slide 7</vt:lpstr>
      <vt:lpstr>Slide 8</vt:lpstr>
      <vt:lpstr>Slide 9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Phuc Thanh</dc:creator>
  <cp:lastModifiedBy>CSTeam</cp:lastModifiedBy>
  <cp:revision>26</cp:revision>
  <dcterms:created xsi:type="dcterms:W3CDTF">2008-01-21T06:30:15Z</dcterms:created>
  <dcterms:modified xsi:type="dcterms:W3CDTF">2016-06-29T10:29:58Z</dcterms:modified>
</cp:coreProperties>
</file>