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3" r:id="rId2"/>
    <p:sldId id="256" r:id="rId3"/>
    <p:sldId id="275" r:id="rId4"/>
    <p:sldId id="276" r:id="rId5"/>
    <p:sldId id="277" r:id="rId6"/>
    <p:sldId id="278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6600"/>
    <a:srgbClr val="FF3300"/>
    <a:srgbClr val="000066"/>
    <a:srgbClr val="800000"/>
    <a:srgbClr val="009900"/>
    <a:srgbClr val="00CC00"/>
    <a:srgbClr val="FF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2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22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22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63ABEF-BF33-459B-8AB0-F8183EAE04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2CE6B9-3479-41BB-A55C-FE3874094692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492654-97BE-4B42-BEA5-E778853919E5}" type="slidenum">
              <a:rPr lang="en-US"/>
              <a:pPr/>
              <a:t>13</a:t>
            </a:fld>
            <a:endParaRPr 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325C99-25B3-4E5F-9BC3-2A376040B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6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D1415-5A50-46A7-8F52-52D108538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6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AF26C-E99A-416C-94D2-6932F7737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5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56916-70F0-47A3-80AB-EB499E8DA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6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D68360-28C8-479B-A392-884ADB3CD5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6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7D594-8487-46B2-BCB2-69B7B018CC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7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34E67-1EF6-4C28-A06A-30AB7A2AF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9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78A84-5F04-43D5-88D0-C65E90594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5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7CCC3B-8E46-4487-90D6-D94E2C9614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4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FA4CF5-3977-435C-991F-C131E45BEF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7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28D7D-B241-4E31-94BC-38A05EB2B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8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7" name="Rectangle 8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EDFA5-3904-4285-9BA0-82C5D71EB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1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8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0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1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3838" name="Rectangle 7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http://violet.vn/lieupq71</a:t>
            </a:r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19FD213-2AEC-4FB8-A558-CDAB3FF30A9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1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</p:txBody>
      </p:sp>
      <p:sp>
        <p:nvSpPr>
          <p:cNvPr id="424963" name="WordArt 3"/>
          <p:cNvSpPr>
            <a:spLocks noChangeArrowheads="1" noChangeShapeType="1" noTextEdit="1"/>
          </p:cNvSpPr>
          <p:nvPr/>
        </p:nvSpPr>
        <p:spPr bwMode="auto">
          <a:xfrm>
            <a:off x="457200" y="1676400"/>
            <a:ext cx="8686800" cy="4114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699"/>
              </a:avLst>
            </a:prstTxWarp>
          </a:bodyPr>
          <a:lstStyle/>
          <a:p>
            <a:pPr algn="ctr"/>
            <a:r>
              <a:rPr lang="en-US" sz="4800" kern="10"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Toán LỚP 3 </a:t>
            </a:r>
          </a:p>
        </p:txBody>
      </p:sp>
      <p:sp>
        <p:nvSpPr>
          <p:cNvPr id="17435" name="AutoShape 27"/>
          <p:cNvSpPr>
            <a:spLocks noChangeArrowheads="1"/>
          </p:cNvSpPr>
          <p:nvPr/>
        </p:nvSpPr>
        <p:spPr bwMode="auto">
          <a:xfrm>
            <a:off x="0" y="3505200"/>
            <a:ext cx="403225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AutoShape 29"/>
          <p:cNvSpPr>
            <a:spLocks noChangeArrowheads="1"/>
          </p:cNvSpPr>
          <p:nvPr/>
        </p:nvSpPr>
        <p:spPr bwMode="auto">
          <a:xfrm>
            <a:off x="2230438" y="64706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8" name="AutoShape 30"/>
          <p:cNvSpPr>
            <a:spLocks noChangeArrowheads="1"/>
          </p:cNvSpPr>
          <p:nvPr/>
        </p:nvSpPr>
        <p:spPr bwMode="auto">
          <a:xfrm>
            <a:off x="6035675" y="64547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9" name="AutoShape 31"/>
          <p:cNvSpPr>
            <a:spLocks noChangeArrowheads="1"/>
          </p:cNvSpPr>
          <p:nvPr/>
        </p:nvSpPr>
        <p:spPr bwMode="auto">
          <a:xfrm>
            <a:off x="334963" y="37338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0" name="AutoShape 32"/>
          <p:cNvSpPr>
            <a:spLocks noChangeArrowheads="1"/>
          </p:cNvSpPr>
          <p:nvPr/>
        </p:nvSpPr>
        <p:spPr bwMode="auto">
          <a:xfrm>
            <a:off x="4660900" y="53340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AutoShape 33"/>
          <p:cNvSpPr>
            <a:spLocks noChangeArrowheads="1"/>
          </p:cNvSpPr>
          <p:nvPr/>
        </p:nvSpPr>
        <p:spPr bwMode="auto">
          <a:xfrm>
            <a:off x="8839200" y="2057400"/>
            <a:ext cx="503238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2" name="AutoShape 34"/>
          <p:cNvSpPr>
            <a:spLocks noChangeArrowheads="1"/>
          </p:cNvSpPr>
          <p:nvPr/>
        </p:nvSpPr>
        <p:spPr bwMode="auto">
          <a:xfrm>
            <a:off x="-33338" y="5105400"/>
            <a:ext cx="419101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AutoShape 35"/>
          <p:cNvSpPr>
            <a:spLocks noChangeArrowheads="1"/>
          </p:cNvSpPr>
          <p:nvPr/>
        </p:nvSpPr>
        <p:spPr bwMode="auto">
          <a:xfrm>
            <a:off x="8348663" y="4267200"/>
            <a:ext cx="503237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AutoShape 36"/>
          <p:cNvSpPr>
            <a:spLocks noChangeArrowheads="1"/>
          </p:cNvSpPr>
          <p:nvPr/>
        </p:nvSpPr>
        <p:spPr bwMode="auto">
          <a:xfrm>
            <a:off x="0" y="2209800"/>
            <a:ext cx="334963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5" name="AutoShape 37"/>
          <p:cNvSpPr>
            <a:spLocks noChangeArrowheads="1"/>
          </p:cNvSpPr>
          <p:nvPr/>
        </p:nvSpPr>
        <p:spPr bwMode="auto">
          <a:xfrm>
            <a:off x="8153400" y="52578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6" name="AutoShape 38"/>
          <p:cNvSpPr>
            <a:spLocks noChangeArrowheads="1"/>
          </p:cNvSpPr>
          <p:nvPr/>
        </p:nvSpPr>
        <p:spPr bwMode="auto">
          <a:xfrm>
            <a:off x="8534400" y="27432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AutoShape 39"/>
          <p:cNvSpPr>
            <a:spLocks noChangeArrowheads="1"/>
          </p:cNvSpPr>
          <p:nvPr/>
        </p:nvSpPr>
        <p:spPr bwMode="auto">
          <a:xfrm>
            <a:off x="2103438" y="50292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9" name="AutoShape 41"/>
          <p:cNvSpPr>
            <a:spLocks noChangeArrowheads="1"/>
          </p:cNvSpPr>
          <p:nvPr/>
        </p:nvSpPr>
        <p:spPr bwMode="auto">
          <a:xfrm>
            <a:off x="1139825" y="50292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1" name="AutoShape 43"/>
          <p:cNvSpPr>
            <a:spLocks noChangeArrowheads="1"/>
          </p:cNvSpPr>
          <p:nvPr/>
        </p:nvSpPr>
        <p:spPr bwMode="auto">
          <a:xfrm>
            <a:off x="8153400" y="1905000"/>
            <a:ext cx="4238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2" name="AutoShape 44"/>
          <p:cNvSpPr>
            <a:spLocks noChangeArrowheads="1"/>
          </p:cNvSpPr>
          <p:nvPr/>
        </p:nvSpPr>
        <p:spPr bwMode="auto">
          <a:xfrm>
            <a:off x="301625" y="16764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3" name="AutoShape 45"/>
          <p:cNvSpPr>
            <a:spLocks noChangeArrowheads="1"/>
          </p:cNvSpPr>
          <p:nvPr/>
        </p:nvSpPr>
        <p:spPr bwMode="auto">
          <a:xfrm>
            <a:off x="3471863" y="57150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4" name="AutoShape 46"/>
          <p:cNvSpPr>
            <a:spLocks noChangeArrowheads="1"/>
          </p:cNvSpPr>
          <p:nvPr/>
        </p:nvSpPr>
        <p:spPr bwMode="auto">
          <a:xfrm>
            <a:off x="419100" y="25908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AutoShape 47"/>
          <p:cNvSpPr>
            <a:spLocks noChangeArrowheads="1"/>
          </p:cNvSpPr>
          <p:nvPr/>
        </p:nvSpPr>
        <p:spPr bwMode="auto">
          <a:xfrm>
            <a:off x="609600" y="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AutoShape 48"/>
          <p:cNvSpPr>
            <a:spLocks noChangeArrowheads="1"/>
          </p:cNvSpPr>
          <p:nvPr/>
        </p:nvSpPr>
        <p:spPr bwMode="auto">
          <a:xfrm>
            <a:off x="8466138" y="30480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57" name="AutoShape 49"/>
          <p:cNvSpPr>
            <a:spLocks noChangeArrowheads="1"/>
          </p:cNvSpPr>
          <p:nvPr/>
        </p:nvSpPr>
        <p:spPr bwMode="auto">
          <a:xfrm>
            <a:off x="5583238" y="2984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59" name="AutoShape 51"/>
          <p:cNvSpPr>
            <a:spLocks noChangeArrowheads="1"/>
          </p:cNvSpPr>
          <p:nvPr/>
        </p:nvSpPr>
        <p:spPr bwMode="auto">
          <a:xfrm>
            <a:off x="7510463" y="152400"/>
            <a:ext cx="250825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60" name="AutoShape 52"/>
          <p:cNvSpPr>
            <a:spLocks noChangeArrowheads="1"/>
          </p:cNvSpPr>
          <p:nvPr/>
        </p:nvSpPr>
        <p:spPr bwMode="auto">
          <a:xfrm>
            <a:off x="1882775" y="3048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61" name="AutoShape 53"/>
          <p:cNvSpPr>
            <a:spLocks noChangeArrowheads="1"/>
          </p:cNvSpPr>
          <p:nvPr/>
        </p:nvSpPr>
        <p:spPr bwMode="auto">
          <a:xfrm>
            <a:off x="2667000" y="0"/>
            <a:ext cx="252413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63" name="AutoShape 55"/>
          <p:cNvSpPr>
            <a:spLocks noChangeArrowheads="1"/>
          </p:cNvSpPr>
          <p:nvPr/>
        </p:nvSpPr>
        <p:spPr bwMode="auto">
          <a:xfrm>
            <a:off x="3570288" y="3048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64" name="AutoShape 56"/>
          <p:cNvSpPr>
            <a:spLocks noChangeArrowheads="1"/>
          </p:cNvSpPr>
          <p:nvPr/>
        </p:nvSpPr>
        <p:spPr bwMode="auto">
          <a:xfrm>
            <a:off x="8632825" y="33528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66" name="AutoShape 58"/>
          <p:cNvSpPr>
            <a:spLocks noChangeArrowheads="1"/>
          </p:cNvSpPr>
          <p:nvPr/>
        </p:nvSpPr>
        <p:spPr bwMode="auto">
          <a:xfrm>
            <a:off x="6923088" y="5334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27"/>
          <p:cNvSpPr>
            <a:spLocks noChangeArrowheads="1"/>
          </p:cNvSpPr>
          <p:nvPr/>
        </p:nvSpPr>
        <p:spPr bwMode="auto">
          <a:xfrm>
            <a:off x="119063" y="4292600"/>
            <a:ext cx="403225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29"/>
          <p:cNvSpPr>
            <a:spLocks noChangeArrowheads="1"/>
          </p:cNvSpPr>
          <p:nvPr/>
        </p:nvSpPr>
        <p:spPr bwMode="auto">
          <a:xfrm>
            <a:off x="3267075" y="64706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30"/>
          <p:cNvSpPr>
            <a:spLocks noChangeArrowheads="1"/>
          </p:cNvSpPr>
          <p:nvPr/>
        </p:nvSpPr>
        <p:spPr bwMode="auto">
          <a:xfrm>
            <a:off x="7332663" y="647700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31"/>
          <p:cNvSpPr>
            <a:spLocks noChangeArrowheads="1"/>
          </p:cNvSpPr>
          <p:nvPr/>
        </p:nvSpPr>
        <p:spPr bwMode="auto">
          <a:xfrm>
            <a:off x="981075" y="38862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32"/>
          <p:cNvSpPr>
            <a:spLocks noChangeArrowheads="1"/>
          </p:cNvSpPr>
          <p:nvPr/>
        </p:nvSpPr>
        <p:spPr bwMode="auto">
          <a:xfrm>
            <a:off x="4846638" y="64706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33"/>
          <p:cNvSpPr>
            <a:spLocks noChangeArrowheads="1"/>
          </p:cNvSpPr>
          <p:nvPr/>
        </p:nvSpPr>
        <p:spPr bwMode="auto">
          <a:xfrm>
            <a:off x="8382000" y="1524000"/>
            <a:ext cx="503238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34"/>
          <p:cNvSpPr>
            <a:spLocks noChangeArrowheads="1"/>
          </p:cNvSpPr>
          <p:nvPr/>
        </p:nvSpPr>
        <p:spPr bwMode="auto">
          <a:xfrm>
            <a:off x="152400" y="5638800"/>
            <a:ext cx="4191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35"/>
          <p:cNvSpPr>
            <a:spLocks noChangeArrowheads="1"/>
          </p:cNvSpPr>
          <p:nvPr/>
        </p:nvSpPr>
        <p:spPr bwMode="auto">
          <a:xfrm>
            <a:off x="8305800" y="4800600"/>
            <a:ext cx="503238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36"/>
          <p:cNvSpPr>
            <a:spLocks noChangeArrowheads="1"/>
          </p:cNvSpPr>
          <p:nvPr/>
        </p:nvSpPr>
        <p:spPr bwMode="auto">
          <a:xfrm>
            <a:off x="119063" y="2971800"/>
            <a:ext cx="334962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37"/>
          <p:cNvSpPr>
            <a:spLocks noChangeArrowheads="1"/>
          </p:cNvSpPr>
          <p:nvPr/>
        </p:nvSpPr>
        <p:spPr bwMode="auto">
          <a:xfrm>
            <a:off x="8686800" y="57150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auto">
          <a:xfrm>
            <a:off x="8077200" y="30480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39"/>
          <p:cNvSpPr>
            <a:spLocks noChangeArrowheads="1"/>
          </p:cNvSpPr>
          <p:nvPr/>
        </p:nvSpPr>
        <p:spPr bwMode="auto">
          <a:xfrm>
            <a:off x="2130425" y="58674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41"/>
          <p:cNvSpPr>
            <a:spLocks noChangeArrowheads="1"/>
          </p:cNvSpPr>
          <p:nvPr/>
        </p:nvSpPr>
        <p:spPr bwMode="auto">
          <a:xfrm>
            <a:off x="1417638" y="60960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43"/>
          <p:cNvSpPr>
            <a:spLocks noChangeArrowheads="1"/>
          </p:cNvSpPr>
          <p:nvPr/>
        </p:nvSpPr>
        <p:spPr bwMode="auto">
          <a:xfrm>
            <a:off x="8001000" y="2532063"/>
            <a:ext cx="4238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44"/>
          <p:cNvSpPr>
            <a:spLocks noChangeArrowheads="1"/>
          </p:cNvSpPr>
          <p:nvPr/>
        </p:nvSpPr>
        <p:spPr bwMode="auto">
          <a:xfrm>
            <a:off x="455613" y="2303463"/>
            <a:ext cx="425450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45"/>
          <p:cNvSpPr>
            <a:spLocks noChangeArrowheads="1"/>
          </p:cNvSpPr>
          <p:nvPr/>
        </p:nvSpPr>
        <p:spPr bwMode="auto">
          <a:xfrm>
            <a:off x="4313238" y="64770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46"/>
          <p:cNvSpPr>
            <a:spLocks noChangeArrowheads="1"/>
          </p:cNvSpPr>
          <p:nvPr/>
        </p:nvSpPr>
        <p:spPr bwMode="auto">
          <a:xfrm>
            <a:off x="538163" y="33528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47"/>
          <p:cNvSpPr>
            <a:spLocks noChangeArrowheads="1"/>
          </p:cNvSpPr>
          <p:nvPr/>
        </p:nvSpPr>
        <p:spPr bwMode="auto">
          <a:xfrm>
            <a:off x="576263" y="7397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48"/>
          <p:cNvSpPr>
            <a:spLocks noChangeArrowheads="1"/>
          </p:cNvSpPr>
          <p:nvPr/>
        </p:nvSpPr>
        <p:spPr bwMode="auto">
          <a:xfrm>
            <a:off x="8585200" y="11207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>
            <a:off x="5768975" y="7556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utoShape 51"/>
          <p:cNvSpPr>
            <a:spLocks noChangeArrowheads="1"/>
          </p:cNvSpPr>
          <p:nvPr/>
        </p:nvSpPr>
        <p:spPr bwMode="auto">
          <a:xfrm>
            <a:off x="7696200" y="609600"/>
            <a:ext cx="250825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52"/>
          <p:cNvSpPr>
            <a:spLocks noChangeArrowheads="1"/>
          </p:cNvSpPr>
          <p:nvPr/>
        </p:nvSpPr>
        <p:spPr bwMode="auto">
          <a:xfrm>
            <a:off x="1544638" y="9906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53"/>
          <p:cNvSpPr>
            <a:spLocks noChangeArrowheads="1"/>
          </p:cNvSpPr>
          <p:nvPr/>
        </p:nvSpPr>
        <p:spPr bwMode="auto">
          <a:xfrm>
            <a:off x="2884488" y="533400"/>
            <a:ext cx="252412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55"/>
          <p:cNvSpPr>
            <a:spLocks noChangeArrowheads="1"/>
          </p:cNvSpPr>
          <p:nvPr/>
        </p:nvSpPr>
        <p:spPr bwMode="auto">
          <a:xfrm>
            <a:off x="3756025" y="8382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8348663" y="37338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58"/>
          <p:cNvSpPr>
            <a:spLocks noChangeArrowheads="1"/>
          </p:cNvSpPr>
          <p:nvPr/>
        </p:nvSpPr>
        <p:spPr bwMode="auto">
          <a:xfrm>
            <a:off x="7108825" y="1008063"/>
            <a:ext cx="425450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29"/>
          <p:cNvSpPr>
            <a:spLocks noChangeArrowheads="1"/>
          </p:cNvSpPr>
          <p:nvPr/>
        </p:nvSpPr>
        <p:spPr bwMode="auto">
          <a:xfrm>
            <a:off x="2416175" y="57150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5172075" y="60198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34"/>
          <p:cNvSpPr>
            <a:spLocks noChangeArrowheads="1"/>
          </p:cNvSpPr>
          <p:nvPr/>
        </p:nvSpPr>
        <p:spPr bwMode="auto">
          <a:xfrm>
            <a:off x="152400" y="5181600"/>
            <a:ext cx="4191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35"/>
          <p:cNvSpPr>
            <a:spLocks noChangeArrowheads="1"/>
          </p:cNvSpPr>
          <p:nvPr/>
        </p:nvSpPr>
        <p:spPr bwMode="auto">
          <a:xfrm>
            <a:off x="7772400" y="4343400"/>
            <a:ext cx="503238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60" name="AutoShape 37"/>
          <p:cNvSpPr>
            <a:spLocks noChangeArrowheads="1"/>
          </p:cNvSpPr>
          <p:nvPr/>
        </p:nvSpPr>
        <p:spPr bwMode="auto">
          <a:xfrm>
            <a:off x="8915400" y="51054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61" name="AutoShape 41"/>
          <p:cNvSpPr>
            <a:spLocks noChangeArrowheads="1"/>
          </p:cNvSpPr>
          <p:nvPr/>
        </p:nvSpPr>
        <p:spPr bwMode="auto">
          <a:xfrm>
            <a:off x="1951038" y="44958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65" name="AutoShape 43"/>
          <p:cNvSpPr>
            <a:spLocks noChangeArrowheads="1"/>
          </p:cNvSpPr>
          <p:nvPr/>
        </p:nvSpPr>
        <p:spPr bwMode="auto">
          <a:xfrm>
            <a:off x="7772400" y="2209800"/>
            <a:ext cx="4238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66" name="AutoShape 44"/>
          <p:cNvSpPr>
            <a:spLocks noChangeArrowheads="1"/>
          </p:cNvSpPr>
          <p:nvPr/>
        </p:nvSpPr>
        <p:spPr bwMode="auto">
          <a:xfrm>
            <a:off x="1174750" y="15240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67" name="AutoShape 45"/>
          <p:cNvSpPr>
            <a:spLocks noChangeArrowheads="1"/>
          </p:cNvSpPr>
          <p:nvPr/>
        </p:nvSpPr>
        <p:spPr bwMode="auto">
          <a:xfrm>
            <a:off x="3657600" y="64008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68" name="AutoShape 49"/>
          <p:cNvSpPr>
            <a:spLocks noChangeArrowheads="1"/>
          </p:cNvSpPr>
          <p:nvPr/>
        </p:nvSpPr>
        <p:spPr bwMode="auto">
          <a:xfrm>
            <a:off x="5768975" y="3746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69" name="AutoShape 51"/>
          <p:cNvSpPr>
            <a:spLocks noChangeArrowheads="1"/>
          </p:cNvSpPr>
          <p:nvPr/>
        </p:nvSpPr>
        <p:spPr bwMode="auto">
          <a:xfrm>
            <a:off x="7086600" y="1447800"/>
            <a:ext cx="250825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0" name="AutoShape 55"/>
          <p:cNvSpPr>
            <a:spLocks noChangeArrowheads="1"/>
          </p:cNvSpPr>
          <p:nvPr/>
        </p:nvSpPr>
        <p:spPr bwMode="auto">
          <a:xfrm>
            <a:off x="4083050" y="6096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1" name="AutoShape 58"/>
          <p:cNvSpPr>
            <a:spLocks noChangeArrowheads="1"/>
          </p:cNvSpPr>
          <p:nvPr/>
        </p:nvSpPr>
        <p:spPr bwMode="auto">
          <a:xfrm>
            <a:off x="6172200" y="6096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2" name="AutoShape 27"/>
          <p:cNvSpPr>
            <a:spLocks noChangeArrowheads="1"/>
          </p:cNvSpPr>
          <p:nvPr/>
        </p:nvSpPr>
        <p:spPr bwMode="auto">
          <a:xfrm>
            <a:off x="1044575" y="4368800"/>
            <a:ext cx="403225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73" name="AutoShape 30"/>
          <p:cNvSpPr>
            <a:spLocks noChangeArrowheads="1"/>
          </p:cNvSpPr>
          <p:nvPr/>
        </p:nvSpPr>
        <p:spPr bwMode="auto">
          <a:xfrm>
            <a:off x="7518400" y="586740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74" name="AutoShape 33"/>
          <p:cNvSpPr>
            <a:spLocks noChangeArrowheads="1"/>
          </p:cNvSpPr>
          <p:nvPr/>
        </p:nvSpPr>
        <p:spPr bwMode="auto">
          <a:xfrm>
            <a:off x="7696200" y="1600200"/>
            <a:ext cx="503238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5" name="AutoShape 36"/>
          <p:cNvSpPr>
            <a:spLocks noChangeArrowheads="1"/>
          </p:cNvSpPr>
          <p:nvPr/>
        </p:nvSpPr>
        <p:spPr bwMode="auto">
          <a:xfrm>
            <a:off x="960438" y="2819400"/>
            <a:ext cx="334962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76" name="AutoShape 38"/>
          <p:cNvSpPr>
            <a:spLocks noChangeArrowheads="1"/>
          </p:cNvSpPr>
          <p:nvPr/>
        </p:nvSpPr>
        <p:spPr bwMode="auto">
          <a:xfrm>
            <a:off x="7924800" y="34290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7" name="AutoShape 39"/>
          <p:cNvSpPr>
            <a:spLocks noChangeArrowheads="1"/>
          </p:cNvSpPr>
          <p:nvPr/>
        </p:nvSpPr>
        <p:spPr bwMode="auto">
          <a:xfrm>
            <a:off x="2941638" y="59436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8" name="AutoShape 44"/>
          <p:cNvSpPr>
            <a:spLocks noChangeArrowheads="1"/>
          </p:cNvSpPr>
          <p:nvPr/>
        </p:nvSpPr>
        <p:spPr bwMode="auto">
          <a:xfrm>
            <a:off x="1327150" y="21336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79" name="AutoShape 46"/>
          <p:cNvSpPr>
            <a:spLocks noChangeArrowheads="1"/>
          </p:cNvSpPr>
          <p:nvPr/>
        </p:nvSpPr>
        <p:spPr bwMode="auto">
          <a:xfrm>
            <a:off x="1189038" y="34290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4980" name="AutoShape 47"/>
          <p:cNvSpPr>
            <a:spLocks noChangeArrowheads="1"/>
          </p:cNvSpPr>
          <p:nvPr/>
        </p:nvSpPr>
        <p:spPr bwMode="auto">
          <a:xfrm>
            <a:off x="965200" y="8921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81" name="AutoShape 48"/>
          <p:cNvSpPr>
            <a:spLocks noChangeArrowheads="1"/>
          </p:cNvSpPr>
          <p:nvPr/>
        </p:nvSpPr>
        <p:spPr bwMode="auto">
          <a:xfrm>
            <a:off x="7848600" y="11969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82" name="AutoShape 52"/>
          <p:cNvSpPr>
            <a:spLocks noChangeArrowheads="1"/>
          </p:cNvSpPr>
          <p:nvPr/>
        </p:nvSpPr>
        <p:spPr bwMode="auto">
          <a:xfrm>
            <a:off x="2035175" y="12192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83" name="AutoShape 53"/>
          <p:cNvSpPr>
            <a:spLocks noChangeArrowheads="1"/>
          </p:cNvSpPr>
          <p:nvPr/>
        </p:nvSpPr>
        <p:spPr bwMode="auto">
          <a:xfrm>
            <a:off x="3070225" y="1143000"/>
            <a:ext cx="252413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4984" name="AutoShape 56"/>
          <p:cNvSpPr>
            <a:spLocks noChangeArrowheads="1"/>
          </p:cNvSpPr>
          <p:nvPr/>
        </p:nvSpPr>
        <p:spPr bwMode="auto">
          <a:xfrm>
            <a:off x="7772400" y="40386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24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repeatCount="indefinite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24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24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424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424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424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424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424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424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424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424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424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1000" fill="hold"/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000" fill="hold"/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000" fill="hold"/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9" dur="1000" fill="hold"/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1000" fill="hold"/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0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0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1" dur="1000" fill="hold"/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000" fill="hold"/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000" fill="hold"/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1000" fill="hold"/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1000" fill="hold"/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1000" fill="hold"/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1000" fill="hold"/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1000" fill="hold"/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 fill="hold"/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1000" fill="hold"/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000" fill="hold"/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000" fill="hold"/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1000" fill="hold"/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1000" fill="hold"/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5" dur="1000" fill="hold"/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000" fill="hold"/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1000" fill="hold"/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1" dur="1000" fill="hold"/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1000" fill="hold"/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1000" fill="hold"/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000" fill="hold"/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7" dur="10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10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10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10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3" dur="1000" fill="hold"/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1000" fill="hold"/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1000" fill="hold"/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1000" fill="hold"/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9" dur="1000" fill="hold"/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1000" fill="hold"/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1000" fill="hold"/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000" fill="hold"/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1000" fill="hold"/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1000" fill="hold"/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1000" fill="hold"/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1000" fill="hold"/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1" dur="1000" fill="hold"/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1000" fill="hold"/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1000" fill="hold"/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000" fill="hold"/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1000" fill="hold"/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1000" fill="hold"/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animBg="1"/>
      <p:bldP spid="424963" grpId="1" animBg="1"/>
      <p:bldP spid="17435" grpId="0" animBg="1"/>
      <p:bldP spid="17437" grpId="0" animBg="1"/>
      <p:bldP spid="17438" grpId="0" animBg="1"/>
      <p:bldP spid="17439" grpId="0" animBg="1"/>
      <p:bldP spid="17440" grpId="0" animBg="1"/>
      <p:bldP spid="17444" grpId="0" animBg="1"/>
      <p:bldP spid="17445" grpId="0" animBg="1"/>
      <p:bldP spid="17455" grpId="0" animBg="1"/>
      <p:bldP spid="17456" grpId="0" animBg="1"/>
      <p:bldP spid="17457" grpId="0" animBg="1"/>
      <p:bldP spid="17460" grpId="0" animBg="1"/>
      <p:bldP spid="17461" grpId="0" animBg="1"/>
      <p:bldP spid="2" grpId="0" animBg="1"/>
      <p:bldP spid="3" grpId="0" animBg="1"/>
      <p:bldP spid="4" grpId="0" animBg="1"/>
      <p:bldP spid="5" grpId="0" animBg="1"/>
      <p:bldP spid="6" grpId="0" animBg="1"/>
      <p:bldP spid="10" grpId="0" animBg="1"/>
      <p:bldP spid="11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8" grpId="0" animBg="1"/>
      <p:bldP spid="29" grpId="0" animBg="1"/>
      <p:bldP spid="424960" grpId="0" animBg="1"/>
      <p:bldP spid="424968" grpId="0" animBg="1"/>
      <p:bldP spid="424972" grpId="0" animBg="1"/>
      <p:bldP spid="424973" grpId="0" animBg="1"/>
      <p:bldP spid="424975" grpId="0" animBg="1"/>
      <p:bldP spid="424980" grpId="0" animBg="1"/>
      <p:bldP spid="424981" grpId="0" animBg="1"/>
      <p:bldP spid="424982" grpId="0" animBg="1"/>
      <p:bldP spid="42498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077200" y="63246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45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2292" name="Text Box 46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16021" name="Text Box 277"/>
          <p:cNvSpPr txBox="1">
            <a:spLocks noChangeArrowheads="1"/>
          </p:cNvSpPr>
          <p:nvPr/>
        </p:nvSpPr>
        <p:spPr bwMode="auto">
          <a:xfrm>
            <a:off x="381000" y="4724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Trong các phép tính sau phép tính nào là đúng ?</a:t>
            </a:r>
          </a:p>
        </p:txBody>
      </p:sp>
      <p:grpSp>
        <p:nvGrpSpPr>
          <p:cNvPr id="12294" name="Group 278"/>
          <p:cNvGrpSpPr>
            <a:grpSpLocks/>
          </p:cNvGrpSpPr>
          <p:nvPr/>
        </p:nvGrpSpPr>
        <p:grpSpPr bwMode="auto">
          <a:xfrm>
            <a:off x="304800" y="1143000"/>
            <a:ext cx="7086600" cy="1966913"/>
            <a:chOff x="192" y="864"/>
            <a:chExt cx="4464" cy="1239"/>
          </a:xfrm>
        </p:grpSpPr>
        <p:sp>
          <p:nvSpPr>
            <p:cNvPr id="12386" name="Text Box 279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12387" name="Text Box 280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12388" name="Text Box 281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89" name="Text Box 282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a)</a:t>
              </a:r>
            </a:p>
          </p:txBody>
        </p:sp>
        <p:grpSp>
          <p:nvGrpSpPr>
            <p:cNvPr id="12390" name="Group 283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12416" name="Line 284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7" name="Line 285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91" name="Text Box 286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</a:t>
              </a:r>
              <a:r>
                <a:rPr lang="en-US" b="1"/>
                <a:t>7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2</a:t>
              </a:r>
            </a:p>
          </p:txBody>
        </p:sp>
        <p:sp>
          <p:nvSpPr>
            <p:cNvPr id="12392" name="Text Box 287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2.</a:t>
              </a:r>
            </a:p>
          </p:txBody>
        </p:sp>
        <p:sp>
          <p:nvSpPr>
            <p:cNvPr id="12393" name="Text Box 288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6</a:t>
              </a:r>
              <a:r>
                <a:rPr lang="en-US"/>
                <a:t>;</a:t>
              </a:r>
            </a:p>
          </p:txBody>
        </p:sp>
        <p:sp>
          <p:nvSpPr>
            <p:cNvPr id="12394" name="Text Box 289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7</a:t>
              </a:r>
              <a:r>
                <a:rPr lang="en-US"/>
                <a:t> trừ </a:t>
              </a:r>
              <a:r>
                <a:rPr lang="en-US" b="1"/>
                <a:t>6</a:t>
              </a:r>
              <a:r>
                <a:rPr lang="en-US"/>
                <a:t> bằng </a:t>
              </a:r>
            </a:p>
          </p:txBody>
        </p:sp>
        <p:grpSp>
          <p:nvGrpSpPr>
            <p:cNvPr id="12395" name="Group 290"/>
            <p:cNvGrpSpPr>
              <a:grpSpLocks/>
            </p:cNvGrpSpPr>
            <p:nvPr/>
          </p:nvGrpSpPr>
          <p:grpSpPr bwMode="auto">
            <a:xfrm>
              <a:off x="720" y="1200"/>
              <a:ext cx="336" cy="423"/>
              <a:chOff x="720" y="1392"/>
              <a:chExt cx="336" cy="423"/>
            </a:xfrm>
          </p:grpSpPr>
          <p:sp>
            <p:nvSpPr>
              <p:cNvPr id="12412" name="Text Box 291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12413" name="Line 292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4" name="Text Box 293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12415" name="Text Box 294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12396" name="Text Box 295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Hạ </a:t>
              </a:r>
              <a:r>
                <a:rPr lang="en-US" b="1"/>
                <a:t>2, </a:t>
              </a:r>
              <a:r>
                <a:rPr lang="en-US"/>
                <a:t>được</a:t>
              </a:r>
              <a:r>
                <a:rPr lang="en-US" b="1"/>
                <a:t> 12</a:t>
              </a:r>
              <a:r>
                <a:rPr lang="en-US"/>
                <a:t>;</a:t>
              </a:r>
            </a:p>
          </p:txBody>
        </p:sp>
        <p:sp>
          <p:nvSpPr>
            <p:cNvPr id="12397" name="Text Box 296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4</a:t>
              </a:r>
            </a:p>
          </p:txBody>
        </p:sp>
        <p:sp>
          <p:nvSpPr>
            <p:cNvPr id="12398" name="Text Box 297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4.</a:t>
              </a:r>
            </a:p>
          </p:txBody>
        </p:sp>
        <p:grpSp>
          <p:nvGrpSpPr>
            <p:cNvPr id="12399" name="Group 298"/>
            <p:cNvGrpSpPr>
              <a:grpSpLocks/>
            </p:cNvGrpSpPr>
            <p:nvPr/>
          </p:nvGrpSpPr>
          <p:grpSpPr bwMode="auto">
            <a:xfrm>
              <a:off x="1008" y="1257"/>
              <a:ext cx="336" cy="231"/>
              <a:chOff x="1056" y="1392"/>
              <a:chExt cx="336" cy="231"/>
            </a:xfrm>
          </p:grpSpPr>
          <p:sp>
            <p:nvSpPr>
              <p:cNvPr id="12410" name="Text Box 299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12411" name="Text Box 300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12400" name="Text Box 301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12</a:t>
              </a:r>
              <a:r>
                <a:rPr lang="en-US"/>
                <a:t>;</a:t>
              </a:r>
            </a:p>
          </p:txBody>
        </p:sp>
        <p:sp>
          <p:nvSpPr>
            <p:cNvPr id="12401" name="Text Box 302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trừ </a:t>
              </a:r>
              <a:r>
                <a:rPr lang="en-US" b="1"/>
                <a:t>12</a:t>
              </a:r>
              <a:r>
                <a:rPr lang="en-US"/>
                <a:t> bằng </a:t>
              </a:r>
              <a:r>
                <a:rPr lang="en-US" b="1"/>
                <a:t>0</a:t>
              </a:r>
              <a:r>
                <a:rPr lang="en-US"/>
                <a:t>.</a:t>
              </a:r>
            </a:p>
          </p:txBody>
        </p:sp>
        <p:grpSp>
          <p:nvGrpSpPr>
            <p:cNvPr id="12402" name="Group 303"/>
            <p:cNvGrpSpPr>
              <a:grpSpLocks/>
            </p:cNvGrpSpPr>
            <p:nvPr/>
          </p:nvGrpSpPr>
          <p:grpSpPr bwMode="auto">
            <a:xfrm>
              <a:off x="720" y="1536"/>
              <a:ext cx="336" cy="423"/>
              <a:chOff x="720" y="1776"/>
              <a:chExt cx="336" cy="423"/>
            </a:xfrm>
          </p:grpSpPr>
          <p:sp>
            <p:nvSpPr>
              <p:cNvPr id="12407" name="Text Box 304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12408" name="Line 305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9" name="Text Box 306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12403" name="Group 307"/>
            <p:cNvGrpSpPr>
              <a:grpSpLocks/>
            </p:cNvGrpSpPr>
            <p:nvPr/>
          </p:nvGrpSpPr>
          <p:grpSpPr bwMode="auto">
            <a:xfrm>
              <a:off x="624" y="1872"/>
              <a:ext cx="912" cy="231"/>
              <a:chOff x="624" y="2256"/>
              <a:chExt cx="912" cy="231"/>
            </a:xfrm>
          </p:grpSpPr>
          <p:sp>
            <p:nvSpPr>
              <p:cNvPr id="12405" name="Text Box 308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12406" name="Text Box 309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12404" name="Text Box 310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</p:grpSp>
      <p:grpSp>
        <p:nvGrpSpPr>
          <p:cNvPr id="12295" name="Group 311"/>
          <p:cNvGrpSpPr>
            <a:grpSpLocks/>
          </p:cNvGrpSpPr>
          <p:nvPr/>
        </p:nvGrpSpPr>
        <p:grpSpPr bwMode="auto">
          <a:xfrm>
            <a:off x="228600" y="3048000"/>
            <a:ext cx="7010400" cy="1814513"/>
            <a:chOff x="144" y="2064"/>
            <a:chExt cx="4416" cy="1143"/>
          </a:xfrm>
        </p:grpSpPr>
        <p:sp>
          <p:nvSpPr>
            <p:cNvPr id="12356" name="Text Box 312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3 = ?  </a:t>
              </a:r>
            </a:p>
          </p:txBody>
        </p:sp>
        <p:sp>
          <p:nvSpPr>
            <p:cNvPr id="12357" name="Text Box 313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</a:t>
              </a:r>
            </a:p>
          </p:txBody>
        </p:sp>
        <p:sp>
          <p:nvSpPr>
            <p:cNvPr id="12358" name="Text Box 314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</a:p>
          </p:txBody>
        </p:sp>
        <p:sp>
          <p:nvSpPr>
            <p:cNvPr id="12359" name="Text Box 315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b)</a:t>
              </a:r>
            </a:p>
          </p:txBody>
        </p:sp>
        <p:sp>
          <p:nvSpPr>
            <p:cNvPr id="12360" name="Line 316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Line 317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62" name="Text Box 318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63" name="Text Box 319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12364" name="Text Box 320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2365" name="Text Box 321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12366" name="Text Box 322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  <p:sp>
          <p:nvSpPr>
            <p:cNvPr id="12367" name="Line 323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68" name="Group 324"/>
            <p:cNvGrpSpPr>
              <a:grpSpLocks/>
            </p:cNvGrpSpPr>
            <p:nvPr/>
          </p:nvGrpSpPr>
          <p:grpSpPr bwMode="auto">
            <a:xfrm>
              <a:off x="720" y="2592"/>
              <a:ext cx="336" cy="231"/>
              <a:chOff x="720" y="2736"/>
              <a:chExt cx="336" cy="231"/>
            </a:xfrm>
          </p:grpSpPr>
          <p:sp>
            <p:nvSpPr>
              <p:cNvPr id="12384" name="Text Box 325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0</a:t>
                </a:r>
              </a:p>
            </p:txBody>
          </p:sp>
          <p:sp>
            <p:nvSpPr>
              <p:cNvPr id="12385" name="Text Box 326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5</a:t>
                </a:r>
              </a:p>
            </p:txBody>
          </p:sp>
        </p:grpSp>
        <p:sp>
          <p:nvSpPr>
            <p:cNvPr id="12369" name="Text Box 327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Hạ </a:t>
              </a:r>
              <a:r>
                <a:rPr lang="en-US" b="1">
                  <a:solidFill>
                    <a:srgbClr val="FFFF00"/>
                  </a:solidFill>
                </a:rPr>
                <a:t>5; </a:t>
              </a: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2370" name="Text Box 328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71" name="Text Box 329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12372" name="Group 330"/>
            <p:cNvGrpSpPr>
              <a:grpSpLocks/>
            </p:cNvGrpSpPr>
            <p:nvPr/>
          </p:nvGrpSpPr>
          <p:grpSpPr bwMode="auto">
            <a:xfrm>
              <a:off x="1008" y="2448"/>
              <a:ext cx="336" cy="231"/>
              <a:chOff x="1056" y="2544"/>
              <a:chExt cx="336" cy="231"/>
            </a:xfrm>
          </p:grpSpPr>
          <p:sp>
            <p:nvSpPr>
              <p:cNvPr id="12382" name="Text Box 331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3</a:t>
                </a:r>
              </a:p>
            </p:txBody>
          </p:sp>
          <p:sp>
            <p:nvSpPr>
              <p:cNvPr id="12383" name="Text Box 332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2</a:t>
                </a:r>
              </a:p>
            </p:txBody>
          </p:sp>
        </p:grpSp>
        <p:sp>
          <p:nvSpPr>
            <p:cNvPr id="12373" name="Text Box 333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2374" name="Text Box 334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1</a:t>
              </a:r>
              <a:r>
                <a:rPr lang="en-US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12375" name="Text Box 335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</a:p>
          </p:txBody>
        </p:sp>
        <p:sp>
          <p:nvSpPr>
            <p:cNvPr id="12376" name="Line 336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77" name="Text Box 337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  <p:sp>
          <p:nvSpPr>
            <p:cNvPr id="12378" name="Text Box 338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2 = </a:t>
              </a:r>
            </a:p>
          </p:txBody>
        </p:sp>
        <p:sp>
          <p:nvSpPr>
            <p:cNvPr id="12379" name="Text Box 339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32</a:t>
              </a:r>
            </a:p>
          </p:txBody>
        </p:sp>
        <p:sp>
          <p:nvSpPr>
            <p:cNvPr id="12380" name="Text Box 340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2381" name="Text Box 341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(dư 1)</a:t>
              </a:r>
            </a:p>
          </p:txBody>
        </p:sp>
      </p:grpSp>
      <p:grpSp>
        <p:nvGrpSpPr>
          <p:cNvPr id="11" name="Group 342"/>
          <p:cNvGrpSpPr>
            <a:grpSpLocks/>
          </p:cNvGrpSpPr>
          <p:nvPr/>
        </p:nvGrpSpPr>
        <p:grpSpPr bwMode="auto">
          <a:xfrm>
            <a:off x="609600" y="5105400"/>
            <a:ext cx="1600200" cy="1752600"/>
            <a:chOff x="384" y="3264"/>
            <a:chExt cx="1008" cy="1104"/>
          </a:xfrm>
        </p:grpSpPr>
        <p:sp>
          <p:nvSpPr>
            <p:cNvPr id="12342" name="Text Box 343"/>
            <p:cNvSpPr txBox="1">
              <a:spLocks noChangeArrowheads="1"/>
            </p:cNvSpPr>
            <p:nvPr/>
          </p:nvSpPr>
          <p:spPr bwMode="auto">
            <a:xfrm>
              <a:off x="384" y="336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a)</a:t>
              </a:r>
            </a:p>
          </p:txBody>
        </p:sp>
        <p:sp>
          <p:nvSpPr>
            <p:cNvPr id="12343" name="Text Box 344"/>
            <p:cNvSpPr txBox="1">
              <a:spLocks noChangeArrowheads="1"/>
            </p:cNvSpPr>
            <p:nvPr/>
          </p:nvSpPr>
          <p:spPr bwMode="auto">
            <a:xfrm>
              <a:off x="720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65</a:t>
              </a:r>
            </a:p>
          </p:txBody>
        </p:sp>
        <p:sp>
          <p:nvSpPr>
            <p:cNvPr id="12344" name="Text Box 345"/>
            <p:cNvSpPr txBox="1">
              <a:spLocks noChangeArrowheads="1"/>
            </p:cNvSpPr>
            <p:nvPr/>
          </p:nvSpPr>
          <p:spPr bwMode="auto">
            <a:xfrm>
              <a:off x="1056" y="326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45" name="Line 346"/>
            <p:cNvSpPr>
              <a:spLocks noChangeShapeType="1"/>
            </p:cNvSpPr>
            <p:nvPr/>
          </p:nvSpPr>
          <p:spPr bwMode="auto">
            <a:xfrm>
              <a:off x="1008" y="331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6" name="Line 347"/>
            <p:cNvSpPr>
              <a:spLocks noChangeShapeType="1"/>
            </p:cNvSpPr>
            <p:nvPr/>
          </p:nvSpPr>
          <p:spPr bwMode="auto">
            <a:xfrm>
              <a:off x="1008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Text Box 348"/>
            <p:cNvSpPr txBox="1">
              <a:spLocks noChangeArrowheads="1"/>
            </p:cNvSpPr>
            <p:nvPr/>
          </p:nvSpPr>
          <p:spPr bwMode="auto">
            <a:xfrm>
              <a:off x="1056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48" name="Text Box 349"/>
            <p:cNvSpPr txBox="1">
              <a:spLocks noChangeArrowheads="1"/>
            </p:cNvSpPr>
            <p:nvPr/>
          </p:nvSpPr>
          <p:spPr bwMode="auto">
            <a:xfrm>
              <a:off x="720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</a:t>
              </a:r>
            </a:p>
          </p:txBody>
        </p:sp>
        <p:sp>
          <p:nvSpPr>
            <p:cNvPr id="12349" name="Line 350"/>
            <p:cNvSpPr>
              <a:spLocks noChangeShapeType="1"/>
            </p:cNvSpPr>
            <p:nvPr/>
          </p:nvSpPr>
          <p:spPr bwMode="auto">
            <a:xfrm>
              <a:off x="720" y="3744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Text Box 351"/>
            <p:cNvSpPr txBox="1">
              <a:spLocks noChangeArrowheads="1"/>
            </p:cNvSpPr>
            <p:nvPr/>
          </p:nvSpPr>
          <p:spPr bwMode="auto">
            <a:xfrm>
              <a:off x="720" y="369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2351" name="Text Box 352"/>
            <p:cNvSpPr txBox="1">
              <a:spLocks noChangeArrowheads="1"/>
            </p:cNvSpPr>
            <p:nvPr/>
          </p:nvSpPr>
          <p:spPr bwMode="auto">
            <a:xfrm>
              <a:off x="816" y="369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52" name="Text Box 353"/>
            <p:cNvSpPr txBox="1">
              <a:spLocks noChangeArrowheads="1"/>
            </p:cNvSpPr>
            <p:nvPr/>
          </p:nvSpPr>
          <p:spPr bwMode="auto">
            <a:xfrm>
              <a:off x="1152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53" name="Text Box 354"/>
            <p:cNvSpPr txBox="1">
              <a:spLocks noChangeArrowheads="1"/>
            </p:cNvSpPr>
            <p:nvPr/>
          </p:nvSpPr>
          <p:spPr bwMode="auto">
            <a:xfrm>
              <a:off x="816" y="38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54" name="Line 355"/>
            <p:cNvSpPr>
              <a:spLocks noChangeShapeType="1"/>
            </p:cNvSpPr>
            <p:nvPr/>
          </p:nvSpPr>
          <p:spPr bwMode="auto">
            <a:xfrm>
              <a:off x="720" y="4128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Text Box 356"/>
            <p:cNvSpPr txBox="1">
              <a:spLocks noChangeArrowheads="1"/>
            </p:cNvSpPr>
            <p:nvPr/>
          </p:nvSpPr>
          <p:spPr bwMode="auto">
            <a:xfrm>
              <a:off x="816" y="408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12" name="Group 357"/>
          <p:cNvGrpSpPr>
            <a:grpSpLocks/>
          </p:cNvGrpSpPr>
          <p:nvPr/>
        </p:nvGrpSpPr>
        <p:grpSpPr bwMode="auto">
          <a:xfrm>
            <a:off x="3124200" y="5105400"/>
            <a:ext cx="1600200" cy="1752600"/>
            <a:chOff x="384" y="3264"/>
            <a:chExt cx="1008" cy="1104"/>
          </a:xfrm>
        </p:grpSpPr>
        <p:sp>
          <p:nvSpPr>
            <p:cNvPr id="12328" name="Text Box 358"/>
            <p:cNvSpPr txBox="1">
              <a:spLocks noChangeArrowheads="1"/>
            </p:cNvSpPr>
            <p:nvPr/>
          </p:nvSpPr>
          <p:spPr bwMode="auto">
            <a:xfrm>
              <a:off x="384" y="3360"/>
              <a:ext cx="2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b)</a:t>
              </a:r>
            </a:p>
          </p:txBody>
        </p:sp>
        <p:sp>
          <p:nvSpPr>
            <p:cNvPr id="12329" name="Text Box 359"/>
            <p:cNvSpPr txBox="1">
              <a:spLocks noChangeArrowheads="1"/>
            </p:cNvSpPr>
            <p:nvPr/>
          </p:nvSpPr>
          <p:spPr bwMode="auto">
            <a:xfrm>
              <a:off x="720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65</a:t>
              </a:r>
            </a:p>
          </p:txBody>
        </p:sp>
        <p:sp>
          <p:nvSpPr>
            <p:cNvPr id="12330" name="Text Box 360"/>
            <p:cNvSpPr txBox="1">
              <a:spLocks noChangeArrowheads="1"/>
            </p:cNvSpPr>
            <p:nvPr/>
          </p:nvSpPr>
          <p:spPr bwMode="auto">
            <a:xfrm>
              <a:off x="1056" y="326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31" name="Line 361"/>
            <p:cNvSpPr>
              <a:spLocks noChangeShapeType="1"/>
            </p:cNvSpPr>
            <p:nvPr/>
          </p:nvSpPr>
          <p:spPr bwMode="auto">
            <a:xfrm>
              <a:off x="1008" y="331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Line 362"/>
            <p:cNvSpPr>
              <a:spLocks noChangeShapeType="1"/>
            </p:cNvSpPr>
            <p:nvPr/>
          </p:nvSpPr>
          <p:spPr bwMode="auto">
            <a:xfrm>
              <a:off x="1008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Text Box 363"/>
            <p:cNvSpPr txBox="1">
              <a:spLocks noChangeArrowheads="1"/>
            </p:cNvSpPr>
            <p:nvPr/>
          </p:nvSpPr>
          <p:spPr bwMode="auto">
            <a:xfrm>
              <a:off x="1056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34" name="Text Box 364"/>
            <p:cNvSpPr txBox="1">
              <a:spLocks noChangeArrowheads="1"/>
            </p:cNvSpPr>
            <p:nvPr/>
          </p:nvSpPr>
          <p:spPr bwMode="auto">
            <a:xfrm>
              <a:off x="720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</a:t>
              </a:r>
            </a:p>
          </p:txBody>
        </p:sp>
        <p:sp>
          <p:nvSpPr>
            <p:cNvPr id="12335" name="Line 365"/>
            <p:cNvSpPr>
              <a:spLocks noChangeShapeType="1"/>
            </p:cNvSpPr>
            <p:nvPr/>
          </p:nvSpPr>
          <p:spPr bwMode="auto">
            <a:xfrm>
              <a:off x="720" y="3744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Text Box 366"/>
            <p:cNvSpPr txBox="1">
              <a:spLocks noChangeArrowheads="1"/>
            </p:cNvSpPr>
            <p:nvPr/>
          </p:nvSpPr>
          <p:spPr bwMode="auto">
            <a:xfrm>
              <a:off x="720" y="369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2337" name="Text Box 367"/>
            <p:cNvSpPr txBox="1">
              <a:spLocks noChangeArrowheads="1"/>
            </p:cNvSpPr>
            <p:nvPr/>
          </p:nvSpPr>
          <p:spPr bwMode="auto">
            <a:xfrm>
              <a:off x="816" y="369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38" name="Text Box 368"/>
            <p:cNvSpPr txBox="1">
              <a:spLocks noChangeArrowheads="1"/>
            </p:cNvSpPr>
            <p:nvPr/>
          </p:nvSpPr>
          <p:spPr bwMode="auto">
            <a:xfrm>
              <a:off x="1152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2339" name="Text Box 369"/>
            <p:cNvSpPr txBox="1">
              <a:spLocks noChangeArrowheads="1"/>
            </p:cNvSpPr>
            <p:nvPr/>
          </p:nvSpPr>
          <p:spPr bwMode="auto">
            <a:xfrm>
              <a:off x="816" y="38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40" name="Line 370"/>
            <p:cNvSpPr>
              <a:spLocks noChangeShapeType="1"/>
            </p:cNvSpPr>
            <p:nvPr/>
          </p:nvSpPr>
          <p:spPr bwMode="auto">
            <a:xfrm>
              <a:off x="720" y="4128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Text Box 371"/>
            <p:cNvSpPr txBox="1">
              <a:spLocks noChangeArrowheads="1"/>
            </p:cNvSpPr>
            <p:nvPr/>
          </p:nvSpPr>
          <p:spPr bwMode="auto">
            <a:xfrm>
              <a:off x="816" y="408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</p:grpSp>
      <p:grpSp>
        <p:nvGrpSpPr>
          <p:cNvPr id="13" name="Group 372"/>
          <p:cNvGrpSpPr>
            <a:grpSpLocks/>
          </p:cNvGrpSpPr>
          <p:nvPr/>
        </p:nvGrpSpPr>
        <p:grpSpPr bwMode="auto">
          <a:xfrm>
            <a:off x="5715000" y="5105400"/>
            <a:ext cx="1600200" cy="1752600"/>
            <a:chOff x="384" y="3264"/>
            <a:chExt cx="1008" cy="1104"/>
          </a:xfrm>
        </p:grpSpPr>
        <p:sp>
          <p:nvSpPr>
            <p:cNvPr id="12314" name="Text Box 373"/>
            <p:cNvSpPr txBox="1">
              <a:spLocks noChangeArrowheads="1"/>
            </p:cNvSpPr>
            <p:nvPr/>
          </p:nvSpPr>
          <p:spPr bwMode="auto">
            <a:xfrm>
              <a:off x="384" y="336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c)</a:t>
              </a:r>
            </a:p>
          </p:txBody>
        </p:sp>
        <p:sp>
          <p:nvSpPr>
            <p:cNvPr id="12315" name="Text Box 374"/>
            <p:cNvSpPr txBox="1">
              <a:spLocks noChangeArrowheads="1"/>
            </p:cNvSpPr>
            <p:nvPr/>
          </p:nvSpPr>
          <p:spPr bwMode="auto">
            <a:xfrm>
              <a:off x="720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65</a:t>
              </a:r>
            </a:p>
          </p:txBody>
        </p:sp>
        <p:sp>
          <p:nvSpPr>
            <p:cNvPr id="12316" name="Text Box 375"/>
            <p:cNvSpPr txBox="1">
              <a:spLocks noChangeArrowheads="1"/>
            </p:cNvSpPr>
            <p:nvPr/>
          </p:nvSpPr>
          <p:spPr bwMode="auto">
            <a:xfrm>
              <a:off x="1056" y="326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17" name="Line 376"/>
            <p:cNvSpPr>
              <a:spLocks noChangeShapeType="1"/>
            </p:cNvSpPr>
            <p:nvPr/>
          </p:nvSpPr>
          <p:spPr bwMode="auto">
            <a:xfrm>
              <a:off x="1008" y="331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377"/>
            <p:cNvSpPr>
              <a:spLocks noChangeShapeType="1"/>
            </p:cNvSpPr>
            <p:nvPr/>
          </p:nvSpPr>
          <p:spPr bwMode="auto">
            <a:xfrm>
              <a:off x="1008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Text Box 378"/>
            <p:cNvSpPr txBox="1">
              <a:spLocks noChangeArrowheads="1"/>
            </p:cNvSpPr>
            <p:nvPr/>
          </p:nvSpPr>
          <p:spPr bwMode="auto">
            <a:xfrm>
              <a:off x="1056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20" name="Text Box 379"/>
            <p:cNvSpPr txBox="1">
              <a:spLocks noChangeArrowheads="1"/>
            </p:cNvSpPr>
            <p:nvPr/>
          </p:nvSpPr>
          <p:spPr bwMode="auto">
            <a:xfrm>
              <a:off x="720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</a:t>
              </a:r>
            </a:p>
          </p:txBody>
        </p:sp>
        <p:sp>
          <p:nvSpPr>
            <p:cNvPr id="12321" name="Line 380"/>
            <p:cNvSpPr>
              <a:spLocks noChangeShapeType="1"/>
            </p:cNvSpPr>
            <p:nvPr/>
          </p:nvSpPr>
          <p:spPr bwMode="auto">
            <a:xfrm>
              <a:off x="720" y="3744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Text Box 381"/>
            <p:cNvSpPr txBox="1">
              <a:spLocks noChangeArrowheads="1"/>
            </p:cNvSpPr>
            <p:nvPr/>
          </p:nvSpPr>
          <p:spPr bwMode="auto">
            <a:xfrm>
              <a:off x="720" y="369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2323" name="Text Box 382"/>
            <p:cNvSpPr txBox="1">
              <a:spLocks noChangeArrowheads="1"/>
            </p:cNvSpPr>
            <p:nvPr/>
          </p:nvSpPr>
          <p:spPr bwMode="auto">
            <a:xfrm>
              <a:off x="816" y="369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24" name="Text Box 383"/>
            <p:cNvSpPr txBox="1">
              <a:spLocks noChangeArrowheads="1"/>
            </p:cNvSpPr>
            <p:nvPr/>
          </p:nvSpPr>
          <p:spPr bwMode="auto">
            <a:xfrm>
              <a:off x="1152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25" name="Text Box 384"/>
            <p:cNvSpPr txBox="1">
              <a:spLocks noChangeArrowheads="1"/>
            </p:cNvSpPr>
            <p:nvPr/>
          </p:nvSpPr>
          <p:spPr bwMode="auto">
            <a:xfrm>
              <a:off x="816" y="38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2326" name="Line 385"/>
            <p:cNvSpPr>
              <a:spLocks noChangeShapeType="1"/>
            </p:cNvSpPr>
            <p:nvPr/>
          </p:nvSpPr>
          <p:spPr bwMode="auto">
            <a:xfrm>
              <a:off x="720" y="4128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Text Box 386"/>
            <p:cNvSpPr txBox="1">
              <a:spLocks noChangeArrowheads="1"/>
            </p:cNvSpPr>
            <p:nvPr/>
          </p:nvSpPr>
          <p:spPr bwMode="auto">
            <a:xfrm>
              <a:off x="816" y="408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14" name="Group 387"/>
          <p:cNvGrpSpPr>
            <a:grpSpLocks/>
          </p:cNvGrpSpPr>
          <p:nvPr/>
        </p:nvGrpSpPr>
        <p:grpSpPr bwMode="auto">
          <a:xfrm>
            <a:off x="609600" y="5105400"/>
            <a:ext cx="1600200" cy="1752600"/>
            <a:chOff x="384" y="3264"/>
            <a:chExt cx="1008" cy="1104"/>
          </a:xfrm>
        </p:grpSpPr>
        <p:sp>
          <p:nvSpPr>
            <p:cNvPr id="12300" name="Text Box 388"/>
            <p:cNvSpPr txBox="1">
              <a:spLocks noChangeArrowheads="1"/>
            </p:cNvSpPr>
            <p:nvPr/>
          </p:nvSpPr>
          <p:spPr bwMode="auto">
            <a:xfrm>
              <a:off x="384" y="336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a)</a:t>
              </a:r>
            </a:p>
          </p:txBody>
        </p:sp>
        <p:sp>
          <p:nvSpPr>
            <p:cNvPr id="12301" name="Text Box 389"/>
            <p:cNvSpPr txBox="1">
              <a:spLocks noChangeArrowheads="1"/>
            </p:cNvSpPr>
            <p:nvPr/>
          </p:nvSpPr>
          <p:spPr bwMode="auto">
            <a:xfrm>
              <a:off x="720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65</a:t>
              </a:r>
            </a:p>
          </p:txBody>
        </p:sp>
        <p:sp>
          <p:nvSpPr>
            <p:cNvPr id="12302" name="Text Box 390"/>
            <p:cNvSpPr txBox="1">
              <a:spLocks noChangeArrowheads="1"/>
            </p:cNvSpPr>
            <p:nvPr/>
          </p:nvSpPr>
          <p:spPr bwMode="auto">
            <a:xfrm>
              <a:off x="1056" y="326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03" name="Line 391"/>
            <p:cNvSpPr>
              <a:spLocks noChangeShapeType="1"/>
            </p:cNvSpPr>
            <p:nvPr/>
          </p:nvSpPr>
          <p:spPr bwMode="auto">
            <a:xfrm>
              <a:off x="1008" y="331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392"/>
            <p:cNvSpPr>
              <a:spLocks noChangeShapeType="1"/>
            </p:cNvSpPr>
            <p:nvPr/>
          </p:nvSpPr>
          <p:spPr bwMode="auto">
            <a:xfrm>
              <a:off x="1008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Text Box 393"/>
            <p:cNvSpPr txBox="1">
              <a:spLocks noChangeArrowheads="1"/>
            </p:cNvSpPr>
            <p:nvPr/>
          </p:nvSpPr>
          <p:spPr bwMode="auto">
            <a:xfrm>
              <a:off x="1056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2306" name="Text Box 394"/>
            <p:cNvSpPr txBox="1">
              <a:spLocks noChangeArrowheads="1"/>
            </p:cNvSpPr>
            <p:nvPr/>
          </p:nvSpPr>
          <p:spPr bwMode="auto">
            <a:xfrm>
              <a:off x="720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6</a:t>
              </a:r>
            </a:p>
          </p:txBody>
        </p:sp>
        <p:sp>
          <p:nvSpPr>
            <p:cNvPr id="12307" name="Line 395"/>
            <p:cNvSpPr>
              <a:spLocks noChangeShapeType="1"/>
            </p:cNvSpPr>
            <p:nvPr/>
          </p:nvSpPr>
          <p:spPr bwMode="auto">
            <a:xfrm>
              <a:off x="720" y="3744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Text Box 396"/>
            <p:cNvSpPr txBox="1">
              <a:spLocks noChangeArrowheads="1"/>
            </p:cNvSpPr>
            <p:nvPr/>
          </p:nvSpPr>
          <p:spPr bwMode="auto">
            <a:xfrm>
              <a:off x="720" y="369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2309" name="Text Box 397"/>
            <p:cNvSpPr txBox="1">
              <a:spLocks noChangeArrowheads="1"/>
            </p:cNvSpPr>
            <p:nvPr/>
          </p:nvSpPr>
          <p:spPr bwMode="auto">
            <a:xfrm>
              <a:off x="816" y="369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10" name="Text Box 398"/>
            <p:cNvSpPr txBox="1">
              <a:spLocks noChangeArrowheads="1"/>
            </p:cNvSpPr>
            <p:nvPr/>
          </p:nvSpPr>
          <p:spPr bwMode="auto">
            <a:xfrm>
              <a:off x="1152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2311" name="Text Box 399"/>
            <p:cNvSpPr txBox="1">
              <a:spLocks noChangeArrowheads="1"/>
            </p:cNvSpPr>
            <p:nvPr/>
          </p:nvSpPr>
          <p:spPr bwMode="auto">
            <a:xfrm>
              <a:off x="816" y="38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5</a:t>
              </a:r>
            </a:p>
          </p:txBody>
        </p:sp>
        <p:sp>
          <p:nvSpPr>
            <p:cNvPr id="12312" name="Line 400"/>
            <p:cNvSpPr>
              <a:spLocks noChangeShapeType="1"/>
            </p:cNvSpPr>
            <p:nvPr/>
          </p:nvSpPr>
          <p:spPr bwMode="auto">
            <a:xfrm>
              <a:off x="720" y="4128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Text Box 401"/>
            <p:cNvSpPr txBox="1">
              <a:spLocks noChangeArrowheads="1"/>
            </p:cNvSpPr>
            <p:nvPr/>
          </p:nvSpPr>
          <p:spPr bwMode="auto">
            <a:xfrm>
              <a:off x="816" y="408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</p:grpSp>
    </p:spTree>
  </p:cSld>
  <p:clrMapOvr>
    <a:masterClrMapping/>
  </p:clrMapOvr>
  <p:transition spd="med">
    <p:cover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60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6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6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0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772400" y="6019800"/>
            <a:ext cx="838200" cy="533400"/>
          </a:xfrm>
          <a:prstGeom prst="lef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 Box 38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3316" name="Text Box 39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13317" name="Text Box 132"/>
          <p:cNvSpPr txBox="1">
            <a:spLocks noChangeArrowheads="1"/>
          </p:cNvSpPr>
          <p:nvPr/>
        </p:nvSpPr>
        <p:spPr bwMode="auto">
          <a:xfrm>
            <a:off x="457200" y="48006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Cách nào sau đây tính đúng ?</a:t>
            </a:r>
          </a:p>
        </p:txBody>
      </p:sp>
      <p:grpSp>
        <p:nvGrpSpPr>
          <p:cNvPr id="13318" name="Group 133"/>
          <p:cNvGrpSpPr>
            <a:grpSpLocks/>
          </p:cNvGrpSpPr>
          <p:nvPr/>
        </p:nvGrpSpPr>
        <p:grpSpPr bwMode="auto">
          <a:xfrm>
            <a:off x="304800" y="1143000"/>
            <a:ext cx="7086600" cy="1966913"/>
            <a:chOff x="192" y="864"/>
            <a:chExt cx="4464" cy="1239"/>
          </a:xfrm>
        </p:grpSpPr>
        <p:sp>
          <p:nvSpPr>
            <p:cNvPr id="13394" name="Text Box 134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13395" name="Text Box 135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13396" name="Text Box 136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97" name="Text Box 137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a)</a:t>
              </a:r>
            </a:p>
          </p:txBody>
        </p:sp>
        <p:grpSp>
          <p:nvGrpSpPr>
            <p:cNvPr id="13398" name="Group 138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13424" name="Line 139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25" name="Line 140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99" name="Text Box 141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</a:t>
              </a:r>
              <a:r>
                <a:rPr lang="en-US" b="1"/>
                <a:t>7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2</a:t>
              </a:r>
            </a:p>
          </p:txBody>
        </p:sp>
        <p:sp>
          <p:nvSpPr>
            <p:cNvPr id="13400" name="Text Box 142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2.</a:t>
              </a:r>
            </a:p>
          </p:txBody>
        </p:sp>
        <p:sp>
          <p:nvSpPr>
            <p:cNvPr id="13401" name="Text Box 143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6</a:t>
              </a:r>
              <a:r>
                <a:rPr lang="en-US"/>
                <a:t>;</a:t>
              </a:r>
            </a:p>
          </p:txBody>
        </p:sp>
        <p:sp>
          <p:nvSpPr>
            <p:cNvPr id="13402" name="Text Box 144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7</a:t>
              </a:r>
              <a:r>
                <a:rPr lang="en-US"/>
                <a:t> trừ </a:t>
              </a:r>
              <a:r>
                <a:rPr lang="en-US" b="1"/>
                <a:t>6</a:t>
              </a:r>
              <a:r>
                <a:rPr lang="en-US"/>
                <a:t> bằng </a:t>
              </a:r>
            </a:p>
          </p:txBody>
        </p:sp>
        <p:grpSp>
          <p:nvGrpSpPr>
            <p:cNvPr id="13403" name="Group 145"/>
            <p:cNvGrpSpPr>
              <a:grpSpLocks/>
            </p:cNvGrpSpPr>
            <p:nvPr/>
          </p:nvGrpSpPr>
          <p:grpSpPr bwMode="auto">
            <a:xfrm>
              <a:off x="720" y="1200"/>
              <a:ext cx="336" cy="423"/>
              <a:chOff x="720" y="1392"/>
              <a:chExt cx="336" cy="423"/>
            </a:xfrm>
          </p:grpSpPr>
          <p:sp>
            <p:nvSpPr>
              <p:cNvPr id="13420" name="Text Box 146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13421" name="Line 147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22" name="Text Box 148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13423" name="Text Box 149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13404" name="Text Box 150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Hạ </a:t>
              </a:r>
              <a:r>
                <a:rPr lang="en-US" b="1"/>
                <a:t>2, </a:t>
              </a:r>
              <a:r>
                <a:rPr lang="en-US"/>
                <a:t>được</a:t>
              </a:r>
              <a:r>
                <a:rPr lang="en-US" b="1"/>
                <a:t> 12</a:t>
              </a:r>
              <a:r>
                <a:rPr lang="en-US"/>
                <a:t>;</a:t>
              </a:r>
            </a:p>
          </p:txBody>
        </p:sp>
        <p:sp>
          <p:nvSpPr>
            <p:cNvPr id="13405" name="Text Box 151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4</a:t>
              </a:r>
            </a:p>
          </p:txBody>
        </p:sp>
        <p:sp>
          <p:nvSpPr>
            <p:cNvPr id="13406" name="Text Box 152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4.</a:t>
              </a:r>
            </a:p>
          </p:txBody>
        </p:sp>
        <p:grpSp>
          <p:nvGrpSpPr>
            <p:cNvPr id="13407" name="Group 153"/>
            <p:cNvGrpSpPr>
              <a:grpSpLocks/>
            </p:cNvGrpSpPr>
            <p:nvPr/>
          </p:nvGrpSpPr>
          <p:grpSpPr bwMode="auto">
            <a:xfrm>
              <a:off x="1008" y="1257"/>
              <a:ext cx="336" cy="231"/>
              <a:chOff x="1056" y="1392"/>
              <a:chExt cx="336" cy="231"/>
            </a:xfrm>
          </p:grpSpPr>
          <p:sp>
            <p:nvSpPr>
              <p:cNvPr id="13418" name="Text Box 154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13419" name="Text Box 155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13408" name="Text Box 156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12</a:t>
              </a:r>
              <a:r>
                <a:rPr lang="en-US"/>
                <a:t>;</a:t>
              </a:r>
            </a:p>
          </p:txBody>
        </p:sp>
        <p:sp>
          <p:nvSpPr>
            <p:cNvPr id="13409" name="Text Box 157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trừ </a:t>
              </a:r>
              <a:r>
                <a:rPr lang="en-US" b="1"/>
                <a:t>12</a:t>
              </a:r>
              <a:r>
                <a:rPr lang="en-US"/>
                <a:t> bằng </a:t>
              </a:r>
              <a:r>
                <a:rPr lang="en-US" b="1"/>
                <a:t>0</a:t>
              </a:r>
              <a:r>
                <a:rPr lang="en-US"/>
                <a:t>.</a:t>
              </a:r>
            </a:p>
          </p:txBody>
        </p:sp>
        <p:grpSp>
          <p:nvGrpSpPr>
            <p:cNvPr id="13410" name="Group 158"/>
            <p:cNvGrpSpPr>
              <a:grpSpLocks/>
            </p:cNvGrpSpPr>
            <p:nvPr/>
          </p:nvGrpSpPr>
          <p:grpSpPr bwMode="auto">
            <a:xfrm>
              <a:off x="720" y="1536"/>
              <a:ext cx="336" cy="423"/>
              <a:chOff x="720" y="1776"/>
              <a:chExt cx="336" cy="423"/>
            </a:xfrm>
          </p:grpSpPr>
          <p:sp>
            <p:nvSpPr>
              <p:cNvPr id="13415" name="Text Box 159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13416" name="Line 160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7" name="Text Box 161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13411" name="Group 162"/>
            <p:cNvGrpSpPr>
              <a:grpSpLocks/>
            </p:cNvGrpSpPr>
            <p:nvPr/>
          </p:nvGrpSpPr>
          <p:grpSpPr bwMode="auto">
            <a:xfrm>
              <a:off x="624" y="1872"/>
              <a:ext cx="912" cy="231"/>
              <a:chOff x="624" y="2256"/>
              <a:chExt cx="912" cy="231"/>
            </a:xfrm>
          </p:grpSpPr>
          <p:sp>
            <p:nvSpPr>
              <p:cNvPr id="13413" name="Text Box 163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13414" name="Text Box 164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13412" name="Text Box 165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</p:grpSp>
      <p:grpSp>
        <p:nvGrpSpPr>
          <p:cNvPr id="13319" name="Group 166"/>
          <p:cNvGrpSpPr>
            <a:grpSpLocks/>
          </p:cNvGrpSpPr>
          <p:nvPr/>
        </p:nvGrpSpPr>
        <p:grpSpPr bwMode="auto">
          <a:xfrm>
            <a:off x="228600" y="3048000"/>
            <a:ext cx="7010400" cy="1814513"/>
            <a:chOff x="144" y="2064"/>
            <a:chExt cx="4416" cy="1143"/>
          </a:xfrm>
        </p:grpSpPr>
        <p:sp>
          <p:nvSpPr>
            <p:cNvPr id="13364" name="Text Box 167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3 = ?  </a:t>
              </a:r>
            </a:p>
          </p:txBody>
        </p:sp>
        <p:sp>
          <p:nvSpPr>
            <p:cNvPr id="13365" name="Text Box 168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</a:t>
              </a:r>
            </a:p>
          </p:txBody>
        </p:sp>
        <p:sp>
          <p:nvSpPr>
            <p:cNvPr id="13366" name="Text Box 169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</a:p>
          </p:txBody>
        </p:sp>
        <p:sp>
          <p:nvSpPr>
            <p:cNvPr id="13367" name="Text Box 170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b)</a:t>
              </a:r>
            </a:p>
          </p:txBody>
        </p:sp>
        <p:sp>
          <p:nvSpPr>
            <p:cNvPr id="13368" name="Line 171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Line 172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Text Box 173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71" name="Text Box 174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13372" name="Text Box 175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3373" name="Text Box 176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13374" name="Text Box 177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  <p:sp>
          <p:nvSpPr>
            <p:cNvPr id="13375" name="Line 178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76" name="Group 179"/>
            <p:cNvGrpSpPr>
              <a:grpSpLocks/>
            </p:cNvGrpSpPr>
            <p:nvPr/>
          </p:nvGrpSpPr>
          <p:grpSpPr bwMode="auto">
            <a:xfrm>
              <a:off x="720" y="2592"/>
              <a:ext cx="336" cy="231"/>
              <a:chOff x="720" y="2736"/>
              <a:chExt cx="336" cy="231"/>
            </a:xfrm>
          </p:grpSpPr>
          <p:sp>
            <p:nvSpPr>
              <p:cNvPr id="13392" name="Text Box 180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0</a:t>
                </a:r>
              </a:p>
            </p:txBody>
          </p:sp>
          <p:sp>
            <p:nvSpPr>
              <p:cNvPr id="13393" name="Text Box 181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5</a:t>
                </a:r>
              </a:p>
            </p:txBody>
          </p:sp>
        </p:grpSp>
        <p:sp>
          <p:nvSpPr>
            <p:cNvPr id="13377" name="Text Box 182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Hạ </a:t>
              </a:r>
              <a:r>
                <a:rPr lang="en-US" b="1">
                  <a:solidFill>
                    <a:srgbClr val="FFFF00"/>
                  </a:solidFill>
                </a:rPr>
                <a:t>5; </a:t>
              </a: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3378" name="Text Box 183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3379" name="Text Box 184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13380" name="Group 185"/>
            <p:cNvGrpSpPr>
              <a:grpSpLocks/>
            </p:cNvGrpSpPr>
            <p:nvPr/>
          </p:nvGrpSpPr>
          <p:grpSpPr bwMode="auto">
            <a:xfrm>
              <a:off x="1008" y="2448"/>
              <a:ext cx="336" cy="231"/>
              <a:chOff x="1056" y="2544"/>
              <a:chExt cx="336" cy="231"/>
            </a:xfrm>
          </p:grpSpPr>
          <p:sp>
            <p:nvSpPr>
              <p:cNvPr id="13390" name="Text Box 186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3</a:t>
                </a:r>
              </a:p>
            </p:txBody>
          </p:sp>
          <p:sp>
            <p:nvSpPr>
              <p:cNvPr id="13391" name="Text Box 187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2</a:t>
                </a:r>
              </a:p>
            </p:txBody>
          </p:sp>
        </p:grpSp>
        <p:sp>
          <p:nvSpPr>
            <p:cNvPr id="13381" name="Text Box 188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3382" name="Text Box 189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1</a:t>
              </a:r>
              <a:r>
                <a:rPr lang="en-US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13383" name="Text Box 190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</a:p>
          </p:txBody>
        </p:sp>
        <p:sp>
          <p:nvSpPr>
            <p:cNvPr id="13384" name="Line 191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Text Box 192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  <p:sp>
          <p:nvSpPr>
            <p:cNvPr id="13386" name="Text Box 193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2 = </a:t>
              </a:r>
            </a:p>
          </p:txBody>
        </p:sp>
        <p:sp>
          <p:nvSpPr>
            <p:cNvPr id="13387" name="Text Box 194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32</a:t>
              </a:r>
            </a:p>
          </p:txBody>
        </p:sp>
        <p:sp>
          <p:nvSpPr>
            <p:cNvPr id="13388" name="Text Box 195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3389" name="Text Box 196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(dư 1)</a:t>
              </a:r>
            </a:p>
          </p:txBody>
        </p:sp>
      </p:grpSp>
      <p:grpSp>
        <p:nvGrpSpPr>
          <p:cNvPr id="13320" name="Group 197"/>
          <p:cNvGrpSpPr>
            <a:grpSpLocks/>
          </p:cNvGrpSpPr>
          <p:nvPr/>
        </p:nvGrpSpPr>
        <p:grpSpPr bwMode="auto">
          <a:xfrm>
            <a:off x="609600" y="5105400"/>
            <a:ext cx="1600200" cy="1752600"/>
            <a:chOff x="384" y="3264"/>
            <a:chExt cx="1008" cy="1104"/>
          </a:xfrm>
        </p:grpSpPr>
        <p:sp>
          <p:nvSpPr>
            <p:cNvPr id="13350" name="Text Box 198"/>
            <p:cNvSpPr txBox="1">
              <a:spLocks noChangeArrowheads="1"/>
            </p:cNvSpPr>
            <p:nvPr/>
          </p:nvSpPr>
          <p:spPr bwMode="auto">
            <a:xfrm>
              <a:off x="384" y="336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a)</a:t>
              </a:r>
            </a:p>
          </p:txBody>
        </p:sp>
        <p:sp>
          <p:nvSpPr>
            <p:cNvPr id="13351" name="Text Box 199"/>
            <p:cNvSpPr txBox="1">
              <a:spLocks noChangeArrowheads="1"/>
            </p:cNvSpPr>
            <p:nvPr/>
          </p:nvSpPr>
          <p:spPr bwMode="auto">
            <a:xfrm>
              <a:off x="720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94</a:t>
              </a:r>
            </a:p>
          </p:txBody>
        </p:sp>
        <p:sp>
          <p:nvSpPr>
            <p:cNvPr id="13352" name="Text Box 200"/>
            <p:cNvSpPr txBox="1">
              <a:spLocks noChangeArrowheads="1"/>
            </p:cNvSpPr>
            <p:nvPr/>
          </p:nvSpPr>
          <p:spPr bwMode="auto">
            <a:xfrm>
              <a:off x="1056" y="326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53" name="Line 201"/>
            <p:cNvSpPr>
              <a:spLocks noChangeShapeType="1"/>
            </p:cNvSpPr>
            <p:nvPr/>
          </p:nvSpPr>
          <p:spPr bwMode="auto">
            <a:xfrm>
              <a:off x="1008" y="331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202"/>
            <p:cNvSpPr>
              <a:spLocks noChangeShapeType="1"/>
            </p:cNvSpPr>
            <p:nvPr/>
          </p:nvSpPr>
          <p:spPr bwMode="auto">
            <a:xfrm>
              <a:off x="1008" y="350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Text Box 203"/>
            <p:cNvSpPr txBox="1">
              <a:spLocks noChangeArrowheads="1"/>
            </p:cNvSpPr>
            <p:nvPr/>
          </p:nvSpPr>
          <p:spPr bwMode="auto">
            <a:xfrm>
              <a:off x="1056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56" name="Text Box 204"/>
            <p:cNvSpPr txBox="1">
              <a:spLocks noChangeArrowheads="1"/>
            </p:cNvSpPr>
            <p:nvPr/>
          </p:nvSpPr>
          <p:spPr bwMode="auto">
            <a:xfrm>
              <a:off x="720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9</a:t>
              </a:r>
            </a:p>
          </p:txBody>
        </p:sp>
        <p:sp>
          <p:nvSpPr>
            <p:cNvPr id="13357" name="Line 205"/>
            <p:cNvSpPr>
              <a:spLocks noChangeShapeType="1"/>
            </p:cNvSpPr>
            <p:nvPr/>
          </p:nvSpPr>
          <p:spPr bwMode="auto">
            <a:xfrm>
              <a:off x="720" y="3744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Text Box 206"/>
            <p:cNvSpPr txBox="1">
              <a:spLocks noChangeArrowheads="1"/>
            </p:cNvSpPr>
            <p:nvPr/>
          </p:nvSpPr>
          <p:spPr bwMode="auto">
            <a:xfrm>
              <a:off x="720" y="369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3359" name="Text Box 207"/>
            <p:cNvSpPr txBox="1">
              <a:spLocks noChangeArrowheads="1"/>
            </p:cNvSpPr>
            <p:nvPr/>
          </p:nvSpPr>
          <p:spPr bwMode="auto">
            <a:xfrm>
              <a:off x="816" y="369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3360" name="Text Box 208"/>
            <p:cNvSpPr txBox="1">
              <a:spLocks noChangeArrowheads="1"/>
            </p:cNvSpPr>
            <p:nvPr/>
          </p:nvSpPr>
          <p:spPr bwMode="auto">
            <a:xfrm>
              <a:off x="1152" y="35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3361" name="Text Box 209"/>
            <p:cNvSpPr txBox="1">
              <a:spLocks noChangeArrowheads="1"/>
            </p:cNvSpPr>
            <p:nvPr/>
          </p:nvSpPr>
          <p:spPr bwMode="auto">
            <a:xfrm>
              <a:off x="816" y="38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62" name="Line 210"/>
            <p:cNvSpPr>
              <a:spLocks noChangeShapeType="1"/>
            </p:cNvSpPr>
            <p:nvPr/>
          </p:nvSpPr>
          <p:spPr bwMode="auto">
            <a:xfrm>
              <a:off x="720" y="4128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Text Box 211"/>
            <p:cNvSpPr txBox="1">
              <a:spLocks noChangeArrowheads="1"/>
            </p:cNvSpPr>
            <p:nvPr/>
          </p:nvSpPr>
          <p:spPr bwMode="auto">
            <a:xfrm>
              <a:off x="816" y="408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13321" name="Group 212"/>
          <p:cNvGrpSpPr>
            <a:grpSpLocks/>
          </p:cNvGrpSpPr>
          <p:nvPr/>
        </p:nvGrpSpPr>
        <p:grpSpPr bwMode="auto">
          <a:xfrm>
            <a:off x="3200400" y="5105400"/>
            <a:ext cx="1600200" cy="1447800"/>
            <a:chOff x="2016" y="3216"/>
            <a:chExt cx="1008" cy="912"/>
          </a:xfrm>
        </p:grpSpPr>
        <p:sp>
          <p:nvSpPr>
            <p:cNvPr id="13337" name="Text Box 213"/>
            <p:cNvSpPr txBox="1">
              <a:spLocks noChangeArrowheads="1"/>
            </p:cNvSpPr>
            <p:nvPr/>
          </p:nvSpPr>
          <p:spPr bwMode="auto">
            <a:xfrm>
              <a:off x="2016" y="3312"/>
              <a:ext cx="2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b)</a:t>
              </a:r>
            </a:p>
          </p:txBody>
        </p:sp>
        <p:sp>
          <p:nvSpPr>
            <p:cNvPr id="13338" name="Text Box 214"/>
            <p:cNvSpPr txBox="1">
              <a:spLocks noChangeArrowheads="1"/>
            </p:cNvSpPr>
            <p:nvPr/>
          </p:nvSpPr>
          <p:spPr bwMode="auto">
            <a:xfrm>
              <a:off x="2352" y="321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94</a:t>
              </a:r>
            </a:p>
          </p:txBody>
        </p:sp>
        <p:sp>
          <p:nvSpPr>
            <p:cNvPr id="13339" name="Text Box 215"/>
            <p:cNvSpPr txBox="1">
              <a:spLocks noChangeArrowheads="1"/>
            </p:cNvSpPr>
            <p:nvPr/>
          </p:nvSpPr>
          <p:spPr bwMode="auto">
            <a:xfrm>
              <a:off x="2688" y="321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40" name="Line 216"/>
            <p:cNvSpPr>
              <a:spLocks noChangeShapeType="1"/>
            </p:cNvSpPr>
            <p:nvPr/>
          </p:nvSpPr>
          <p:spPr bwMode="auto">
            <a:xfrm>
              <a:off x="2640" y="3264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217"/>
            <p:cNvSpPr>
              <a:spLocks noChangeShapeType="1"/>
            </p:cNvSpPr>
            <p:nvPr/>
          </p:nvSpPr>
          <p:spPr bwMode="auto">
            <a:xfrm>
              <a:off x="2640" y="345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Text Box 218"/>
            <p:cNvSpPr txBox="1">
              <a:spLocks noChangeArrowheads="1"/>
            </p:cNvSpPr>
            <p:nvPr/>
          </p:nvSpPr>
          <p:spPr bwMode="auto">
            <a:xfrm>
              <a:off x="2688" y="34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3343" name="Text Box 219"/>
            <p:cNvSpPr txBox="1">
              <a:spLocks noChangeArrowheads="1"/>
            </p:cNvSpPr>
            <p:nvPr/>
          </p:nvSpPr>
          <p:spPr bwMode="auto">
            <a:xfrm>
              <a:off x="2352" y="34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9</a:t>
              </a:r>
            </a:p>
          </p:txBody>
        </p:sp>
        <p:sp>
          <p:nvSpPr>
            <p:cNvPr id="13344" name="Line 220"/>
            <p:cNvSpPr>
              <a:spLocks noChangeShapeType="1"/>
            </p:cNvSpPr>
            <p:nvPr/>
          </p:nvSpPr>
          <p:spPr bwMode="auto">
            <a:xfrm>
              <a:off x="2352" y="3696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Text Box 221"/>
            <p:cNvSpPr txBox="1">
              <a:spLocks noChangeArrowheads="1"/>
            </p:cNvSpPr>
            <p:nvPr/>
          </p:nvSpPr>
          <p:spPr bwMode="auto">
            <a:xfrm>
              <a:off x="2352" y="3648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3346" name="Text Box 222"/>
            <p:cNvSpPr txBox="1">
              <a:spLocks noChangeArrowheads="1"/>
            </p:cNvSpPr>
            <p:nvPr/>
          </p:nvSpPr>
          <p:spPr bwMode="auto">
            <a:xfrm>
              <a:off x="2448" y="364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3347" name="Text Box 223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3348" name="Text Box 224"/>
            <p:cNvSpPr txBox="1">
              <a:spLocks noChangeArrowheads="1"/>
            </p:cNvSpPr>
            <p:nvPr/>
          </p:nvSpPr>
          <p:spPr bwMode="auto">
            <a:xfrm>
              <a:off x="2448" y="384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3349" name="Line 225"/>
            <p:cNvSpPr>
              <a:spLocks noChangeShapeType="1"/>
            </p:cNvSpPr>
            <p:nvPr/>
          </p:nvSpPr>
          <p:spPr bwMode="auto">
            <a:xfrm>
              <a:off x="2352" y="40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2" name="Text Box 226"/>
          <p:cNvSpPr txBox="1">
            <a:spLocks noChangeArrowheads="1"/>
          </p:cNvSpPr>
          <p:nvPr/>
        </p:nvSpPr>
        <p:spPr bwMode="auto">
          <a:xfrm>
            <a:off x="3886200" y="6400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3323" name="Text Box 227"/>
          <p:cNvSpPr txBox="1">
            <a:spLocks noChangeArrowheads="1"/>
          </p:cNvSpPr>
          <p:nvPr/>
        </p:nvSpPr>
        <p:spPr bwMode="auto">
          <a:xfrm>
            <a:off x="5943600" y="5181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c)</a:t>
            </a:r>
          </a:p>
        </p:txBody>
      </p:sp>
      <p:sp>
        <p:nvSpPr>
          <p:cNvPr id="13324" name="Text Box 228"/>
          <p:cNvSpPr txBox="1">
            <a:spLocks noChangeArrowheads="1"/>
          </p:cNvSpPr>
          <p:nvPr/>
        </p:nvSpPr>
        <p:spPr bwMode="auto">
          <a:xfrm>
            <a:off x="6477000" y="5029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94</a:t>
            </a:r>
          </a:p>
        </p:txBody>
      </p:sp>
      <p:sp>
        <p:nvSpPr>
          <p:cNvPr id="13325" name="Text Box 229"/>
          <p:cNvSpPr txBox="1">
            <a:spLocks noChangeArrowheads="1"/>
          </p:cNvSpPr>
          <p:nvPr/>
        </p:nvSpPr>
        <p:spPr bwMode="auto">
          <a:xfrm>
            <a:off x="70104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3326" name="Line 230"/>
          <p:cNvSpPr>
            <a:spLocks noChangeShapeType="1"/>
          </p:cNvSpPr>
          <p:nvPr/>
        </p:nvSpPr>
        <p:spPr bwMode="auto">
          <a:xfrm>
            <a:off x="6934200" y="5105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231"/>
          <p:cNvSpPr>
            <a:spLocks noChangeShapeType="1"/>
          </p:cNvSpPr>
          <p:nvPr/>
        </p:nvSpPr>
        <p:spPr bwMode="auto">
          <a:xfrm>
            <a:off x="6934200" y="5410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Text Box 232"/>
          <p:cNvSpPr txBox="1">
            <a:spLocks noChangeArrowheads="1"/>
          </p:cNvSpPr>
          <p:nvPr/>
        </p:nvSpPr>
        <p:spPr bwMode="auto">
          <a:xfrm>
            <a:off x="7010400" y="541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3329" name="Text Box 233"/>
          <p:cNvSpPr txBox="1">
            <a:spLocks noChangeArrowheads="1"/>
          </p:cNvSpPr>
          <p:nvPr/>
        </p:nvSpPr>
        <p:spPr bwMode="auto">
          <a:xfrm>
            <a:off x="6477000" y="541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3330" name="Line 234"/>
          <p:cNvSpPr>
            <a:spLocks noChangeShapeType="1"/>
          </p:cNvSpPr>
          <p:nvPr/>
        </p:nvSpPr>
        <p:spPr bwMode="auto">
          <a:xfrm>
            <a:off x="6477000" y="5791200"/>
            <a:ext cx="381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Text Box 235"/>
          <p:cNvSpPr txBox="1">
            <a:spLocks noChangeArrowheads="1"/>
          </p:cNvSpPr>
          <p:nvPr/>
        </p:nvSpPr>
        <p:spPr bwMode="auto">
          <a:xfrm>
            <a:off x="6477000" y="57150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13332" name="Text Box 236"/>
          <p:cNvSpPr txBox="1">
            <a:spLocks noChangeArrowheads="1"/>
          </p:cNvSpPr>
          <p:nvPr/>
        </p:nvSpPr>
        <p:spPr bwMode="auto">
          <a:xfrm>
            <a:off x="6629400" y="5715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3333" name="Text Box 237"/>
          <p:cNvSpPr txBox="1">
            <a:spLocks noChangeArrowheads="1"/>
          </p:cNvSpPr>
          <p:nvPr/>
        </p:nvSpPr>
        <p:spPr bwMode="auto">
          <a:xfrm>
            <a:off x="7162800" y="541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3334" name="Text Box 238"/>
          <p:cNvSpPr txBox="1">
            <a:spLocks noChangeArrowheads="1"/>
          </p:cNvSpPr>
          <p:nvPr/>
        </p:nvSpPr>
        <p:spPr bwMode="auto">
          <a:xfrm>
            <a:off x="6629400" y="6019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3335" name="Line 239"/>
          <p:cNvSpPr>
            <a:spLocks noChangeShapeType="1"/>
          </p:cNvSpPr>
          <p:nvPr/>
        </p:nvSpPr>
        <p:spPr bwMode="auto">
          <a:xfrm>
            <a:off x="6477000" y="6400800"/>
            <a:ext cx="457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Text Box 240"/>
          <p:cNvSpPr txBox="1">
            <a:spLocks noChangeArrowheads="1"/>
          </p:cNvSpPr>
          <p:nvPr/>
        </p:nvSpPr>
        <p:spPr bwMode="auto">
          <a:xfrm>
            <a:off x="6629400" y="6400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0</a:t>
            </a:r>
          </a:p>
        </p:txBody>
      </p:sp>
    </p:spTree>
  </p:cSld>
  <p:clrMapOvr>
    <a:masterClrMapping/>
  </p:clrMapOvr>
  <p:transition spd="slow">
    <p:cover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Arial"/>
              </a:rPr>
              <a:t>http://violet.vn/lieupq71</a:t>
            </a:r>
          </a:p>
        </p:txBody>
      </p:sp>
      <p:pic>
        <p:nvPicPr>
          <p:cNvPr id="14339" name="Picture 2" descr="00009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5100"/>
            <a:ext cx="9144000" cy="54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7795" name="Text Box 3"/>
          <p:cNvSpPr txBox="1">
            <a:spLocks noChangeArrowheads="1"/>
          </p:cNvSpPr>
          <p:nvPr/>
        </p:nvSpPr>
        <p:spPr bwMode="auto">
          <a:xfrm>
            <a:off x="2438400" y="2590800"/>
            <a:ext cx="487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FF00"/>
                </a:solidFill>
              </a:rPr>
              <a:t>Ô phần th</a:t>
            </a:r>
            <a:r>
              <a:rPr lang="vi-VN" sz="5400" b="1">
                <a:solidFill>
                  <a:srgbClr val="FFFF00"/>
                </a:solidFill>
              </a:rPr>
              <a:t>ư</a:t>
            </a:r>
            <a:r>
              <a:rPr lang="en-US" sz="5400" b="1">
                <a:solidFill>
                  <a:srgbClr val="FFFF00"/>
                </a:solidFill>
              </a:rPr>
              <a:t>ởng</a:t>
            </a:r>
            <a:r>
              <a:rPr lang="en-US" sz="5400"/>
              <a:t> </a:t>
            </a:r>
          </a:p>
        </p:txBody>
      </p:sp>
      <p:sp>
        <p:nvSpPr>
          <p:cNvPr id="14341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57200" y="6248400"/>
            <a:ext cx="609600" cy="304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17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3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172200"/>
            <a:ext cx="711200" cy="457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Text Box 41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5364" name="Text Box 42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18927" name="Text Box 111"/>
          <p:cNvSpPr txBox="1">
            <a:spLocks noChangeArrowheads="1"/>
          </p:cNvSpPr>
          <p:nvPr/>
        </p:nvSpPr>
        <p:spPr bwMode="auto">
          <a:xfrm>
            <a:off x="533400" y="50292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Chúc mừng cả đội, mời cả đội hát một bài hát</a:t>
            </a:r>
          </a:p>
        </p:txBody>
      </p:sp>
      <p:grpSp>
        <p:nvGrpSpPr>
          <p:cNvPr id="15366" name="Group 112"/>
          <p:cNvGrpSpPr>
            <a:grpSpLocks/>
          </p:cNvGrpSpPr>
          <p:nvPr/>
        </p:nvGrpSpPr>
        <p:grpSpPr bwMode="auto">
          <a:xfrm>
            <a:off x="304800" y="1143000"/>
            <a:ext cx="7086600" cy="1966913"/>
            <a:chOff x="192" y="864"/>
            <a:chExt cx="4464" cy="1239"/>
          </a:xfrm>
        </p:grpSpPr>
        <p:sp>
          <p:nvSpPr>
            <p:cNvPr id="15398" name="Text Box 113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15399" name="Text Box 114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15400" name="Text Box 115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5401" name="Text Box 116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a)</a:t>
              </a:r>
            </a:p>
          </p:txBody>
        </p:sp>
        <p:grpSp>
          <p:nvGrpSpPr>
            <p:cNvPr id="15402" name="Group 117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15428" name="Line 118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9" name="Line 119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03" name="Text Box 120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</a:t>
              </a:r>
              <a:r>
                <a:rPr lang="en-US" b="1"/>
                <a:t>7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2</a:t>
              </a:r>
            </a:p>
          </p:txBody>
        </p:sp>
        <p:sp>
          <p:nvSpPr>
            <p:cNvPr id="15404" name="Text Box 121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2.</a:t>
              </a:r>
            </a:p>
          </p:txBody>
        </p:sp>
        <p:sp>
          <p:nvSpPr>
            <p:cNvPr id="15405" name="Text Box 122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6</a:t>
              </a:r>
              <a:r>
                <a:rPr lang="en-US"/>
                <a:t>;</a:t>
              </a:r>
            </a:p>
          </p:txBody>
        </p:sp>
        <p:sp>
          <p:nvSpPr>
            <p:cNvPr id="15406" name="Text Box 123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7</a:t>
              </a:r>
              <a:r>
                <a:rPr lang="en-US"/>
                <a:t> trừ </a:t>
              </a:r>
              <a:r>
                <a:rPr lang="en-US" b="1"/>
                <a:t>6</a:t>
              </a:r>
              <a:r>
                <a:rPr lang="en-US"/>
                <a:t> bằng </a:t>
              </a:r>
            </a:p>
          </p:txBody>
        </p:sp>
        <p:grpSp>
          <p:nvGrpSpPr>
            <p:cNvPr id="15407" name="Group 124"/>
            <p:cNvGrpSpPr>
              <a:grpSpLocks/>
            </p:cNvGrpSpPr>
            <p:nvPr/>
          </p:nvGrpSpPr>
          <p:grpSpPr bwMode="auto">
            <a:xfrm>
              <a:off x="720" y="1200"/>
              <a:ext cx="336" cy="423"/>
              <a:chOff x="720" y="1392"/>
              <a:chExt cx="336" cy="423"/>
            </a:xfrm>
          </p:grpSpPr>
          <p:sp>
            <p:nvSpPr>
              <p:cNvPr id="15424" name="Text Box 125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15425" name="Line 126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6" name="Text Box 127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15427" name="Text Box 128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15408" name="Text Box 129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Hạ </a:t>
              </a:r>
              <a:r>
                <a:rPr lang="en-US" b="1"/>
                <a:t>2, </a:t>
              </a:r>
              <a:r>
                <a:rPr lang="en-US"/>
                <a:t>được</a:t>
              </a:r>
              <a:r>
                <a:rPr lang="en-US" b="1"/>
                <a:t> 12</a:t>
              </a:r>
              <a:r>
                <a:rPr lang="en-US"/>
                <a:t>;</a:t>
              </a:r>
            </a:p>
          </p:txBody>
        </p:sp>
        <p:sp>
          <p:nvSpPr>
            <p:cNvPr id="15409" name="Text Box 130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chia </a:t>
              </a:r>
              <a:r>
                <a:rPr lang="en-US" b="1"/>
                <a:t>3</a:t>
              </a:r>
              <a:r>
                <a:rPr lang="en-US"/>
                <a:t> được </a:t>
              </a:r>
              <a:r>
                <a:rPr lang="en-US" b="1"/>
                <a:t>4</a:t>
              </a:r>
            </a:p>
          </p:txBody>
        </p:sp>
        <p:sp>
          <p:nvSpPr>
            <p:cNvPr id="15410" name="Text Box 131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, viết </a:t>
              </a:r>
              <a:r>
                <a:rPr lang="en-US" b="1"/>
                <a:t>4.</a:t>
              </a:r>
            </a:p>
          </p:txBody>
        </p:sp>
        <p:grpSp>
          <p:nvGrpSpPr>
            <p:cNvPr id="15411" name="Group 132"/>
            <p:cNvGrpSpPr>
              <a:grpSpLocks/>
            </p:cNvGrpSpPr>
            <p:nvPr/>
          </p:nvGrpSpPr>
          <p:grpSpPr bwMode="auto">
            <a:xfrm>
              <a:off x="1008" y="1257"/>
              <a:ext cx="336" cy="231"/>
              <a:chOff x="1056" y="1392"/>
              <a:chExt cx="336" cy="231"/>
            </a:xfrm>
          </p:grpSpPr>
          <p:sp>
            <p:nvSpPr>
              <p:cNvPr id="15422" name="Text Box 133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15423" name="Text Box 134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15412" name="Text Box 135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  <a:r>
                <a:rPr lang="en-US"/>
                <a:t> nhân </a:t>
              </a:r>
              <a:r>
                <a:rPr lang="en-US" b="1"/>
                <a:t>3</a:t>
              </a:r>
              <a:r>
                <a:rPr lang="en-US"/>
                <a:t> bằng </a:t>
              </a:r>
              <a:r>
                <a:rPr lang="en-US" b="1"/>
                <a:t>12</a:t>
              </a:r>
              <a:r>
                <a:rPr lang="en-US"/>
                <a:t>;</a:t>
              </a:r>
            </a:p>
          </p:txBody>
        </p:sp>
        <p:sp>
          <p:nvSpPr>
            <p:cNvPr id="15413" name="Text Box 136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12</a:t>
              </a:r>
              <a:r>
                <a:rPr lang="en-US"/>
                <a:t> trừ </a:t>
              </a:r>
              <a:r>
                <a:rPr lang="en-US" b="1"/>
                <a:t>12</a:t>
              </a:r>
              <a:r>
                <a:rPr lang="en-US"/>
                <a:t> bằng </a:t>
              </a:r>
              <a:r>
                <a:rPr lang="en-US" b="1"/>
                <a:t>0</a:t>
              </a:r>
              <a:r>
                <a:rPr lang="en-US"/>
                <a:t>.</a:t>
              </a:r>
            </a:p>
          </p:txBody>
        </p:sp>
        <p:grpSp>
          <p:nvGrpSpPr>
            <p:cNvPr id="15414" name="Group 137"/>
            <p:cNvGrpSpPr>
              <a:grpSpLocks/>
            </p:cNvGrpSpPr>
            <p:nvPr/>
          </p:nvGrpSpPr>
          <p:grpSpPr bwMode="auto">
            <a:xfrm>
              <a:off x="720" y="1536"/>
              <a:ext cx="336" cy="423"/>
              <a:chOff x="720" y="1776"/>
              <a:chExt cx="336" cy="423"/>
            </a:xfrm>
          </p:grpSpPr>
          <p:sp>
            <p:nvSpPr>
              <p:cNvPr id="15419" name="Text Box 138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15420" name="Line 139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1" name="Text Box 140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15415" name="Group 141"/>
            <p:cNvGrpSpPr>
              <a:grpSpLocks/>
            </p:cNvGrpSpPr>
            <p:nvPr/>
          </p:nvGrpSpPr>
          <p:grpSpPr bwMode="auto">
            <a:xfrm>
              <a:off x="624" y="1872"/>
              <a:ext cx="912" cy="231"/>
              <a:chOff x="624" y="2256"/>
              <a:chExt cx="912" cy="231"/>
            </a:xfrm>
          </p:grpSpPr>
          <p:sp>
            <p:nvSpPr>
              <p:cNvPr id="15417" name="Text Box 142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15418" name="Text Box 143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15416" name="Text Box 144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</p:grpSp>
      <p:grpSp>
        <p:nvGrpSpPr>
          <p:cNvPr id="15367" name="Group 145"/>
          <p:cNvGrpSpPr>
            <a:grpSpLocks/>
          </p:cNvGrpSpPr>
          <p:nvPr/>
        </p:nvGrpSpPr>
        <p:grpSpPr bwMode="auto">
          <a:xfrm>
            <a:off x="228600" y="3048000"/>
            <a:ext cx="7010400" cy="1814513"/>
            <a:chOff x="144" y="2064"/>
            <a:chExt cx="4416" cy="1143"/>
          </a:xfrm>
        </p:grpSpPr>
        <p:sp>
          <p:nvSpPr>
            <p:cNvPr id="15368" name="Text Box 146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3 = ?  </a:t>
              </a:r>
            </a:p>
          </p:txBody>
        </p:sp>
        <p:sp>
          <p:nvSpPr>
            <p:cNvPr id="15369" name="Text Box 147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</a:t>
              </a:r>
            </a:p>
          </p:txBody>
        </p:sp>
        <p:sp>
          <p:nvSpPr>
            <p:cNvPr id="15370" name="Text Box 148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</a:t>
              </a:r>
            </a:p>
          </p:txBody>
        </p:sp>
        <p:sp>
          <p:nvSpPr>
            <p:cNvPr id="15371" name="Text Box 149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b)</a:t>
              </a:r>
            </a:p>
          </p:txBody>
        </p:sp>
        <p:sp>
          <p:nvSpPr>
            <p:cNvPr id="15372" name="Line 150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Line 151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152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5375" name="Text Box 153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15376" name="Text Box 154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3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5377" name="Text Box 155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6</a:t>
              </a:r>
              <a:r>
                <a:rPr lang="en-US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15378" name="Text Box 156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  <p:sp>
          <p:nvSpPr>
            <p:cNvPr id="15379" name="Line 157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80" name="Group 158"/>
            <p:cNvGrpSpPr>
              <a:grpSpLocks/>
            </p:cNvGrpSpPr>
            <p:nvPr/>
          </p:nvGrpSpPr>
          <p:grpSpPr bwMode="auto">
            <a:xfrm>
              <a:off x="720" y="2592"/>
              <a:ext cx="336" cy="231"/>
              <a:chOff x="720" y="2736"/>
              <a:chExt cx="336" cy="231"/>
            </a:xfrm>
          </p:grpSpPr>
          <p:sp>
            <p:nvSpPr>
              <p:cNvPr id="15396" name="Text Box 159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0</a:t>
                </a:r>
              </a:p>
            </p:txBody>
          </p:sp>
          <p:sp>
            <p:nvSpPr>
              <p:cNvPr id="15397" name="Text Box 160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5</a:t>
                </a:r>
              </a:p>
            </p:txBody>
          </p:sp>
        </p:grpSp>
        <p:sp>
          <p:nvSpPr>
            <p:cNvPr id="15381" name="Text Box 161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rgbClr val="FFFF00"/>
                  </a:solidFill>
                </a:rPr>
                <a:t> Hạ </a:t>
              </a:r>
              <a:r>
                <a:rPr lang="en-US" b="1">
                  <a:solidFill>
                    <a:srgbClr val="FFFF00"/>
                  </a:solidFill>
                </a:rPr>
                <a:t>5; </a:t>
              </a: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5382" name="Text Box 162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chia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được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5383" name="Text Box 163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, viết </a:t>
              </a:r>
              <a:r>
                <a:rPr lang="en-US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15384" name="Group 164"/>
            <p:cNvGrpSpPr>
              <a:grpSpLocks/>
            </p:cNvGrpSpPr>
            <p:nvPr/>
          </p:nvGrpSpPr>
          <p:grpSpPr bwMode="auto">
            <a:xfrm>
              <a:off x="1008" y="2448"/>
              <a:ext cx="336" cy="231"/>
              <a:chOff x="1056" y="2544"/>
              <a:chExt cx="336" cy="231"/>
            </a:xfrm>
          </p:grpSpPr>
          <p:sp>
            <p:nvSpPr>
              <p:cNvPr id="15394" name="Text Box 165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3</a:t>
                </a:r>
              </a:p>
            </p:txBody>
          </p:sp>
          <p:sp>
            <p:nvSpPr>
              <p:cNvPr id="15395" name="Text Box 166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2</a:t>
                </a:r>
              </a:p>
            </p:txBody>
          </p:sp>
        </p:grpSp>
        <p:sp>
          <p:nvSpPr>
            <p:cNvPr id="15385" name="Text Box 167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nhân </a:t>
              </a:r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15386" name="Text Box 168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5</a:t>
              </a:r>
              <a:r>
                <a:rPr lang="en-US">
                  <a:solidFill>
                    <a:srgbClr val="FFFF00"/>
                  </a:solidFill>
                </a:rPr>
                <a:t> trừ </a:t>
              </a:r>
              <a:r>
                <a:rPr lang="en-US" b="1">
                  <a:solidFill>
                    <a:srgbClr val="FFFF00"/>
                  </a:solidFill>
                </a:rPr>
                <a:t>4</a:t>
              </a:r>
              <a:r>
                <a:rPr lang="en-US">
                  <a:solidFill>
                    <a:srgbClr val="FFFF00"/>
                  </a:solidFill>
                </a:rPr>
                <a:t> bằng </a:t>
              </a:r>
              <a:r>
                <a:rPr lang="en-US" b="1">
                  <a:solidFill>
                    <a:srgbClr val="FFFF00"/>
                  </a:solidFill>
                </a:rPr>
                <a:t>1</a:t>
              </a:r>
              <a:r>
                <a:rPr lang="en-US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15387" name="Text Box 169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4</a:t>
              </a:r>
            </a:p>
          </p:txBody>
        </p:sp>
        <p:sp>
          <p:nvSpPr>
            <p:cNvPr id="15388" name="Line 170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Text Box 171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1</a:t>
              </a:r>
            </a:p>
          </p:txBody>
        </p:sp>
        <p:sp>
          <p:nvSpPr>
            <p:cNvPr id="15390" name="Text Box 172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65 : 2 = </a:t>
              </a:r>
            </a:p>
          </p:txBody>
        </p:sp>
        <p:sp>
          <p:nvSpPr>
            <p:cNvPr id="15391" name="Text Box 173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32</a:t>
              </a:r>
            </a:p>
          </p:txBody>
        </p:sp>
        <p:sp>
          <p:nvSpPr>
            <p:cNvPr id="15392" name="Text Box 174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5393" name="Text Box 175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(dư 1)</a:t>
              </a:r>
            </a:p>
          </p:txBody>
        </p:sp>
      </p:grpSp>
    </p:spTree>
  </p:cSld>
  <p:clrMapOvr>
    <a:masterClrMapping/>
  </p:clrMapOvr>
  <p:transition spd="slow">
    <p:cover dir="lu"/>
    <p:sndAc>
      <p:stSnd>
        <p:snd r:embed="rId3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8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8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8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9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Arial"/>
              </a:rPr>
              <a:t>http://violet.vn/lieupq71</a:t>
            </a:r>
          </a:p>
        </p:txBody>
      </p:sp>
      <p:pic>
        <p:nvPicPr>
          <p:cNvPr id="16387" name="Picture 2" descr="32ff96253195ed8f36a7baa342fbb9d3-6381282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 Tiết:</a:t>
            </a:r>
            <a:r>
              <a:rPr lang="en-US" sz="2400" b="1"/>
              <a:t> 109</a:t>
            </a:r>
          </a:p>
        </p:txBody>
      </p:sp>
      <p:sp>
        <p:nvSpPr>
          <p:cNvPr id="451589" name="WordArt 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077200" cy="11858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</p:spTree>
  </p:cSld>
  <p:clrMapOvr>
    <a:masterClrMapping/>
  </p:clrMapOvr>
  <p:transition>
    <p:comb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5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901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69</a:t>
            </a:r>
          </a:p>
        </p:txBody>
      </p:sp>
      <p:sp>
        <p:nvSpPr>
          <p:cNvPr id="399366" name="Text Box 6"/>
          <p:cNvSpPr txBox="1">
            <a:spLocks noChangeArrowheads="1"/>
          </p:cNvSpPr>
          <p:nvPr/>
        </p:nvSpPr>
        <p:spPr bwMode="auto">
          <a:xfrm>
            <a:off x="381000" y="1066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KIỂM TRA BÀI CŨ</a:t>
            </a:r>
          </a:p>
        </p:txBody>
      </p:sp>
      <p:sp>
        <p:nvSpPr>
          <p:cNvPr id="399380" name="Text Box 20"/>
          <p:cNvSpPr txBox="1">
            <a:spLocks noChangeArrowheads="1"/>
          </p:cNvSpPr>
          <p:nvPr/>
        </p:nvSpPr>
        <p:spPr bwMode="auto">
          <a:xfrm>
            <a:off x="228600" y="1905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  Tính</a:t>
            </a:r>
          </a:p>
        </p:txBody>
      </p:sp>
      <p:sp>
        <p:nvSpPr>
          <p:cNvPr id="399395" name="Text Box 35"/>
          <p:cNvSpPr txBox="1">
            <a:spLocks noChangeArrowheads="1"/>
          </p:cNvSpPr>
          <p:nvPr/>
        </p:nvSpPr>
        <p:spPr bwMode="auto">
          <a:xfrm>
            <a:off x="685800" y="2667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18 : 9 =</a:t>
            </a:r>
          </a:p>
        </p:txBody>
      </p:sp>
      <p:sp>
        <p:nvSpPr>
          <p:cNvPr id="399396" name="Text Box 36"/>
          <p:cNvSpPr txBox="1">
            <a:spLocks noChangeArrowheads="1"/>
          </p:cNvSpPr>
          <p:nvPr/>
        </p:nvSpPr>
        <p:spPr bwMode="auto">
          <a:xfrm>
            <a:off x="3124200" y="26670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27 : 9 =</a:t>
            </a:r>
          </a:p>
        </p:txBody>
      </p:sp>
      <p:sp>
        <p:nvSpPr>
          <p:cNvPr id="399397" name="Text Box 37"/>
          <p:cNvSpPr txBox="1">
            <a:spLocks noChangeArrowheads="1"/>
          </p:cNvSpPr>
          <p:nvPr/>
        </p:nvSpPr>
        <p:spPr bwMode="auto">
          <a:xfrm>
            <a:off x="5715000" y="26670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36 : 9 =</a:t>
            </a:r>
          </a:p>
        </p:txBody>
      </p:sp>
      <p:sp>
        <p:nvSpPr>
          <p:cNvPr id="399398" name="Text Box 38"/>
          <p:cNvSpPr txBox="1">
            <a:spLocks noChangeArrowheads="1"/>
          </p:cNvSpPr>
          <p:nvPr/>
        </p:nvSpPr>
        <p:spPr bwMode="auto">
          <a:xfrm>
            <a:off x="685800" y="39004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72 : 9 =</a:t>
            </a:r>
          </a:p>
        </p:txBody>
      </p:sp>
      <p:sp>
        <p:nvSpPr>
          <p:cNvPr id="399399" name="Text Box 39"/>
          <p:cNvSpPr txBox="1">
            <a:spLocks noChangeArrowheads="1"/>
          </p:cNvSpPr>
          <p:nvPr/>
        </p:nvSpPr>
        <p:spPr bwMode="auto">
          <a:xfrm>
            <a:off x="3124200" y="39004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45 : 9 =</a:t>
            </a:r>
          </a:p>
        </p:txBody>
      </p:sp>
      <p:sp>
        <p:nvSpPr>
          <p:cNvPr id="399400" name="Text Box 40"/>
          <p:cNvSpPr txBox="1">
            <a:spLocks noChangeArrowheads="1"/>
          </p:cNvSpPr>
          <p:nvPr/>
        </p:nvSpPr>
        <p:spPr bwMode="auto">
          <a:xfrm>
            <a:off x="5715000" y="39004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81 : 9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99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99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99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99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99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99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99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99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99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9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9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9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99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99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99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99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6" grpId="0"/>
      <p:bldP spid="399395" grpId="0"/>
      <p:bldP spid="399396" grpId="0"/>
      <p:bldP spid="399397" grpId="0"/>
      <p:bldP spid="399398" grpId="0"/>
      <p:bldP spid="399399" grpId="0"/>
      <p:bldP spid="3994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4300" y="0"/>
            <a:ext cx="9029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FF66"/>
                </a:solidFill>
              </a:rPr>
              <a:t>Toán</a:t>
            </a:r>
            <a:r>
              <a:rPr lang="en-US" sz="2000" b="1">
                <a:solidFill>
                  <a:srgbClr val="FFFF66"/>
                </a:solidFill>
              </a:rPr>
              <a:t> </a:t>
            </a:r>
            <a:r>
              <a:rPr lang="en-US" sz="2000" b="1" u="sng">
                <a:solidFill>
                  <a:srgbClr val="FFFF66"/>
                </a:solidFill>
              </a:rPr>
              <a:t>Tiết:</a:t>
            </a:r>
            <a:r>
              <a:rPr lang="en-US" sz="2000" b="1">
                <a:solidFill>
                  <a:srgbClr val="FFFF66"/>
                </a:solidFill>
              </a:rPr>
              <a:t> 69</a:t>
            </a:r>
          </a:p>
        </p:txBody>
      </p:sp>
      <p:sp>
        <p:nvSpPr>
          <p:cNvPr id="444419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</a:rPr>
              <a:t>Chia số có hai chữ số cho số có một chữ số</a:t>
            </a:r>
          </a:p>
        </p:txBody>
      </p:sp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990600" y="13716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72 : 3 = ?  </a:t>
            </a:r>
          </a:p>
        </p:txBody>
      </p:sp>
      <p:sp>
        <p:nvSpPr>
          <p:cNvPr id="444421" name="Text Box 5"/>
          <p:cNvSpPr txBox="1">
            <a:spLocks noChangeArrowheads="1"/>
          </p:cNvSpPr>
          <p:nvPr/>
        </p:nvSpPr>
        <p:spPr bwMode="auto">
          <a:xfrm>
            <a:off x="1143000" y="1828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72</a:t>
            </a:r>
          </a:p>
        </p:txBody>
      </p:sp>
      <p:sp>
        <p:nvSpPr>
          <p:cNvPr id="444422" name="Text Box 6"/>
          <p:cNvSpPr txBox="1">
            <a:spLocks noChangeArrowheads="1"/>
          </p:cNvSpPr>
          <p:nvPr/>
        </p:nvSpPr>
        <p:spPr bwMode="auto">
          <a:xfrm>
            <a:off x="1676400" y="1828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444423" name="Text Box 7"/>
          <p:cNvSpPr txBox="1">
            <a:spLocks noChangeArrowheads="1"/>
          </p:cNvSpPr>
          <p:nvPr/>
        </p:nvSpPr>
        <p:spPr bwMode="auto">
          <a:xfrm>
            <a:off x="304800" y="13716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</a:t>
            </a:r>
          </a:p>
        </p:txBody>
      </p:sp>
      <p:sp>
        <p:nvSpPr>
          <p:cNvPr id="444424" name="Line 8"/>
          <p:cNvSpPr>
            <a:spLocks noChangeShapeType="1"/>
          </p:cNvSpPr>
          <p:nvPr/>
        </p:nvSpPr>
        <p:spPr bwMode="auto">
          <a:xfrm>
            <a:off x="1600200" y="19050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25" name="Line 9"/>
          <p:cNvSpPr>
            <a:spLocks noChangeShapeType="1"/>
          </p:cNvSpPr>
          <p:nvPr/>
        </p:nvSpPr>
        <p:spPr bwMode="auto">
          <a:xfrm>
            <a:off x="16002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26" name="Text Box 10"/>
          <p:cNvSpPr txBox="1">
            <a:spLocks noChangeArrowheads="1"/>
          </p:cNvSpPr>
          <p:nvPr/>
        </p:nvSpPr>
        <p:spPr bwMode="auto">
          <a:xfrm>
            <a:off x="2819400" y="16002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/>
              <a:t> </a:t>
            </a:r>
            <a:r>
              <a:rPr lang="en-US" sz="2000" b="1"/>
              <a:t>7</a:t>
            </a:r>
            <a:r>
              <a:rPr lang="en-US" sz="2000"/>
              <a:t> chia </a:t>
            </a:r>
            <a:r>
              <a:rPr lang="en-US" sz="2000" b="1"/>
              <a:t>3</a:t>
            </a:r>
            <a:r>
              <a:rPr lang="en-US" sz="2000"/>
              <a:t> được </a:t>
            </a:r>
            <a:r>
              <a:rPr lang="en-US" sz="2000" b="1"/>
              <a:t>2</a:t>
            </a:r>
          </a:p>
        </p:txBody>
      </p:sp>
      <p:sp>
        <p:nvSpPr>
          <p:cNvPr id="444427" name="Text Box 11"/>
          <p:cNvSpPr txBox="1">
            <a:spLocks noChangeArrowheads="1"/>
          </p:cNvSpPr>
          <p:nvPr/>
        </p:nvSpPr>
        <p:spPr bwMode="auto">
          <a:xfrm>
            <a:off x="5105400" y="16002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, viết </a:t>
            </a:r>
            <a:r>
              <a:rPr lang="en-US" sz="2000" b="1"/>
              <a:t>2.</a:t>
            </a:r>
          </a:p>
        </p:txBody>
      </p:sp>
      <p:sp>
        <p:nvSpPr>
          <p:cNvPr id="444428" name="Text Box 12"/>
          <p:cNvSpPr txBox="1">
            <a:spLocks noChangeArrowheads="1"/>
          </p:cNvSpPr>
          <p:nvPr/>
        </p:nvSpPr>
        <p:spPr bwMode="auto">
          <a:xfrm>
            <a:off x="1676400" y="2209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44429" name="Text Box 13"/>
          <p:cNvSpPr txBox="1">
            <a:spLocks noChangeArrowheads="1"/>
          </p:cNvSpPr>
          <p:nvPr/>
        </p:nvSpPr>
        <p:spPr bwMode="auto">
          <a:xfrm>
            <a:off x="3048000" y="21336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  <a:r>
              <a:rPr lang="en-US" sz="2000"/>
              <a:t> nhân </a:t>
            </a:r>
            <a:r>
              <a:rPr lang="en-US" sz="2000" b="1"/>
              <a:t>3</a:t>
            </a:r>
            <a:r>
              <a:rPr lang="en-US" sz="2000"/>
              <a:t> bằng </a:t>
            </a:r>
            <a:r>
              <a:rPr lang="en-US" sz="2000" b="1"/>
              <a:t>6</a:t>
            </a:r>
            <a:r>
              <a:rPr lang="en-US" sz="2000"/>
              <a:t>;</a:t>
            </a:r>
          </a:p>
        </p:txBody>
      </p:sp>
      <p:sp>
        <p:nvSpPr>
          <p:cNvPr id="444430" name="Text Box 14"/>
          <p:cNvSpPr txBox="1">
            <a:spLocks noChangeArrowheads="1"/>
          </p:cNvSpPr>
          <p:nvPr/>
        </p:nvSpPr>
        <p:spPr bwMode="auto">
          <a:xfrm>
            <a:off x="5410200" y="21336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7</a:t>
            </a:r>
            <a:r>
              <a:rPr lang="en-US" sz="2000"/>
              <a:t> trừ </a:t>
            </a:r>
            <a:r>
              <a:rPr lang="en-US" sz="2000" b="1"/>
              <a:t>6</a:t>
            </a:r>
            <a:r>
              <a:rPr lang="en-US" sz="2000"/>
              <a:t> bằng </a:t>
            </a:r>
          </a:p>
        </p:txBody>
      </p:sp>
      <p:sp>
        <p:nvSpPr>
          <p:cNvPr id="444431" name="Text Box 15"/>
          <p:cNvSpPr txBox="1">
            <a:spLocks noChangeArrowheads="1"/>
          </p:cNvSpPr>
          <p:nvPr/>
        </p:nvSpPr>
        <p:spPr bwMode="auto">
          <a:xfrm>
            <a:off x="1143000" y="2209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444432" name="Line 16"/>
          <p:cNvSpPr>
            <a:spLocks noChangeShapeType="1"/>
          </p:cNvSpPr>
          <p:nvPr/>
        </p:nvSpPr>
        <p:spPr bwMode="auto">
          <a:xfrm>
            <a:off x="1143000" y="2590800"/>
            <a:ext cx="381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33" name="Text Box 17"/>
          <p:cNvSpPr txBox="1">
            <a:spLocks noChangeArrowheads="1"/>
          </p:cNvSpPr>
          <p:nvPr/>
        </p:nvSpPr>
        <p:spPr bwMode="auto">
          <a:xfrm>
            <a:off x="1143000" y="25146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44434" name="Text Box 18"/>
          <p:cNvSpPr txBox="1">
            <a:spLocks noChangeArrowheads="1"/>
          </p:cNvSpPr>
          <p:nvPr/>
        </p:nvSpPr>
        <p:spPr bwMode="auto">
          <a:xfrm>
            <a:off x="1295400" y="251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44435" name="Text Box 19"/>
          <p:cNvSpPr txBox="1">
            <a:spLocks noChangeArrowheads="1"/>
          </p:cNvSpPr>
          <p:nvPr/>
        </p:nvSpPr>
        <p:spPr bwMode="auto">
          <a:xfrm>
            <a:off x="2819400" y="26670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/>
              <a:t> Hạ </a:t>
            </a:r>
            <a:r>
              <a:rPr lang="en-US" sz="2000" b="1"/>
              <a:t>2, </a:t>
            </a:r>
            <a:r>
              <a:rPr lang="en-US" sz="2000"/>
              <a:t>được</a:t>
            </a:r>
            <a:r>
              <a:rPr lang="en-US" sz="2000" b="1"/>
              <a:t> 12</a:t>
            </a:r>
            <a:r>
              <a:rPr lang="en-US" sz="2000"/>
              <a:t>;</a:t>
            </a:r>
          </a:p>
        </p:txBody>
      </p:sp>
      <p:sp>
        <p:nvSpPr>
          <p:cNvPr id="444436" name="Text Box 20"/>
          <p:cNvSpPr txBox="1">
            <a:spLocks noChangeArrowheads="1"/>
          </p:cNvSpPr>
          <p:nvPr/>
        </p:nvSpPr>
        <p:spPr bwMode="auto">
          <a:xfrm>
            <a:off x="5105400" y="2667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12</a:t>
            </a:r>
            <a:r>
              <a:rPr lang="en-US" sz="2000"/>
              <a:t> chia </a:t>
            </a:r>
            <a:r>
              <a:rPr lang="en-US" sz="2000" b="1"/>
              <a:t>3</a:t>
            </a:r>
            <a:r>
              <a:rPr lang="en-US" sz="2000"/>
              <a:t> được </a:t>
            </a:r>
            <a:r>
              <a:rPr lang="en-US" sz="2000" b="1"/>
              <a:t>4</a:t>
            </a:r>
          </a:p>
        </p:txBody>
      </p:sp>
      <p:sp>
        <p:nvSpPr>
          <p:cNvPr id="444437" name="Text Box 21"/>
          <p:cNvSpPr txBox="1">
            <a:spLocks noChangeArrowheads="1"/>
          </p:cNvSpPr>
          <p:nvPr/>
        </p:nvSpPr>
        <p:spPr bwMode="auto">
          <a:xfrm>
            <a:off x="7315200" y="2667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, viết </a:t>
            </a:r>
            <a:r>
              <a:rPr lang="en-US" sz="2000" b="1"/>
              <a:t>4.</a:t>
            </a:r>
          </a:p>
        </p:txBody>
      </p:sp>
      <p:sp>
        <p:nvSpPr>
          <p:cNvPr id="444438" name="Text Box 22"/>
          <p:cNvSpPr txBox="1">
            <a:spLocks noChangeArrowheads="1"/>
          </p:cNvSpPr>
          <p:nvPr/>
        </p:nvSpPr>
        <p:spPr bwMode="auto">
          <a:xfrm>
            <a:off x="1828800" y="2209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444439" name="Text Box 23"/>
          <p:cNvSpPr txBox="1">
            <a:spLocks noChangeArrowheads="1"/>
          </p:cNvSpPr>
          <p:nvPr/>
        </p:nvSpPr>
        <p:spPr bwMode="auto">
          <a:xfrm>
            <a:off x="3048000" y="32004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</a:t>
            </a:r>
            <a:r>
              <a:rPr lang="en-US" sz="2000"/>
              <a:t> nhân </a:t>
            </a:r>
            <a:r>
              <a:rPr lang="en-US" sz="2000" b="1"/>
              <a:t>3</a:t>
            </a:r>
            <a:r>
              <a:rPr lang="en-US" sz="2000"/>
              <a:t> bằng </a:t>
            </a:r>
            <a:r>
              <a:rPr lang="en-US" sz="2000" b="1"/>
              <a:t>12</a:t>
            </a:r>
            <a:r>
              <a:rPr lang="en-US" sz="2000"/>
              <a:t>;</a:t>
            </a:r>
          </a:p>
        </p:txBody>
      </p:sp>
      <p:sp>
        <p:nvSpPr>
          <p:cNvPr id="444440" name="Text Box 24"/>
          <p:cNvSpPr txBox="1">
            <a:spLocks noChangeArrowheads="1"/>
          </p:cNvSpPr>
          <p:nvPr/>
        </p:nvSpPr>
        <p:spPr bwMode="auto">
          <a:xfrm>
            <a:off x="5562600" y="32004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12</a:t>
            </a:r>
            <a:r>
              <a:rPr lang="en-US" sz="2000"/>
              <a:t> trừ </a:t>
            </a:r>
            <a:r>
              <a:rPr lang="en-US" sz="2000" b="1"/>
              <a:t>12</a:t>
            </a:r>
            <a:r>
              <a:rPr lang="en-US" sz="2000"/>
              <a:t> bằng </a:t>
            </a:r>
            <a:r>
              <a:rPr lang="en-US" sz="2000" b="1"/>
              <a:t>0</a:t>
            </a:r>
            <a:r>
              <a:rPr lang="en-US" sz="2000"/>
              <a:t>.</a:t>
            </a:r>
          </a:p>
        </p:txBody>
      </p:sp>
      <p:sp>
        <p:nvSpPr>
          <p:cNvPr id="444441" name="Text Box 25"/>
          <p:cNvSpPr txBox="1">
            <a:spLocks noChangeArrowheads="1"/>
          </p:cNvSpPr>
          <p:nvPr/>
        </p:nvSpPr>
        <p:spPr bwMode="auto">
          <a:xfrm>
            <a:off x="1143000" y="2819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444442" name="Line 26"/>
          <p:cNvSpPr>
            <a:spLocks noChangeShapeType="1"/>
          </p:cNvSpPr>
          <p:nvPr/>
        </p:nvSpPr>
        <p:spPr bwMode="auto">
          <a:xfrm>
            <a:off x="1143000" y="3200400"/>
            <a:ext cx="457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43" name="Text Box 27"/>
          <p:cNvSpPr txBox="1">
            <a:spLocks noChangeArrowheads="1"/>
          </p:cNvSpPr>
          <p:nvPr/>
        </p:nvSpPr>
        <p:spPr bwMode="auto">
          <a:xfrm>
            <a:off x="1295400" y="3124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44444" name="Text Box 28"/>
          <p:cNvSpPr txBox="1">
            <a:spLocks noChangeArrowheads="1"/>
          </p:cNvSpPr>
          <p:nvPr/>
        </p:nvSpPr>
        <p:spPr bwMode="auto">
          <a:xfrm>
            <a:off x="990600" y="3581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72 : 3 = </a:t>
            </a:r>
          </a:p>
        </p:txBody>
      </p:sp>
      <p:sp>
        <p:nvSpPr>
          <p:cNvPr id="444445" name="Text Box 29"/>
          <p:cNvSpPr txBox="1">
            <a:spLocks noChangeArrowheads="1"/>
          </p:cNvSpPr>
          <p:nvPr/>
        </p:nvSpPr>
        <p:spPr bwMode="auto">
          <a:xfrm>
            <a:off x="2057400" y="35814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24</a:t>
            </a:r>
          </a:p>
        </p:txBody>
      </p:sp>
      <p:sp>
        <p:nvSpPr>
          <p:cNvPr id="444446" name="Text Box 30"/>
          <p:cNvSpPr txBox="1">
            <a:spLocks noChangeArrowheads="1"/>
          </p:cNvSpPr>
          <p:nvPr/>
        </p:nvSpPr>
        <p:spPr bwMode="auto">
          <a:xfrm>
            <a:off x="7162800" y="2133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4447" name="Text Box 31"/>
          <p:cNvSpPr txBox="1">
            <a:spLocks noChangeArrowheads="1"/>
          </p:cNvSpPr>
          <p:nvPr/>
        </p:nvSpPr>
        <p:spPr bwMode="auto">
          <a:xfrm>
            <a:off x="990600" y="4114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65 : 3 = ?  </a:t>
            </a:r>
          </a:p>
        </p:txBody>
      </p:sp>
      <p:sp>
        <p:nvSpPr>
          <p:cNvPr id="444448" name="Text Box 32"/>
          <p:cNvSpPr txBox="1">
            <a:spLocks noChangeArrowheads="1"/>
          </p:cNvSpPr>
          <p:nvPr/>
        </p:nvSpPr>
        <p:spPr bwMode="auto">
          <a:xfrm>
            <a:off x="1143000" y="45720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65</a:t>
            </a:r>
          </a:p>
        </p:txBody>
      </p:sp>
      <p:sp>
        <p:nvSpPr>
          <p:cNvPr id="444449" name="Text Box 33"/>
          <p:cNvSpPr txBox="1">
            <a:spLocks noChangeArrowheads="1"/>
          </p:cNvSpPr>
          <p:nvPr/>
        </p:nvSpPr>
        <p:spPr bwMode="auto">
          <a:xfrm>
            <a:off x="1676400" y="4572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4450" name="Text Box 34"/>
          <p:cNvSpPr txBox="1">
            <a:spLocks noChangeArrowheads="1"/>
          </p:cNvSpPr>
          <p:nvPr/>
        </p:nvSpPr>
        <p:spPr bwMode="auto">
          <a:xfrm>
            <a:off x="304800" y="41148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</a:t>
            </a:r>
          </a:p>
        </p:txBody>
      </p:sp>
      <p:sp>
        <p:nvSpPr>
          <p:cNvPr id="444451" name="Line 35"/>
          <p:cNvSpPr>
            <a:spLocks noChangeShapeType="1"/>
          </p:cNvSpPr>
          <p:nvPr/>
        </p:nvSpPr>
        <p:spPr bwMode="auto">
          <a:xfrm>
            <a:off x="1600200" y="46482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52" name="Line 36"/>
          <p:cNvSpPr>
            <a:spLocks noChangeShapeType="1"/>
          </p:cNvSpPr>
          <p:nvPr/>
        </p:nvSpPr>
        <p:spPr bwMode="auto">
          <a:xfrm>
            <a:off x="1600200" y="4953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53" name="Text Box 37"/>
          <p:cNvSpPr txBox="1">
            <a:spLocks noChangeArrowheads="1"/>
          </p:cNvSpPr>
          <p:nvPr/>
        </p:nvSpPr>
        <p:spPr bwMode="auto">
          <a:xfrm>
            <a:off x="3505200" y="41148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rgbClr val="FFFF00"/>
                </a:solidFill>
              </a:rPr>
              <a:t> </a:t>
            </a:r>
            <a:r>
              <a:rPr lang="en-US" sz="2000" b="1">
                <a:solidFill>
                  <a:srgbClr val="FFFF00"/>
                </a:solidFill>
              </a:rPr>
              <a:t>6</a:t>
            </a:r>
            <a:r>
              <a:rPr lang="en-US" sz="2000">
                <a:solidFill>
                  <a:srgbClr val="FFFF00"/>
                </a:solidFill>
              </a:rPr>
              <a:t> chia </a:t>
            </a:r>
            <a:r>
              <a:rPr lang="en-US" sz="2000" b="1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được </a:t>
            </a:r>
            <a:r>
              <a:rPr lang="en-US" sz="20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444454" name="Text Box 38"/>
          <p:cNvSpPr txBox="1">
            <a:spLocks noChangeArrowheads="1"/>
          </p:cNvSpPr>
          <p:nvPr/>
        </p:nvSpPr>
        <p:spPr bwMode="auto">
          <a:xfrm>
            <a:off x="5791200" y="4114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, viết </a:t>
            </a:r>
            <a:r>
              <a:rPr lang="en-US" sz="2000" b="1">
                <a:solidFill>
                  <a:srgbClr val="FFFF00"/>
                </a:solidFill>
              </a:rPr>
              <a:t>3.</a:t>
            </a:r>
          </a:p>
        </p:txBody>
      </p:sp>
      <p:sp>
        <p:nvSpPr>
          <p:cNvPr id="444455" name="Text Box 39"/>
          <p:cNvSpPr txBox="1">
            <a:spLocks noChangeArrowheads="1"/>
          </p:cNvSpPr>
          <p:nvPr/>
        </p:nvSpPr>
        <p:spPr bwMode="auto">
          <a:xfrm>
            <a:off x="1676400" y="4953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444456" name="Text Box 40"/>
          <p:cNvSpPr txBox="1">
            <a:spLocks noChangeArrowheads="1"/>
          </p:cNvSpPr>
          <p:nvPr/>
        </p:nvSpPr>
        <p:spPr bwMode="auto">
          <a:xfrm>
            <a:off x="3733800" y="46482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3</a:t>
            </a:r>
            <a:r>
              <a:rPr lang="en-US" sz="2000">
                <a:solidFill>
                  <a:srgbClr val="FFFF00"/>
                </a:solidFill>
              </a:rPr>
              <a:t> nhân </a:t>
            </a:r>
            <a:r>
              <a:rPr lang="en-US" sz="2000" b="1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bằng </a:t>
            </a:r>
            <a:r>
              <a:rPr lang="en-US" sz="2000" b="1">
                <a:solidFill>
                  <a:srgbClr val="FFFF00"/>
                </a:solidFill>
              </a:rPr>
              <a:t>6</a:t>
            </a:r>
            <a:r>
              <a:rPr lang="en-US" sz="2000">
                <a:solidFill>
                  <a:srgbClr val="FFFF00"/>
                </a:solidFill>
              </a:rPr>
              <a:t>;</a:t>
            </a:r>
          </a:p>
        </p:txBody>
      </p:sp>
      <p:sp>
        <p:nvSpPr>
          <p:cNvPr id="444457" name="Text Box 41"/>
          <p:cNvSpPr txBox="1">
            <a:spLocks noChangeArrowheads="1"/>
          </p:cNvSpPr>
          <p:nvPr/>
        </p:nvSpPr>
        <p:spPr bwMode="auto">
          <a:xfrm>
            <a:off x="6096000" y="4648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6</a:t>
            </a:r>
            <a:r>
              <a:rPr lang="en-US" sz="2000">
                <a:solidFill>
                  <a:srgbClr val="FFFF00"/>
                </a:solidFill>
              </a:rPr>
              <a:t> trừ </a:t>
            </a:r>
            <a:r>
              <a:rPr lang="en-US" sz="2000" b="1">
                <a:solidFill>
                  <a:srgbClr val="FFFF00"/>
                </a:solidFill>
              </a:rPr>
              <a:t>6</a:t>
            </a:r>
            <a:r>
              <a:rPr lang="en-US" sz="2000">
                <a:solidFill>
                  <a:srgbClr val="FFFF00"/>
                </a:solidFill>
              </a:rPr>
              <a:t> bằng</a:t>
            </a:r>
          </a:p>
        </p:txBody>
      </p:sp>
      <p:sp>
        <p:nvSpPr>
          <p:cNvPr id="444458" name="Text Box 42"/>
          <p:cNvSpPr txBox="1">
            <a:spLocks noChangeArrowheads="1"/>
          </p:cNvSpPr>
          <p:nvPr/>
        </p:nvSpPr>
        <p:spPr bwMode="auto">
          <a:xfrm>
            <a:off x="1143000" y="4953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4459" name="Line 43"/>
          <p:cNvSpPr>
            <a:spLocks noChangeShapeType="1"/>
          </p:cNvSpPr>
          <p:nvPr/>
        </p:nvSpPr>
        <p:spPr bwMode="auto">
          <a:xfrm>
            <a:off x="1143000" y="5334000"/>
            <a:ext cx="381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60" name="Text Box 44"/>
          <p:cNvSpPr txBox="1">
            <a:spLocks noChangeArrowheads="1"/>
          </p:cNvSpPr>
          <p:nvPr/>
        </p:nvSpPr>
        <p:spPr bwMode="auto">
          <a:xfrm>
            <a:off x="1143000" y="52578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4461" name="Text Box 45"/>
          <p:cNvSpPr txBox="1">
            <a:spLocks noChangeArrowheads="1"/>
          </p:cNvSpPr>
          <p:nvPr/>
        </p:nvSpPr>
        <p:spPr bwMode="auto">
          <a:xfrm>
            <a:off x="1295400" y="5257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4462" name="Text Box 46"/>
          <p:cNvSpPr txBox="1">
            <a:spLocks noChangeArrowheads="1"/>
          </p:cNvSpPr>
          <p:nvPr/>
        </p:nvSpPr>
        <p:spPr bwMode="auto">
          <a:xfrm>
            <a:off x="3505200" y="5181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rgbClr val="FFFF00"/>
                </a:solidFill>
              </a:rPr>
              <a:t> Hạ </a:t>
            </a:r>
            <a:r>
              <a:rPr lang="en-US" sz="2000" b="1">
                <a:solidFill>
                  <a:srgbClr val="FFFF00"/>
                </a:solidFill>
              </a:rPr>
              <a:t>5; 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444463" name="Text Box 47"/>
          <p:cNvSpPr txBox="1">
            <a:spLocks noChangeArrowheads="1"/>
          </p:cNvSpPr>
          <p:nvPr/>
        </p:nvSpPr>
        <p:spPr bwMode="auto">
          <a:xfrm>
            <a:off x="4495800" y="51816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5</a:t>
            </a:r>
            <a:r>
              <a:rPr lang="en-US" sz="2000">
                <a:solidFill>
                  <a:srgbClr val="FFFF00"/>
                </a:solidFill>
              </a:rPr>
              <a:t> chia </a:t>
            </a:r>
            <a:r>
              <a:rPr lang="en-US" sz="2000" b="1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được </a:t>
            </a:r>
            <a:r>
              <a:rPr lang="en-US" sz="20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44464" name="Text Box 48"/>
          <p:cNvSpPr txBox="1">
            <a:spLocks noChangeArrowheads="1"/>
          </p:cNvSpPr>
          <p:nvPr/>
        </p:nvSpPr>
        <p:spPr bwMode="auto">
          <a:xfrm>
            <a:off x="6629400" y="51816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, viết </a:t>
            </a:r>
            <a:r>
              <a:rPr lang="en-US" sz="2000" b="1">
                <a:solidFill>
                  <a:srgbClr val="FFFF00"/>
                </a:solidFill>
              </a:rPr>
              <a:t>2.</a:t>
            </a:r>
          </a:p>
        </p:txBody>
      </p:sp>
      <p:sp>
        <p:nvSpPr>
          <p:cNvPr id="444465" name="Text Box 49"/>
          <p:cNvSpPr txBox="1">
            <a:spLocks noChangeArrowheads="1"/>
          </p:cNvSpPr>
          <p:nvPr/>
        </p:nvSpPr>
        <p:spPr bwMode="auto">
          <a:xfrm>
            <a:off x="1828800" y="4953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4466" name="Text Box 50"/>
          <p:cNvSpPr txBox="1">
            <a:spLocks noChangeArrowheads="1"/>
          </p:cNvSpPr>
          <p:nvPr/>
        </p:nvSpPr>
        <p:spPr bwMode="auto">
          <a:xfrm>
            <a:off x="3733800" y="57150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nhân </a:t>
            </a:r>
            <a:r>
              <a:rPr lang="en-US" sz="2000" b="1">
                <a:solidFill>
                  <a:srgbClr val="FFFF00"/>
                </a:solidFill>
              </a:rPr>
              <a:t>2</a:t>
            </a:r>
            <a:r>
              <a:rPr lang="en-US" sz="2000">
                <a:solidFill>
                  <a:srgbClr val="FFFF00"/>
                </a:solidFill>
              </a:rPr>
              <a:t> bằng </a:t>
            </a:r>
            <a:r>
              <a:rPr lang="en-US" sz="2000" b="1">
                <a:solidFill>
                  <a:srgbClr val="FFFF00"/>
                </a:solidFill>
              </a:rPr>
              <a:t>4</a:t>
            </a:r>
            <a:r>
              <a:rPr lang="en-US" sz="2000">
                <a:solidFill>
                  <a:srgbClr val="FFFF00"/>
                </a:solidFill>
              </a:rPr>
              <a:t>;</a:t>
            </a:r>
          </a:p>
        </p:txBody>
      </p:sp>
      <p:sp>
        <p:nvSpPr>
          <p:cNvPr id="444467" name="Text Box 51"/>
          <p:cNvSpPr txBox="1">
            <a:spLocks noChangeArrowheads="1"/>
          </p:cNvSpPr>
          <p:nvPr/>
        </p:nvSpPr>
        <p:spPr bwMode="auto">
          <a:xfrm>
            <a:off x="6096000" y="57150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5</a:t>
            </a:r>
            <a:r>
              <a:rPr lang="en-US" sz="2000">
                <a:solidFill>
                  <a:srgbClr val="FFFF00"/>
                </a:solidFill>
              </a:rPr>
              <a:t> trừ </a:t>
            </a:r>
            <a:r>
              <a:rPr lang="en-US" sz="2000" b="1">
                <a:solidFill>
                  <a:srgbClr val="FFFF00"/>
                </a:solidFill>
              </a:rPr>
              <a:t>4</a:t>
            </a:r>
            <a:r>
              <a:rPr lang="en-US" sz="2000">
                <a:solidFill>
                  <a:srgbClr val="FFFF00"/>
                </a:solidFill>
              </a:rPr>
              <a:t> bằng </a:t>
            </a:r>
            <a:r>
              <a:rPr lang="en-US" sz="2000" b="1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444468" name="Text Box 52"/>
          <p:cNvSpPr txBox="1">
            <a:spLocks noChangeArrowheads="1"/>
          </p:cNvSpPr>
          <p:nvPr/>
        </p:nvSpPr>
        <p:spPr bwMode="auto">
          <a:xfrm>
            <a:off x="1295400" y="55626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  <p:sp>
        <p:nvSpPr>
          <p:cNvPr id="444469" name="Line 53"/>
          <p:cNvSpPr>
            <a:spLocks noChangeShapeType="1"/>
          </p:cNvSpPr>
          <p:nvPr/>
        </p:nvSpPr>
        <p:spPr bwMode="auto">
          <a:xfrm>
            <a:off x="1143000" y="5943600"/>
            <a:ext cx="457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4470" name="Text Box 54"/>
          <p:cNvSpPr txBox="1">
            <a:spLocks noChangeArrowheads="1"/>
          </p:cNvSpPr>
          <p:nvPr/>
        </p:nvSpPr>
        <p:spPr bwMode="auto">
          <a:xfrm>
            <a:off x="1295400" y="5867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4471" name="Text Box 55"/>
          <p:cNvSpPr txBox="1">
            <a:spLocks noChangeArrowheads="1"/>
          </p:cNvSpPr>
          <p:nvPr/>
        </p:nvSpPr>
        <p:spPr bwMode="auto">
          <a:xfrm>
            <a:off x="990600" y="63246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65 : 2 = </a:t>
            </a:r>
          </a:p>
        </p:txBody>
      </p:sp>
      <p:sp>
        <p:nvSpPr>
          <p:cNvPr id="444472" name="Text Box 56"/>
          <p:cNvSpPr txBox="1">
            <a:spLocks noChangeArrowheads="1"/>
          </p:cNvSpPr>
          <p:nvPr/>
        </p:nvSpPr>
        <p:spPr bwMode="auto">
          <a:xfrm>
            <a:off x="2057400" y="63246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32</a:t>
            </a:r>
          </a:p>
        </p:txBody>
      </p:sp>
      <p:sp>
        <p:nvSpPr>
          <p:cNvPr id="444473" name="Text Box 57"/>
          <p:cNvSpPr txBox="1">
            <a:spLocks noChangeArrowheads="1"/>
          </p:cNvSpPr>
          <p:nvPr/>
        </p:nvSpPr>
        <p:spPr bwMode="auto">
          <a:xfrm>
            <a:off x="7848600" y="4648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44474" name="Text Box 58"/>
          <p:cNvSpPr txBox="1">
            <a:spLocks noChangeArrowheads="1"/>
          </p:cNvSpPr>
          <p:nvPr/>
        </p:nvSpPr>
        <p:spPr bwMode="auto">
          <a:xfrm>
            <a:off x="2438400" y="63246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(dư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44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44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44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44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44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44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44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4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44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44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44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4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444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444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444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500"/>
                                        <p:tgtEl>
                                          <p:spTgt spid="444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500"/>
                                        <p:tgtEl>
                                          <p:spTgt spid="444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500"/>
                                        <p:tgtEl>
                                          <p:spTgt spid="444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44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7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4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44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44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44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8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44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444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44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444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444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444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10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44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444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444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444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444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444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444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444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444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444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444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44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1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4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444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444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444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4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44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444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444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44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9" dur="80"/>
                                        <p:tgtEl>
                                          <p:spTgt spid="444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0" dur="80"/>
                                        <p:tgtEl>
                                          <p:spTgt spid="444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80"/>
                                        <p:tgtEl>
                                          <p:spTgt spid="444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6" dur="80"/>
                                        <p:tgtEl>
                                          <p:spTgt spid="444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7" dur="80"/>
                                        <p:tgtEl>
                                          <p:spTgt spid="444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80"/>
                                        <p:tgtEl>
                                          <p:spTgt spid="444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44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444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444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444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44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444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444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444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7" dur="80"/>
                                        <p:tgtEl>
                                          <p:spTgt spid="444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8" dur="80"/>
                                        <p:tgtEl>
                                          <p:spTgt spid="444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80"/>
                                        <p:tgtEl>
                                          <p:spTgt spid="444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2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44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8" dur="80"/>
                                        <p:tgtEl>
                                          <p:spTgt spid="444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9" dur="80"/>
                                        <p:tgtEl>
                                          <p:spTgt spid="444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80"/>
                                        <p:tgtEl>
                                          <p:spTgt spid="444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2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4" dur="2000"/>
                                        <p:tgtEl>
                                          <p:spTgt spid="44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9" dur="80"/>
                                        <p:tgtEl>
                                          <p:spTgt spid="444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0" dur="80"/>
                                        <p:tgtEl>
                                          <p:spTgt spid="444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80"/>
                                        <p:tgtEl>
                                          <p:spTgt spid="444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5" dur="500"/>
                                        <p:tgtEl>
                                          <p:spTgt spid="44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0" dur="2000"/>
                                        <p:tgtEl>
                                          <p:spTgt spid="44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4" dur="2000"/>
                                        <p:tgtEl>
                                          <p:spTgt spid="44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9" dur="80"/>
                                        <p:tgtEl>
                                          <p:spTgt spid="444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0" dur="80"/>
                                        <p:tgtEl>
                                          <p:spTgt spid="444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80"/>
                                        <p:tgtEl>
                                          <p:spTgt spid="444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5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5" dur="2000"/>
                                        <p:tgtEl>
                                          <p:spTgt spid="44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0" dur="80"/>
                                        <p:tgtEl>
                                          <p:spTgt spid="444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1" dur="80"/>
                                        <p:tgtEl>
                                          <p:spTgt spid="444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2" dur="80"/>
                                        <p:tgtEl>
                                          <p:spTgt spid="444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7" dur="80"/>
                                        <p:tgtEl>
                                          <p:spTgt spid="444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8" dur="80"/>
                                        <p:tgtEl>
                                          <p:spTgt spid="444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80"/>
                                        <p:tgtEl>
                                          <p:spTgt spid="444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27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3" dur="2000"/>
                                        <p:tgtEl>
                                          <p:spTgt spid="44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8" dur="80"/>
                                        <p:tgtEl>
                                          <p:spTgt spid="444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9" dur="80"/>
                                        <p:tgtEl>
                                          <p:spTgt spid="4444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80"/>
                                        <p:tgtEl>
                                          <p:spTgt spid="4444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28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4" dur="2000"/>
                                        <p:tgtEl>
                                          <p:spTgt spid="44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 nodeType="afterGroup">
                            <p:stCondLst>
                              <p:cond delay="2520"/>
                            </p:stCondLst>
                            <p:childTnLst>
                              <p:par>
                                <p:cTn id="28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8" dur="500"/>
                                        <p:tgtEl>
                                          <p:spTgt spid="444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3" dur="80"/>
                                        <p:tgtEl>
                                          <p:spTgt spid="44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4" dur="80"/>
                                        <p:tgtEl>
                                          <p:spTgt spid="44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80"/>
                                        <p:tgtEl>
                                          <p:spTgt spid="44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29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9" dur="2000"/>
                                        <p:tgtEl>
                                          <p:spTgt spid="444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4" dur="2000"/>
                                        <p:tgtEl>
                                          <p:spTgt spid="44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9" dur="2000"/>
                                        <p:tgtEl>
                                          <p:spTgt spid="44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3" dur="2000"/>
                                        <p:tgtEl>
                                          <p:spTgt spid="44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/>
      <p:bldP spid="444419" grpId="1"/>
      <p:bldP spid="444420" grpId="0"/>
      <p:bldP spid="444421" grpId="0"/>
      <p:bldP spid="444423" grpId="0"/>
      <p:bldP spid="444424" grpId="0" animBg="1"/>
      <p:bldP spid="444425" grpId="0" animBg="1"/>
      <p:bldP spid="444426" grpId="0"/>
      <p:bldP spid="444427" grpId="0"/>
      <p:bldP spid="444428" grpId="0"/>
      <p:bldP spid="444429" grpId="0"/>
      <p:bldP spid="444430" grpId="0"/>
      <p:bldP spid="444431" grpId="0"/>
      <p:bldP spid="444432" grpId="0" animBg="1"/>
      <p:bldP spid="444433" grpId="0"/>
      <p:bldP spid="444434" grpId="0"/>
      <p:bldP spid="444435" grpId="0"/>
      <p:bldP spid="444436" grpId="0"/>
      <p:bldP spid="444437" grpId="0"/>
      <p:bldP spid="444438" grpId="0"/>
      <p:bldP spid="444439" grpId="0"/>
      <p:bldP spid="444441" grpId="0"/>
      <p:bldP spid="444442" grpId="0" animBg="1"/>
      <p:bldP spid="444443" grpId="0"/>
      <p:bldP spid="444444" grpId="0"/>
      <p:bldP spid="444445" grpId="0"/>
      <p:bldP spid="444446" grpId="0"/>
      <p:bldP spid="444447" grpId="0"/>
      <p:bldP spid="444448" grpId="0"/>
      <p:bldP spid="444450" grpId="0"/>
      <p:bldP spid="444451" grpId="0" animBg="1"/>
      <p:bldP spid="444452" grpId="0" animBg="1"/>
      <p:bldP spid="444453" grpId="0"/>
      <p:bldP spid="444454" grpId="0"/>
      <p:bldP spid="444455" grpId="0"/>
      <p:bldP spid="444456" grpId="0"/>
      <p:bldP spid="444457" grpId="0"/>
      <p:bldP spid="444458" grpId="0"/>
      <p:bldP spid="444459" grpId="0" animBg="1"/>
      <p:bldP spid="444460" grpId="0"/>
      <p:bldP spid="444461" grpId="0"/>
      <p:bldP spid="444462" grpId="0"/>
      <p:bldP spid="444463" grpId="0"/>
      <p:bldP spid="444464" grpId="0"/>
      <p:bldP spid="444465" grpId="0"/>
      <p:bldP spid="444466" grpId="0"/>
      <p:bldP spid="444468" grpId="0"/>
      <p:bldP spid="444469" grpId="0" animBg="1"/>
      <p:bldP spid="444470" grpId="0"/>
      <p:bldP spid="444471" grpId="0"/>
      <p:bldP spid="444472" grpId="0"/>
      <p:bldP spid="444473" grpId="0"/>
      <p:bldP spid="4444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14300" y="0"/>
            <a:ext cx="9029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Toán</a:t>
            </a:r>
            <a:r>
              <a:rPr lang="en-US" sz="2000" b="1"/>
              <a:t> </a:t>
            </a:r>
            <a:r>
              <a:rPr lang="en-US" sz="2000" b="1" u="sng"/>
              <a:t>Tiết:</a:t>
            </a:r>
            <a:r>
              <a:rPr lang="en-US" sz="2000" b="1"/>
              <a:t> 69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066800" y="76200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45445" name="Text Box 5"/>
          <p:cNvSpPr txBox="1">
            <a:spLocks noChangeArrowheads="1"/>
          </p:cNvSpPr>
          <p:nvPr/>
        </p:nvSpPr>
        <p:spPr bwMode="auto">
          <a:xfrm>
            <a:off x="381000" y="4724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FF33"/>
                </a:solidFill>
              </a:rPr>
              <a:t>Bài 1/70: Tính</a:t>
            </a:r>
          </a:p>
        </p:txBody>
      </p:sp>
      <p:grpSp>
        <p:nvGrpSpPr>
          <p:cNvPr id="7173" name="Group 6"/>
          <p:cNvGrpSpPr>
            <a:grpSpLocks/>
          </p:cNvGrpSpPr>
          <p:nvPr/>
        </p:nvGrpSpPr>
        <p:grpSpPr bwMode="auto">
          <a:xfrm>
            <a:off x="304800" y="1143000"/>
            <a:ext cx="7086600" cy="1938338"/>
            <a:chOff x="192" y="864"/>
            <a:chExt cx="4464" cy="1221"/>
          </a:xfrm>
        </p:grpSpPr>
        <p:sp>
          <p:nvSpPr>
            <p:cNvPr id="7245" name="Text Box 7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7246" name="Text Box 8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7247" name="Text Box 9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7248" name="Text Box 10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a)</a:t>
              </a:r>
            </a:p>
          </p:txBody>
        </p:sp>
        <p:grpSp>
          <p:nvGrpSpPr>
            <p:cNvPr id="7249" name="Group 11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7275" name="Line 12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" name="Line 13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50" name="Text Box 14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</a:t>
              </a:r>
              <a:r>
                <a:rPr lang="en-US" sz="1600" b="1"/>
                <a:t>7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2</a:t>
              </a:r>
            </a:p>
          </p:txBody>
        </p:sp>
        <p:sp>
          <p:nvSpPr>
            <p:cNvPr id="7251" name="Text Box 15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2.</a:t>
              </a:r>
            </a:p>
          </p:txBody>
        </p:sp>
        <p:sp>
          <p:nvSpPr>
            <p:cNvPr id="7252" name="Text Box 16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6</a:t>
              </a:r>
              <a:r>
                <a:rPr lang="en-US" sz="1600"/>
                <a:t>;</a:t>
              </a:r>
            </a:p>
          </p:txBody>
        </p:sp>
        <p:sp>
          <p:nvSpPr>
            <p:cNvPr id="7253" name="Text Box 17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7</a:t>
              </a:r>
              <a:r>
                <a:rPr lang="en-US" sz="1600"/>
                <a:t> trừ </a:t>
              </a:r>
              <a:r>
                <a:rPr lang="en-US" sz="1600" b="1"/>
                <a:t>6</a:t>
              </a:r>
              <a:r>
                <a:rPr lang="en-US" sz="1600"/>
                <a:t> bằng </a:t>
              </a:r>
            </a:p>
          </p:txBody>
        </p:sp>
        <p:grpSp>
          <p:nvGrpSpPr>
            <p:cNvPr id="7254" name="Group 18"/>
            <p:cNvGrpSpPr>
              <a:grpSpLocks/>
            </p:cNvGrpSpPr>
            <p:nvPr/>
          </p:nvGrpSpPr>
          <p:grpSpPr bwMode="auto">
            <a:xfrm>
              <a:off x="720" y="1200"/>
              <a:ext cx="336" cy="405"/>
              <a:chOff x="720" y="1392"/>
              <a:chExt cx="336" cy="405"/>
            </a:xfrm>
          </p:grpSpPr>
          <p:sp>
            <p:nvSpPr>
              <p:cNvPr id="7271" name="Text Box 19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7272" name="Line 20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" name="Text Box 21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7274" name="Text Box 22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7255" name="Text Box 23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Hạ </a:t>
              </a:r>
              <a:r>
                <a:rPr lang="en-US" sz="1600" b="1"/>
                <a:t>2, </a:t>
              </a:r>
              <a:r>
                <a:rPr lang="en-US" sz="1600"/>
                <a:t>được</a:t>
              </a:r>
              <a:r>
                <a:rPr lang="en-US" sz="1600" b="1"/>
                <a:t> 12</a:t>
              </a:r>
              <a:r>
                <a:rPr lang="en-US" sz="1600"/>
                <a:t>;</a:t>
              </a:r>
            </a:p>
          </p:txBody>
        </p:sp>
        <p:sp>
          <p:nvSpPr>
            <p:cNvPr id="7256" name="Text Box 24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4</a:t>
              </a:r>
            </a:p>
          </p:txBody>
        </p:sp>
        <p:sp>
          <p:nvSpPr>
            <p:cNvPr id="7257" name="Text Box 25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4.</a:t>
              </a:r>
            </a:p>
          </p:txBody>
        </p:sp>
        <p:grpSp>
          <p:nvGrpSpPr>
            <p:cNvPr id="7258" name="Group 26"/>
            <p:cNvGrpSpPr>
              <a:grpSpLocks/>
            </p:cNvGrpSpPr>
            <p:nvPr/>
          </p:nvGrpSpPr>
          <p:grpSpPr bwMode="auto">
            <a:xfrm>
              <a:off x="1008" y="1257"/>
              <a:ext cx="336" cy="213"/>
              <a:chOff x="1056" y="1392"/>
              <a:chExt cx="336" cy="213"/>
            </a:xfrm>
          </p:grpSpPr>
          <p:sp>
            <p:nvSpPr>
              <p:cNvPr id="7269" name="Text Box 27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7270" name="Text Box 28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7259" name="Text Box 29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12</a:t>
              </a:r>
              <a:r>
                <a:rPr lang="en-US" sz="1600"/>
                <a:t>;</a:t>
              </a:r>
            </a:p>
          </p:txBody>
        </p:sp>
        <p:sp>
          <p:nvSpPr>
            <p:cNvPr id="7260" name="Text Box 30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trừ </a:t>
              </a:r>
              <a:r>
                <a:rPr lang="en-US" sz="1600" b="1"/>
                <a:t>12</a:t>
              </a:r>
              <a:r>
                <a:rPr lang="en-US" sz="1600"/>
                <a:t> bằng </a:t>
              </a:r>
              <a:r>
                <a:rPr lang="en-US" sz="1600" b="1"/>
                <a:t>0</a:t>
              </a:r>
              <a:r>
                <a:rPr lang="en-US" sz="1600"/>
                <a:t>.</a:t>
              </a:r>
            </a:p>
          </p:txBody>
        </p:sp>
        <p:grpSp>
          <p:nvGrpSpPr>
            <p:cNvPr id="7261" name="Group 31"/>
            <p:cNvGrpSpPr>
              <a:grpSpLocks/>
            </p:cNvGrpSpPr>
            <p:nvPr/>
          </p:nvGrpSpPr>
          <p:grpSpPr bwMode="auto">
            <a:xfrm>
              <a:off x="720" y="1536"/>
              <a:ext cx="336" cy="405"/>
              <a:chOff x="720" y="1776"/>
              <a:chExt cx="336" cy="405"/>
            </a:xfrm>
          </p:grpSpPr>
          <p:sp>
            <p:nvSpPr>
              <p:cNvPr id="7266" name="Text Box 32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7267" name="Line 33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8" name="Text Box 34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7262" name="Group 35"/>
            <p:cNvGrpSpPr>
              <a:grpSpLocks/>
            </p:cNvGrpSpPr>
            <p:nvPr/>
          </p:nvGrpSpPr>
          <p:grpSpPr bwMode="auto">
            <a:xfrm>
              <a:off x="624" y="1872"/>
              <a:ext cx="912" cy="213"/>
              <a:chOff x="624" y="2256"/>
              <a:chExt cx="912" cy="213"/>
            </a:xfrm>
          </p:grpSpPr>
          <p:sp>
            <p:nvSpPr>
              <p:cNvPr id="7264" name="Text Box 36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7265" name="Text Box 37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7263" name="Text Box 38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</p:grpSp>
      <p:grpSp>
        <p:nvGrpSpPr>
          <p:cNvPr id="7174" name="Group 39"/>
          <p:cNvGrpSpPr>
            <a:grpSpLocks/>
          </p:cNvGrpSpPr>
          <p:nvPr/>
        </p:nvGrpSpPr>
        <p:grpSpPr bwMode="auto">
          <a:xfrm>
            <a:off x="228600" y="3048000"/>
            <a:ext cx="7010400" cy="1785938"/>
            <a:chOff x="144" y="2064"/>
            <a:chExt cx="4416" cy="1125"/>
          </a:xfrm>
        </p:grpSpPr>
        <p:sp>
          <p:nvSpPr>
            <p:cNvPr id="7215" name="Text Box 40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3 = ?  </a:t>
              </a:r>
            </a:p>
          </p:txBody>
        </p:sp>
        <p:sp>
          <p:nvSpPr>
            <p:cNvPr id="7216" name="Text Box 41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</a:t>
              </a:r>
            </a:p>
          </p:txBody>
        </p:sp>
        <p:sp>
          <p:nvSpPr>
            <p:cNvPr id="7217" name="Text Box 42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</a:p>
          </p:txBody>
        </p:sp>
        <p:sp>
          <p:nvSpPr>
            <p:cNvPr id="7218" name="Text Box 43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b)</a:t>
              </a:r>
            </a:p>
          </p:txBody>
        </p:sp>
        <p:sp>
          <p:nvSpPr>
            <p:cNvPr id="7219" name="Line 44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Line 45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Text Box 46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7222" name="Text Box 47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7223" name="Text Box 48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7224" name="Text Box 49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7225" name="Text Box 50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</a:t>
              </a:r>
            </a:p>
          </p:txBody>
        </p:sp>
        <p:sp>
          <p:nvSpPr>
            <p:cNvPr id="7226" name="Line 51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27" name="Group 52"/>
            <p:cNvGrpSpPr>
              <a:grpSpLocks/>
            </p:cNvGrpSpPr>
            <p:nvPr/>
          </p:nvGrpSpPr>
          <p:grpSpPr bwMode="auto">
            <a:xfrm>
              <a:off x="720" y="2592"/>
              <a:ext cx="336" cy="213"/>
              <a:chOff x="720" y="2736"/>
              <a:chExt cx="336" cy="213"/>
            </a:xfrm>
          </p:grpSpPr>
          <p:sp>
            <p:nvSpPr>
              <p:cNvPr id="7243" name="Text Box 53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0</a:t>
                </a:r>
              </a:p>
            </p:txBody>
          </p:sp>
          <p:sp>
            <p:nvSpPr>
              <p:cNvPr id="7244" name="Text Box 54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5</a:t>
                </a:r>
              </a:p>
            </p:txBody>
          </p:sp>
        </p:grpSp>
        <p:sp>
          <p:nvSpPr>
            <p:cNvPr id="7228" name="Text Box 55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Hạ </a:t>
              </a:r>
              <a:r>
                <a:rPr lang="en-US" sz="1600" b="1">
                  <a:solidFill>
                    <a:srgbClr val="FFFF00"/>
                  </a:solidFill>
                </a:rPr>
                <a:t>5; </a:t>
              </a:r>
              <a:endParaRPr lang="en-US" sz="1600">
                <a:solidFill>
                  <a:srgbClr val="FFFF00"/>
                </a:solidFill>
              </a:endParaRPr>
            </a:p>
          </p:txBody>
        </p:sp>
        <p:sp>
          <p:nvSpPr>
            <p:cNvPr id="7229" name="Text Box 56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7230" name="Text Box 57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7231" name="Group 58"/>
            <p:cNvGrpSpPr>
              <a:grpSpLocks/>
            </p:cNvGrpSpPr>
            <p:nvPr/>
          </p:nvGrpSpPr>
          <p:grpSpPr bwMode="auto">
            <a:xfrm>
              <a:off x="1008" y="2448"/>
              <a:ext cx="336" cy="213"/>
              <a:chOff x="1056" y="2544"/>
              <a:chExt cx="336" cy="213"/>
            </a:xfrm>
          </p:grpSpPr>
          <p:sp>
            <p:nvSpPr>
              <p:cNvPr id="7241" name="Text Box 59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3</a:t>
                </a:r>
              </a:p>
            </p:txBody>
          </p:sp>
          <p:sp>
            <p:nvSpPr>
              <p:cNvPr id="7242" name="Text Box 60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2</a:t>
                </a:r>
              </a:p>
            </p:txBody>
          </p:sp>
        </p:grpSp>
        <p:sp>
          <p:nvSpPr>
            <p:cNvPr id="7232" name="Text Box 61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7233" name="Text Box 62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1</a:t>
              </a:r>
              <a:r>
                <a:rPr lang="en-US" sz="1600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7234" name="Text Box 63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</a:p>
          </p:txBody>
        </p:sp>
        <p:sp>
          <p:nvSpPr>
            <p:cNvPr id="7235" name="Line 64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Text Box 65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  <p:sp>
          <p:nvSpPr>
            <p:cNvPr id="7237" name="Text Box 66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2 = </a:t>
              </a:r>
            </a:p>
          </p:txBody>
        </p:sp>
        <p:sp>
          <p:nvSpPr>
            <p:cNvPr id="7238" name="Text Box 67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32</a:t>
              </a:r>
            </a:p>
          </p:txBody>
        </p:sp>
        <p:sp>
          <p:nvSpPr>
            <p:cNvPr id="7239" name="Text Box 68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7240" name="Text Box 69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(dư 1)</a:t>
              </a:r>
            </a:p>
          </p:txBody>
        </p:sp>
      </p:grpSp>
      <p:sp>
        <p:nvSpPr>
          <p:cNvPr id="445571" name="Text Box 131"/>
          <p:cNvSpPr txBox="1">
            <a:spLocks noChangeArrowheads="1"/>
          </p:cNvSpPr>
          <p:nvPr/>
        </p:nvSpPr>
        <p:spPr bwMode="auto">
          <a:xfrm>
            <a:off x="14478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84</a:t>
            </a:r>
          </a:p>
        </p:txBody>
      </p:sp>
      <p:sp>
        <p:nvSpPr>
          <p:cNvPr id="445572" name="Text Box 132"/>
          <p:cNvSpPr txBox="1">
            <a:spLocks noChangeArrowheads="1"/>
          </p:cNvSpPr>
          <p:nvPr/>
        </p:nvSpPr>
        <p:spPr bwMode="auto">
          <a:xfrm>
            <a:off x="2057400" y="5029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445573" name="Text Box 133"/>
          <p:cNvSpPr txBox="1">
            <a:spLocks noChangeArrowheads="1"/>
          </p:cNvSpPr>
          <p:nvPr/>
        </p:nvSpPr>
        <p:spPr bwMode="auto">
          <a:xfrm>
            <a:off x="685800" y="5105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</a:t>
            </a:r>
          </a:p>
        </p:txBody>
      </p:sp>
      <p:sp>
        <p:nvSpPr>
          <p:cNvPr id="445574" name="Line 134"/>
          <p:cNvSpPr>
            <a:spLocks noChangeShapeType="1"/>
          </p:cNvSpPr>
          <p:nvPr/>
        </p:nvSpPr>
        <p:spPr bwMode="auto">
          <a:xfrm>
            <a:off x="1981200" y="5105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75" name="Line 135"/>
          <p:cNvSpPr>
            <a:spLocks noChangeShapeType="1"/>
          </p:cNvSpPr>
          <p:nvPr/>
        </p:nvSpPr>
        <p:spPr bwMode="auto">
          <a:xfrm>
            <a:off x="1981200" y="5410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76" name="Text Box 136"/>
          <p:cNvSpPr txBox="1">
            <a:spLocks noChangeArrowheads="1"/>
          </p:cNvSpPr>
          <p:nvPr/>
        </p:nvSpPr>
        <p:spPr bwMode="auto">
          <a:xfrm>
            <a:off x="20574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5577" name="Text Box 137"/>
          <p:cNvSpPr txBox="1">
            <a:spLocks noChangeArrowheads="1"/>
          </p:cNvSpPr>
          <p:nvPr/>
        </p:nvSpPr>
        <p:spPr bwMode="auto">
          <a:xfrm>
            <a:off x="14478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5578" name="Line 138"/>
          <p:cNvSpPr>
            <a:spLocks noChangeShapeType="1"/>
          </p:cNvSpPr>
          <p:nvPr/>
        </p:nvSpPr>
        <p:spPr bwMode="auto">
          <a:xfrm>
            <a:off x="1524000" y="5791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79" name="Text Box 139"/>
          <p:cNvSpPr txBox="1">
            <a:spLocks noChangeArrowheads="1"/>
          </p:cNvSpPr>
          <p:nvPr/>
        </p:nvSpPr>
        <p:spPr bwMode="auto">
          <a:xfrm>
            <a:off x="1447800" y="5715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5580" name="Text Box 140"/>
          <p:cNvSpPr txBox="1">
            <a:spLocks noChangeArrowheads="1"/>
          </p:cNvSpPr>
          <p:nvPr/>
        </p:nvSpPr>
        <p:spPr bwMode="auto">
          <a:xfrm>
            <a:off x="1600200" y="5715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  <p:sp>
        <p:nvSpPr>
          <p:cNvPr id="445581" name="Text Box 141"/>
          <p:cNvSpPr txBox="1">
            <a:spLocks noChangeArrowheads="1"/>
          </p:cNvSpPr>
          <p:nvPr/>
        </p:nvSpPr>
        <p:spPr bwMode="auto">
          <a:xfrm>
            <a:off x="22098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8</a:t>
            </a:r>
          </a:p>
        </p:txBody>
      </p:sp>
      <p:sp>
        <p:nvSpPr>
          <p:cNvPr id="445582" name="Text Box 142"/>
          <p:cNvSpPr txBox="1">
            <a:spLocks noChangeArrowheads="1"/>
          </p:cNvSpPr>
          <p:nvPr/>
        </p:nvSpPr>
        <p:spPr bwMode="auto">
          <a:xfrm>
            <a:off x="1447800" y="6019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24</a:t>
            </a:r>
          </a:p>
        </p:txBody>
      </p:sp>
      <p:sp>
        <p:nvSpPr>
          <p:cNvPr id="445583" name="Line 143"/>
          <p:cNvSpPr>
            <a:spLocks noChangeShapeType="1"/>
          </p:cNvSpPr>
          <p:nvPr/>
        </p:nvSpPr>
        <p:spPr bwMode="auto">
          <a:xfrm>
            <a:off x="1524000" y="6400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84" name="Text Box 144"/>
          <p:cNvSpPr txBox="1">
            <a:spLocks noChangeArrowheads="1"/>
          </p:cNvSpPr>
          <p:nvPr/>
        </p:nvSpPr>
        <p:spPr bwMode="auto">
          <a:xfrm>
            <a:off x="1600200" y="632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5585" name="Text Box 145"/>
          <p:cNvSpPr txBox="1">
            <a:spLocks noChangeArrowheads="1"/>
          </p:cNvSpPr>
          <p:nvPr/>
        </p:nvSpPr>
        <p:spPr bwMode="auto">
          <a:xfrm>
            <a:off x="36576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96</a:t>
            </a:r>
          </a:p>
        </p:txBody>
      </p:sp>
      <p:sp>
        <p:nvSpPr>
          <p:cNvPr id="445586" name="Text Box 146"/>
          <p:cNvSpPr txBox="1">
            <a:spLocks noChangeArrowheads="1"/>
          </p:cNvSpPr>
          <p:nvPr/>
        </p:nvSpPr>
        <p:spPr bwMode="auto">
          <a:xfrm>
            <a:off x="4267200" y="5029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5588" name="Line 148"/>
          <p:cNvSpPr>
            <a:spLocks noChangeShapeType="1"/>
          </p:cNvSpPr>
          <p:nvPr/>
        </p:nvSpPr>
        <p:spPr bwMode="auto">
          <a:xfrm>
            <a:off x="4191000" y="5105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89" name="Line 149"/>
          <p:cNvSpPr>
            <a:spLocks noChangeShapeType="1"/>
          </p:cNvSpPr>
          <p:nvPr/>
        </p:nvSpPr>
        <p:spPr bwMode="auto">
          <a:xfrm>
            <a:off x="4191000" y="5410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0" name="Text Box 150"/>
          <p:cNvSpPr txBox="1">
            <a:spLocks noChangeArrowheads="1"/>
          </p:cNvSpPr>
          <p:nvPr/>
        </p:nvSpPr>
        <p:spPr bwMode="auto">
          <a:xfrm>
            <a:off x="42672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5591" name="Text Box 151"/>
          <p:cNvSpPr txBox="1">
            <a:spLocks noChangeArrowheads="1"/>
          </p:cNvSpPr>
          <p:nvPr/>
        </p:nvSpPr>
        <p:spPr bwMode="auto">
          <a:xfrm>
            <a:off x="36576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5592" name="Line 152"/>
          <p:cNvSpPr>
            <a:spLocks noChangeShapeType="1"/>
          </p:cNvSpPr>
          <p:nvPr/>
        </p:nvSpPr>
        <p:spPr bwMode="auto">
          <a:xfrm>
            <a:off x="3733800" y="5791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3" name="Text Box 153"/>
          <p:cNvSpPr txBox="1">
            <a:spLocks noChangeArrowheads="1"/>
          </p:cNvSpPr>
          <p:nvPr/>
        </p:nvSpPr>
        <p:spPr bwMode="auto">
          <a:xfrm>
            <a:off x="3657600" y="5715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445594" name="Text Box 154"/>
          <p:cNvSpPr txBox="1">
            <a:spLocks noChangeArrowheads="1"/>
          </p:cNvSpPr>
          <p:nvPr/>
        </p:nvSpPr>
        <p:spPr bwMode="auto">
          <a:xfrm>
            <a:off x="3810000" y="5715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5595" name="Text Box 155"/>
          <p:cNvSpPr txBox="1">
            <a:spLocks noChangeArrowheads="1"/>
          </p:cNvSpPr>
          <p:nvPr/>
        </p:nvSpPr>
        <p:spPr bwMode="auto">
          <a:xfrm>
            <a:off x="44196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5596" name="Text Box 156"/>
          <p:cNvSpPr txBox="1">
            <a:spLocks noChangeArrowheads="1"/>
          </p:cNvSpPr>
          <p:nvPr/>
        </p:nvSpPr>
        <p:spPr bwMode="auto">
          <a:xfrm>
            <a:off x="3657600" y="6019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36</a:t>
            </a:r>
          </a:p>
        </p:txBody>
      </p:sp>
      <p:sp>
        <p:nvSpPr>
          <p:cNvPr id="445597" name="Line 157"/>
          <p:cNvSpPr>
            <a:spLocks noChangeShapeType="1"/>
          </p:cNvSpPr>
          <p:nvPr/>
        </p:nvSpPr>
        <p:spPr bwMode="auto">
          <a:xfrm>
            <a:off x="3733800" y="6400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8" name="Text Box 158"/>
          <p:cNvSpPr txBox="1">
            <a:spLocks noChangeArrowheads="1"/>
          </p:cNvSpPr>
          <p:nvPr/>
        </p:nvSpPr>
        <p:spPr bwMode="auto">
          <a:xfrm>
            <a:off x="3810000" y="632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5599" name="Text Box 159"/>
          <p:cNvSpPr txBox="1">
            <a:spLocks noChangeArrowheads="1"/>
          </p:cNvSpPr>
          <p:nvPr/>
        </p:nvSpPr>
        <p:spPr bwMode="auto">
          <a:xfrm>
            <a:off x="6248400" y="49530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90</a:t>
            </a:r>
          </a:p>
        </p:txBody>
      </p:sp>
      <p:sp>
        <p:nvSpPr>
          <p:cNvPr id="445600" name="Text Box 160"/>
          <p:cNvSpPr txBox="1">
            <a:spLocks noChangeArrowheads="1"/>
          </p:cNvSpPr>
          <p:nvPr/>
        </p:nvSpPr>
        <p:spPr bwMode="auto">
          <a:xfrm>
            <a:off x="6858000" y="4953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5602" name="Line 162"/>
          <p:cNvSpPr>
            <a:spLocks noChangeShapeType="1"/>
          </p:cNvSpPr>
          <p:nvPr/>
        </p:nvSpPr>
        <p:spPr bwMode="auto">
          <a:xfrm>
            <a:off x="6781800" y="50292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3" name="Line 163"/>
          <p:cNvSpPr>
            <a:spLocks noChangeShapeType="1"/>
          </p:cNvSpPr>
          <p:nvPr/>
        </p:nvSpPr>
        <p:spPr bwMode="auto">
          <a:xfrm>
            <a:off x="6781800" y="5334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4" name="Text Box 164"/>
          <p:cNvSpPr txBox="1">
            <a:spLocks noChangeArrowheads="1"/>
          </p:cNvSpPr>
          <p:nvPr/>
        </p:nvSpPr>
        <p:spPr bwMode="auto">
          <a:xfrm>
            <a:off x="68580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5605" name="Text Box 165"/>
          <p:cNvSpPr txBox="1">
            <a:spLocks noChangeArrowheads="1"/>
          </p:cNvSpPr>
          <p:nvPr/>
        </p:nvSpPr>
        <p:spPr bwMode="auto">
          <a:xfrm>
            <a:off x="62484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5606" name="Line 166"/>
          <p:cNvSpPr>
            <a:spLocks noChangeShapeType="1"/>
          </p:cNvSpPr>
          <p:nvPr/>
        </p:nvSpPr>
        <p:spPr bwMode="auto">
          <a:xfrm>
            <a:off x="6324600" y="571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7" name="Text Box 167"/>
          <p:cNvSpPr txBox="1">
            <a:spLocks noChangeArrowheads="1"/>
          </p:cNvSpPr>
          <p:nvPr/>
        </p:nvSpPr>
        <p:spPr bwMode="auto">
          <a:xfrm>
            <a:off x="6248400" y="5638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  <p:sp>
        <p:nvSpPr>
          <p:cNvPr id="445608" name="Text Box 168"/>
          <p:cNvSpPr txBox="1">
            <a:spLocks noChangeArrowheads="1"/>
          </p:cNvSpPr>
          <p:nvPr/>
        </p:nvSpPr>
        <p:spPr bwMode="auto">
          <a:xfrm>
            <a:off x="6400800" y="5638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5609" name="Text Box 169"/>
          <p:cNvSpPr txBox="1">
            <a:spLocks noChangeArrowheads="1"/>
          </p:cNvSpPr>
          <p:nvPr/>
        </p:nvSpPr>
        <p:spPr bwMode="auto">
          <a:xfrm>
            <a:off x="70104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8</a:t>
            </a:r>
          </a:p>
        </p:txBody>
      </p:sp>
      <p:sp>
        <p:nvSpPr>
          <p:cNvPr id="445610" name="Text Box 170"/>
          <p:cNvSpPr txBox="1">
            <a:spLocks noChangeArrowheads="1"/>
          </p:cNvSpPr>
          <p:nvPr/>
        </p:nvSpPr>
        <p:spPr bwMode="auto">
          <a:xfrm>
            <a:off x="6248400" y="5943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40</a:t>
            </a:r>
          </a:p>
        </p:txBody>
      </p:sp>
      <p:sp>
        <p:nvSpPr>
          <p:cNvPr id="445611" name="Line 171"/>
          <p:cNvSpPr>
            <a:spLocks noChangeShapeType="1"/>
          </p:cNvSpPr>
          <p:nvPr/>
        </p:nvSpPr>
        <p:spPr bwMode="auto">
          <a:xfrm>
            <a:off x="6324600" y="6324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12" name="Text Box 172"/>
          <p:cNvSpPr txBox="1">
            <a:spLocks noChangeArrowheads="1"/>
          </p:cNvSpPr>
          <p:nvPr/>
        </p:nvSpPr>
        <p:spPr bwMode="auto">
          <a:xfrm>
            <a:off x="6400800" y="6248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4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45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45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45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4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45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45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45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4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4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4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4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44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4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44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44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4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45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45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45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45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8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44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9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44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44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44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9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44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44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44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44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44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44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445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44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44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44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445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445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445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1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44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1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445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445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445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6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44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44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44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44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2000"/>
                                        <p:tgtEl>
                                          <p:spTgt spid="44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2000"/>
                                        <p:tgtEl>
                                          <p:spTgt spid="44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2000"/>
                                        <p:tgtEl>
                                          <p:spTgt spid="44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44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7" dur="500"/>
                                        <p:tgtEl>
                                          <p:spTgt spid="44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44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5" grpId="0"/>
      <p:bldP spid="445571" grpId="0"/>
      <p:bldP spid="445573" grpId="0"/>
      <p:bldP spid="445574" grpId="0" animBg="1"/>
      <p:bldP spid="445575" grpId="0" animBg="1"/>
      <p:bldP spid="445576" grpId="0"/>
      <p:bldP spid="445577" grpId="0"/>
      <p:bldP spid="445578" grpId="0" animBg="1"/>
      <p:bldP spid="445579" grpId="0"/>
      <p:bldP spid="445580" grpId="0"/>
      <p:bldP spid="445581" grpId="0"/>
      <p:bldP spid="445582" grpId="0"/>
      <p:bldP spid="445583" grpId="0" animBg="1"/>
      <p:bldP spid="445584" grpId="0"/>
      <p:bldP spid="445585" grpId="0"/>
      <p:bldP spid="445588" grpId="0" animBg="1"/>
      <p:bldP spid="445589" grpId="0" animBg="1"/>
      <p:bldP spid="445590" grpId="0"/>
      <p:bldP spid="445591" grpId="0"/>
      <p:bldP spid="445592" grpId="0" animBg="1"/>
      <p:bldP spid="445593" grpId="0"/>
      <p:bldP spid="445594" grpId="0"/>
      <p:bldP spid="445595" grpId="0"/>
      <p:bldP spid="445596" grpId="0"/>
      <p:bldP spid="445597" grpId="0" animBg="1"/>
      <p:bldP spid="445598" grpId="0"/>
      <p:bldP spid="445599" grpId="0"/>
      <p:bldP spid="445602" grpId="0" animBg="1"/>
      <p:bldP spid="445603" grpId="0" animBg="1"/>
      <p:bldP spid="445604" grpId="0"/>
      <p:bldP spid="445605" grpId="0"/>
      <p:bldP spid="445606" grpId="0" animBg="1"/>
      <p:bldP spid="445607" grpId="0"/>
      <p:bldP spid="445608" grpId="0"/>
      <p:bldP spid="445609" grpId="0"/>
      <p:bldP spid="445610" grpId="0"/>
      <p:bldP spid="445611" grpId="0" animBg="1"/>
      <p:bldP spid="4456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14300" y="0"/>
            <a:ext cx="9029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Toán</a:t>
            </a:r>
            <a:r>
              <a:rPr lang="en-US" sz="2000" b="1"/>
              <a:t> </a:t>
            </a:r>
            <a:r>
              <a:rPr lang="en-US" sz="2000" b="1" u="sng"/>
              <a:t>Tiết:</a:t>
            </a:r>
            <a:r>
              <a:rPr lang="en-US" sz="2000" b="1"/>
              <a:t> 69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66800" y="76200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46468" name="Text Box 4"/>
          <p:cNvSpPr txBox="1">
            <a:spLocks noChangeArrowheads="1"/>
          </p:cNvSpPr>
          <p:nvPr/>
        </p:nvSpPr>
        <p:spPr bwMode="auto">
          <a:xfrm>
            <a:off x="381000" y="4724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FF33"/>
                </a:solidFill>
              </a:rPr>
              <a:t>Bài 1/70: Tính</a:t>
            </a: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304800" y="1143000"/>
            <a:ext cx="7086600" cy="1938338"/>
            <a:chOff x="192" y="864"/>
            <a:chExt cx="4464" cy="1221"/>
          </a:xfrm>
        </p:grpSpPr>
        <p:sp>
          <p:nvSpPr>
            <p:cNvPr id="8269" name="Text Box 6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8270" name="Text Box 7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8271" name="Text Box 8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8272" name="Text Box 9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a)</a:t>
              </a:r>
            </a:p>
          </p:txBody>
        </p:sp>
        <p:grpSp>
          <p:nvGrpSpPr>
            <p:cNvPr id="8273" name="Group 10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8299" name="Line 11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0" name="Line 12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74" name="Text Box 13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</a:t>
              </a:r>
              <a:r>
                <a:rPr lang="en-US" sz="1600" b="1"/>
                <a:t>7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2</a:t>
              </a:r>
            </a:p>
          </p:txBody>
        </p:sp>
        <p:sp>
          <p:nvSpPr>
            <p:cNvPr id="8275" name="Text Box 14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2.</a:t>
              </a:r>
            </a:p>
          </p:txBody>
        </p:sp>
        <p:sp>
          <p:nvSpPr>
            <p:cNvPr id="8276" name="Text Box 15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6</a:t>
              </a:r>
              <a:r>
                <a:rPr lang="en-US" sz="1600"/>
                <a:t>;</a:t>
              </a:r>
            </a:p>
          </p:txBody>
        </p:sp>
        <p:sp>
          <p:nvSpPr>
            <p:cNvPr id="8277" name="Text Box 16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7</a:t>
              </a:r>
              <a:r>
                <a:rPr lang="en-US" sz="1600"/>
                <a:t> trừ </a:t>
              </a:r>
              <a:r>
                <a:rPr lang="en-US" sz="1600" b="1"/>
                <a:t>6</a:t>
              </a:r>
              <a:r>
                <a:rPr lang="en-US" sz="1600"/>
                <a:t> bằng </a:t>
              </a:r>
            </a:p>
          </p:txBody>
        </p:sp>
        <p:grpSp>
          <p:nvGrpSpPr>
            <p:cNvPr id="8278" name="Group 17"/>
            <p:cNvGrpSpPr>
              <a:grpSpLocks/>
            </p:cNvGrpSpPr>
            <p:nvPr/>
          </p:nvGrpSpPr>
          <p:grpSpPr bwMode="auto">
            <a:xfrm>
              <a:off x="720" y="1200"/>
              <a:ext cx="336" cy="405"/>
              <a:chOff x="720" y="1392"/>
              <a:chExt cx="336" cy="405"/>
            </a:xfrm>
          </p:grpSpPr>
          <p:sp>
            <p:nvSpPr>
              <p:cNvPr id="8295" name="Text Box 18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8296" name="Line 19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" name="Text Box 20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8298" name="Text Box 21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8279" name="Text Box 22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Hạ </a:t>
              </a:r>
              <a:r>
                <a:rPr lang="en-US" sz="1600" b="1"/>
                <a:t>2, </a:t>
              </a:r>
              <a:r>
                <a:rPr lang="en-US" sz="1600"/>
                <a:t>được</a:t>
              </a:r>
              <a:r>
                <a:rPr lang="en-US" sz="1600" b="1"/>
                <a:t> 12</a:t>
              </a:r>
              <a:r>
                <a:rPr lang="en-US" sz="1600"/>
                <a:t>;</a:t>
              </a:r>
            </a:p>
          </p:txBody>
        </p:sp>
        <p:sp>
          <p:nvSpPr>
            <p:cNvPr id="8280" name="Text Box 23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4</a:t>
              </a:r>
            </a:p>
          </p:txBody>
        </p:sp>
        <p:sp>
          <p:nvSpPr>
            <p:cNvPr id="8281" name="Text Box 24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4.</a:t>
              </a:r>
            </a:p>
          </p:txBody>
        </p:sp>
        <p:grpSp>
          <p:nvGrpSpPr>
            <p:cNvPr id="8282" name="Group 25"/>
            <p:cNvGrpSpPr>
              <a:grpSpLocks/>
            </p:cNvGrpSpPr>
            <p:nvPr/>
          </p:nvGrpSpPr>
          <p:grpSpPr bwMode="auto">
            <a:xfrm>
              <a:off x="1008" y="1257"/>
              <a:ext cx="336" cy="213"/>
              <a:chOff x="1056" y="1392"/>
              <a:chExt cx="336" cy="213"/>
            </a:xfrm>
          </p:grpSpPr>
          <p:sp>
            <p:nvSpPr>
              <p:cNvPr id="8293" name="Text Box 26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8294" name="Text Box 27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8283" name="Text Box 28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12</a:t>
              </a:r>
              <a:r>
                <a:rPr lang="en-US" sz="1600"/>
                <a:t>;</a:t>
              </a:r>
            </a:p>
          </p:txBody>
        </p:sp>
        <p:sp>
          <p:nvSpPr>
            <p:cNvPr id="8284" name="Text Box 29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trừ </a:t>
              </a:r>
              <a:r>
                <a:rPr lang="en-US" sz="1600" b="1"/>
                <a:t>12</a:t>
              </a:r>
              <a:r>
                <a:rPr lang="en-US" sz="1600"/>
                <a:t> bằng </a:t>
              </a:r>
              <a:r>
                <a:rPr lang="en-US" sz="1600" b="1"/>
                <a:t>0</a:t>
              </a:r>
              <a:r>
                <a:rPr lang="en-US" sz="1600"/>
                <a:t>.</a:t>
              </a:r>
            </a:p>
          </p:txBody>
        </p:sp>
        <p:grpSp>
          <p:nvGrpSpPr>
            <p:cNvPr id="8285" name="Group 30"/>
            <p:cNvGrpSpPr>
              <a:grpSpLocks/>
            </p:cNvGrpSpPr>
            <p:nvPr/>
          </p:nvGrpSpPr>
          <p:grpSpPr bwMode="auto">
            <a:xfrm>
              <a:off x="720" y="1536"/>
              <a:ext cx="336" cy="405"/>
              <a:chOff x="720" y="1776"/>
              <a:chExt cx="336" cy="405"/>
            </a:xfrm>
          </p:grpSpPr>
          <p:sp>
            <p:nvSpPr>
              <p:cNvPr id="8290" name="Text Box 31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8291" name="Line 32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2" name="Text Box 33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8286" name="Group 34"/>
            <p:cNvGrpSpPr>
              <a:grpSpLocks/>
            </p:cNvGrpSpPr>
            <p:nvPr/>
          </p:nvGrpSpPr>
          <p:grpSpPr bwMode="auto">
            <a:xfrm>
              <a:off x="624" y="1872"/>
              <a:ext cx="912" cy="213"/>
              <a:chOff x="624" y="2256"/>
              <a:chExt cx="912" cy="213"/>
            </a:xfrm>
          </p:grpSpPr>
          <p:sp>
            <p:nvSpPr>
              <p:cNvPr id="8288" name="Text Box 35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8289" name="Text Box 36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8287" name="Text Box 37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</p:grpSp>
      <p:grpSp>
        <p:nvGrpSpPr>
          <p:cNvPr id="8198" name="Group 38"/>
          <p:cNvGrpSpPr>
            <a:grpSpLocks/>
          </p:cNvGrpSpPr>
          <p:nvPr/>
        </p:nvGrpSpPr>
        <p:grpSpPr bwMode="auto">
          <a:xfrm>
            <a:off x="228600" y="3048000"/>
            <a:ext cx="7010400" cy="1785938"/>
            <a:chOff x="144" y="2064"/>
            <a:chExt cx="4416" cy="1125"/>
          </a:xfrm>
        </p:grpSpPr>
        <p:sp>
          <p:nvSpPr>
            <p:cNvPr id="8239" name="Text Box 39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3 = ?  </a:t>
              </a:r>
            </a:p>
          </p:txBody>
        </p:sp>
        <p:sp>
          <p:nvSpPr>
            <p:cNvPr id="8240" name="Text Box 40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</a:t>
              </a:r>
            </a:p>
          </p:txBody>
        </p:sp>
        <p:sp>
          <p:nvSpPr>
            <p:cNvPr id="8241" name="Text Box 41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</a:p>
          </p:txBody>
        </p:sp>
        <p:sp>
          <p:nvSpPr>
            <p:cNvPr id="8242" name="Text Box 42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b)</a:t>
              </a:r>
            </a:p>
          </p:txBody>
        </p:sp>
        <p:sp>
          <p:nvSpPr>
            <p:cNvPr id="8243" name="Line 43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44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Text Box 45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8246" name="Text Box 46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8247" name="Text Box 47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8248" name="Text Box 48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8249" name="Text Box 49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</a:t>
              </a:r>
            </a:p>
          </p:txBody>
        </p:sp>
        <p:sp>
          <p:nvSpPr>
            <p:cNvPr id="8250" name="Line 50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51" name="Group 51"/>
            <p:cNvGrpSpPr>
              <a:grpSpLocks/>
            </p:cNvGrpSpPr>
            <p:nvPr/>
          </p:nvGrpSpPr>
          <p:grpSpPr bwMode="auto">
            <a:xfrm>
              <a:off x="720" y="2592"/>
              <a:ext cx="336" cy="213"/>
              <a:chOff x="720" y="2736"/>
              <a:chExt cx="336" cy="213"/>
            </a:xfrm>
          </p:grpSpPr>
          <p:sp>
            <p:nvSpPr>
              <p:cNvPr id="8267" name="Text Box 52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0</a:t>
                </a:r>
              </a:p>
            </p:txBody>
          </p:sp>
          <p:sp>
            <p:nvSpPr>
              <p:cNvPr id="8268" name="Text Box 53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5</a:t>
                </a:r>
              </a:p>
            </p:txBody>
          </p:sp>
        </p:grpSp>
        <p:sp>
          <p:nvSpPr>
            <p:cNvPr id="8252" name="Text Box 54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Hạ </a:t>
              </a:r>
              <a:r>
                <a:rPr lang="en-US" sz="1600" b="1">
                  <a:solidFill>
                    <a:srgbClr val="FFFF00"/>
                  </a:solidFill>
                </a:rPr>
                <a:t>5; </a:t>
              </a:r>
              <a:endParaRPr lang="en-US" sz="1600">
                <a:solidFill>
                  <a:srgbClr val="FFFF00"/>
                </a:solidFill>
              </a:endParaRPr>
            </a:p>
          </p:txBody>
        </p:sp>
        <p:sp>
          <p:nvSpPr>
            <p:cNvPr id="8253" name="Text Box 55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8254" name="Text Box 56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8255" name="Group 57"/>
            <p:cNvGrpSpPr>
              <a:grpSpLocks/>
            </p:cNvGrpSpPr>
            <p:nvPr/>
          </p:nvGrpSpPr>
          <p:grpSpPr bwMode="auto">
            <a:xfrm>
              <a:off x="1008" y="2448"/>
              <a:ext cx="336" cy="213"/>
              <a:chOff x="1056" y="2544"/>
              <a:chExt cx="336" cy="213"/>
            </a:xfrm>
          </p:grpSpPr>
          <p:sp>
            <p:nvSpPr>
              <p:cNvPr id="8265" name="Text Box 58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3</a:t>
                </a:r>
              </a:p>
            </p:txBody>
          </p:sp>
          <p:sp>
            <p:nvSpPr>
              <p:cNvPr id="8266" name="Text Box 59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2</a:t>
                </a:r>
              </a:p>
            </p:txBody>
          </p:sp>
        </p:grpSp>
        <p:sp>
          <p:nvSpPr>
            <p:cNvPr id="8256" name="Text Box 60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8257" name="Text Box 61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1</a:t>
              </a:r>
              <a:r>
                <a:rPr lang="en-US" sz="1600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8258" name="Text Box 62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</a:p>
          </p:txBody>
        </p:sp>
        <p:sp>
          <p:nvSpPr>
            <p:cNvPr id="8259" name="Line 63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Text Box 64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  <p:sp>
          <p:nvSpPr>
            <p:cNvPr id="8261" name="Text Box 65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2 = </a:t>
              </a:r>
            </a:p>
          </p:txBody>
        </p:sp>
        <p:sp>
          <p:nvSpPr>
            <p:cNvPr id="8262" name="Text Box 66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32</a:t>
              </a:r>
            </a:p>
          </p:txBody>
        </p:sp>
        <p:sp>
          <p:nvSpPr>
            <p:cNvPr id="8263" name="Text Box 67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8264" name="Text Box 68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(dư 1)</a:t>
              </a:r>
            </a:p>
          </p:txBody>
        </p:sp>
      </p:grpSp>
      <p:sp>
        <p:nvSpPr>
          <p:cNvPr id="446533" name="Text Box 69"/>
          <p:cNvSpPr txBox="1">
            <a:spLocks noChangeArrowheads="1"/>
          </p:cNvSpPr>
          <p:nvPr/>
        </p:nvSpPr>
        <p:spPr bwMode="auto">
          <a:xfrm>
            <a:off x="14478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68</a:t>
            </a:r>
          </a:p>
        </p:txBody>
      </p:sp>
      <p:sp>
        <p:nvSpPr>
          <p:cNvPr id="446534" name="Text Box 70"/>
          <p:cNvSpPr txBox="1">
            <a:spLocks noChangeArrowheads="1"/>
          </p:cNvSpPr>
          <p:nvPr/>
        </p:nvSpPr>
        <p:spPr bwMode="auto">
          <a:xfrm>
            <a:off x="2057400" y="5029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6535" name="Text Box 71"/>
          <p:cNvSpPr txBox="1">
            <a:spLocks noChangeArrowheads="1"/>
          </p:cNvSpPr>
          <p:nvPr/>
        </p:nvSpPr>
        <p:spPr bwMode="auto">
          <a:xfrm>
            <a:off x="685800" y="5105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</a:t>
            </a:r>
          </a:p>
        </p:txBody>
      </p:sp>
      <p:sp>
        <p:nvSpPr>
          <p:cNvPr id="446536" name="Line 72"/>
          <p:cNvSpPr>
            <a:spLocks noChangeShapeType="1"/>
          </p:cNvSpPr>
          <p:nvPr/>
        </p:nvSpPr>
        <p:spPr bwMode="auto">
          <a:xfrm>
            <a:off x="1981200" y="5105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37" name="Line 73"/>
          <p:cNvSpPr>
            <a:spLocks noChangeShapeType="1"/>
          </p:cNvSpPr>
          <p:nvPr/>
        </p:nvSpPr>
        <p:spPr bwMode="auto">
          <a:xfrm>
            <a:off x="1981200" y="5410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38" name="Text Box 74"/>
          <p:cNvSpPr txBox="1">
            <a:spLocks noChangeArrowheads="1"/>
          </p:cNvSpPr>
          <p:nvPr/>
        </p:nvSpPr>
        <p:spPr bwMode="auto">
          <a:xfrm>
            <a:off x="20574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6539" name="Text Box 75"/>
          <p:cNvSpPr txBox="1">
            <a:spLocks noChangeArrowheads="1"/>
          </p:cNvSpPr>
          <p:nvPr/>
        </p:nvSpPr>
        <p:spPr bwMode="auto">
          <a:xfrm>
            <a:off x="14478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6540" name="Line 76"/>
          <p:cNvSpPr>
            <a:spLocks noChangeShapeType="1"/>
          </p:cNvSpPr>
          <p:nvPr/>
        </p:nvSpPr>
        <p:spPr bwMode="auto">
          <a:xfrm>
            <a:off x="1524000" y="5791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41" name="Text Box 77"/>
          <p:cNvSpPr txBox="1">
            <a:spLocks noChangeArrowheads="1"/>
          </p:cNvSpPr>
          <p:nvPr/>
        </p:nvSpPr>
        <p:spPr bwMode="auto">
          <a:xfrm>
            <a:off x="1447800" y="5715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6542" name="Text Box 78"/>
          <p:cNvSpPr txBox="1">
            <a:spLocks noChangeArrowheads="1"/>
          </p:cNvSpPr>
          <p:nvPr/>
        </p:nvSpPr>
        <p:spPr bwMode="auto">
          <a:xfrm>
            <a:off x="1600200" y="5715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8</a:t>
            </a:r>
          </a:p>
        </p:txBody>
      </p:sp>
      <p:sp>
        <p:nvSpPr>
          <p:cNvPr id="446543" name="Text Box 79"/>
          <p:cNvSpPr txBox="1">
            <a:spLocks noChangeArrowheads="1"/>
          </p:cNvSpPr>
          <p:nvPr/>
        </p:nvSpPr>
        <p:spPr bwMode="auto">
          <a:xfrm>
            <a:off x="22098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6544" name="Text Box 80"/>
          <p:cNvSpPr txBox="1">
            <a:spLocks noChangeArrowheads="1"/>
          </p:cNvSpPr>
          <p:nvPr/>
        </p:nvSpPr>
        <p:spPr bwMode="auto">
          <a:xfrm>
            <a:off x="1600200" y="6019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6545" name="Line 81"/>
          <p:cNvSpPr>
            <a:spLocks noChangeShapeType="1"/>
          </p:cNvSpPr>
          <p:nvPr/>
        </p:nvSpPr>
        <p:spPr bwMode="auto">
          <a:xfrm>
            <a:off x="1524000" y="6400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46" name="Text Box 82"/>
          <p:cNvSpPr txBox="1">
            <a:spLocks noChangeArrowheads="1"/>
          </p:cNvSpPr>
          <p:nvPr/>
        </p:nvSpPr>
        <p:spPr bwMode="auto">
          <a:xfrm>
            <a:off x="1600200" y="632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6547" name="Text Box 83"/>
          <p:cNvSpPr txBox="1">
            <a:spLocks noChangeArrowheads="1"/>
          </p:cNvSpPr>
          <p:nvPr/>
        </p:nvSpPr>
        <p:spPr bwMode="auto">
          <a:xfrm>
            <a:off x="36576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97</a:t>
            </a:r>
          </a:p>
        </p:txBody>
      </p:sp>
      <p:sp>
        <p:nvSpPr>
          <p:cNvPr id="446548" name="Text Box 84"/>
          <p:cNvSpPr txBox="1">
            <a:spLocks noChangeArrowheads="1"/>
          </p:cNvSpPr>
          <p:nvPr/>
        </p:nvSpPr>
        <p:spPr bwMode="auto">
          <a:xfrm>
            <a:off x="4267200" y="5029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446549" name="Line 85"/>
          <p:cNvSpPr>
            <a:spLocks noChangeShapeType="1"/>
          </p:cNvSpPr>
          <p:nvPr/>
        </p:nvSpPr>
        <p:spPr bwMode="auto">
          <a:xfrm>
            <a:off x="4191000" y="5105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50" name="Line 86"/>
          <p:cNvSpPr>
            <a:spLocks noChangeShapeType="1"/>
          </p:cNvSpPr>
          <p:nvPr/>
        </p:nvSpPr>
        <p:spPr bwMode="auto">
          <a:xfrm>
            <a:off x="4191000" y="5410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51" name="Text Box 87"/>
          <p:cNvSpPr txBox="1">
            <a:spLocks noChangeArrowheads="1"/>
          </p:cNvSpPr>
          <p:nvPr/>
        </p:nvSpPr>
        <p:spPr bwMode="auto">
          <a:xfrm>
            <a:off x="42672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446552" name="Text Box 88"/>
          <p:cNvSpPr txBox="1">
            <a:spLocks noChangeArrowheads="1"/>
          </p:cNvSpPr>
          <p:nvPr/>
        </p:nvSpPr>
        <p:spPr bwMode="auto">
          <a:xfrm>
            <a:off x="36576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9</a:t>
            </a:r>
          </a:p>
        </p:txBody>
      </p:sp>
      <p:sp>
        <p:nvSpPr>
          <p:cNvPr id="446553" name="Line 89"/>
          <p:cNvSpPr>
            <a:spLocks noChangeShapeType="1"/>
          </p:cNvSpPr>
          <p:nvPr/>
        </p:nvSpPr>
        <p:spPr bwMode="auto">
          <a:xfrm>
            <a:off x="3733800" y="5791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54" name="Text Box 90"/>
          <p:cNvSpPr txBox="1">
            <a:spLocks noChangeArrowheads="1"/>
          </p:cNvSpPr>
          <p:nvPr/>
        </p:nvSpPr>
        <p:spPr bwMode="auto">
          <a:xfrm>
            <a:off x="3657600" y="5715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6555" name="Text Box 91"/>
          <p:cNvSpPr txBox="1">
            <a:spLocks noChangeArrowheads="1"/>
          </p:cNvSpPr>
          <p:nvPr/>
        </p:nvSpPr>
        <p:spPr bwMode="auto">
          <a:xfrm>
            <a:off x="3810000" y="5715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7</a:t>
            </a:r>
          </a:p>
        </p:txBody>
      </p:sp>
      <p:sp>
        <p:nvSpPr>
          <p:cNvPr id="446556" name="Text Box 92"/>
          <p:cNvSpPr txBox="1">
            <a:spLocks noChangeArrowheads="1"/>
          </p:cNvSpPr>
          <p:nvPr/>
        </p:nvSpPr>
        <p:spPr bwMode="auto">
          <a:xfrm>
            <a:off x="44196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446557" name="Text Box 93"/>
          <p:cNvSpPr txBox="1">
            <a:spLocks noChangeArrowheads="1"/>
          </p:cNvSpPr>
          <p:nvPr/>
        </p:nvSpPr>
        <p:spPr bwMode="auto">
          <a:xfrm>
            <a:off x="3810000" y="6019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446558" name="Line 94"/>
          <p:cNvSpPr>
            <a:spLocks noChangeShapeType="1"/>
          </p:cNvSpPr>
          <p:nvPr/>
        </p:nvSpPr>
        <p:spPr bwMode="auto">
          <a:xfrm>
            <a:off x="3733800" y="6400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59" name="Text Box 95"/>
          <p:cNvSpPr txBox="1">
            <a:spLocks noChangeArrowheads="1"/>
          </p:cNvSpPr>
          <p:nvPr/>
        </p:nvSpPr>
        <p:spPr bwMode="auto">
          <a:xfrm>
            <a:off x="3810000" y="632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6560" name="Text Box 96"/>
          <p:cNvSpPr txBox="1">
            <a:spLocks noChangeArrowheads="1"/>
          </p:cNvSpPr>
          <p:nvPr/>
        </p:nvSpPr>
        <p:spPr bwMode="auto">
          <a:xfrm>
            <a:off x="6248400" y="49530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59</a:t>
            </a:r>
          </a:p>
        </p:txBody>
      </p:sp>
      <p:sp>
        <p:nvSpPr>
          <p:cNvPr id="446561" name="Text Box 97"/>
          <p:cNvSpPr txBox="1">
            <a:spLocks noChangeArrowheads="1"/>
          </p:cNvSpPr>
          <p:nvPr/>
        </p:nvSpPr>
        <p:spPr bwMode="auto">
          <a:xfrm>
            <a:off x="6858000" y="4953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6562" name="Line 98"/>
          <p:cNvSpPr>
            <a:spLocks noChangeShapeType="1"/>
          </p:cNvSpPr>
          <p:nvPr/>
        </p:nvSpPr>
        <p:spPr bwMode="auto">
          <a:xfrm>
            <a:off x="6781800" y="50292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63" name="Line 99"/>
          <p:cNvSpPr>
            <a:spLocks noChangeShapeType="1"/>
          </p:cNvSpPr>
          <p:nvPr/>
        </p:nvSpPr>
        <p:spPr bwMode="auto">
          <a:xfrm>
            <a:off x="6781800" y="5334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64" name="Text Box 100"/>
          <p:cNvSpPr txBox="1">
            <a:spLocks noChangeArrowheads="1"/>
          </p:cNvSpPr>
          <p:nvPr/>
        </p:nvSpPr>
        <p:spPr bwMode="auto">
          <a:xfrm>
            <a:off x="68580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6565" name="Text Box 101"/>
          <p:cNvSpPr txBox="1">
            <a:spLocks noChangeArrowheads="1"/>
          </p:cNvSpPr>
          <p:nvPr/>
        </p:nvSpPr>
        <p:spPr bwMode="auto">
          <a:xfrm>
            <a:off x="62484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6566" name="Line 102"/>
          <p:cNvSpPr>
            <a:spLocks noChangeShapeType="1"/>
          </p:cNvSpPr>
          <p:nvPr/>
        </p:nvSpPr>
        <p:spPr bwMode="auto">
          <a:xfrm>
            <a:off x="6324600" y="571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67" name="Text Box 103"/>
          <p:cNvSpPr txBox="1">
            <a:spLocks noChangeArrowheads="1"/>
          </p:cNvSpPr>
          <p:nvPr/>
        </p:nvSpPr>
        <p:spPr bwMode="auto">
          <a:xfrm>
            <a:off x="6248400" y="5638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446568" name="Text Box 104"/>
          <p:cNvSpPr txBox="1">
            <a:spLocks noChangeArrowheads="1"/>
          </p:cNvSpPr>
          <p:nvPr/>
        </p:nvSpPr>
        <p:spPr bwMode="auto">
          <a:xfrm>
            <a:off x="6400800" y="5638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9</a:t>
            </a:r>
          </a:p>
        </p:txBody>
      </p:sp>
      <p:sp>
        <p:nvSpPr>
          <p:cNvPr id="446569" name="Text Box 105"/>
          <p:cNvSpPr txBox="1">
            <a:spLocks noChangeArrowheads="1"/>
          </p:cNvSpPr>
          <p:nvPr/>
        </p:nvSpPr>
        <p:spPr bwMode="auto">
          <a:xfrm>
            <a:off x="70104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446570" name="Text Box 106"/>
          <p:cNvSpPr txBox="1">
            <a:spLocks noChangeArrowheads="1"/>
          </p:cNvSpPr>
          <p:nvPr/>
        </p:nvSpPr>
        <p:spPr bwMode="auto">
          <a:xfrm>
            <a:off x="6400800" y="5943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446571" name="Line 107"/>
          <p:cNvSpPr>
            <a:spLocks noChangeShapeType="1"/>
          </p:cNvSpPr>
          <p:nvPr/>
        </p:nvSpPr>
        <p:spPr bwMode="auto">
          <a:xfrm>
            <a:off x="6324600" y="6324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6572" name="Text Box 108"/>
          <p:cNvSpPr txBox="1">
            <a:spLocks noChangeArrowheads="1"/>
          </p:cNvSpPr>
          <p:nvPr/>
        </p:nvSpPr>
        <p:spPr bwMode="auto">
          <a:xfrm>
            <a:off x="6400800" y="6248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6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6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6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4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46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46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46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46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46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46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46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46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46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46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46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446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46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446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446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46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46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46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46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46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8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44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9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44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44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44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9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446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446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44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446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446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44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44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44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446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446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446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446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446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1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44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1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446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446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446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6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2000"/>
                                        <p:tgtEl>
                                          <p:spTgt spid="44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44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44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44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2000"/>
                                        <p:tgtEl>
                                          <p:spTgt spid="44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2000"/>
                                        <p:tgtEl>
                                          <p:spTgt spid="44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2000"/>
                                        <p:tgtEl>
                                          <p:spTgt spid="44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44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7" dur="500"/>
                                        <p:tgtEl>
                                          <p:spTgt spid="44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44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8" grpId="0"/>
      <p:bldP spid="446533" grpId="0"/>
      <p:bldP spid="446535" grpId="0"/>
      <p:bldP spid="446536" grpId="0" animBg="1"/>
      <p:bldP spid="446537" grpId="0" animBg="1"/>
      <p:bldP spid="446538" grpId="0"/>
      <p:bldP spid="446539" grpId="0"/>
      <p:bldP spid="446540" grpId="0" animBg="1"/>
      <p:bldP spid="446541" grpId="0"/>
      <p:bldP spid="446542" grpId="0"/>
      <p:bldP spid="446543" grpId="0"/>
      <p:bldP spid="446544" grpId="0"/>
      <p:bldP spid="446545" grpId="0" animBg="1"/>
      <p:bldP spid="446546" grpId="0"/>
      <p:bldP spid="446547" grpId="0"/>
      <p:bldP spid="446549" grpId="0" animBg="1"/>
      <p:bldP spid="446550" grpId="0" animBg="1"/>
      <p:bldP spid="446551" grpId="0"/>
      <p:bldP spid="446552" grpId="0"/>
      <p:bldP spid="446553" grpId="0" animBg="1"/>
      <p:bldP spid="446554" grpId="0"/>
      <p:bldP spid="446555" grpId="0"/>
      <p:bldP spid="446556" grpId="0"/>
      <p:bldP spid="446557" grpId="0"/>
      <p:bldP spid="446558" grpId="0" animBg="1"/>
      <p:bldP spid="446559" grpId="0"/>
      <p:bldP spid="446560" grpId="0"/>
      <p:bldP spid="446562" grpId="0" animBg="1"/>
      <p:bldP spid="446563" grpId="0" animBg="1"/>
      <p:bldP spid="446564" grpId="0"/>
      <p:bldP spid="446565" grpId="0"/>
      <p:bldP spid="446566" grpId="0" animBg="1"/>
      <p:bldP spid="446567" grpId="0"/>
      <p:bldP spid="446568" grpId="0"/>
      <p:bldP spid="446569" grpId="0"/>
      <p:bldP spid="446570" grpId="0"/>
      <p:bldP spid="446571" grpId="0" animBg="1"/>
      <p:bldP spid="4465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2"/>
          <p:cNvSpPr txBox="1">
            <a:spLocks noChangeArrowheads="1"/>
          </p:cNvSpPr>
          <p:nvPr/>
        </p:nvSpPr>
        <p:spPr bwMode="auto">
          <a:xfrm>
            <a:off x="114300" y="0"/>
            <a:ext cx="9029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0000"/>
                </a:solidFill>
              </a:rPr>
              <a:t>Toán</a:t>
            </a:r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en-US" sz="2000" b="1" u="sng">
                <a:solidFill>
                  <a:srgbClr val="000000"/>
                </a:solidFill>
              </a:rPr>
              <a:t>Tiết:</a:t>
            </a:r>
            <a:r>
              <a:rPr lang="en-US" sz="2000" b="1">
                <a:solidFill>
                  <a:srgbClr val="000000"/>
                </a:solidFill>
              </a:rPr>
              <a:t> 69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066800" y="76200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Chia số có hai chữ số cho số có một chữ số</a:t>
            </a:r>
          </a:p>
        </p:txBody>
      </p:sp>
      <p:sp>
        <p:nvSpPr>
          <p:cNvPr id="447492" name="Text Box 4"/>
          <p:cNvSpPr txBox="1">
            <a:spLocks noChangeArrowheads="1"/>
          </p:cNvSpPr>
          <p:nvPr/>
        </p:nvSpPr>
        <p:spPr bwMode="auto">
          <a:xfrm>
            <a:off x="381000" y="47244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Bài 2/70:</a:t>
            </a:r>
          </a:p>
        </p:txBody>
      </p:sp>
      <p:grpSp>
        <p:nvGrpSpPr>
          <p:cNvPr id="1032" name="Group 112"/>
          <p:cNvGrpSpPr>
            <a:grpSpLocks/>
          </p:cNvGrpSpPr>
          <p:nvPr/>
        </p:nvGrpSpPr>
        <p:grpSpPr bwMode="auto">
          <a:xfrm>
            <a:off x="304800" y="1143000"/>
            <a:ext cx="7086600" cy="1938338"/>
            <a:chOff x="192" y="720"/>
            <a:chExt cx="4464" cy="1221"/>
          </a:xfrm>
        </p:grpSpPr>
        <p:sp>
          <p:nvSpPr>
            <p:cNvPr id="1073" name="Text Box 6"/>
            <p:cNvSpPr txBox="1">
              <a:spLocks noChangeArrowheads="1"/>
            </p:cNvSpPr>
            <p:nvPr/>
          </p:nvSpPr>
          <p:spPr bwMode="auto">
            <a:xfrm>
              <a:off x="624" y="720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72 : 3 = ?  </a:t>
              </a:r>
            </a:p>
          </p:txBody>
        </p:sp>
        <p:sp>
          <p:nvSpPr>
            <p:cNvPr id="1074" name="Text Box 7"/>
            <p:cNvSpPr txBox="1">
              <a:spLocks noChangeArrowheads="1"/>
            </p:cNvSpPr>
            <p:nvPr/>
          </p:nvSpPr>
          <p:spPr bwMode="auto">
            <a:xfrm>
              <a:off x="720" y="921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72</a:t>
              </a:r>
            </a:p>
          </p:txBody>
        </p:sp>
        <p:sp>
          <p:nvSpPr>
            <p:cNvPr id="1075" name="Text Box 8"/>
            <p:cNvSpPr txBox="1">
              <a:spLocks noChangeArrowheads="1"/>
            </p:cNvSpPr>
            <p:nvPr/>
          </p:nvSpPr>
          <p:spPr bwMode="auto">
            <a:xfrm>
              <a:off x="1056" y="912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076" name="Text Box 9"/>
            <p:cNvSpPr txBox="1">
              <a:spLocks noChangeArrowheads="1"/>
            </p:cNvSpPr>
            <p:nvPr/>
          </p:nvSpPr>
          <p:spPr bwMode="auto">
            <a:xfrm>
              <a:off x="192" y="720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a)</a:t>
              </a:r>
            </a:p>
          </p:txBody>
        </p:sp>
        <p:grpSp>
          <p:nvGrpSpPr>
            <p:cNvPr id="1077" name="Group 10"/>
            <p:cNvGrpSpPr>
              <a:grpSpLocks/>
            </p:cNvGrpSpPr>
            <p:nvPr/>
          </p:nvGrpSpPr>
          <p:grpSpPr bwMode="auto">
            <a:xfrm>
              <a:off x="1008" y="912"/>
              <a:ext cx="336" cy="480"/>
              <a:chOff x="1008" y="1056"/>
              <a:chExt cx="336" cy="480"/>
            </a:xfrm>
          </p:grpSpPr>
          <p:sp>
            <p:nvSpPr>
              <p:cNvPr id="1102" name="Line 11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3" name="Line 12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78" name="Text Box 13"/>
            <p:cNvSpPr txBox="1">
              <a:spLocks noChangeArrowheads="1"/>
            </p:cNvSpPr>
            <p:nvPr/>
          </p:nvSpPr>
          <p:spPr bwMode="auto">
            <a:xfrm>
              <a:off x="1776" y="720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000000"/>
                  </a:solidFill>
                </a:rPr>
                <a:t> </a:t>
              </a:r>
              <a:r>
                <a:rPr lang="en-US" sz="1600" b="1">
                  <a:solidFill>
                    <a:srgbClr val="000000"/>
                  </a:solidFill>
                </a:rPr>
                <a:t>7</a:t>
              </a:r>
              <a:r>
                <a:rPr lang="en-US" sz="1600">
                  <a:solidFill>
                    <a:srgbClr val="000000"/>
                  </a:solidFill>
                </a:rPr>
                <a:t> chia </a:t>
              </a:r>
              <a:r>
                <a:rPr lang="en-US" sz="1600" b="1">
                  <a:solidFill>
                    <a:srgbClr val="000000"/>
                  </a:solidFill>
                </a:rPr>
                <a:t>3</a:t>
              </a:r>
              <a:r>
                <a:rPr lang="en-US" sz="1600">
                  <a:solidFill>
                    <a:srgbClr val="000000"/>
                  </a:solidFill>
                </a:rPr>
                <a:t> được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79" name="Text Box 14"/>
            <p:cNvSpPr txBox="1">
              <a:spLocks noChangeArrowheads="1"/>
            </p:cNvSpPr>
            <p:nvPr/>
          </p:nvSpPr>
          <p:spPr bwMode="auto">
            <a:xfrm>
              <a:off x="2880" y="720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</a:rPr>
                <a:t>, viết </a:t>
              </a:r>
              <a:r>
                <a:rPr lang="en-US" sz="1600" b="1">
                  <a:solidFill>
                    <a:srgbClr val="000000"/>
                  </a:solidFill>
                </a:rPr>
                <a:t>2.</a:t>
              </a:r>
            </a:p>
          </p:txBody>
        </p:sp>
        <p:sp>
          <p:nvSpPr>
            <p:cNvPr id="1080" name="Text Box 15"/>
            <p:cNvSpPr txBox="1">
              <a:spLocks noChangeArrowheads="1"/>
            </p:cNvSpPr>
            <p:nvPr/>
          </p:nvSpPr>
          <p:spPr bwMode="auto">
            <a:xfrm>
              <a:off x="1872" y="921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nhân </a:t>
              </a:r>
              <a:r>
                <a:rPr lang="en-US" sz="1600" b="1">
                  <a:solidFill>
                    <a:srgbClr val="000000"/>
                  </a:solidFill>
                </a:rPr>
                <a:t>3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;</a:t>
              </a:r>
            </a:p>
          </p:txBody>
        </p:sp>
        <p:sp>
          <p:nvSpPr>
            <p:cNvPr id="1081" name="Text Box 16"/>
            <p:cNvSpPr txBox="1">
              <a:spLocks noChangeArrowheads="1"/>
            </p:cNvSpPr>
            <p:nvPr/>
          </p:nvSpPr>
          <p:spPr bwMode="auto">
            <a:xfrm>
              <a:off x="2976" y="912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7</a:t>
              </a:r>
              <a:r>
                <a:rPr lang="en-US" sz="1600">
                  <a:solidFill>
                    <a:srgbClr val="000000"/>
                  </a:solidFill>
                </a:rPr>
                <a:t> trừ </a:t>
              </a: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</a:p>
          </p:txBody>
        </p:sp>
        <p:sp>
          <p:nvSpPr>
            <p:cNvPr id="1082" name="Text Box 18"/>
            <p:cNvSpPr txBox="1">
              <a:spLocks noChangeArrowheads="1"/>
            </p:cNvSpPr>
            <p:nvPr/>
          </p:nvSpPr>
          <p:spPr bwMode="auto">
            <a:xfrm>
              <a:off x="720" y="1056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083" name="Line 19"/>
            <p:cNvSpPr>
              <a:spLocks noChangeShapeType="1"/>
            </p:cNvSpPr>
            <p:nvPr/>
          </p:nvSpPr>
          <p:spPr bwMode="auto">
            <a:xfrm>
              <a:off x="720" y="12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4" name="Text Box 20"/>
            <p:cNvSpPr txBox="1">
              <a:spLocks noChangeArrowheads="1"/>
            </p:cNvSpPr>
            <p:nvPr/>
          </p:nvSpPr>
          <p:spPr bwMode="auto">
            <a:xfrm>
              <a:off x="720" y="1248"/>
              <a:ext cx="1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85" name="Text Box 21"/>
            <p:cNvSpPr txBox="1">
              <a:spLocks noChangeArrowheads="1"/>
            </p:cNvSpPr>
            <p:nvPr/>
          </p:nvSpPr>
          <p:spPr bwMode="auto">
            <a:xfrm>
              <a:off x="816" y="1248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86" name="Text Box 22"/>
            <p:cNvSpPr txBox="1">
              <a:spLocks noChangeArrowheads="1"/>
            </p:cNvSpPr>
            <p:nvPr/>
          </p:nvSpPr>
          <p:spPr bwMode="auto">
            <a:xfrm>
              <a:off x="1776" y="1104"/>
              <a:ext cx="15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000000"/>
                  </a:solidFill>
                </a:rPr>
                <a:t> Hạ </a:t>
              </a:r>
              <a:r>
                <a:rPr lang="en-US" sz="1600" b="1">
                  <a:solidFill>
                    <a:srgbClr val="000000"/>
                  </a:solidFill>
                </a:rPr>
                <a:t>2, </a:t>
              </a:r>
              <a:r>
                <a:rPr lang="en-US" sz="1600">
                  <a:solidFill>
                    <a:srgbClr val="000000"/>
                  </a:solidFill>
                </a:rPr>
                <a:t>được</a:t>
              </a:r>
              <a:r>
                <a:rPr lang="en-US" sz="1600" b="1">
                  <a:solidFill>
                    <a:srgbClr val="000000"/>
                  </a:solidFill>
                </a:rPr>
                <a:t> 12</a:t>
              </a:r>
              <a:r>
                <a:rPr lang="en-US" sz="1600">
                  <a:solidFill>
                    <a:srgbClr val="000000"/>
                  </a:solidFill>
                </a:rPr>
                <a:t>;</a:t>
              </a:r>
            </a:p>
          </p:txBody>
        </p:sp>
        <p:sp>
          <p:nvSpPr>
            <p:cNvPr id="1087" name="Text Box 23"/>
            <p:cNvSpPr txBox="1">
              <a:spLocks noChangeArrowheads="1"/>
            </p:cNvSpPr>
            <p:nvPr/>
          </p:nvSpPr>
          <p:spPr bwMode="auto">
            <a:xfrm>
              <a:off x="2880" y="1104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12</a:t>
              </a:r>
              <a:r>
                <a:rPr lang="en-US" sz="1600">
                  <a:solidFill>
                    <a:srgbClr val="000000"/>
                  </a:solidFill>
                </a:rPr>
                <a:t> chia </a:t>
              </a:r>
              <a:r>
                <a:rPr lang="en-US" sz="1600" b="1">
                  <a:solidFill>
                    <a:srgbClr val="000000"/>
                  </a:solidFill>
                </a:rPr>
                <a:t>3</a:t>
              </a:r>
              <a:r>
                <a:rPr lang="en-US" sz="1600">
                  <a:solidFill>
                    <a:srgbClr val="000000"/>
                  </a:solidFill>
                </a:rPr>
                <a:t> được </a:t>
              </a:r>
              <a:r>
                <a:rPr lang="en-US" sz="16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088" name="Text Box 24"/>
            <p:cNvSpPr txBox="1">
              <a:spLocks noChangeArrowheads="1"/>
            </p:cNvSpPr>
            <p:nvPr/>
          </p:nvSpPr>
          <p:spPr bwMode="auto">
            <a:xfrm>
              <a:off x="3936" y="1104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</a:rPr>
                <a:t>, viết </a:t>
              </a:r>
              <a:r>
                <a:rPr lang="en-US" sz="1600" b="1">
                  <a:solidFill>
                    <a:srgbClr val="000000"/>
                  </a:solidFill>
                </a:rPr>
                <a:t>4.</a:t>
              </a:r>
            </a:p>
          </p:txBody>
        </p:sp>
        <p:grpSp>
          <p:nvGrpSpPr>
            <p:cNvPr id="1089" name="Group 25"/>
            <p:cNvGrpSpPr>
              <a:grpSpLocks/>
            </p:cNvGrpSpPr>
            <p:nvPr/>
          </p:nvGrpSpPr>
          <p:grpSpPr bwMode="auto">
            <a:xfrm>
              <a:off x="1008" y="1113"/>
              <a:ext cx="336" cy="213"/>
              <a:chOff x="1056" y="1392"/>
              <a:chExt cx="336" cy="213"/>
            </a:xfrm>
          </p:grpSpPr>
          <p:sp>
            <p:nvSpPr>
              <p:cNvPr id="1100" name="Text Box 26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1101" name="Text Box 27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1090" name="Text Box 28"/>
            <p:cNvSpPr txBox="1">
              <a:spLocks noChangeArrowheads="1"/>
            </p:cNvSpPr>
            <p:nvPr/>
          </p:nvSpPr>
          <p:spPr bwMode="auto">
            <a:xfrm>
              <a:off x="1872" y="1305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4</a:t>
              </a:r>
              <a:r>
                <a:rPr lang="en-US" sz="1600">
                  <a:solidFill>
                    <a:srgbClr val="000000"/>
                  </a:solidFill>
                </a:rPr>
                <a:t> nhân </a:t>
              </a:r>
              <a:r>
                <a:rPr lang="en-US" sz="1600" b="1">
                  <a:solidFill>
                    <a:srgbClr val="000000"/>
                  </a:solidFill>
                </a:rPr>
                <a:t>3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12</a:t>
              </a:r>
              <a:r>
                <a:rPr lang="en-US" sz="1600">
                  <a:solidFill>
                    <a:srgbClr val="000000"/>
                  </a:solidFill>
                </a:rPr>
                <a:t>;</a:t>
              </a:r>
            </a:p>
          </p:txBody>
        </p:sp>
        <p:sp>
          <p:nvSpPr>
            <p:cNvPr id="1091" name="Text Box 29"/>
            <p:cNvSpPr txBox="1">
              <a:spLocks noChangeArrowheads="1"/>
            </p:cNvSpPr>
            <p:nvPr/>
          </p:nvSpPr>
          <p:spPr bwMode="auto">
            <a:xfrm>
              <a:off x="3024" y="1296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12</a:t>
              </a:r>
              <a:r>
                <a:rPr lang="en-US" sz="1600">
                  <a:solidFill>
                    <a:srgbClr val="000000"/>
                  </a:solidFill>
                </a:rPr>
                <a:t> trừ </a:t>
              </a:r>
              <a:r>
                <a:rPr lang="en-US" sz="1600" b="1">
                  <a:solidFill>
                    <a:srgbClr val="000000"/>
                  </a:solidFill>
                </a:rPr>
                <a:t>12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0</a:t>
              </a:r>
              <a:r>
                <a:rPr lang="en-US" sz="1600">
                  <a:solidFill>
                    <a:srgbClr val="000000"/>
                  </a:solidFill>
                </a:rPr>
                <a:t>.</a:t>
              </a:r>
            </a:p>
          </p:txBody>
        </p:sp>
        <p:grpSp>
          <p:nvGrpSpPr>
            <p:cNvPr id="1092" name="Group 30"/>
            <p:cNvGrpSpPr>
              <a:grpSpLocks/>
            </p:cNvGrpSpPr>
            <p:nvPr/>
          </p:nvGrpSpPr>
          <p:grpSpPr bwMode="auto">
            <a:xfrm>
              <a:off x="720" y="1392"/>
              <a:ext cx="336" cy="405"/>
              <a:chOff x="720" y="1776"/>
              <a:chExt cx="336" cy="405"/>
            </a:xfrm>
          </p:grpSpPr>
          <p:sp>
            <p:nvSpPr>
              <p:cNvPr id="1097" name="Text Box 31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12</a:t>
                </a:r>
              </a:p>
            </p:txBody>
          </p:sp>
          <p:sp>
            <p:nvSpPr>
              <p:cNvPr id="1098" name="Line 32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9" name="Text Box 33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0</a:t>
                </a:r>
              </a:p>
            </p:txBody>
          </p:sp>
        </p:grpSp>
        <p:grpSp>
          <p:nvGrpSpPr>
            <p:cNvPr id="1093" name="Group 34"/>
            <p:cNvGrpSpPr>
              <a:grpSpLocks/>
            </p:cNvGrpSpPr>
            <p:nvPr/>
          </p:nvGrpSpPr>
          <p:grpSpPr bwMode="auto">
            <a:xfrm>
              <a:off x="624" y="1728"/>
              <a:ext cx="912" cy="213"/>
              <a:chOff x="624" y="2256"/>
              <a:chExt cx="912" cy="213"/>
            </a:xfrm>
          </p:grpSpPr>
          <p:sp>
            <p:nvSpPr>
              <p:cNvPr id="1095" name="Text Box 35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72 : 3 = </a:t>
                </a:r>
              </a:p>
            </p:txBody>
          </p:sp>
          <p:sp>
            <p:nvSpPr>
              <p:cNvPr id="1096" name="Text Box 36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24</a:t>
                </a:r>
              </a:p>
            </p:txBody>
          </p:sp>
        </p:grpSp>
        <p:sp>
          <p:nvSpPr>
            <p:cNvPr id="1094" name="Text Box 37"/>
            <p:cNvSpPr txBox="1">
              <a:spLocks noChangeArrowheads="1"/>
            </p:cNvSpPr>
            <p:nvPr/>
          </p:nvSpPr>
          <p:spPr bwMode="auto">
            <a:xfrm>
              <a:off x="3792" y="921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033" name="Group 113"/>
          <p:cNvGrpSpPr>
            <a:grpSpLocks/>
          </p:cNvGrpSpPr>
          <p:nvPr/>
        </p:nvGrpSpPr>
        <p:grpSpPr bwMode="auto">
          <a:xfrm>
            <a:off x="228600" y="3048000"/>
            <a:ext cx="7010400" cy="1785938"/>
            <a:chOff x="144" y="1920"/>
            <a:chExt cx="4416" cy="1125"/>
          </a:xfrm>
        </p:grpSpPr>
        <p:sp>
          <p:nvSpPr>
            <p:cNvPr id="1043" name="Text Box 39"/>
            <p:cNvSpPr txBox="1">
              <a:spLocks noChangeArrowheads="1"/>
            </p:cNvSpPr>
            <p:nvPr/>
          </p:nvSpPr>
          <p:spPr bwMode="auto">
            <a:xfrm>
              <a:off x="528" y="1968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65 : 3 = ?  </a:t>
              </a:r>
            </a:p>
          </p:txBody>
        </p:sp>
        <p:sp>
          <p:nvSpPr>
            <p:cNvPr id="1044" name="Text Box 40"/>
            <p:cNvSpPr txBox="1">
              <a:spLocks noChangeArrowheads="1"/>
            </p:cNvSpPr>
            <p:nvPr/>
          </p:nvSpPr>
          <p:spPr bwMode="auto">
            <a:xfrm>
              <a:off x="720" y="2160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65</a:t>
              </a:r>
            </a:p>
          </p:txBody>
        </p:sp>
        <p:sp>
          <p:nvSpPr>
            <p:cNvPr id="1045" name="Text Box 41"/>
            <p:cNvSpPr txBox="1">
              <a:spLocks noChangeArrowheads="1"/>
            </p:cNvSpPr>
            <p:nvPr/>
          </p:nvSpPr>
          <p:spPr bwMode="auto">
            <a:xfrm>
              <a:off x="1056" y="2160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46" name="Text Box 42"/>
            <p:cNvSpPr txBox="1">
              <a:spLocks noChangeArrowheads="1"/>
            </p:cNvSpPr>
            <p:nvPr/>
          </p:nvSpPr>
          <p:spPr bwMode="auto">
            <a:xfrm>
              <a:off x="144" y="1920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b)</a:t>
              </a:r>
            </a:p>
          </p:txBody>
        </p:sp>
        <p:sp>
          <p:nvSpPr>
            <p:cNvPr id="1047" name="Line 43"/>
            <p:cNvSpPr>
              <a:spLocks noChangeShapeType="1"/>
            </p:cNvSpPr>
            <p:nvPr/>
          </p:nvSpPr>
          <p:spPr bwMode="auto">
            <a:xfrm>
              <a:off x="1008" y="2208"/>
              <a:ext cx="0" cy="4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Line 44"/>
            <p:cNvSpPr>
              <a:spLocks noChangeShapeType="1"/>
            </p:cNvSpPr>
            <p:nvPr/>
          </p:nvSpPr>
          <p:spPr bwMode="auto">
            <a:xfrm>
              <a:off x="1008" y="2352"/>
              <a:ext cx="33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Text Box 45"/>
            <p:cNvSpPr txBox="1">
              <a:spLocks noChangeArrowheads="1"/>
            </p:cNvSpPr>
            <p:nvPr/>
          </p:nvSpPr>
          <p:spPr bwMode="auto">
            <a:xfrm>
              <a:off x="1872" y="1929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000000"/>
                  </a:solidFill>
                </a:rPr>
                <a:t> </a:t>
              </a: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 chia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được </a:t>
              </a:r>
              <a:r>
                <a:rPr lang="en-US" sz="16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050" name="Text Box 46"/>
            <p:cNvSpPr txBox="1">
              <a:spLocks noChangeArrowheads="1"/>
            </p:cNvSpPr>
            <p:nvPr/>
          </p:nvSpPr>
          <p:spPr bwMode="auto">
            <a:xfrm>
              <a:off x="2976" y="1929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</a:rPr>
                <a:t>, viết </a:t>
              </a:r>
              <a:r>
                <a:rPr lang="en-US" sz="1600" b="1">
                  <a:solidFill>
                    <a:srgbClr val="000000"/>
                  </a:solidFill>
                </a:rPr>
                <a:t>3.</a:t>
              </a:r>
            </a:p>
          </p:txBody>
        </p:sp>
        <p:sp>
          <p:nvSpPr>
            <p:cNvPr id="1051" name="Text Box 47"/>
            <p:cNvSpPr txBox="1">
              <a:spLocks noChangeArrowheads="1"/>
            </p:cNvSpPr>
            <p:nvPr/>
          </p:nvSpPr>
          <p:spPr bwMode="auto">
            <a:xfrm>
              <a:off x="1968" y="2112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3</a:t>
              </a:r>
              <a:r>
                <a:rPr lang="en-US" sz="1600">
                  <a:solidFill>
                    <a:srgbClr val="000000"/>
                  </a:solidFill>
                </a:rPr>
                <a:t> nhân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;</a:t>
              </a:r>
            </a:p>
          </p:txBody>
        </p:sp>
        <p:sp>
          <p:nvSpPr>
            <p:cNvPr id="1052" name="Text Box 48"/>
            <p:cNvSpPr txBox="1">
              <a:spLocks noChangeArrowheads="1"/>
            </p:cNvSpPr>
            <p:nvPr/>
          </p:nvSpPr>
          <p:spPr bwMode="auto">
            <a:xfrm>
              <a:off x="3072" y="2121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 trừ </a:t>
              </a:r>
              <a:r>
                <a:rPr lang="en-US" sz="1600" b="1">
                  <a:solidFill>
                    <a:srgbClr val="000000"/>
                  </a:solidFill>
                </a:rPr>
                <a:t>6</a:t>
              </a:r>
              <a:r>
                <a:rPr lang="en-US" sz="1600">
                  <a:solidFill>
                    <a:srgbClr val="000000"/>
                  </a:solidFill>
                </a:rPr>
                <a:t> bằng</a:t>
              </a:r>
            </a:p>
          </p:txBody>
        </p:sp>
        <p:sp>
          <p:nvSpPr>
            <p:cNvPr id="1053" name="Text Box 49"/>
            <p:cNvSpPr txBox="1">
              <a:spLocks noChangeArrowheads="1"/>
            </p:cNvSpPr>
            <p:nvPr/>
          </p:nvSpPr>
          <p:spPr bwMode="auto">
            <a:xfrm>
              <a:off x="720" y="2304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054" name="Line 50"/>
            <p:cNvSpPr>
              <a:spLocks noChangeShapeType="1"/>
            </p:cNvSpPr>
            <p:nvPr/>
          </p:nvSpPr>
          <p:spPr bwMode="auto">
            <a:xfrm>
              <a:off x="720" y="24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" name="Group 51"/>
            <p:cNvGrpSpPr>
              <a:grpSpLocks/>
            </p:cNvGrpSpPr>
            <p:nvPr/>
          </p:nvGrpSpPr>
          <p:grpSpPr bwMode="auto">
            <a:xfrm>
              <a:off x="720" y="2448"/>
              <a:ext cx="336" cy="213"/>
              <a:chOff x="720" y="2736"/>
              <a:chExt cx="336" cy="213"/>
            </a:xfrm>
          </p:grpSpPr>
          <p:sp>
            <p:nvSpPr>
              <p:cNvPr id="1071" name="Text Box 52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072" name="Text Box 53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sp>
          <p:nvSpPr>
            <p:cNvPr id="1056" name="Text Box 54"/>
            <p:cNvSpPr txBox="1">
              <a:spLocks noChangeArrowheads="1"/>
            </p:cNvSpPr>
            <p:nvPr/>
          </p:nvSpPr>
          <p:spPr bwMode="auto">
            <a:xfrm>
              <a:off x="1920" y="2304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000000"/>
                  </a:solidFill>
                </a:rPr>
                <a:t> Hạ </a:t>
              </a:r>
              <a:r>
                <a:rPr lang="en-US" sz="1600" b="1">
                  <a:solidFill>
                    <a:srgbClr val="000000"/>
                  </a:solidFill>
                </a:rPr>
                <a:t>5; </a:t>
              </a: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1057" name="Text Box 55"/>
            <p:cNvSpPr txBox="1">
              <a:spLocks noChangeArrowheads="1"/>
            </p:cNvSpPr>
            <p:nvPr/>
          </p:nvSpPr>
          <p:spPr bwMode="auto">
            <a:xfrm>
              <a:off x="2400" y="2304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5</a:t>
              </a:r>
              <a:r>
                <a:rPr lang="en-US" sz="1600">
                  <a:solidFill>
                    <a:srgbClr val="000000"/>
                  </a:solidFill>
                </a:rPr>
                <a:t> chia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được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58" name="Text Box 56"/>
            <p:cNvSpPr txBox="1">
              <a:spLocks noChangeArrowheads="1"/>
            </p:cNvSpPr>
            <p:nvPr/>
          </p:nvSpPr>
          <p:spPr bwMode="auto">
            <a:xfrm>
              <a:off x="3408" y="2304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</a:rPr>
                <a:t>, viết </a:t>
              </a:r>
              <a:r>
                <a:rPr lang="en-US" sz="1600" b="1">
                  <a:solidFill>
                    <a:srgbClr val="000000"/>
                  </a:solidFill>
                </a:rPr>
                <a:t>2.</a:t>
              </a:r>
            </a:p>
          </p:txBody>
        </p:sp>
        <p:grpSp>
          <p:nvGrpSpPr>
            <p:cNvPr id="1059" name="Group 57"/>
            <p:cNvGrpSpPr>
              <a:grpSpLocks/>
            </p:cNvGrpSpPr>
            <p:nvPr/>
          </p:nvGrpSpPr>
          <p:grpSpPr bwMode="auto">
            <a:xfrm>
              <a:off x="1008" y="2304"/>
              <a:ext cx="336" cy="213"/>
              <a:chOff x="1056" y="2544"/>
              <a:chExt cx="336" cy="213"/>
            </a:xfrm>
          </p:grpSpPr>
          <p:sp>
            <p:nvSpPr>
              <p:cNvPr id="1069" name="Text Box 58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1070" name="Text Box 59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060" name="Text Box 60"/>
            <p:cNvSpPr txBox="1">
              <a:spLocks noChangeArrowheads="1"/>
            </p:cNvSpPr>
            <p:nvPr/>
          </p:nvSpPr>
          <p:spPr bwMode="auto">
            <a:xfrm>
              <a:off x="1920" y="2496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nhân </a:t>
              </a:r>
              <a:r>
                <a:rPr lang="en-US" sz="1600" b="1">
                  <a:solidFill>
                    <a:srgbClr val="000000"/>
                  </a:solidFill>
                </a:rPr>
                <a:t>2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4</a:t>
              </a:r>
              <a:r>
                <a:rPr lang="en-US" sz="1600">
                  <a:solidFill>
                    <a:srgbClr val="000000"/>
                  </a:solidFill>
                </a:rPr>
                <a:t>;</a:t>
              </a:r>
            </a:p>
          </p:txBody>
        </p:sp>
        <p:sp>
          <p:nvSpPr>
            <p:cNvPr id="1061" name="Text Box 61"/>
            <p:cNvSpPr txBox="1">
              <a:spLocks noChangeArrowheads="1"/>
            </p:cNvSpPr>
            <p:nvPr/>
          </p:nvSpPr>
          <p:spPr bwMode="auto">
            <a:xfrm>
              <a:off x="3072" y="2496"/>
              <a:ext cx="14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5</a:t>
              </a:r>
              <a:r>
                <a:rPr lang="en-US" sz="1600">
                  <a:solidFill>
                    <a:srgbClr val="000000"/>
                  </a:solidFill>
                </a:rPr>
                <a:t> trừ </a:t>
              </a:r>
              <a:r>
                <a:rPr lang="en-US" sz="1600" b="1">
                  <a:solidFill>
                    <a:srgbClr val="000000"/>
                  </a:solidFill>
                </a:rPr>
                <a:t>4</a:t>
              </a:r>
              <a:r>
                <a:rPr lang="en-US" sz="1600">
                  <a:solidFill>
                    <a:srgbClr val="000000"/>
                  </a:solidFill>
                </a:rPr>
                <a:t> bằng </a:t>
              </a:r>
              <a:r>
                <a:rPr lang="en-US" sz="1600" b="1">
                  <a:solidFill>
                    <a:srgbClr val="000000"/>
                  </a:solidFill>
                </a:rPr>
                <a:t>1</a:t>
              </a:r>
              <a:r>
                <a:rPr lang="en-US" sz="1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062" name="Text Box 62"/>
            <p:cNvSpPr txBox="1">
              <a:spLocks noChangeArrowheads="1"/>
            </p:cNvSpPr>
            <p:nvPr/>
          </p:nvSpPr>
          <p:spPr bwMode="auto">
            <a:xfrm>
              <a:off x="816" y="2544"/>
              <a:ext cx="1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063" name="Line 63"/>
            <p:cNvSpPr>
              <a:spLocks noChangeShapeType="1"/>
            </p:cNvSpPr>
            <p:nvPr/>
          </p:nvSpPr>
          <p:spPr bwMode="auto">
            <a:xfrm>
              <a:off x="720" y="273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4" name="Text Box 64"/>
            <p:cNvSpPr txBox="1">
              <a:spLocks noChangeArrowheads="1"/>
            </p:cNvSpPr>
            <p:nvPr/>
          </p:nvSpPr>
          <p:spPr bwMode="auto">
            <a:xfrm>
              <a:off x="816" y="2688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65" name="Text Box 65"/>
            <p:cNvSpPr txBox="1">
              <a:spLocks noChangeArrowheads="1"/>
            </p:cNvSpPr>
            <p:nvPr/>
          </p:nvSpPr>
          <p:spPr bwMode="auto">
            <a:xfrm>
              <a:off x="528" y="2832"/>
              <a:ext cx="7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65 : 2 = </a:t>
              </a:r>
            </a:p>
          </p:txBody>
        </p:sp>
        <p:sp>
          <p:nvSpPr>
            <p:cNvPr id="1066" name="Text Box 66"/>
            <p:cNvSpPr txBox="1">
              <a:spLocks noChangeArrowheads="1"/>
            </p:cNvSpPr>
            <p:nvPr/>
          </p:nvSpPr>
          <p:spPr bwMode="auto">
            <a:xfrm>
              <a:off x="1008" y="2832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32</a:t>
              </a:r>
            </a:p>
          </p:txBody>
        </p:sp>
        <p:sp>
          <p:nvSpPr>
            <p:cNvPr id="1067" name="Text Box 67"/>
            <p:cNvSpPr txBox="1">
              <a:spLocks noChangeArrowheads="1"/>
            </p:cNvSpPr>
            <p:nvPr/>
          </p:nvSpPr>
          <p:spPr bwMode="auto">
            <a:xfrm>
              <a:off x="3888" y="2121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68" name="Text Box 68"/>
            <p:cNvSpPr txBox="1">
              <a:spLocks noChangeArrowheads="1"/>
            </p:cNvSpPr>
            <p:nvPr/>
          </p:nvSpPr>
          <p:spPr bwMode="auto">
            <a:xfrm>
              <a:off x="1200" y="2832"/>
              <a:ext cx="67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</a:rPr>
                <a:t>(dư 1)</a:t>
              </a:r>
            </a:p>
          </p:txBody>
        </p:sp>
      </p:grp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1905000" y="4648200"/>
            <a:ext cx="7239000" cy="838200"/>
            <a:chOff x="1200" y="2928"/>
            <a:chExt cx="4560" cy="528"/>
          </a:xfrm>
        </p:grpSpPr>
        <p:sp>
          <p:nvSpPr>
            <p:cNvPr id="1042" name="Text Box 109"/>
            <p:cNvSpPr txBox="1">
              <a:spLocks noChangeArrowheads="1"/>
            </p:cNvSpPr>
            <p:nvPr/>
          </p:nvSpPr>
          <p:spPr bwMode="auto">
            <a:xfrm>
              <a:off x="1200" y="3024"/>
              <a:ext cx="45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Mỗi giờ có 60 phút. Hỏi     giờ có bao nhiêu phút ?</a:t>
              </a:r>
            </a:p>
          </p:txBody>
        </p:sp>
        <p:graphicFrame>
          <p:nvGraphicFramePr>
            <p:cNvPr id="1027" name="Object 114"/>
            <p:cNvGraphicFramePr>
              <a:graphicFrameLocks noChangeAspect="1"/>
            </p:cNvGraphicFramePr>
            <p:nvPr/>
          </p:nvGraphicFramePr>
          <p:xfrm>
            <a:off x="3264" y="2928"/>
            <a:ext cx="260" cy="528"/>
          </p:xfrm>
          <a:graphic>
            <a:graphicData uri="http://schemas.openxmlformats.org/presentationml/2006/ole">
              <p:oleObj spid="_x0000_s1027" name="Equation" r:id="rId4" imgW="139639" imgH="393529" progId="Equation.3">
                <p:embed/>
              </p:oleObj>
            </a:graphicData>
          </a:graphic>
        </p:graphicFrame>
      </p:grpSp>
      <p:sp>
        <p:nvSpPr>
          <p:cNvPr id="447607" name="Text Box 119"/>
          <p:cNvSpPr txBox="1">
            <a:spLocks noChangeArrowheads="1"/>
          </p:cNvSpPr>
          <p:nvPr/>
        </p:nvSpPr>
        <p:spPr bwMode="auto">
          <a:xfrm>
            <a:off x="3962400" y="5181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0000"/>
                </a:solidFill>
              </a:rPr>
              <a:t>Bài giải</a:t>
            </a:r>
          </a:p>
        </p:txBody>
      </p:sp>
      <p:grpSp>
        <p:nvGrpSpPr>
          <p:cNvPr id="11" name="Group 130"/>
          <p:cNvGrpSpPr>
            <a:grpSpLocks/>
          </p:cNvGrpSpPr>
          <p:nvPr/>
        </p:nvGrpSpPr>
        <p:grpSpPr bwMode="auto">
          <a:xfrm>
            <a:off x="3429000" y="5486400"/>
            <a:ext cx="3124200" cy="685800"/>
            <a:chOff x="1200" y="3456"/>
            <a:chExt cx="1968" cy="432"/>
          </a:xfrm>
        </p:grpSpPr>
        <p:graphicFrame>
          <p:nvGraphicFramePr>
            <p:cNvPr id="1026" name="Object 121"/>
            <p:cNvGraphicFramePr>
              <a:graphicFrameLocks noChangeAspect="1"/>
            </p:cNvGraphicFramePr>
            <p:nvPr/>
          </p:nvGraphicFramePr>
          <p:xfrm>
            <a:off x="2352" y="3456"/>
            <a:ext cx="288" cy="432"/>
          </p:xfrm>
          <a:graphic>
            <a:graphicData uri="http://schemas.openxmlformats.org/presentationml/2006/ole">
              <p:oleObj spid="_x0000_s1026" name="Equation" r:id="rId5" imgW="139639" imgH="393529" progId="Equation.3">
                <p:embed/>
              </p:oleObj>
            </a:graphicData>
          </a:graphic>
        </p:graphicFrame>
        <p:sp>
          <p:nvSpPr>
            <p:cNvPr id="1041" name="Text Box 124"/>
            <p:cNvSpPr txBox="1">
              <a:spLocks noChangeArrowheads="1"/>
            </p:cNvSpPr>
            <p:nvPr/>
          </p:nvSpPr>
          <p:spPr bwMode="auto">
            <a:xfrm>
              <a:off x="1200" y="3504"/>
              <a:ext cx="19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 Số phút của     là :</a:t>
              </a:r>
            </a:p>
          </p:txBody>
        </p:sp>
      </p:grpSp>
      <p:sp>
        <p:nvSpPr>
          <p:cNvPr id="447614" name="Text Box 126"/>
          <p:cNvSpPr txBox="1">
            <a:spLocks noChangeArrowheads="1"/>
          </p:cNvSpPr>
          <p:nvPr/>
        </p:nvSpPr>
        <p:spPr bwMode="auto">
          <a:xfrm>
            <a:off x="3733800" y="6019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60 : 5 =</a:t>
            </a:r>
          </a:p>
        </p:txBody>
      </p:sp>
      <p:sp>
        <p:nvSpPr>
          <p:cNvPr id="447615" name="Text Box 127"/>
          <p:cNvSpPr txBox="1">
            <a:spLocks noChangeArrowheads="1"/>
          </p:cNvSpPr>
          <p:nvPr/>
        </p:nvSpPr>
        <p:spPr bwMode="auto">
          <a:xfrm>
            <a:off x="4800600" y="6019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447616" name="Text Box 128"/>
          <p:cNvSpPr txBox="1">
            <a:spLocks noChangeArrowheads="1"/>
          </p:cNvSpPr>
          <p:nvPr/>
        </p:nvSpPr>
        <p:spPr bwMode="auto">
          <a:xfrm>
            <a:off x="5105400" y="6019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(phút)</a:t>
            </a:r>
          </a:p>
        </p:txBody>
      </p:sp>
      <p:sp>
        <p:nvSpPr>
          <p:cNvPr id="447617" name="Text Box 129"/>
          <p:cNvSpPr txBox="1">
            <a:spLocks noChangeArrowheads="1"/>
          </p:cNvSpPr>
          <p:nvPr/>
        </p:nvSpPr>
        <p:spPr bwMode="auto">
          <a:xfrm>
            <a:off x="3505200" y="64008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Đáp số : </a:t>
            </a:r>
            <a:r>
              <a:rPr lang="en-US" sz="2000" b="1">
                <a:solidFill>
                  <a:srgbClr val="000000"/>
                </a:solidFill>
              </a:rPr>
              <a:t>12</a:t>
            </a:r>
            <a:r>
              <a:rPr lang="en-US" sz="2000">
                <a:solidFill>
                  <a:srgbClr val="000000"/>
                </a:solidFill>
              </a:rPr>
              <a:t> phút</a:t>
            </a:r>
          </a:p>
        </p:txBody>
      </p:sp>
    </p:spTree>
  </p:cSld>
  <p:clrMapOvr>
    <a:masterClrMapping/>
  </p:clrMapOvr>
  <p:transition spd="med">
    <p:cover dir="r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47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47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47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47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47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47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4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4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47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47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47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2" grpId="0"/>
      <p:bldP spid="447607" grpId="0"/>
      <p:bldP spid="447614" grpId="0"/>
      <p:bldP spid="447615" grpId="0"/>
      <p:bldP spid="447616" grpId="0"/>
      <p:bldP spid="4476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14300" y="0"/>
            <a:ext cx="9029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FF00"/>
                </a:solidFill>
              </a:rPr>
              <a:t>Toán</a:t>
            </a:r>
            <a:r>
              <a:rPr lang="en-US" sz="2000" b="1">
                <a:solidFill>
                  <a:srgbClr val="FFFF00"/>
                </a:solidFill>
              </a:rPr>
              <a:t> </a:t>
            </a:r>
            <a:r>
              <a:rPr lang="en-US" sz="2000" b="1" u="sng">
                <a:solidFill>
                  <a:srgbClr val="FFFF00"/>
                </a:solidFill>
              </a:rPr>
              <a:t>Tiết</a:t>
            </a:r>
            <a:r>
              <a:rPr lang="en-US" sz="2000" b="1">
                <a:solidFill>
                  <a:srgbClr val="FFFF00"/>
                </a:solidFill>
              </a:rPr>
              <a:t>: 69</a:t>
            </a:r>
          </a:p>
        </p:txBody>
      </p:sp>
      <p:sp>
        <p:nvSpPr>
          <p:cNvPr id="9219" name="Text Box 38"/>
          <p:cNvSpPr txBox="1">
            <a:spLocks noChangeArrowheads="1"/>
          </p:cNvSpPr>
          <p:nvPr/>
        </p:nvSpPr>
        <p:spPr bwMode="auto">
          <a:xfrm>
            <a:off x="0" y="7620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Chia số có hai chữ số cho số có một chữ số</a:t>
            </a:r>
          </a:p>
        </p:txBody>
      </p:sp>
      <p:grpSp>
        <p:nvGrpSpPr>
          <p:cNvPr id="9220" name="Group 145"/>
          <p:cNvGrpSpPr>
            <a:grpSpLocks/>
          </p:cNvGrpSpPr>
          <p:nvPr/>
        </p:nvGrpSpPr>
        <p:grpSpPr bwMode="auto">
          <a:xfrm>
            <a:off x="304800" y="1143000"/>
            <a:ext cx="7086600" cy="1938338"/>
            <a:chOff x="192" y="864"/>
            <a:chExt cx="4464" cy="1221"/>
          </a:xfrm>
        </p:grpSpPr>
        <p:sp>
          <p:nvSpPr>
            <p:cNvPr id="9260" name="Text Box 146"/>
            <p:cNvSpPr txBox="1">
              <a:spLocks noChangeArrowheads="1"/>
            </p:cNvSpPr>
            <p:nvPr/>
          </p:nvSpPr>
          <p:spPr bwMode="auto">
            <a:xfrm>
              <a:off x="624" y="864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 : 3 = ?  </a:t>
              </a:r>
            </a:p>
          </p:txBody>
        </p:sp>
        <p:sp>
          <p:nvSpPr>
            <p:cNvPr id="9261" name="Text Box 147"/>
            <p:cNvSpPr txBox="1">
              <a:spLocks noChangeArrowheads="1"/>
            </p:cNvSpPr>
            <p:nvPr/>
          </p:nvSpPr>
          <p:spPr bwMode="auto">
            <a:xfrm>
              <a:off x="720" y="1065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72</a:t>
              </a:r>
            </a:p>
          </p:txBody>
        </p:sp>
        <p:sp>
          <p:nvSpPr>
            <p:cNvPr id="9262" name="Text Box 148"/>
            <p:cNvSpPr txBox="1">
              <a:spLocks noChangeArrowheads="1"/>
            </p:cNvSpPr>
            <p:nvPr/>
          </p:nvSpPr>
          <p:spPr bwMode="auto">
            <a:xfrm>
              <a:off x="1056" y="1056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9263" name="Text Box 149"/>
            <p:cNvSpPr txBox="1">
              <a:spLocks noChangeArrowheads="1"/>
            </p:cNvSpPr>
            <p:nvPr/>
          </p:nvSpPr>
          <p:spPr bwMode="auto">
            <a:xfrm>
              <a:off x="192" y="8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a)</a:t>
              </a:r>
            </a:p>
          </p:txBody>
        </p:sp>
        <p:grpSp>
          <p:nvGrpSpPr>
            <p:cNvPr id="9264" name="Group 150"/>
            <p:cNvGrpSpPr>
              <a:grpSpLocks/>
            </p:cNvGrpSpPr>
            <p:nvPr/>
          </p:nvGrpSpPr>
          <p:grpSpPr bwMode="auto">
            <a:xfrm>
              <a:off x="1008" y="1056"/>
              <a:ext cx="336" cy="480"/>
              <a:chOff x="1008" y="1056"/>
              <a:chExt cx="336" cy="480"/>
            </a:xfrm>
          </p:grpSpPr>
          <p:sp>
            <p:nvSpPr>
              <p:cNvPr id="9290" name="Line 151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1" name="Line 152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65" name="Text Box 153"/>
            <p:cNvSpPr txBox="1">
              <a:spLocks noChangeArrowheads="1"/>
            </p:cNvSpPr>
            <p:nvPr/>
          </p:nvSpPr>
          <p:spPr bwMode="auto">
            <a:xfrm>
              <a:off x="1776" y="864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</a:t>
              </a:r>
              <a:r>
                <a:rPr lang="en-US" sz="1600" b="1"/>
                <a:t>7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2</a:t>
              </a:r>
            </a:p>
          </p:txBody>
        </p:sp>
        <p:sp>
          <p:nvSpPr>
            <p:cNvPr id="9266" name="Text Box 154"/>
            <p:cNvSpPr txBox="1">
              <a:spLocks noChangeArrowheads="1"/>
            </p:cNvSpPr>
            <p:nvPr/>
          </p:nvSpPr>
          <p:spPr bwMode="auto">
            <a:xfrm>
              <a:off x="2880" y="864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2.</a:t>
              </a:r>
            </a:p>
          </p:txBody>
        </p:sp>
        <p:sp>
          <p:nvSpPr>
            <p:cNvPr id="9267" name="Text Box 155"/>
            <p:cNvSpPr txBox="1">
              <a:spLocks noChangeArrowheads="1"/>
            </p:cNvSpPr>
            <p:nvPr/>
          </p:nvSpPr>
          <p:spPr bwMode="auto">
            <a:xfrm>
              <a:off x="1872" y="1065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6</a:t>
              </a:r>
              <a:r>
                <a:rPr lang="en-US" sz="1600"/>
                <a:t>;</a:t>
              </a:r>
            </a:p>
          </p:txBody>
        </p:sp>
        <p:sp>
          <p:nvSpPr>
            <p:cNvPr id="9268" name="Text Box 156"/>
            <p:cNvSpPr txBox="1">
              <a:spLocks noChangeArrowheads="1"/>
            </p:cNvSpPr>
            <p:nvPr/>
          </p:nvSpPr>
          <p:spPr bwMode="auto">
            <a:xfrm>
              <a:off x="2976" y="1056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7</a:t>
              </a:r>
              <a:r>
                <a:rPr lang="en-US" sz="1600"/>
                <a:t> trừ </a:t>
              </a:r>
              <a:r>
                <a:rPr lang="en-US" sz="1600" b="1"/>
                <a:t>6</a:t>
              </a:r>
              <a:r>
                <a:rPr lang="en-US" sz="1600"/>
                <a:t> bằng </a:t>
              </a:r>
            </a:p>
          </p:txBody>
        </p:sp>
        <p:grpSp>
          <p:nvGrpSpPr>
            <p:cNvPr id="9269" name="Group 157"/>
            <p:cNvGrpSpPr>
              <a:grpSpLocks/>
            </p:cNvGrpSpPr>
            <p:nvPr/>
          </p:nvGrpSpPr>
          <p:grpSpPr bwMode="auto">
            <a:xfrm>
              <a:off x="720" y="1200"/>
              <a:ext cx="336" cy="405"/>
              <a:chOff x="720" y="1392"/>
              <a:chExt cx="336" cy="405"/>
            </a:xfrm>
          </p:grpSpPr>
          <p:sp>
            <p:nvSpPr>
              <p:cNvPr id="9286" name="Text Box 158"/>
              <p:cNvSpPr txBox="1">
                <a:spLocks noChangeArrowheads="1"/>
              </p:cNvSpPr>
              <p:nvPr/>
            </p:nvSpPr>
            <p:spPr bwMode="auto">
              <a:xfrm>
                <a:off x="720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6</a:t>
                </a:r>
              </a:p>
            </p:txBody>
          </p:sp>
          <p:sp>
            <p:nvSpPr>
              <p:cNvPr id="9287" name="Line 159"/>
              <p:cNvSpPr>
                <a:spLocks noChangeShapeType="1"/>
              </p:cNvSpPr>
              <p:nvPr/>
            </p:nvSpPr>
            <p:spPr bwMode="auto">
              <a:xfrm>
                <a:off x="720" y="1632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8" name="Text Box 160"/>
              <p:cNvSpPr txBox="1">
                <a:spLocks noChangeArrowheads="1"/>
              </p:cNvSpPr>
              <p:nvPr/>
            </p:nvSpPr>
            <p:spPr bwMode="auto">
              <a:xfrm>
                <a:off x="720" y="1584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9289" name="Text Box 161"/>
              <p:cNvSpPr txBox="1">
                <a:spLocks noChangeArrowheads="1"/>
              </p:cNvSpPr>
              <p:nvPr/>
            </p:nvSpPr>
            <p:spPr bwMode="auto">
              <a:xfrm>
                <a:off x="816" y="158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sp>
          <p:nvSpPr>
            <p:cNvPr id="9270" name="Text Box 162"/>
            <p:cNvSpPr txBox="1">
              <a:spLocks noChangeArrowheads="1"/>
            </p:cNvSpPr>
            <p:nvPr/>
          </p:nvSpPr>
          <p:spPr bwMode="auto">
            <a:xfrm>
              <a:off x="1776" y="1248"/>
              <a:ext cx="15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/>
                <a:t> Hạ </a:t>
              </a:r>
              <a:r>
                <a:rPr lang="en-US" sz="1600" b="1"/>
                <a:t>2, </a:t>
              </a:r>
              <a:r>
                <a:rPr lang="en-US" sz="1600"/>
                <a:t>được</a:t>
              </a:r>
              <a:r>
                <a:rPr lang="en-US" sz="1600" b="1"/>
                <a:t> 12</a:t>
              </a:r>
              <a:r>
                <a:rPr lang="en-US" sz="1600"/>
                <a:t>;</a:t>
              </a:r>
            </a:p>
          </p:txBody>
        </p:sp>
        <p:sp>
          <p:nvSpPr>
            <p:cNvPr id="9271" name="Text Box 163"/>
            <p:cNvSpPr txBox="1">
              <a:spLocks noChangeArrowheads="1"/>
            </p:cNvSpPr>
            <p:nvPr/>
          </p:nvSpPr>
          <p:spPr bwMode="auto">
            <a:xfrm>
              <a:off x="2880" y="12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chia </a:t>
              </a:r>
              <a:r>
                <a:rPr lang="en-US" sz="1600" b="1"/>
                <a:t>3</a:t>
              </a:r>
              <a:r>
                <a:rPr lang="en-US" sz="1600"/>
                <a:t> được </a:t>
              </a:r>
              <a:r>
                <a:rPr lang="en-US" sz="1600" b="1"/>
                <a:t>4</a:t>
              </a:r>
            </a:p>
          </p:txBody>
        </p:sp>
        <p:sp>
          <p:nvSpPr>
            <p:cNvPr id="9272" name="Text Box 164"/>
            <p:cNvSpPr txBox="1">
              <a:spLocks noChangeArrowheads="1"/>
            </p:cNvSpPr>
            <p:nvPr/>
          </p:nvSpPr>
          <p:spPr bwMode="auto">
            <a:xfrm>
              <a:off x="3936" y="12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, viết </a:t>
              </a:r>
              <a:r>
                <a:rPr lang="en-US" sz="1600" b="1"/>
                <a:t>4.</a:t>
              </a:r>
            </a:p>
          </p:txBody>
        </p:sp>
        <p:grpSp>
          <p:nvGrpSpPr>
            <p:cNvPr id="9273" name="Group 165"/>
            <p:cNvGrpSpPr>
              <a:grpSpLocks/>
            </p:cNvGrpSpPr>
            <p:nvPr/>
          </p:nvGrpSpPr>
          <p:grpSpPr bwMode="auto">
            <a:xfrm>
              <a:off x="1008" y="1257"/>
              <a:ext cx="336" cy="213"/>
              <a:chOff x="1056" y="1392"/>
              <a:chExt cx="336" cy="213"/>
            </a:xfrm>
          </p:grpSpPr>
          <p:sp>
            <p:nvSpPr>
              <p:cNvPr id="9284" name="Text Box 166"/>
              <p:cNvSpPr txBox="1">
                <a:spLocks noChangeArrowheads="1"/>
              </p:cNvSpPr>
              <p:nvPr/>
            </p:nvSpPr>
            <p:spPr bwMode="auto">
              <a:xfrm>
                <a:off x="1056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9285" name="Text Box 167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sp>
          <p:nvSpPr>
            <p:cNvPr id="9274" name="Text Box 168"/>
            <p:cNvSpPr txBox="1">
              <a:spLocks noChangeArrowheads="1"/>
            </p:cNvSpPr>
            <p:nvPr/>
          </p:nvSpPr>
          <p:spPr bwMode="auto">
            <a:xfrm>
              <a:off x="1872" y="1449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  <a:r>
                <a:rPr lang="en-US" sz="1600"/>
                <a:t> nhân </a:t>
              </a:r>
              <a:r>
                <a:rPr lang="en-US" sz="1600" b="1"/>
                <a:t>3</a:t>
              </a:r>
              <a:r>
                <a:rPr lang="en-US" sz="1600"/>
                <a:t> bằng </a:t>
              </a:r>
              <a:r>
                <a:rPr lang="en-US" sz="1600" b="1"/>
                <a:t>12</a:t>
              </a:r>
              <a:r>
                <a:rPr lang="en-US" sz="1600"/>
                <a:t>;</a:t>
              </a:r>
            </a:p>
          </p:txBody>
        </p:sp>
        <p:sp>
          <p:nvSpPr>
            <p:cNvPr id="9275" name="Text Box 169"/>
            <p:cNvSpPr txBox="1">
              <a:spLocks noChangeArrowheads="1"/>
            </p:cNvSpPr>
            <p:nvPr/>
          </p:nvSpPr>
          <p:spPr bwMode="auto">
            <a:xfrm>
              <a:off x="3024" y="14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12</a:t>
              </a:r>
              <a:r>
                <a:rPr lang="en-US" sz="1600"/>
                <a:t> trừ </a:t>
              </a:r>
              <a:r>
                <a:rPr lang="en-US" sz="1600" b="1"/>
                <a:t>12</a:t>
              </a:r>
              <a:r>
                <a:rPr lang="en-US" sz="1600"/>
                <a:t> bằng </a:t>
              </a:r>
              <a:r>
                <a:rPr lang="en-US" sz="1600" b="1"/>
                <a:t>0</a:t>
              </a:r>
              <a:r>
                <a:rPr lang="en-US" sz="1600"/>
                <a:t>.</a:t>
              </a:r>
            </a:p>
          </p:txBody>
        </p:sp>
        <p:grpSp>
          <p:nvGrpSpPr>
            <p:cNvPr id="9276" name="Group 170"/>
            <p:cNvGrpSpPr>
              <a:grpSpLocks/>
            </p:cNvGrpSpPr>
            <p:nvPr/>
          </p:nvGrpSpPr>
          <p:grpSpPr bwMode="auto">
            <a:xfrm>
              <a:off x="720" y="1536"/>
              <a:ext cx="336" cy="405"/>
              <a:chOff x="720" y="1776"/>
              <a:chExt cx="336" cy="405"/>
            </a:xfrm>
          </p:grpSpPr>
          <p:sp>
            <p:nvSpPr>
              <p:cNvPr id="9281" name="Text Box 171"/>
              <p:cNvSpPr txBox="1">
                <a:spLocks noChangeArrowheads="1"/>
              </p:cNvSpPr>
              <p:nvPr/>
            </p:nvSpPr>
            <p:spPr bwMode="auto">
              <a:xfrm>
                <a:off x="720" y="1776"/>
                <a:ext cx="33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12</a:t>
                </a:r>
              </a:p>
            </p:txBody>
          </p:sp>
          <p:sp>
            <p:nvSpPr>
              <p:cNvPr id="9282" name="Line 172"/>
              <p:cNvSpPr>
                <a:spLocks noChangeShapeType="1"/>
              </p:cNvSpPr>
              <p:nvPr/>
            </p:nvSpPr>
            <p:spPr bwMode="auto">
              <a:xfrm>
                <a:off x="72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3" name="Text Box 173"/>
              <p:cNvSpPr txBox="1">
                <a:spLocks noChangeArrowheads="1"/>
              </p:cNvSpPr>
              <p:nvPr/>
            </p:nvSpPr>
            <p:spPr bwMode="auto">
              <a:xfrm>
                <a:off x="816" y="1968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0</a:t>
                </a:r>
              </a:p>
            </p:txBody>
          </p:sp>
        </p:grpSp>
        <p:grpSp>
          <p:nvGrpSpPr>
            <p:cNvPr id="9277" name="Group 174"/>
            <p:cNvGrpSpPr>
              <a:grpSpLocks/>
            </p:cNvGrpSpPr>
            <p:nvPr/>
          </p:nvGrpSpPr>
          <p:grpSpPr bwMode="auto">
            <a:xfrm>
              <a:off x="624" y="1872"/>
              <a:ext cx="912" cy="213"/>
              <a:chOff x="624" y="2256"/>
              <a:chExt cx="912" cy="213"/>
            </a:xfrm>
          </p:grpSpPr>
          <p:sp>
            <p:nvSpPr>
              <p:cNvPr id="9279" name="Text Box 175"/>
              <p:cNvSpPr txBox="1">
                <a:spLocks noChangeArrowheads="1"/>
              </p:cNvSpPr>
              <p:nvPr/>
            </p:nvSpPr>
            <p:spPr bwMode="auto">
              <a:xfrm>
                <a:off x="624" y="2256"/>
                <a:ext cx="76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72 : 3 = </a:t>
                </a:r>
              </a:p>
            </p:txBody>
          </p:sp>
          <p:sp>
            <p:nvSpPr>
              <p:cNvPr id="9280" name="Text Box 176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38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rgbClr val="FFFF00"/>
                    </a:solidFill>
                  </a:rPr>
                  <a:t>24</a:t>
                </a:r>
              </a:p>
            </p:txBody>
          </p:sp>
        </p:grpSp>
        <p:sp>
          <p:nvSpPr>
            <p:cNvPr id="9278" name="Text Box 177"/>
            <p:cNvSpPr txBox="1">
              <a:spLocks noChangeArrowheads="1"/>
            </p:cNvSpPr>
            <p:nvPr/>
          </p:nvSpPr>
          <p:spPr bwMode="auto">
            <a:xfrm>
              <a:off x="3792" y="10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</p:grpSp>
      <p:grpSp>
        <p:nvGrpSpPr>
          <p:cNvPr id="9221" name="Group 178"/>
          <p:cNvGrpSpPr>
            <a:grpSpLocks/>
          </p:cNvGrpSpPr>
          <p:nvPr/>
        </p:nvGrpSpPr>
        <p:grpSpPr bwMode="auto">
          <a:xfrm>
            <a:off x="381000" y="2895600"/>
            <a:ext cx="7010400" cy="1785938"/>
            <a:chOff x="144" y="2064"/>
            <a:chExt cx="4416" cy="1125"/>
          </a:xfrm>
        </p:grpSpPr>
        <p:sp>
          <p:nvSpPr>
            <p:cNvPr id="9230" name="Text Box 179"/>
            <p:cNvSpPr txBox="1">
              <a:spLocks noChangeArrowheads="1"/>
            </p:cNvSpPr>
            <p:nvPr/>
          </p:nvSpPr>
          <p:spPr bwMode="auto">
            <a:xfrm>
              <a:off x="528" y="2112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3 = ?  </a:t>
              </a:r>
            </a:p>
          </p:txBody>
        </p:sp>
        <p:sp>
          <p:nvSpPr>
            <p:cNvPr id="9231" name="Text Box 180"/>
            <p:cNvSpPr txBox="1">
              <a:spLocks noChangeArrowheads="1"/>
            </p:cNvSpPr>
            <p:nvPr/>
          </p:nvSpPr>
          <p:spPr bwMode="auto">
            <a:xfrm>
              <a:off x="720" y="2304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</a:t>
              </a:r>
            </a:p>
          </p:txBody>
        </p:sp>
        <p:sp>
          <p:nvSpPr>
            <p:cNvPr id="9232" name="Text Box 181"/>
            <p:cNvSpPr txBox="1">
              <a:spLocks noChangeArrowheads="1"/>
            </p:cNvSpPr>
            <p:nvPr/>
          </p:nvSpPr>
          <p:spPr bwMode="auto">
            <a:xfrm>
              <a:off x="1056" y="2304"/>
              <a:ext cx="3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2</a:t>
              </a:r>
            </a:p>
          </p:txBody>
        </p:sp>
        <p:sp>
          <p:nvSpPr>
            <p:cNvPr id="9233" name="Text Box 182"/>
            <p:cNvSpPr txBox="1">
              <a:spLocks noChangeArrowheads="1"/>
            </p:cNvSpPr>
            <p:nvPr/>
          </p:nvSpPr>
          <p:spPr bwMode="auto">
            <a:xfrm>
              <a:off x="144" y="206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b)</a:t>
              </a:r>
            </a:p>
          </p:txBody>
        </p:sp>
        <p:sp>
          <p:nvSpPr>
            <p:cNvPr id="9234" name="Line 183"/>
            <p:cNvSpPr>
              <a:spLocks noChangeShapeType="1"/>
            </p:cNvSpPr>
            <p:nvPr/>
          </p:nvSpPr>
          <p:spPr bwMode="auto">
            <a:xfrm>
              <a:off x="1008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84"/>
            <p:cNvSpPr>
              <a:spLocks noChangeShapeType="1"/>
            </p:cNvSpPr>
            <p:nvPr/>
          </p:nvSpPr>
          <p:spPr bwMode="auto">
            <a:xfrm>
              <a:off x="1008" y="249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Text Box 185"/>
            <p:cNvSpPr txBox="1">
              <a:spLocks noChangeArrowheads="1"/>
            </p:cNvSpPr>
            <p:nvPr/>
          </p:nvSpPr>
          <p:spPr bwMode="auto">
            <a:xfrm>
              <a:off x="1872" y="2073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9237" name="Text Box 186"/>
            <p:cNvSpPr txBox="1">
              <a:spLocks noChangeArrowheads="1"/>
            </p:cNvSpPr>
            <p:nvPr/>
          </p:nvSpPr>
          <p:spPr bwMode="auto">
            <a:xfrm>
              <a:off x="2976" y="2073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3.</a:t>
              </a:r>
            </a:p>
          </p:txBody>
        </p:sp>
        <p:sp>
          <p:nvSpPr>
            <p:cNvPr id="9238" name="Text Box 187"/>
            <p:cNvSpPr txBox="1">
              <a:spLocks noChangeArrowheads="1"/>
            </p:cNvSpPr>
            <p:nvPr/>
          </p:nvSpPr>
          <p:spPr bwMode="auto">
            <a:xfrm>
              <a:off x="1968" y="2256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3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9239" name="Text Box 188"/>
            <p:cNvSpPr txBox="1">
              <a:spLocks noChangeArrowheads="1"/>
            </p:cNvSpPr>
            <p:nvPr/>
          </p:nvSpPr>
          <p:spPr bwMode="auto">
            <a:xfrm>
              <a:off x="3072" y="2265"/>
              <a:ext cx="1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6</a:t>
              </a:r>
              <a:r>
                <a:rPr lang="en-US" sz="1600">
                  <a:solidFill>
                    <a:srgbClr val="FFFF00"/>
                  </a:solidFill>
                </a:rPr>
                <a:t> bằng</a:t>
              </a:r>
            </a:p>
          </p:txBody>
        </p:sp>
        <p:sp>
          <p:nvSpPr>
            <p:cNvPr id="9240" name="Text Box 189"/>
            <p:cNvSpPr txBox="1">
              <a:spLocks noChangeArrowheads="1"/>
            </p:cNvSpPr>
            <p:nvPr/>
          </p:nvSpPr>
          <p:spPr bwMode="auto">
            <a:xfrm>
              <a:off x="720" y="2448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</a:t>
              </a:r>
            </a:p>
          </p:txBody>
        </p:sp>
        <p:sp>
          <p:nvSpPr>
            <p:cNvPr id="9241" name="Line 190"/>
            <p:cNvSpPr>
              <a:spLocks noChangeShapeType="1"/>
            </p:cNvSpPr>
            <p:nvPr/>
          </p:nvSpPr>
          <p:spPr bwMode="auto">
            <a:xfrm>
              <a:off x="720" y="2640"/>
              <a:ext cx="24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2" name="Group 191"/>
            <p:cNvGrpSpPr>
              <a:grpSpLocks/>
            </p:cNvGrpSpPr>
            <p:nvPr/>
          </p:nvGrpSpPr>
          <p:grpSpPr bwMode="auto">
            <a:xfrm>
              <a:off x="720" y="2592"/>
              <a:ext cx="336" cy="213"/>
              <a:chOff x="720" y="2736"/>
              <a:chExt cx="336" cy="213"/>
            </a:xfrm>
          </p:grpSpPr>
          <p:sp>
            <p:nvSpPr>
              <p:cNvPr id="9258" name="Text Box 192"/>
              <p:cNvSpPr txBox="1">
                <a:spLocks noChangeArrowheads="1"/>
              </p:cNvSpPr>
              <p:nvPr/>
            </p:nvSpPr>
            <p:spPr bwMode="auto">
              <a:xfrm>
                <a:off x="720" y="2736"/>
                <a:ext cx="19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0</a:t>
                </a:r>
              </a:p>
            </p:txBody>
          </p:sp>
          <p:sp>
            <p:nvSpPr>
              <p:cNvPr id="9259" name="Text Box 193"/>
              <p:cNvSpPr txBox="1">
                <a:spLocks noChangeArrowheads="1"/>
              </p:cNvSpPr>
              <p:nvPr/>
            </p:nvSpPr>
            <p:spPr bwMode="auto">
              <a:xfrm>
                <a:off x="816" y="2736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5</a:t>
                </a:r>
              </a:p>
            </p:txBody>
          </p:sp>
        </p:grpSp>
        <p:sp>
          <p:nvSpPr>
            <p:cNvPr id="9243" name="Text Box 194"/>
            <p:cNvSpPr txBox="1">
              <a:spLocks noChangeArrowheads="1"/>
            </p:cNvSpPr>
            <p:nvPr/>
          </p:nvSpPr>
          <p:spPr bwMode="auto">
            <a:xfrm>
              <a:off x="1920" y="2448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1600">
                  <a:solidFill>
                    <a:srgbClr val="FFFF00"/>
                  </a:solidFill>
                </a:rPr>
                <a:t> Hạ </a:t>
              </a:r>
              <a:r>
                <a:rPr lang="en-US" sz="1600" b="1">
                  <a:solidFill>
                    <a:srgbClr val="FFFF00"/>
                  </a:solidFill>
                </a:rPr>
                <a:t>5; </a:t>
              </a:r>
              <a:endParaRPr lang="en-US" sz="1600">
                <a:solidFill>
                  <a:srgbClr val="FFFF00"/>
                </a:solidFill>
              </a:endParaRPr>
            </a:p>
          </p:txBody>
        </p:sp>
        <p:sp>
          <p:nvSpPr>
            <p:cNvPr id="9244" name="Text Box 195"/>
            <p:cNvSpPr txBox="1">
              <a:spLocks noChangeArrowheads="1"/>
            </p:cNvSpPr>
            <p:nvPr/>
          </p:nvSpPr>
          <p:spPr bwMode="auto">
            <a:xfrm>
              <a:off x="2400" y="2448"/>
              <a:ext cx="15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chia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được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9245" name="Text Box 196"/>
            <p:cNvSpPr txBox="1">
              <a:spLocks noChangeArrowheads="1"/>
            </p:cNvSpPr>
            <p:nvPr/>
          </p:nvSpPr>
          <p:spPr bwMode="auto">
            <a:xfrm>
              <a:off x="3408" y="2448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FF00"/>
                  </a:solidFill>
                </a:rPr>
                <a:t>, viết </a:t>
              </a:r>
              <a:r>
                <a:rPr lang="en-US" sz="1600" b="1">
                  <a:solidFill>
                    <a:srgbClr val="FFFF00"/>
                  </a:solidFill>
                </a:rPr>
                <a:t>2.</a:t>
              </a:r>
            </a:p>
          </p:txBody>
        </p:sp>
        <p:grpSp>
          <p:nvGrpSpPr>
            <p:cNvPr id="9246" name="Group 197"/>
            <p:cNvGrpSpPr>
              <a:grpSpLocks/>
            </p:cNvGrpSpPr>
            <p:nvPr/>
          </p:nvGrpSpPr>
          <p:grpSpPr bwMode="auto">
            <a:xfrm>
              <a:off x="1008" y="2448"/>
              <a:ext cx="336" cy="213"/>
              <a:chOff x="1056" y="2544"/>
              <a:chExt cx="336" cy="213"/>
            </a:xfrm>
          </p:grpSpPr>
          <p:sp>
            <p:nvSpPr>
              <p:cNvPr id="9256" name="Text Box 198"/>
              <p:cNvSpPr txBox="1">
                <a:spLocks noChangeArrowheads="1"/>
              </p:cNvSpPr>
              <p:nvPr/>
            </p:nvSpPr>
            <p:spPr bwMode="auto">
              <a:xfrm>
                <a:off x="1056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3</a:t>
                </a:r>
              </a:p>
            </p:txBody>
          </p:sp>
          <p:sp>
            <p:nvSpPr>
              <p:cNvPr id="9257" name="Text Box 199"/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2</a:t>
                </a:r>
              </a:p>
            </p:txBody>
          </p:sp>
        </p:grpSp>
        <p:sp>
          <p:nvSpPr>
            <p:cNvPr id="9247" name="Text Box 200"/>
            <p:cNvSpPr txBox="1">
              <a:spLocks noChangeArrowheads="1"/>
            </p:cNvSpPr>
            <p:nvPr/>
          </p:nvSpPr>
          <p:spPr bwMode="auto">
            <a:xfrm>
              <a:off x="1920" y="2640"/>
              <a:ext cx="16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nhân </a:t>
              </a:r>
              <a:r>
                <a:rPr lang="en-US" sz="1600" b="1">
                  <a:solidFill>
                    <a:srgbClr val="FFFF00"/>
                  </a:solidFill>
                </a:rPr>
                <a:t>2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;</a:t>
              </a:r>
            </a:p>
          </p:txBody>
        </p:sp>
        <p:sp>
          <p:nvSpPr>
            <p:cNvPr id="9248" name="Text Box 201"/>
            <p:cNvSpPr txBox="1">
              <a:spLocks noChangeArrowheads="1"/>
            </p:cNvSpPr>
            <p:nvPr/>
          </p:nvSpPr>
          <p:spPr bwMode="auto">
            <a:xfrm>
              <a:off x="3072" y="2640"/>
              <a:ext cx="14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5</a:t>
              </a:r>
              <a:r>
                <a:rPr lang="en-US" sz="1600">
                  <a:solidFill>
                    <a:srgbClr val="FFFF00"/>
                  </a:solidFill>
                </a:rPr>
                <a:t> trừ </a:t>
              </a:r>
              <a:r>
                <a:rPr lang="en-US" sz="1600" b="1">
                  <a:solidFill>
                    <a:srgbClr val="FFFF00"/>
                  </a:solidFill>
                </a:rPr>
                <a:t>4</a:t>
              </a:r>
              <a:r>
                <a:rPr lang="en-US" sz="1600">
                  <a:solidFill>
                    <a:srgbClr val="FFFF00"/>
                  </a:solidFill>
                </a:rPr>
                <a:t> bằng </a:t>
              </a:r>
              <a:r>
                <a:rPr lang="en-US" sz="1600" b="1">
                  <a:solidFill>
                    <a:srgbClr val="FFFF00"/>
                  </a:solidFill>
                </a:rPr>
                <a:t>1</a:t>
              </a:r>
              <a:r>
                <a:rPr lang="en-US" sz="1600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9249" name="Text Box 202"/>
            <p:cNvSpPr txBox="1">
              <a:spLocks noChangeArrowheads="1"/>
            </p:cNvSpPr>
            <p:nvPr/>
          </p:nvSpPr>
          <p:spPr bwMode="auto">
            <a:xfrm>
              <a:off x="816" y="2697"/>
              <a:ext cx="19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4</a:t>
              </a:r>
            </a:p>
          </p:txBody>
        </p:sp>
        <p:sp>
          <p:nvSpPr>
            <p:cNvPr id="9250" name="Line 203"/>
            <p:cNvSpPr>
              <a:spLocks noChangeShapeType="1"/>
            </p:cNvSpPr>
            <p:nvPr/>
          </p:nvSpPr>
          <p:spPr bwMode="auto">
            <a:xfrm>
              <a:off x="720" y="2880"/>
              <a:ext cx="2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Text Box 204"/>
            <p:cNvSpPr txBox="1">
              <a:spLocks noChangeArrowheads="1"/>
            </p:cNvSpPr>
            <p:nvPr/>
          </p:nvSpPr>
          <p:spPr bwMode="auto">
            <a:xfrm>
              <a:off x="816" y="2832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1</a:t>
              </a:r>
            </a:p>
          </p:txBody>
        </p:sp>
        <p:sp>
          <p:nvSpPr>
            <p:cNvPr id="9252" name="Text Box 205"/>
            <p:cNvSpPr txBox="1">
              <a:spLocks noChangeArrowheads="1"/>
            </p:cNvSpPr>
            <p:nvPr/>
          </p:nvSpPr>
          <p:spPr bwMode="auto">
            <a:xfrm>
              <a:off x="528" y="2976"/>
              <a:ext cx="76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65 : 2 = </a:t>
              </a:r>
            </a:p>
          </p:txBody>
        </p:sp>
        <p:sp>
          <p:nvSpPr>
            <p:cNvPr id="9253" name="Text Box 206"/>
            <p:cNvSpPr txBox="1">
              <a:spLocks noChangeArrowheads="1"/>
            </p:cNvSpPr>
            <p:nvPr/>
          </p:nvSpPr>
          <p:spPr bwMode="auto">
            <a:xfrm>
              <a:off x="1008" y="2976"/>
              <a:ext cx="3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32</a:t>
              </a:r>
            </a:p>
          </p:txBody>
        </p:sp>
        <p:sp>
          <p:nvSpPr>
            <p:cNvPr id="9254" name="Text Box 207"/>
            <p:cNvSpPr txBox="1">
              <a:spLocks noChangeArrowheads="1"/>
            </p:cNvSpPr>
            <p:nvPr/>
          </p:nvSpPr>
          <p:spPr bwMode="auto">
            <a:xfrm>
              <a:off x="3888" y="2265"/>
              <a:ext cx="2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9255" name="Text Box 208"/>
            <p:cNvSpPr txBox="1">
              <a:spLocks noChangeArrowheads="1"/>
            </p:cNvSpPr>
            <p:nvPr/>
          </p:nvSpPr>
          <p:spPr bwMode="auto">
            <a:xfrm>
              <a:off x="1200" y="2976"/>
              <a:ext cx="67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(dư 1)</a:t>
              </a:r>
            </a:p>
          </p:txBody>
        </p:sp>
      </p:grpSp>
      <p:sp>
        <p:nvSpPr>
          <p:cNvPr id="410833" name="Text Box 209"/>
          <p:cNvSpPr txBox="1">
            <a:spLocks noChangeArrowheads="1"/>
          </p:cNvSpPr>
          <p:nvPr/>
        </p:nvSpPr>
        <p:spPr bwMode="auto">
          <a:xfrm>
            <a:off x="152400" y="4572000"/>
            <a:ext cx="899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FF33"/>
                </a:solidFill>
              </a:rPr>
              <a:t>Bài 3/70:  Có 31m vải, may mỗi bộ quần áo hết 3m.Hỏi có thể may được nhiều nhất là mấy bộ quần áo và còn thừa mấy mét vải ?</a:t>
            </a:r>
          </a:p>
        </p:txBody>
      </p:sp>
      <p:sp>
        <p:nvSpPr>
          <p:cNvPr id="410834" name="Text Box 210"/>
          <p:cNvSpPr txBox="1">
            <a:spLocks noChangeArrowheads="1"/>
          </p:cNvSpPr>
          <p:nvPr/>
        </p:nvSpPr>
        <p:spPr bwMode="auto">
          <a:xfrm>
            <a:off x="3962400" y="5257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FFFF00"/>
                </a:solidFill>
              </a:rPr>
              <a:t>Bài giải</a:t>
            </a:r>
          </a:p>
        </p:txBody>
      </p:sp>
      <p:sp>
        <p:nvSpPr>
          <p:cNvPr id="410837" name="Text Box 213"/>
          <p:cNvSpPr txBox="1">
            <a:spLocks noChangeArrowheads="1"/>
          </p:cNvSpPr>
          <p:nvPr/>
        </p:nvSpPr>
        <p:spPr bwMode="auto">
          <a:xfrm>
            <a:off x="1600200" y="5638800"/>
            <a:ext cx="1417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Ta có :</a:t>
            </a:r>
          </a:p>
        </p:txBody>
      </p:sp>
      <p:sp>
        <p:nvSpPr>
          <p:cNvPr id="410838" name="Text Box 214"/>
          <p:cNvSpPr txBox="1">
            <a:spLocks noChangeArrowheads="1"/>
          </p:cNvSpPr>
          <p:nvPr/>
        </p:nvSpPr>
        <p:spPr bwMode="auto">
          <a:xfrm>
            <a:off x="2895600" y="5638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31 : 3 =</a:t>
            </a:r>
          </a:p>
        </p:txBody>
      </p:sp>
      <p:sp>
        <p:nvSpPr>
          <p:cNvPr id="410839" name="Text Box 215"/>
          <p:cNvSpPr txBox="1">
            <a:spLocks noChangeArrowheads="1"/>
          </p:cNvSpPr>
          <p:nvPr/>
        </p:nvSpPr>
        <p:spPr bwMode="auto">
          <a:xfrm>
            <a:off x="3962400" y="5638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410840" name="Text Box 216"/>
          <p:cNvSpPr txBox="1">
            <a:spLocks noChangeArrowheads="1"/>
          </p:cNvSpPr>
          <p:nvPr/>
        </p:nvSpPr>
        <p:spPr bwMode="auto">
          <a:xfrm>
            <a:off x="4343400" y="5638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(dư </a:t>
            </a:r>
            <a:r>
              <a:rPr lang="en-US" sz="2000" b="1">
                <a:solidFill>
                  <a:srgbClr val="FFFF00"/>
                </a:solidFill>
              </a:rPr>
              <a:t>1</a:t>
            </a:r>
            <a:r>
              <a:rPr lang="en-US" sz="200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410841" name="Text Box 217"/>
          <p:cNvSpPr txBox="1">
            <a:spLocks noChangeArrowheads="1"/>
          </p:cNvSpPr>
          <p:nvPr/>
        </p:nvSpPr>
        <p:spPr bwMode="auto">
          <a:xfrm>
            <a:off x="1524000" y="6324600"/>
            <a:ext cx="670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Đáp số : </a:t>
            </a:r>
            <a:r>
              <a:rPr lang="en-US" sz="2000" b="1">
                <a:solidFill>
                  <a:srgbClr val="FFFF00"/>
                </a:solidFill>
              </a:rPr>
              <a:t>10 bộ quần áo, thừa 1m vải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410842" name="Text Box 218"/>
          <p:cNvSpPr txBox="1">
            <a:spLocks noChangeArrowheads="1"/>
          </p:cNvSpPr>
          <p:nvPr/>
        </p:nvSpPr>
        <p:spPr bwMode="auto">
          <a:xfrm>
            <a:off x="152400" y="5943600"/>
            <a:ext cx="8991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Như vậy có thể may được nhiều nhất là 10 bộ quần áo và còn thừa 1m vải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8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8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8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8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8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8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10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10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10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1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1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10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10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10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410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410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410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33" grpId="0"/>
      <p:bldP spid="410834" grpId="0"/>
      <p:bldP spid="410837" grpId="0"/>
      <p:bldP spid="410838" grpId="0"/>
      <p:bldP spid="410839" grpId="0"/>
      <p:bldP spid="410840" grpId="0"/>
      <p:bldP spid="4108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Arial"/>
              </a:rPr>
              <a:t>http://violet.vn/lieupq71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8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99" name="Picture 3" descr="00007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1828800"/>
            <a:ext cx="2549525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700" name="Picture 4" descr="00007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863003">
            <a:off x="4343400" y="2057400"/>
            <a:ext cx="335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701" name="Picture 5" descr="00007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78936">
            <a:off x="3124200" y="3733800"/>
            <a:ext cx="2522538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702" name="Text Box 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514600" y="2667000"/>
            <a:ext cx="106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Chăm chỉ</a:t>
            </a:r>
          </a:p>
        </p:txBody>
      </p:sp>
      <p:sp>
        <p:nvSpPr>
          <p:cNvPr id="413703" name="Text Box 7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FF"/>
                </a:solidFill>
              </a:rPr>
              <a:t> Lễ phép</a:t>
            </a:r>
          </a:p>
        </p:txBody>
      </p:sp>
      <p:sp>
        <p:nvSpPr>
          <p:cNvPr id="413704" name="Text Box 8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4038600" y="4648200"/>
            <a:ext cx="91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99"/>
                </a:solidFill>
              </a:rPr>
              <a:t>Học tốt</a:t>
            </a:r>
          </a:p>
        </p:txBody>
      </p:sp>
      <p:sp>
        <p:nvSpPr>
          <p:cNvPr id="10250" name="Text Box 12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0251" name="Text Box 13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13711" name="WordArt 15"/>
          <p:cNvSpPr>
            <a:spLocks noChangeArrowheads="1" noChangeShapeType="1" noTextEdit="1"/>
          </p:cNvSpPr>
          <p:nvPr/>
        </p:nvSpPr>
        <p:spPr bwMode="auto">
          <a:xfrm>
            <a:off x="533400" y="1219200"/>
            <a:ext cx="8001000" cy="1447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000" b="1" i="1" kern="10" spc="-400">
                <a:ln w="412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Trò chơi: Ô chữ bí mật</a:t>
            </a:r>
            <a:endParaRPr lang="en-US" sz="4000" b="1" i="1" kern="10" spc="-400">
              <a:ln w="4127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cover dir="rd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4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4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4137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137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13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13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70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13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500"/>
                                        <p:tgtEl>
                                          <p:spTgt spid="4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500"/>
                                        <p:tgtEl>
                                          <p:spTgt spid="413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70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3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704"/>
                  </p:tgtEl>
                </p:cond>
              </p:nextCondLst>
            </p:seq>
          </p:childTnLst>
        </p:cTn>
      </p:par>
    </p:tnLst>
    <p:bldLst>
      <p:bldP spid="413702" grpId="0" build="allAtOnce"/>
      <p:bldP spid="413703" grpId="0" build="allAtOnce"/>
      <p:bldP spid="41370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Arial"/>
              </a:rPr>
              <a:t>http://violet.vn/lieupq71</a:t>
            </a:r>
          </a:p>
        </p:txBody>
      </p:sp>
      <p:pic>
        <p:nvPicPr>
          <p:cNvPr id="11267" name="Picture 9" descr="32ff96253195ed8f36a7baa342fbb9d3-6381282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13"/>
          <p:cNvSpPr txBox="1">
            <a:spLocks noChangeArrowheads="1"/>
          </p:cNvSpPr>
          <p:nvPr/>
        </p:nvSpPr>
        <p:spPr bwMode="auto">
          <a:xfrm>
            <a:off x="114300" y="0"/>
            <a:ext cx="902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/>
              <a:t>Toán</a:t>
            </a:r>
            <a:r>
              <a:rPr lang="en-US" sz="2400" b="1"/>
              <a:t> </a:t>
            </a:r>
            <a:r>
              <a:rPr lang="en-US" sz="2400" b="1" u="sng"/>
              <a:t>Tiết:</a:t>
            </a:r>
            <a:r>
              <a:rPr lang="en-US" sz="2400" b="1"/>
              <a:t> 109</a:t>
            </a:r>
          </a:p>
        </p:txBody>
      </p:sp>
      <p:sp>
        <p:nvSpPr>
          <p:cNvPr id="11269" name="Text Box 14"/>
          <p:cNvSpPr txBox="1">
            <a:spLocks noChangeArrowheads="1"/>
          </p:cNvSpPr>
          <p:nvPr/>
        </p:nvSpPr>
        <p:spPr bwMode="auto">
          <a:xfrm>
            <a:off x="1066800" y="7620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33"/>
                </a:solidFill>
              </a:rPr>
              <a:t>Chia số có hai chữ số cho số có một chữ số</a:t>
            </a:r>
          </a:p>
        </p:txBody>
      </p:sp>
      <p:sp>
        <p:nvSpPr>
          <p:cNvPr id="414735" name="WordArt 15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077200" cy="11858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</p:spTree>
  </p:cSld>
  <p:clrMapOvr>
    <a:masterClrMapping/>
  </p:clrMapOvr>
  <p:transition>
    <p:comb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4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35" grpId="0" animBg="1"/>
    </p:bldLst>
  </p:timing>
</p:sld>
</file>

<file path=ppt/theme/theme1.xml><?xml version="1.0" encoding="utf-8"?>
<a:theme xmlns:a="http://schemas.openxmlformats.org/drawingml/2006/main" name="default">
  <a:themeElements>
    <a:clrScheme name="default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1343</TotalTime>
  <Words>1672</Words>
  <Application>Microsoft PowerPoint</Application>
  <PresentationFormat>On-screen Show (4:3)</PresentationFormat>
  <Paragraphs>570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Wingdings</vt:lpstr>
      <vt:lpstr>default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THAYLIEU</dc:creator>
  <cp:lastModifiedBy>CSTeam</cp:lastModifiedBy>
  <cp:revision>122</cp:revision>
  <cp:lastPrinted>1601-01-01T00:00:00Z</cp:lastPrinted>
  <dcterms:created xsi:type="dcterms:W3CDTF">2011-12-08T07:11:20Z</dcterms:created>
  <dcterms:modified xsi:type="dcterms:W3CDTF">2016-06-29T10:28:03Z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