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0" r:id="rId4"/>
    <p:sldId id="259" r:id="rId5"/>
    <p:sldId id="267" r:id="rId6"/>
    <p:sldId id="266" r:id="rId7"/>
    <p:sldId id="268" r:id="rId8"/>
    <p:sldId id="273" r:id="rId9"/>
    <p:sldId id="269" r:id="rId10"/>
    <p:sldId id="270" r:id="rId11"/>
    <p:sldId id="271" r:id="rId12"/>
    <p:sldId id="265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9900"/>
    <a:srgbClr val="990033"/>
    <a:srgbClr val="FF6600"/>
    <a:srgbClr val="FF0000"/>
    <a:srgbClr val="0000CC"/>
    <a:srgbClr val="990000"/>
    <a:srgbClr val="80000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48" autoAdjust="0"/>
    <p:restoredTop sz="94660"/>
  </p:normalViewPr>
  <p:slideViewPr>
    <p:cSldViewPr>
      <p:cViewPr varScale="1">
        <p:scale>
          <a:sx n="38" d="100"/>
          <a:sy n="38" d="100"/>
        </p:scale>
        <p:origin x="-13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FF7F5A-3471-4308-990B-FFC7A66046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C10C07-C7AD-4FF0-ABEF-974E00B906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555775-2E3F-40AF-BCD2-7437ED9CAE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ABF392-D828-4C97-A07A-47CDE1E0C1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E5B578-378F-4D25-94EA-D58CD57CF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EF1177-3BCC-405E-9E13-73974CC611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FAEAF3-9658-431B-92E6-AB675E3AA5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01E740-D955-4167-A488-0AE66B0F6B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19522C-D020-468E-B64E-232E0A2C93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12BD8A-21FC-4D79-8E65-67F3B1EF7C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32AC32-A7EF-4563-BB2A-A91DA26526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3A0BDB-7E83-4D3C-9E6D-8D9ADBB68E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6A0523D-399E-4863-ADB1-2D370CC40F8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75" y="-23813"/>
            <a:ext cx="9128125" cy="688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WordArt 3"/>
          <p:cNvSpPr>
            <a:spLocks noChangeArrowheads="1" noChangeShapeType="1" noTextEdit="1"/>
          </p:cNvSpPr>
          <p:nvPr/>
        </p:nvSpPr>
        <p:spPr bwMode="auto">
          <a:xfrm>
            <a:off x="1295400" y="990600"/>
            <a:ext cx="4343400" cy="1524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2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Toán</a:t>
            </a:r>
          </a:p>
        </p:txBody>
      </p:sp>
      <p:sp>
        <p:nvSpPr>
          <p:cNvPr id="2052" name="WordArt 4" descr="Narrow vertical"/>
          <p:cNvSpPr>
            <a:spLocks noChangeArrowheads="1" noChangeShapeType="1" noTextEdit="1"/>
          </p:cNvSpPr>
          <p:nvPr/>
        </p:nvSpPr>
        <p:spPr bwMode="auto">
          <a:xfrm>
            <a:off x="762000" y="1600200"/>
            <a:ext cx="7315200" cy="36195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vi-VN" sz="3200" b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chemeClr val="folHlink"/>
                  </a:fgClr>
                  <a:bgClr>
                    <a:srgbClr val="FF0066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Bảng đơn vị đo độ dài</a:t>
            </a:r>
            <a:endParaRPr lang="en-US" sz="3200" b="1" kern="10">
              <a:ln w="12700">
                <a:solidFill>
                  <a:srgbClr val="000000"/>
                </a:solidFill>
                <a:round/>
                <a:headEnd/>
                <a:tailEnd/>
              </a:ln>
              <a:pattFill prst="dashHorz">
                <a:fgClr>
                  <a:schemeClr val="folHlink"/>
                </a:fgClr>
                <a:bgClr>
                  <a:srgbClr val="FF0066"/>
                </a:bgClr>
              </a:patt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1268" name="Picture 4" descr="Hinh nen 127c"/>
          <p:cNvPicPr>
            <a:picLocks noChangeAspect="1" noChangeArrowheads="1"/>
          </p:cNvPicPr>
          <p:nvPr/>
        </p:nvPicPr>
        <p:blipFill>
          <a:blip r:embed="rId2">
            <a:lum bright="6000"/>
          </a:blip>
          <a:srcRect/>
          <a:stretch>
            <a:fillRect/>
          </a:stretch>
        </p:blipFill>
        <p:spPr bwMode="auto">
          <a:xfrm>
            <a:off x="0" y="228600"/>
            <a:ext cx="91440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2895600" y="1295400"/>
            <a:ext cx="449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u="sng">
              <a:solidFill>
                <a:srgbClr val="0000FF"/>
              </a:solidFill>
            </a:endParaRPr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2057400" y="1066800"/>
            <a:ext cx="5791200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0066"/>
                </a:solidFill>
              </a:rPr>
              <a:t>Bảng đơn vị đo độ dài</a:t>
            </a:r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1066800" y="2895600"/>
            <a:ext cx="472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990000"/>
                </a:solidFill>
              </a:rPr>
              <a:t>Chọn độ dài thích hợp:</a:t>
            </a:r>
            <a:endParaRPr lang="en-US" sz="2800">
              <a:solidFill>
                <a:srgbClr val="990000"/>
              </a:solidFill>
            </a:endParaRPr>
          </a:p>
        </p:txBody>
      </p:sp>
      <p:sp>
        <p:nvSpPr>
          <p:cNvPr id="19472" name="Text Box 16"/>
          <p:cNvSpPr txBox="1">
            <a:spLocks noChangeArrowheads="1"/>
          </p:cNvSpPr>
          <p:nvPr/>
        </p:nvSpPr>
        <p:spPr bwMode="auto">
          <a:xfrm>
            <a:off x="1371600" y="3581400"/>
            <a:ext cx="312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b)Sân trường dài:</a:t>
            </a:r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1981200" y="51054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C.   6 dam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5257800" y="43434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B.  6 hm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1981200" y="441960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A.   6 m</a:t>
            </a:r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5257800" y="51054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C.  6 km</a:t>
            </a:r>
          </a:p>
        </p:txBody>
      </p:sp>
      <p:sp>
        <p:nvSpPr>
          <p:cNvPr id="19479" name="Oval 23"/>
          <p:cNvSpPr>
            <a:spLocks noChangeArrowheads="1"/>
          </p:cNvSpPr>
          <p:nvPr/>
        </p:nvSpPr>
        <p:spPr bwMode="auto">
          <a:xfrm>
            <a:off x="1905000" y="5029200"/>
            <a:ext cx="685800" cy="6096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3300"/>
                </a:solidFill>
              </a:rPr>
              <a:t>C.</a:t>
            </a:r>
          </a:p>
        </p:txBody>
      </p:sp>
      <p:sp>
        <p:nvSpPr>
          <p:cNvPr id="11278" name="WordArt 24"/>
          <p:cNvSpPr>
            <a:spLocks noChangeArrowheads="1" noChangeShapeType="1" noTextEdit="1"/>
          </p:cNvSpPr>
          <p:nvPr/>
        </p:nvSpPr>
        <p:spPr bwMode="auto">
          <a:xfrm>
            <a:off x="2895600" y="1828800"/>
            <a:ext cx="329565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Ước lượng thực tế</a:t>
            </a:r>
            <a:endParaRPr lang="en-US" sz="3600" kern="1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4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4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6" grpId="0"/>
      <p:bldP spid="19472" grpId="0"/>
      <p:bldP spid="19477" grpId="0"/>
      <p:bldP spid="1947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2292" name="Picture 5" descr="Hinh nen 127c"/>
          <p:cNvPicPr>
            <a:picLocks noChangeAspect="1" noChangeArrowheads="1"/>
          </p:cNvPicPr>
          <p:nvPr/>
        </p:nvPicPr>
        <p:blipFill>
          <a:blip r:embed="rId2">
            <a:lum bright="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Text Box 8"/>
          <p:cNvSpPr txBox="1">
            <a:spLocks noChangeArrowheads="1"/>
          </p:cNvSpPr>
          <p:nvPr/>
        </p:nvSpPr>
        <p:spPr bwMode="auto">
          <a:xfrm>
            <a:off x="1905000" y="1066800"/>
            <a:ext cx="6324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66"/>
                </a:solidFill>
              </a:rPr>
              <a:t>Bảng đơn vị đo độ dài</a:t>
            </a:r>
          </a:p>
          <a:p>
            <a:pPr>
              <a:spcBef>
                <a:spcPct val="50000"/>
              </a:spcBef>
            </a:pPr>
            <a:endParaRPr lang="en-US" sz="3200"/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1143000" y="2514600"/>
            <a:ext cx="533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</a:rPr>
              <a:t>Chọn độ dài thích hợp:</a:t>
            </a:r>
            <a:endParaRPr lang="en-US" sz="2800">
              <a:solidFill>
                <a:srgbClr val="800000"/>
              </a:solidFill>
            </a:endParaRP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685800" y="3276600"/>
            <a:ext cx="7772400" cy="528638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</a:rPr>
              <a:t>c) Quãng đường từ nhà em đến trường dài:</a:t>
            </a: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1295400" y="44196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800000"/>
                </a:solidFill>
              </a:rPr>
              <a:t>A. 1 km</a:t>
            </a:r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4724400" y="43434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800000"/>
                </a:solidFill>
              </a:rPr>
              <a:t>B. 1 hm</a:t>
            </a: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1295400" y="51054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800000"/>
                </a:solidFill>
              </a:rPr>
              <a:t>C. 1 dam</a:t>
            </a:r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4724400" y="5105400"/>
            <a:ext cx="243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800000"/>
                </a:solidFill>
              </a:rPr>
              <a:t>D. 1 m</a:t>
            </a:r>
          </a:p>
        </p:txBody>
      </p:sp>
      <p:sp>
        <p:nvSpPr>
          <p:cNvPr id="20506" name="Oval 26"/>
          <p:cNvSpPr>
            <a:spLocks noChangeArrowheads="1"/>
          </p:cNvSpPr>
          <p:nvPr/>
        </p:nvSpPr>
        <p:spPr bwMode="auto">
          <a:xfrm>
            <a:off x="1271588" y="4405313"/>
            <a:ext cx="533400" cy="533400"/>
          </a:xfrm>
          <a:prstGeom prst="ellipse">
            <a:avLst/>
          </a:prstGeom>
          <a:solidFill>
            <a:schemeClr val="bg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3300"/>
                </a:solidFill>
              </a:rPr>
              <a:t>A.</a:t>
            </a:r>
          </a:p>
        </p:txBody>
      </p:sp>
      <p:sp>
        <p:nvSpPr>
          <p:cNvPr id="12301" name="WordArt 27"/>
          <p:cNvSpPr>
            <a:spLocks noChangeArrowheads="1" noChangeShapeType="1" noTextEdit="1"/>
          </p:cNvSpPr>
          <p:nvPr/>
        </p:nvSpPr>
        <p:spPr bwMode="auto">
          <a:xfrm>
            <a:off x="2895600" y="1600200"/>
            <a:ext cx="329565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Ước lượng thực tế</a:t>
            </a:r>
            <a:endParaRPr lang="en-US" sz="3600" kern="1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0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3" grpId="0"/>
      <p:bldP spid="20497" grpId="0"/>
      <p:bldP spid="20499" grpId="0"/>
      <p:bldP spid="2050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inh nen 127c"/>
          <p:cNvPicPr>
            <a:picLocks noChangeAspect="1" noChangeArrowheads="1"/>
          </p:cNvPicPr>
          <p:nvPr/>
        </p:nvPicPr>
        <p:blipFill>
          <a:blip r:embed="rId2">
            <a:lum bright="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WordArt 3"/>
          <p:cNvSpPr>
            <a:spLocks noChangeArrowheads="1" noChangeShapeType="1" noTextEdit="1"/>
          </p:cNvSpPr>
          <p:nvPr/>
        </p:nvSpPr>
        <p:spPr bwMode="auto">
          <a:xfrm>
            <a:off x="2057400" y="1905000"/>
            <a:ext cx="3886200" cy="1600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58042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Arial"/>
                <a:cs typeface="Arial"/>
              </a:rPr>
              <a:t>Củng cố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914400" y="34290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800" b="1">
              <a:solidFill>
                <a:srgbClr val="0000FF"/>
              </a:solidFill>
            </a:endParaRPr>
          </a:p>
        </p:txBody>
      </p:sp>
      <p:sp>
        <p:nvSpPr>
          <p:cNvPr id="13317" name="Text Box 9"/>
          <p:cNvSpPr txBox="1">
            <a:spLocks noChangeArrowheads="1"/>
          </p:cNvSpPr>
          <p:nvPr/>
        </p:nvSpPr>
        <p:spPr bwMode="auto">
          <a:xfrm>
            <a:off x="1295400" y="3581400"/>
            <a:ext cx="579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</a:rPr>
              <a:t>Trò chơi: Thử làm phóng viên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295400" y="4267200"/>
            <a:ext cx="586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Hãy trả lời câu hỏi của phóng viên</a:t>
            </a:r>
            <a:r>
              <a:rPr lang="en-US" sz="2400">
                <a:solidFill>
                  <a:srgbClr val="990033"/>
                </a:solidFill>
              </a:rPr>
              <a:t> nhỏ:</a:t>
            </a:r>
          </a:p>
        </p:txBody>
      </p:sp>
      <p:sp>
        <p:nvSpPr>
          <p:cNvPr id="13319" name="Text Box 13"/>
          <p:cNvSpPr txBox="1">
            <a:spLocks noChangeArrowheads="1"/>
          </p:cNvSpPr>
          <p:nvPr/>
        </p:nvSpPr>
        <p:spPr bwMode="auto">
          <a:xfrm>
            <a:off x="2286000" y="1249363"/>
            <a:ext cx="5791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66"/>
                </a:solidFill>
              </a:rPr>
              <a:t>Bảng đơn vị đo độ dài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inh nen 127c"/>
          <p:cNvPicPr>
            <a:picLocks noChangeAspect="1" noChangeArrowheads="1"/>
          </p:cNvPicPr>
          <p:nvPr/>
        </p:nvPicPr>
        <p:blipFill>
          <a:blip r:embed="rId2">
            <a:lum bright="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981200" y="1325563"/>
            <a:ext cx="39719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66"/>
                </a:solidFill>
              </a:rPr>
              <a:t>Bảng đơn vị đo độ dài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066800" y="2590800"/>
            <a:ext cx="5610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FF"/>
                </a:solidFill>
              </a:rPr>
              <a:t>Hãy nêu những đơn vị đo độ dài đã học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066800" y="3429000"/>
            <a:ext cx="5953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66"/>
                </a:solidFill>
              </a:rPr>
              <a:t>km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905000" y="3417888"/>
            <a:ext cx="612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hlink"/>
                </a:solidFill>
              </a:rPr>
              <a:t>hm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667000" y="3429000"/>
            <a:ext cx="784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6600"/>
                </a:solidFill>
              </a:rPr>
              <a:t>dam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690938" y="3429000"/>
            <a:ext cx="4587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</a:rPr>
              <a:t>m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4419600" y="3429000"/>
            <a:ext cx="612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990033"/>
                </a:solidFill>
              </a:rPr>
              <a:t>dm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5257800" y="3443288"/>
            <a:ext cx="5953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9900"/>
                </a:solidFill>
              </a:rPr>
              <a:t>cm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6172200" y="3443288"/>
            <a:ext cx="6969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990000"/>
                </a:solidFill>
              </a:rPr>
              <a:t>mm</a:t>
            </a:r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1219200" y="4114800"/>
            <a:ext cx="21336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4572000" y="4114800"/>
            <a:ext cx="21336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1203325" y="4256088"/>
            <a:ext cx="19573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990000"/>
                </a:solidFill>
              </a:rPr>
              <a:t>Lớn hơn mét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4495800" y="4281488"/>
            <a:ext cx="19780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990000"/>
                </a:solidFill>
              </a:rPr>
              <a:t>Nhỏ hơn mét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74" grpId="0"/>
      <p:bldP spid="7175" grpId="0"/>
      <p:bldP spid="7176" grpId="0"/>
      <p:bldP spid="7177" grpId="0"/>
      <p:bldP spid="7178" grpId="0"/>
      <p:bldP spid="7179" grpId="0"/>
      <p:bldP spid="7180" grpId="0"/>
      <p:bldP spid="7181" grpId="0"/>
      <p:bldP spid="7183" grpId="0" animBg="1"/>
      <p:bldP spid="7184" grpId="0" animBg="1"/>
      <p:bldP spid="7185" grpId="0"/>
      <p:bldP spid="718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inh nen 127c"/>
          <p:cNvPicPr>
            <a:picLocks noChangeAspect="1" noChangeArrowheads="1"/>
          </p:cNvPicPr>
          <p:nvPr/>
        </p:nvPicPr>
        <p:blipFill>
          <a:blip r:embed="rId2">
            <a:lum bright="6000"/>
          </a:blip>
          <a:srcRect/>
          <a:stretch>
            <a:fillRect/>
          </a:stretch>
        </p:blipFill>
        <p:spPr bwMode="auto">
          <a:xfrm>
            <a:off x="-4572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205" name="Group 61"/>
          <p:cNvGraphicFramePr>
            <a:graphicFrameLocks noGrp="1"/>
          </p:cNvGraphicFramePr>
          <p:nvPr>
            <p:ph/>
          </p:nvPr>
        </p:nvGraphicFramePr>
        <p:xfrm>
          <a:off x="-47625" y="2590800"/>
          <a:ext cx="9144000" cy="3489325"/>
        </p:xfrm>
        <a:graphic>
          <a:graphicData uri="http://schemas.openxmlformats.org/drawingml/2006/table">
            <a:tbl>
              <a:tblPr/>
              <a:tblGrid>
                <a:gridCol w="1308100"/>
                <a:gridCol w="1303338"/>
                <a:gridCol w="1308100"/>
                <a:gridCol w="1304925"/>
                <a:gridCol w="1308100"/>
                <a:gridCol w="1303337"/>
                <a:gridCol w="1308100"/>
              </a:tblGrid>
              <a:tr h="7620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</a:tr>
              <a:tr h="213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66"/>
                    </a:solidFill>
                  </a:tcPr>
                </a:tc>
              </a:tr>
            </a:tbl>
          </a:graphicData>
        </a:graphic>
      </p:graphicFrame>
      <p:sp>
        <p:nvSpPr>
          <p:cNvPr id="4129" name="WordArt 63"/>
          <p:cNvSpPr>
            <a:spLocks noChangeArrowheads="1" noChangeShapeType="1" noTextEdit="1"/>
          </p:cNvSpPr>
          <p:nvPr/>
        </p:nvSpPr>
        <p:spPr bwMode="auto">
          <a:xfrm>
            <a:off x="2514600" y="1295400"/>
            <a:ext cx="4676775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4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6600"/>
                    </a:gs>
                    <a:gs pos="50000">
                      <a:srgbClr val="0000FF"/>
                    </a:gs>
                    <a:gs pos="100000">
                      <a:srgbClr val="FF6600"/>
                    </a:gs>
                  </a:gsLst>
                  <a:lin ang="540000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Bảng đơn vị đo độ dài</a:t>
            </a:r>
            <a:endParaRPr lang="en-US" sz="24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6600"/>
                  </a:gs>
                  <a:gs pos="50000">
                    <a:srgbClr val="0000FF"/>
                  </a:gs>
                  <a:gs pos="100000">
                    <a:srgbClr val="FF6600"/>
                  </a:gs>
                </a:gsLst>
                <a:lin ang="540000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208" name="Text Box 64"/>
          <p:cNvSpPr txBox="1">
            <a:spLocks noChangeArrowheads="1"/>
          </p:cNvSpPr>
          <p:nvPr/>
        </p:nvSpPr>
        <p:spPr bwMode="auto">
          <a:xfrm>
            <a:off x="104775" y="3429000"/>
            <a:ext cx="5953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66"/>
                </a:solidFill>
              </a:rPr>
              <a:t>km</a:t>
            </a:r>
          </a:p>
        </p:txBody>
      </p:sp>
      <p:sp>
        <p:nvSpPr>
          <p:cNvPr id="6209" name="Text Box 65"/>
          <p:cNvSpPr txBox="1">
            <a:spLocks noChangeArrowheads="1"/>
          </p:cNvSpPr>
          <p:nvPr/>
        </p:nvSpPr>
        <p:spPr bwMode="auto">
          <a:xfrm>
            <a:off x="1482725" y="3429000"/>
            <a:ext cx="612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66"/>
                </a:solidFill>
              </a:rPr>
              <a:t>hm</a:t>
            </a:r>
          </a:p>
        </p:txBody>
      </p:sp>
      <p:sp>
        <p:nvSpPr>
          <p:cNvPr id="6210" name="Text Box 66"/>
          <p:cNvSpPr txBox="1">
            <a:spLocks noChangeArrowheads="1"/>
          </p:cNvSpPr>
          <p:nvPr/>
        </p:nvSpPr>
        <p:spPr bwMode="auto">
          <a:xfrm>
            <a:off x="2808288" y="3367088"/>
            <a:ext cx="784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66"/>
                </a:solidFill>
              </a:rPr>
              <a:t>dam</a:t>
            </a:r>
          </a:p>
        </p:txBody>
      </p:sp>
      <p:sp>
        <p:nvSpPr>
          <p:cNvPr id="6211" name="Text Box 67"/>
          <p:cNvSpPr txBox="1">
            <a:spLocks noChangeArrowheads="1"/>
          </p:cNvSpPr>
          <p:nvPr/>
        </p:nvSpPr>
        <p:spPr bwMode="auto">
          <a:xfrm>
            <a:off x="4219575" y="3352800"/>
            <a:ext cx="4587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m</a:t>
            </a:r>
          </a:p>
        </p:txBody>
      </p:sp>
      <p:sp>
        <p:nvSpPr>
          <p:cNvPr id="6212" name="Text Box 68"/>
          <p:cNvSpPr txBox="1">
            <a:spLocks noChangeArrowheads="1"/>
          </p:cNvSpPr>
          <p:nvPr/>
        </p:nvSpPr>
        <p:spPr bwMode="auto">
          <a:xfrm>
            <a:off x="5521325" y="3429000"/>
            <a:ext cx="612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66"/>
                </a:solidFill>
              </a:rPr>
              <a:t>dm</a:t>
            </a:r>
          </a:p>
        </p:txBody>
      </p:sp>
      <p:sp>
        <p:nvSpPr>
          <p:cNvPr id="6213" name="Text Box 69"/>
          <p:cNvSpPr txBox="1">
            <a:spLocks noChangeArrowheads="1"/>
          </p:cNvSpPr>
          <p:nvPr/>
        </p:nvSpPr>
        <p:spPr bwMode="auto">
          <a:xfrm>
            <a:off x="6734175" y="3352800"/>
            <a:ext cx="5953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66"/>
                </a:solidFill>
              </a:rPr>
              <a:t>cm</a:t>
            </a:r>
          </a:p>
        </p:txBody>
      </p:sp>
      <p:sp>
        <p:nvSpPr>
          <p:cNvPr id="6214" name="Text Box 70"/>
          <p:cNvSpPr txBox="1">
            <a:spLocks noChangeArrowheads="1"/>
          </p:cNvSpPr>
          <p:nvPr/>
        </p:nvSpPr>
        <p:spPr bwMode="auto">
          <a:xfrm>
            <a:off x="8089900" y="3352800"/>
            <a:ext cx="6969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66"/>
                </a:solidFill>
              </a:rPr>
              <a:t>mm</a:t>
            </a:r>
          </a:p>
        </p:txBody>
      </p:sp>
      <p:sp>
        <p:nvSpPr>
          <p:cNvPr id="6215" name="Text Box 71"/>
          <p:cNvSpPr txBox="1">
            <a:spLocks noChangeArrowheads="1"/>
          </p:cNvSpPr>
          <p:nvPr/>
        </p:nvSpPr>
        <p:spPr bwMode="auto">
          <a:xfrm>
            <a:off x="63500" y="4038600"/>
            <a:ext cx="768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1 km</a:t>
            </a:r>
          </a:p>
        </p:txBody>
      </p:sp>
      <p:sp>
        <p:nvSpPr>
          <p:cNvPr id="6216" name="Text Box 72"/>
          <p:cNvSpPr txBox="1">
            <a:spLocks noChangeArrowheads="1"/>
          </p:cNvSpPr>
          <p:nvPr/>
        </p:nvSpPr>
        <p:spPr bwMode="auto">
          <a:xfrm>
            <a:off x="1266825" y="4038600"/>
            <a:ext cx="7826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1 hm</a:t>
            </a:r>
          </a:p>
        </p:txBody>
      </p:sp>
      <p:sp>
        <p:nvSpPr>
          <p:cNvPr id="6217" name="Text Box 73"/>
          <p:cNvSpPr txBox="1">
            <a:spLocks noChangeArrowheads="1"/>
          </p:cNvSpPr>
          <p:nvPr/>
        </p:nvSpPr>
        <p:spPr bwMode="auto">
          <a:xfrm>
            <a:off x="2620963" y="4038600"/>
            <a:ext cx="9255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1 dam</a:t>
            </a:r>
          </a:p>
        </p:txBody>
      </p:sp>
      <p:sp>
        <p:nvSpPr>
          <p:cNvPr id="6218" name="Text Box 74"/>
          <p:cNvSpPr txBox="1">
            <a:spLocks noChangeArrowheads="1"/>
          </p:cNvSpPr>
          <p:nvPr/>
        </p:nvSpPr>
        <p:spPr bwMode="auto">
          <a:xfrm>
            <a:off x="4143375" y="4038600"/>
            <a:ext cx="555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1m</a:t>
            </a:r>
          </a:p>
        </p:txBody>
      </p:sp>
      <p:sp>
        <p:nvSpPr>
          <p:cNvPr id="6219" name="Text Box 75"/>
          <p:cNvSpPr txBox="1">
            <a:spLocks noChangeArrowheads="1"/>
          </p:cNvSpPr>
          <p:nvPr/>
        </p:nvSpPr>
        <p:spPr bwMode="auto">
          <a:xfrm>
            <a:off x="5362575" y="4038600"/>
            <a:ext cx="7826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1 dm</a:t>
            </a:r>
          </a:p>
        </p:txBody>
      </p:sp>
      <p:sp>
        <p:nvSpPr>
          <p:cNvPr id="6220" name="Text Box 76"/>
          <p:cNvSpPr txBox="1">
            <a:spLocks noChangeArrowheads="1"/>
          </p:cNvSpPr>
          <p:nvPr/>
        </p:nvSpPr>
        <p:spPr bwMode="auto">
          <a:xfrm>
            <a:off x="6657975" y="4038600"/>
            <a:ext cx="7683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1 cm</a:t>
            </a:r>
          </a:p>
        </p:txBody>
      </p:sp>
      <p:sp>
        <p:nvSpPr>
          <p:cNvPr id="6221" name="Text Box 77"/>
          <p:cNvSpPr txBox="1">
            <a:spLocks noChangeArrowheads="1"/>
          </p:cNvSpPr>
          <p:nvPr/>
        </p:nvSpPr>
        <p:spPr bwMode="auto">
          <a:xfrm>
            <a:off x="7886700" y="4038600"/>
            <a:ext cx="8524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00FF"/>
                </a:solidFill>
              </a:rPr>
              <a:t>1 mm</a:t>
            </a:r>
          </a:p>
        </p:txBody>
      </p:sp>
      <p:sp>
        <p:nvSpPr>
          <p:cNvPr id="6222" name="Text Box 78"/>
          <p:cNvSpPr txBox="1">
            <a:spLocks noChangeArrowheads="1"/>
          </p:cNvSpPr>
          <p:nvPr/>
        </p:nvSpPr>
        <p:spPr bwMode="auto">
          <a:xfrm>
            <a:off x="-47625" y="4648200"/>
            <a:ext cx="1182688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FF0066"/>
                </a:solidFill>
              </a:rPr>
              <a:t>= 10 hm</a:t>
            </a:r>
          </a:p>
          <a:p>
            <a:r>
              <a:rPr lang="en-US" sz="1600" b="1">
                <a:solidFill>
                  <a:srgbClr val="FF0066"/>
                </a:solidFill>
              </a:rPr>
              <a:t>= 100 dam</a:t>
            </a:r>
          </a:p>
          <a:p>
            <a:r>
              <a:rPr lang="en-US" sz="1600" b="1">
                <a:solidFill>
                  <a:srgbClr val="FF0066"/>
                </a:solidFill>
              </a:rPr>
              <a:t>= 1000 m</a:t>
            </a:r>
          </a:p>
        </p:txBody>
      </p:sp>
      <p:sp>
        <p:nvSpPr>
          <p:cNvPr id="6224" name="Text Box 80"/>
          <p:cNvSpPr txBox="1">
            <a:spLocks noChangeArrowheads="1"/>
          </p:cNvSpPr>
          <p:nvPr/>
        </p:nvSpPr>
        <p:spPr bwMode="auto">
          <a:xfrm>
            <a:off x="5273675" y="4648200"/>
            <a:ext cx="11271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FF0066"/>
                </a:solidFill>
              </a:rPr>
              <a:t>= 10 cm</a:t>
            </a:r>
          </a:p>
          <a:p>
            <a:r>
              <a:rPr lang="en-US" sz="1600" b="1">
                <a:solidFill>
                  <a:srgbClr val="FF0066"/>
                </a:solidFill>
              </a:rPr>
              <a:t>= 100 mm</a:t>
            </a:r>
          </a:p>
        </p:txBody>
      </p:sp>
      <p:sp>
        <p:nvSpPr>
          <p:cNvPr id="6225" name="Text Box 81"/>
          <p:cNvSpPr txBox="1">
            <a:spLocks noChangeArrowheads="1"/>
          </p:cNvSpPr>
          <p:nvPr/>
        </p:nvSpPr>
        <p:spPr bwMode="auto">
          <a:xfrm>
            <a:off x="1222375" y="4648200"/>
            <a:ext cx="10699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FF0066"/>
                </a:solidFill>
              </a:rPr>
              <a:t>= 10 dam</a:t>
            </a:r>
          </a:p>
          <a:p>
            <a:r>
              <a:rPr lang="en-US" sz="1600" b="1">
                <a:solidFill>
                  <a:srgbClr val="FF0066"/>
                </a:solidFill>
              </a:rPr>
              <a:t>= 100 m</a:t>
            </a:r>
          </a:p>
          <a:p>
            <a:endParaRPr lang="en-US" sz="1600" b="1">
              <a:solidFill>
                <a:srgbClr val="FF0066"/>
              </a:solidFill>
            </a:endParaRPr>
          </a:p>
        </p:txBody>
      </p:sp>
      <p:sp>
        <p:nvSpPr>
          <p:cNvPr id="6226" name="Text Box 82"/>
          <p:cNvSpPr txBox="1">
            <a:spLocks noChangeArrowheads="1"/>
          </p:cNvSpPr>
          <p:nvPr/>
        </p:nvSpPr>
        <p:spPr bwMode="auto">
          <a:xfrm>
            <a:off x="6619875" y="4648200"/>
            <a:ext cx="10128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FF0066"/>
                </a:solidFill>
              </a:rPr>
              <a:t>= 10 mm</a:t>
            </a:r>
          </a:p>
        </p:txBody>
      </p:sp>
      <p:sp>
        <p:nvSpPr>
          <p:cNvPr id="6227" name="Text Box 83"/>
          <p:cNvSpPr txBox="1">
            <a:spLocks noChangeArrowheads="1"/>
          </p:cNvSpPr>
          <p:nvPr/>
        </p:nvSpPr>
        <p:spPr bwMode="auto">
          <a:xfrm>
            <a:off x="2695575" y="4724400"/>
            <a:ext cx="8302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FF0066"/>
                </a:solidFill>
              </a:rPr>
              <a:t>= 10 m</a:t>
            </a:r>
          </a:p>
        </p:txBody>
      </p:sp>
      <p:sp>
        <p:nvSpPr>
          <p:cNvPr id="6228" name="Text Box 84"/>
          <p:cNvSpPr txBox="1">
            <a:spLocks noChangeArrowheads="1"/>
          </p:cNvSpPr>
          <p:nvPr/>
        </p:nvSpPr>
        <p:spPr bwMode="auto">
          <a:xfrm>
            <a:off x="3851275" y="4648200"/>
            <a:ext cx="12414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FF0066"/>
                </a:solidFill>
              </a:rPr>
              <a:t>= 10 dm</a:t>
            </a:r>
          </a:p>
          <a:p>
            <a:r>
              <a:rPr lang="en-US" sz="1600" b="1">
                <a:solidFill>
                  <a:srgbClr val="FF0066"/>
                </a:solidFill>
              </a:rPr>
              <a:t>= 100 cm</a:t>
            </a:r>
          </a:p>
          <a:p>
            <a:r>
              <a:rPr lang="en-US" sz="1600" b="1">
                <a:solidFill>
                  <a:srgbClr val="FF0066"/>
                </a:solidFill>
              </a:rPr>
              <a:t>= 1000 mm</a:t>
            </a:r>
          </a:p>
        </p:txBody>
      </p:sp>
      <p:sp>
        <p:nvSpPr>
          <p:cNvPr id="6229" name="Text Box 85"/>
          <p:cNvSpPr txBox="1">
            <a:spLocks noChangeArrowheads="1"/>
          </p:cNvSpPr>
          <p:nvPr/>
        </p:nvSpPr>
        <p:spPr bwMode="auto">
          <a:xfrm>
            <a:off x="638175" y="2667000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Lớn hơn mét</a:t>
            </a:r>
          </a:p>
        </p:txBody>
      </p:sp>
      <p:sp>
        <p:nvSpPr>
          <p:cNvPr id="6230" name="Text Box 86"/>
          <p:cNvSpPr txBox="1">
            <a:spLocks noChangeArrowheads="1"/>
          </p:cNvSpPr>
          <p:nvPr/>
        </p:nvSpPr>
        <p:spPr bwMode="auto">
          <a:xfrm>
            <a:off x="4219575" y="2681288"/>
            <a:ext cx="838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Mét</a:t>
            </a:r>
          </a:p>
        </p:txBody>
      </p:sp>
      <p:sp>
        <p:nvSpPr>
          <p:cNvPr id="6231" name="Text Box 87"/>
          <p:cNvSpPr txBox="1">
            <a:spLocks noChangeArrowheads="1"/>
          </p:cNvSpPr>
          <p:nvPr/>
        </p:nvSpPr>
        <p:spPr bwMode="auto">
          <a:xfrm>
            <a:off x="6048375" y="2667000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</a:rPr>
              <a:t>Nhỏ hơn mét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6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6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6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6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6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6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6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6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2000"/>
                                        <p:tgtEl>
                                          <p:spTgt spid="6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6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2000"/>
                                        <p:tgtEl>
                                          <p:spTgt spid="6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6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10" grpId="0"/>
      <p:bldP spid="6211" grpId="0"/>
      <p:bldP spid="6213" grpId="0"/>
      <p:bldP spid="6214" grpId="0"/>
      <p:bldP spid="6215" grpId="0"/>
      <p:bldP spid="6216" grpId="0"/>
      <p:bldP spid="6217" grpId="0"/>
      <p:bldP spid="6218" grpId="0"/>
      <p:bldP spid="6219" grpId="0"/>
      <p:bldP spid="6220" grpId="0"/>
      <p:bldP spid="6221" grpId="0"/>
      <p:bldP spid="6222" grpId="0"/>
      <p:bldP spid="6224" grpId="0"/>
      <p:bldP spid="6225" grpId="0"/>
      <p:bldP spid="6226" grpId="0"/>
      <p:bldP spid="6227" grpId="0"/>
      <p:bldP spid="6228" grpId="0"/>
      <p:bldP spid="6229" grpId="0"/>
      <p:bldP spid="6230" grpId="0"/>
      <p:bldP spid="62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inh nen 127c"/>
          <p:cNvPicPr>
            <a:picLocks noChangeAspect="1" noChangeArrowheads="1"/>
          </p:cNvPicPr>
          <p:nvPr/>
        </p:nvPicPr>
        <p:blipFill>
          <a:blip r:embed="rId2">
            <a:lum bright="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 Box 6"/>
          <p:cNvSpPr txBox="1">
            <a:spLocks noChangeArrowheads="1"/>
          </p:cNvSpPr>
          <p:nvPr/>
        </p:nvSpPr>
        <p:spPr bwMode="auto">
          <a:xfrm>
            <a:off x="1981200" y="1219200"/>
            <a:ext cx="45037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66"/>
                </a:solidFill>
              </a:rPr>
              <a:t>Bảng đơn vị đo độ dài</a:t>
            </a:r>
          </a:p>
        </p:txBody>
      </p:sp>
      <p:sp>
        <p:nvSpPr>
          <p:cNvPr id="5124" name="WordArt 7"/>
          <p:cNvSpPr>
            <a:spLocks noChangeArrowheads="1" noChangeShapeType="1" noTextEdit="1"/>
          </p:cNvSpPr>
          <p:nvPr/>
        </p:nvSpPr>
        <p:spPr bwMode="auto">
          <a:xfrm rot="292221">
            <a:off x="2133600" y="2590800"/>
            <a:ext cx="4724400" cy="1981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78505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Thực hành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inh nen 127c"/>
          <p:cNvPicPr>
            <a:picLocks noChangeAspect="1" noChangeArrowheads="1"/>
          </p:cNvPicPr>
          <p:nvPr/>
        </p:nvPicPr>
        <p:blipFill>
          <a:blip r:embed="rId2">
            <a:lum bright="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371600" y="1919288"/>
            <a:ext cx="2133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</a:rPr>
              <a:t>Bài 1: Số?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1524000" y="2819400"/>
            <a:ext cx="2982913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9900"/>
                </a:solidFill>
              </a:rPr>
              <a:t>1  km = …..  m</a:t>
            </a:r>
          </a:p>
          <a:p>
            <a:r>
              <a:rPr lang="en-US" sz="2800">
                <a:solidFill>
                  <a:srgbClr val="009900"/>
                </a:solidFill>
              </a:rPr>
              <a:t>1  hm = .….. m</a:t>
            </a:r>
          </a:p>
          <a:p>
            <a:r>
              <a:rPr lang="en-US" sz="2800">
                <a:solidFill>
                  <a:srgbClr val="009900"/>
                </a:solidFill>
              </a:rPr>
              <a:t>1dam = …....m</a:t>
            </a:r>
          </a:p>
          <a:p>
            <a:r>
              <a:rPr lang="en-US" sz="2800">
                <a:solidFill>
                  <a:srgbClr val="009900"/>
                </a:solidFill>
              </a:rPr>
              <a:t>1  km = …….hm</a:t>
            </a:r>
          </a:p>
          <a:p>
            <a:r>
              <a:rPr lang="en-US" sz="2800">
                <a:solidFill>
                  <a:srgbClr val="009900"/>
                </a:solidFill>
              </a:rPr>
              <a:t>1  hm = …… dam</a:t>
            </a:r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5181600" y="2819400"/>
            <a:ext cx="2587625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990033"/>
                </a:solidFill>
              </a:rPr>
              <a:t>1  m = ……mm</a:t>
            </a:r>
          </a:p>
          <a:p>
            <a:r>
              <a:rPr lang="en-US" sz="2800">
                <a:solidFill>
                  <a:srgbClr val="990033"/>
                </a:solidFill>
              </a:rPr>
              <a:t>1  m = ……cm</a:t>
            </a:r>
          </a:p>
          <a:p>
            <a:r>
              <a:rPr lang="en-US" sz="2800">
                <a:solidFill>
                  <a:srgbClr val="990033"/>
                </a:solidFill>
              </a:rPr>
              <a:t>1  m = ..…..dm</a:t>
            </a:r>
          </a:p>
          <a:p>
            <a:r>
              <a:rPr lang="en-US" sz="2800">
                <a:solidFill>
                  <a:srgbClr val="990033"/>
                </a:solidFill>
              </a:rPr>
              <a:t>1dm = ……mm</a:t>
            </a:r>
          </a:p>
          <a:p>
            <a:r>
              <a:rPr lang="en-US" sz="2800">
                <a:solidFill>
                  <a:srgbClr val="990033"/>
                </a:solidFill>
              </a:rPr>
              <a:t>1cm = ……mm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2819400" y="3657600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2819400" y="4495800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6354763" y="3200400"/>
            <a:ext cx="7794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6383338" y="4057650"/>
            <a:ext cx="7794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353175" y="4495800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2667000" y="2819400"/>
            <a:ext cx="9779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1000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2801938" y="3200400"/>
            <a:ext cx="7794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2819400" y="4038600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6353175" y="3657600"/>
            <a:ext cx="581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6138863" y="2776538"/>
            <a:ext cx="9779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1000</a:t>
            </a:r>
          </a:p>
        </p:txBody>
      </p:sp>
      <p:sp>
        <p:nvSpPr>
          <p:cNvPr id="6160" name="Text Box 20"/>
          <p:cNvSpPr txBox="1">
            <a:spLocks noChangeArrowheads="1"/>
          </p:cNvSpPr>
          <p:nvPr/>
        </p:nvSpPr>
        <p:spPr bwMode="auto">
          <a:xfrm>
            <a:off x="2057400" y="1096963"/>
            <a:ext cx="45037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FF0066"/>
                </a:solidFill>
              </a:rPr>
              <a:t>Bảng đơn vị đo độ dài</a:t>
            </a:r>
          </a:p>
        </p:txBody>
      </p:sp>
      <p:sp>
        <p:nvSpPr>
          <p:cNvPr id="6161" name="Rectangle 21"/>
          <p:cNvSpPr>
            <a:spLocks noChangeArrowheads="1"/>
          </p:cNvSpPr>
          <p:nvPr/>
        </p:nvSpPr>
        <p:spPr bwMode="auto">
          <a:xfrm>
            <a:off x="2438400" y="1828800"/>
            <a:ext cx="762000" cy="609600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/>
      <p:bldP spid="14345" grpId="0"/>
      <p:bldP spid="14346" grpId="0"/>
      <p:bldP spid="14347" grpId="0"/>
      <p:bldP spid="14348" grpId="0"/>
      <p:bldP spid="14349" grpId="0"/>
      <p:bldP spid="14350" grpId="0"/>
      <p:bldP spid="14351" grpId="0"/>
      <p:bldP spid="14352" grpId="0"/>
      <p:bldP spid="143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inh nen 127c"/>
          <p:cNvPicPr>
            <a:picLocks noChangeAspect="1" noChangeArrowheads="1"/>
          </p:cNvPicPr>
          <p:nvPr/>
        </p:nvPicPr>
        <p:blipFill>
          <a:blip r:embed="rId2">
            <a:lum bright="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1905000" y="1066800"/>
            <a:ext cx="601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66"/>
                </a:solidFill>
              </a:rPr>
              <a:t>Bảng đơn vị đo độ dài</a:t>
            </a:r>
          </a:p>
        </p:txBody>
      </p:sp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1508125" y="2046288"/>
            <a:ext cx="1924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u="sng">
                <a:solidFill>
                  <a:srgbClr val="0000FF"/>
                </a:solidFill>
              </a:rPr>
              <a:t>Bài 2</a:t>
            </a:r>
            <a:r>
              <a:rPr lang="en-US" sz="2800" b="1">
                <a:solidFill>
                  <a:srgbClr val="0000FF"/>
                </a:solidFill>
              </a:rPr>
              <a:t>: Số?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1158875" y="2884488"/>
            <a:ext cx="28416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2800" b="1">
              <a:solidFill>
                <a:srgbClr val="990000"/>
              </a:solidFill>
            </a:endParaRPr>
          </a:p>
          <a:p>
            <a:r>
              <a:rPr lang="en-US" sz="2800" b="1">
                <a:solidFill>
                  <a:srgbClr val="990000"/>
                </a:solidFill>
              </a:rPr>
              <a:t>7 hm   = </a:t>
            </a:r>
            <a:r>
              <a:rPr lang="en-US" sz="2800">
                <a:solidFill>
                  <a:srgbClr val="990000"/>
                </a:solidFill>
              </a:rPr>
              <a:t>……..</a:t>
            </a:r>
            <a:r>
              <a:rPr lang="en-US" sz="2800" b="1">
                <a:solidFill>
                  <a:srgbClr val="990000"/>
                </a:solidFill>
              </a:rPr>
              <a:t>m</a:t>
            </a:r>
          </a:p>
          <a:p>
            <a:r>
              <a:rPr lang="en-US" sz="2800" b="1">
                <a:solidFill>
                  <a:srgbClr val="990000"/>
                </a:solidFill>
              </a:rPr>
              <a:t>3 hm   = </a:t>
            </a:r>
            <a:r>
              <a:rPr lang="en-US" sz="2800">
                <a:solidFill>
                  <a:srgbClr val="990000"/>
                </a:solidFill>
              </a:rPr>
              <a:t>…….</a:t>
            </a:r>
            <a:r>
              <a:rPr lang="en-US" sz="2800" b="1">
                <a:solidFill>
                  <a:srgbClr val="990000"/>
                </a:solidFill>
              </a:rPr>
              <a:t> m</a:t>
            </a:r>
          </a:p>
          <a:p>
            <a:r>
              <a:rPr lang="en-US" sz="2800" b="1">
                <a:solidFill>
                  <a:srgbClr val="990000"/>
                </a:solidFill>
              </a:rPr>
              <a:t>6 dam = </a:t>
            </a:r>
            <a:r>
              <a:rPr lang="en-US" sz="2800">
                <a:solidFill>
                  <a:srgbClr val="990000"/>
                </a:solidFill>
              </a:rPr>
              <a:t>……. </a:t>
            </a:r>
            <a:r>
              <a:rPr lang="en-US" sz="2800" b="1">
                <a:solidFill>
                  <a:srgbClr val="990000"/>
                </a:solidFill>
              </a:rPr>
              <a:t>m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4648200" y="2819400"/>
            <a:ext cx="31559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00FF"/>
                </a:solidFill>
              </a:rPr>
              <a:t>2 m   = </a:t>
            </a:r>
            <a:r>
              <a:rPr lang="en-US" sz="2800">
                <a:solidFill>
                  <a:srgbClr val="0000FF"/>
                </a:solidFill>
              </a:rPr>
              <a:t>……..</a:t>
            </a:r>
            <a:r>
              <a:rPr lang="en-US" sz="2800" b="1">
                <a:solidFill>
                  <a:srgbClr val="0000FF"/>
                </a:solidFill>
              </a:rPr>
              <a:t> dm</a:t>
            </a:r>
          </a:p>
          <a:p>
            <a:r>
              <a:rPr lang="en-US" sz="2800" b="1">
                <a:solidFill>
                  <a:srgbClr val="0000FF"/>
                </a:solidFill>
              </a:rPr>
              <a:t>4 m   = </a:t>
            </a:r>
            <a:r>
              <a:rPr lang="en-US" sz="2800">
                <a:solidFill>
                  <a:srgbClr val="0000FF"/>
                </a:solidFill>
              </a:rPr>
              <a:t>……..</a:t>
            </a:r>
            <a:r>
              <a:rPr lang="en-US" sz="2800" b="1">
                <a:solidFill>
                  <a:srgbClr val="0000FF"/>
                </a:solidFill>
              </a:rPr>
              <a:t> cm</a:t>
            </a:r>
          </a:p>
          <a:p>
            <a:r>
              <a:rPr lang="en-US" sz="2800" b="1">
                <a:solidFill>
                  <a:srgbClr val="0000FF"/>
                </a:solidFill>
              </a:rPr>
              <a:t>6 cm = </a:t>
            </a:r>
            <a:r>
              <a:rPr lang="en-US" sz="2800">
                <a:solidFill>
                  <a:srgbClr val="0000FF"/>
                </a:solidFill>
              </a:rPr>
              <a:t>……..</a:t>
            </a:r>
            <a:r>
              <a:rPr lang="en-US" sz="2800" b="1">
                <a:solidFill>
                  <a:srgbClr val="0000FF"/>
                </a:solidFill>
              </a:rPr>
              <a:t>  mm</a:t>
            </a:r>
          </a:p>
          <a:p>
            <a:r>
              <a:rPr lang="en-US" sz="2800" b="1">
                <a:solidFill>
                  <a:srgbClr val="0000FF"/>
                </a:solidFill>
              </a:rPr>
              <a:t>8 dm = </a:t>
            </a:r>
            <a:r>
              <a:rPr lang="en-US" sz="2800">
                <a:solidFill>
                  <a:srgbClr val="0000FF"/>
                </a:solidFill>
              </a:rPr>
              <a:t>……. </a:t>
            </a:r>
            <a:r>
              <a:rPr lang="en-US" sz="2800" b="1">
                <a:solidFill>
                  <a:srgbClr val="0000FF"/>
                </a:solidFill>
              </a:rPr>
              <a:t>  mm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2590800" y="28956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  50</a:t>
            </a: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2743200" y="33528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700</a:t>
            </a:r>
          </a:p>
        </p:txBody>
      </p:sp>
      <p:sp>
        <p:nvSpPr>
          <p:cNvPr id="7177" name="Text Box 13"/>
          <p:cNvSpPr txBox="1">
            <a:spLocks noChangeArrowheads="1"/>
          </p:cNvSpPr>
          <p:nvPr/>
        </p:nvSpPr>
        <p:spPr bwMode="auto">
          <a:xfrm>
            <a:off x="2667000" y="3886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2705100" y="38100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300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2667000" y="41910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 </a:t>
            </a:r>
            <a:r>
              <a:rPr lang="en-US" sz="2400" b="1">
                <a:solidFill>
                  <a:srgbClr val="FF0066"/>
                </a:solidFill>
              </a:rPr>
              <a:t> 60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6172200" y="2895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6172200" y="32766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400</a:t>
            </a:r>
          </a:p>
        </p:txBody>
      </p:sp>
      <p:sp>
        <p:nvSpPr>
          <p:cNvPr id="7182" name="Text Box 18"/>
          <p:cNvSpPr txBox="1">
            <a:spLocks noChangeArrowheads="1"/>
          </p:cNvSpPr>
          <p:nvPr/>
        </p:nvSpPr>
        <p:spPr bwMode="auto">
          <a:xfrm>
            <a:off x="6019800" y="38862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6172200" y="3733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60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6096000" y="41148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 </a:t>
            </a:r>
            <a:r>
              <a:rPr lang="en-US" sz="2400" b="1">
                <a:solidFill>
                  <a:srgbClr val="FF0000"/>
                </a:solidFill>
              </a:rPr>
              <a:t>800</a:t>
            </a:r>
          </a:p>
        </p:txBody>
      </p:sp>
      <p:sp>
        <p:nvSpPr>
          <p:cNvPr id="7185" name="Rectangle 23"/>
          <p:cNvSpPr>
            <a:spLocks noChangeArrowheads="1"/>
          </p:cNvSpPr>
          <p:nvPr/>
        </p:nvSpPr>
        <p:spPr bwMode="auto">
          <a:xfrm>
            <a:off x="2638425" y="1995488"/>
            <a:ext cx="762000" cy="609600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00CC"/>
              </a:solidFill>
            </a:endParaRPr>
          </a:p>
        </p:txBody>
      </p:sp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1143000" y="2895600"/>
            <a:ext cx="3124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990000"/>
                </a:solidFill>
              </a:rPr>
              <a:t>5 dam = ……  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/>
      <p:bldP spid="13320" grpId="0"/>
      <p:bldP spid="13322" grpId="0"/>
      <p:bldP spid="13324" grpId="0"/>
      <p:bldP spid="13326" grpId="0"/>
      <p:bldP spid="13327" grpId="0"/>
      <p:bldP spid="13328" grpId="0"/>
      <p:bldP spid="13329" grpId="0"/>
      <p:bldP spid="13332" grpId="0"/>
      <p:bldP spid="13333" grpId="0"/>
      <p:bldP spid="133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9" descr="Hinh nen 127c"/>
          <p:cNvPicPr>
            <a:picLocks noChangeAspect="1" noChangeArrowheads="1"/>
          </p:cNvPicPr>
          <p:nvPr/>
        </p:nvPicPr>
        <p:blipFill>
          <a:blip r:embed="rId2">
            <a:lum bright="6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1828800" y="1066800"/>
            <a:ext cx="5791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66"/>
                </a:solidFill>
              </a:rPr>
              <a:t>Bảng đơn vị đo độ dài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1143000" y="1905000"/>
            <a:ext cx="37671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0000FF"/>
                </a:solidFill>
              </a:rPr>
              <a:t>Bài 3</a:t>
            </a:r>
            <a:r>
              <a:rPr lang="en-US" sz="2800">
                <a:solidFill>
                  <a:srgbClr val="0000FF"/>
                </a:solidFill>
              </a:rPr>
              <a:t>: Tính (theo mẫu)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762000" y="2590800"/>
            <a:ext cx="3581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990033"/>
                </a:solidFill>
              </a:rPr>
              <a:t>32 dam x 3 =</a:t>
            </a:r>
            <a:r>
              <a:rPr lang="en-US"/>
              <a:t> 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2894013" y="2590800"/>
            <a:ext cx="13731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9900"/>
                </a:solidFill>
              </a:rPr>
              <a:t>96 dam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822325" y="3494088"/>
            <a:ext cx="2132013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25 m   x 2 =</a:t>
            </a:r>
          </a:p>
          <a:p>
            <a:r>
              <a:rPr lang="en-US" sz="2800">
                <a:solidFill>
                  <a:srgbClr val="0000FF"/>
                </a:solidFill>
              </a:rPr>
              <a:t>15 km x 4 = </a:t>
            </a:r>
          </a:p>
          <a:p>
            <a:r>
              <a:rPr lang="en-US" sz="2800">
                <a:solidFill>
                  <a:srgbClr val="0000FF"/>
                </a:solidFill>
              </a:rPr>
              <a:t>34 cm x 6 =</a:t>
            </a: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5029200" y="2590800"/>
            <a:ext cx="3200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990000"/>
                </a:solidFill>
              </a:rPr>
              <a:t>96 cm : 3 =</a:t>
            </a:r>
            <a:r>
              <a:rPr lang="en-US"/>
              <a:t> 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6985000" y="2590800"/>
            <a:ext cx="1154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9900"/>
                </a:solidFill>
              </a:rPr>
              <a:t>32 cm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4953000" y="3581400"/>
            <a:ext cx="207327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36 hm : 3 = </a:t>
            </a:r>
          </a:p>
          <a:p>
            <a:r>
              <a:rPr lang="en-US" sz="2800">
                <a:solidFill>
                  <a:srgbClr val="FF0000"/>
                </a:solidFill>
              </a:rPr>
              <a:t>70 km : 7 =</a:t>
            </a:r>
          </a:p>
          <a:p>
            <a:r>
              <a:rPr lang="en-US" sz="2800">
                <a:solidFill>
                  <a:srgbClr val="FF0000"/>
                </a:solidFill>
              </a:rPr>
              <a:t>55 dm : 5 =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2762250" y="3503613"/>
            <a:ext cx="135255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50 m</a:t>
            </a:r>
          </a:p>
          <a:p>
            <a:r>
              <a:rPr lang="en-US" sz="2800">
                <a:solidFill>
                  <a:srgbClr val="FF0000"/>
                </a:solidFill>
              </a:rPr>
              <a:t>60 km</a:t>
            </a:r>
          </a:p>
          <a:p>
            <a:r>
              <a:rPr lang="en-US" sz="2800">
                <a:solidFill>
                  <a:srgbClr val="FF0000"/>
                </a:solidFill>
              </a:rPr>
              <a:t>204 cm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6781800" y="3581400"/>
            <a:ext cx="117475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12 hm</a:t>
            </a:r>
          </a:p>
          <a:p>
            <a:r>
              <a:rPr lang="en-US" sz="2800">
                <a:solidFill>
                  <a:srgbClr val="0000FF"/>
                </a:solidFill>
              </a:rPr>
              <a:t>10 km</a:t>
            </a:r>
          </a:p>
          <a:p>
            <a:r>
              <a:rPr lang="en-US" sz="2800">
                <a:solidFill>
                  <a:srgbClr val="0000FF"/>
                </a:solidFill>
              </a:rPr>
              <a:t>11 dm</a:t>
            </a:r>
          </a:p>
        </p:txBody>
      </p:sp>
      <p:sp>
        <p:nvSpPr>
          <p:cNvPr id="8205" name="Text Box 19"/>
          <p:cNvSpPr txBox="1">
            <a:spLocks noChangeArrowheads="1"/>
          </p:cNvSpPr>
          <p:nvPr/>
        </p:nvSpPr>
        <p:spPr bwMode="auto">
          <a:xfrm>
            <a:off x="1371600" y="0"/>
            <a:ext cx="7543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5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153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153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153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  <p:bldP spid="15367" grpId="0" animBg="1"/>
      <p:bldP spid="15370" grpId="0"/>
      <p:bldP spid="15371" grpId="0" animBg="1"/>
      <p:bldP spid="15373" grpId="0"/>
      <p:bldP spid="1537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9220" name="Picture 4" descr="Hinh nen 127c"/>
          <p:cNvPicPr>
            <a:picLocks noChangeAspect="1" noChangeArrowheads="1"/>
          </p:cNvPicPr>
          <p:nvPr/>
        </p:nvPicPr>
        <p:blipFill>
          <a:blip r:embed="rId2">
            <a:lum bright="6000"/>
          </a:blip>
          <a:srcRect/>
          <a:stretch>
            <a:fillRect/>
          </a:stretch>
        </p:blipFill>
        <p:spPr bwMode="auto">
          <a:xfrm>
            <a:off x="0" y="2286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Text Box 8"/>
          <p:cNvSpPr txBox="1">
            <a:spLocks noChangeArrowheads="1"/>
          </p:cNvSpPr>
          <p:nvPr/>
        </p:nvSpPr>
        <p:spPr bwMode="auto">
          <a:xfrm>
            <a:off x="1981200" y="1477963"/>
            <a:ext cx="5791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0066"/>
                </a:solidFill>
              </a:rPr>
              <a:t>Bảng đơn vị đo độ dài</a:t>
            </a:r>
          </a:p>
        </p:txBody>
      </p:sp>
      <p:sp>
        <p:nvSpPr>
          <p:cNvPr id="9222" name="Text Box 12"/>
          <p:cNvSpPr txBox="1">
            <a:spLocks noChangeArrowheads="1"/>
          </p:cNvSpPr>
          <p:nvPr/>
        </p:nvSpPr>
        <p:spPr bwMode="auto">
          <a:xfrm>
            <a:off x="1371600" y="2528888"/>
            <a:ext cx="2362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Tính: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990600" y="3352800"/>
            <a:ext cx="388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a) 3dam + 12 m =</a:t>
            </a:r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990600" y="41910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b) 2m – 50 cm   =</a:t>
            </a:r>
          </a:p>
        </p:txBody>
      </p:sp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3962400" y="3352800"/>
            <a:ext cx="358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30m + 12 m = 42m</a:t>
            </a:r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3962400" y="4191000"/>
            <a:ext cx="434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200 m – 50 m = 150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 sz="2800">
                <a:solidFill>
                  <a:srgbClr val="FF0000"/>
                </a:solidFill>
              </a:rPr>
              <a:t>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9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0244" name="Picture 4" descr="Hinh nen 127c"/>
          <p:cNvPicPr>
            <a:picLocks noChangeAspect="1" noChangeArrowheads="1"/>
          </p:cNvPicPr>
          <p:nvPr/>
        </p:nvPicPr>
        <p:blipFill>
          <a:blip r:embed="rId2">
            <a:lum bright="6000"/>
          </a:blip>
          <a:srcRect/>
          <a:stretch>
            <a:fillRect/>
          </a:stretch>
        </p:blipFill>
        <p:spPr bwMode="auto">
          <a:xfrm>
            <a:off x="0" y="-228600"/>
            <a:ext cx="9144000" cy="708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Text Box 7"/>
          <p:cNvSpPr txBox="1">
            <a:spLocks noChangeArrowheads="1"/>
          </p:cNvSpPr>
          <p:nvPr/>
        </p:nvSpPr>
        <p:spPr bwMode="auto">
          <a:xfrm>
            <a:off x="1524000" y="914400"/>
            <a:ext cx="6477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0066"/>
                </a:solidFill>
              </a:rPr>
              <a:t>Bảng đơn vị đo độ dài</a:t>
            </a:r>
          </a:p>
          <a:p>
            <a:pPr>
              <a:spcBef>
                <a:spcPct val="50000"/>
              </a:spcBef>
            </a:pPr>
            <a:endParaRPr lang="en-US" sz="3200" b="1">
              <a:solidFill>
                <a:srgbClr val="FF0066"/>
              </a:solidFill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1066800" y="2667000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Chọn độ dài thích hợp:</a:t>
            </a:r>
          </a:p>
        </p:txBody>
      </p:sp>
      <p:sp>
        <p:nvSpPr>
          <p:cNvPr id="10247" name="Text Box 14"/>
          <p:cNvSpPr txBox="1">
            <a:spLocks noChangeArrowheads="1"/>
          </p:cNvSpPr>
          <p:nvPr/>
        </p:nvSpPr>
        <p:spPr bwMode="auto">
          <a:xfrm>
            <a:off x="1371600" y="2743200"/>
            <a:ext cx="3978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1295400" y="3429000"/>
            <a:ext cx="4724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</a:rPr>
              <a:t>a) </a:t>
            </a:r>
            <a:r>
              <a:rPr lang="en-US" sz="2800" b="1">
                <a:solidFill>
                  <a:srgbClr val="FF3300"/>
                </a:solidFill>
              </a:rPr>
              <a:t>Bảng lớp dài: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1676400" y="4357688"/>
            <a:ext cx="1905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  </a:t>
            </a:r>
            <a:r>
              <a:rPr lang="en-US" sz="2800">
                <a:solidFill>
                  <a:srgbClr val="800000"/>
                </a:solidFill>
              </a:rPr>
              <a:t>A. 4 dam</a:t>
            </a:r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5334000" y="42672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 </a:t>
            </a:r>
            <a:r>
              <a:rPr lang="en-US" sz="2800">
                <a:solidFill>
                  <a:srgbClr val="990000"/>
                </a:solidFill>
              </a:rPr>
              <a:t>B.</a:t>
            </a:r>
            <a:r>
              <a:rPr lang="en-US" sz="2800" b="1">
                <a:solidFill>
                  <a:srgbClr val="990000"/>
                </a:solidFill>
              </a:rPr>
              <a:t>  </a:t>
            </a:r>
            <a:r>
              <a:rPr lang="en-US" sz="2800">
                <a:solidFill>
                  <a:srgbClr val="990000"/>
                </a:solidFill>
              </a:rPr>
              <a:t>4 m</a:t>
            </a:r>
          </a:p>
        </p:txBody>
      </p:sp>
      <p:sp>
        <p:nvSpPr>
          <p:cNvPr id="10251" name="Text Box 18"/>
          <p:cNvSpPr txBox="1">
            <a:spLocks noChangeArrowheads="1"/>
          </p:cNvSpPr>
          <p:nvPr/>
        </p:nvSpPr>
        <p:spPr bwMode="auto">
          <a:xfrm>
            <a:off x="1600200" y="49530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1828800" y="51054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990000"/>
                </a:solidFill>
              </a:rPr>
              <a:t>C.</a:t>
            </a:r>
            <a:r>
              <a:rPr lang="en-US" sz="2800" b="1">
                <a:solidFill>
                  <a:srgbClr val="990000"/>
                </a:solidFill>
              </a:rPr>
              <a:t> </a:t>
            </a:r>
            <a:r>
              <a:rPr lang="en-US" sz="2800">
                <a:solidFill>
                  <a:srgbClr val="990000"/>
                </a:solidFill>
              </a:rPr>
              <a:t>4 km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5410200" y="50292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800000"/>
                </a:solidFill>
              </a:rPr>
              <a:t>D.</a:t>
            </a:r>
            <a:r>
              <a:rPr lang="en-US" sz="2800" b="1">
                <a:solidFill>
                  <a:srgbClr val="800000"/>
                </a:solidFill>
              </a:rPr>
              <a:t>  </a:t>
            </a:r>
            <a:r>
              <a:rPr lang="en-US" sz="2800">
                <a:solidFill>
                  <a:srgbClr val="800000"/>
                </a:solidFill>
              </a:rPr>
              <a:t>4 cm</a:t>
            </a:r>
          </a:p>
        </p:txBody>
      </p:sp>
      <p:sp>
        <p:nvSpPr>
          <p:cNvPr id="16414" name="Oval 30"/>
          <p:cNvSpPr>
            <a:spLocks noChangeArrowheads="1"/>
          </p:cNvSpPr>
          <p:nvPr/>
        </p:nvSpPr>
        <p:spPr bwMode="auto">
          <a:xfrm>
            <a:off x="5391150" y="4219575"/>
            <a:ext cx="6096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3300"/>
                </a:solidFill>
              </a:rPr>
              <a:t>B.</a:t>
            </a:r>
          </a:p>
        </p:txBody>
      </p:sp>
      <p:sp>
        <p:nvSpPr>
          <p:cNvPr id="10255" name="WordArt 32"/>
          <p:cNvSpPr>
            <a:spLocks noChangeArrowheads="1" noChangeShapeType="1" noTextEdit="1"/>
          </p:cNvSpPr>
          <p:nvPr/>
        </p:nvSpPr>
        <p:spPr bwMode="auto">
          <a:xfrm>
            <a:off x="2895600" y="1600200"/>
            <a:ext cx="329565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Ước lượng thực tế</a:t>
            </a:r>
            <a:endParaRPr lang="en-US" sz="3600" kern="1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6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3" grpId="0"/>
      <p:bldP spid="16399" grpId="0"/>
      <p:bldP spid="16400" grpId="0"/>
      <p:bldP spid="16401" grpId="0"/>
      <p:bldP spid="16404" grpId="0"/>
      <p:bldP spid="16414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500</Words>
  <Application>Microsoft Office PowerPoint</Application>
  <PresentationFormat>On-screen Show (4:3)</PresentationFormat>
  <Paragraphs>142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.</vt:lpstr>
      <vt:lpstr>Slide 11</vt:lpstr>
      <vt:lpstr>Slide 12</vt:lpstr>
    </vt:vector>
  </TitlesOfParts>
  <Company>DONG NAI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Bao Phi</dc:creator>
  <cp:lastModifiedBy>CSTeam</cp:lastModifiedBy>
  <cp:revision>33</cp:revision>
  <dcterms:created xsi:type="dcterms:W3CDTF">2010-10-21T02:21:08Z</dcterms:created>
  <dcterms:modified xsi:type="dcterms:W3CDTF">2016-06-29T10:27:55Z</dcterms:modified>
</cp:coreProperties>
</file>