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264" r:id="rId3"/>
    <p:sldId id="261" r:id="rId4"/>
    <p:sldId id="288" r:id="rId5"/>
    <p:sldId id="286" r:id="rId6"/>
    <p:sldId id="270" r:id="rId7"/>
    <p:sldId id="271" r:id="rId8"/>
    <p:sldId id="272" r:id="rId9"/>
    <p:sldId id="266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000099"/>
    <a:srgbClr val="660066"/>
    <a:srgbClr val="CCECFF"/>
    <a:srgbClr val="FFFF00"/>
    <a:srgbClr val="FF3399"/>
    <a:srgbClr val="660033"/>
    <a:srgbClr val="00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45E293-6D64-40AE-8205-857F8F0C51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C12F33-13EF-400E-9345-5E5FA1A30A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0F8971-5DF4-451F-8067-608DA5A665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799F5E-3BE6-4A36-88E1-90515CF656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709127-58B4-421D-A389-FC9889BD40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A8E811-7D34-4835-846C-A30B57CEEE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9EC3CE-145F-4328-A509-3E1918B046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682655-D494-40B4-889C-1843A1A287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A28542-E9A7-4487-831B-AB7F620D47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8F40E7-DD55-4FBD-A837-0FA4B1ACB4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399B4B-A185-49AD-A03F-268EE0892A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803085-1C80-4B15-8697-FFD7D91FDC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27BC91-E75C-4116-A405-9D38FC2388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D2B8F1-E4F6-4BA2-B7D8-6AB6A4C2F5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096636-74D0-4C89-A338-465314767C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1A0291-AA14-4139-B1F8-F59F0CC8F9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538FBF-F207-4EDB-B78B-190B07304A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7103EA-DFC8-4AF0-A2E0-B78519C069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E6EB31-092D-4608-89A6-5630B04AAE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742A3A-5DE1-439A-BE65-542E5A25CC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6C4A2D-F939-484B-8D05-7BD9326882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AF1FCA-E8AC-4D19-83BC-A114339635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328FEC-2A95-40BE-95D4-77D57CC26A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0741EC-CA68-408B-B7A9-E8E4124CB8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7D150C5-3370-47CA-A674-4021A25E98E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D6ED3F6-CFA0-469C-B803-31DDCB8BC67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533400" y="1538288"/>
            <a:ext cx="807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KIỂM TRA BÀI CŨ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3400" y="2300288"/>
            <a:ext cx="807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u="sng">
                <a:solidFill>
                  <a:srgbClr val="FF0000"/>
                </a:solidFill>
              </a:rPr>
              <a:t>Bài tập:</a:t>
            </a:r>
            <a:r>
              <a:rPr lang="en-US" sz="2400" b="1">
                <a:solidFill>
                  <a:srgbClr val="0000FF"/>
                </a:solidFill>
              </a:rPr>
              <a:t> Dựa theo tóm tắt  và  giải bài toán</a:t>
            </a:r>
            <a:r>
              <a:rPr lang="en-US" sz="1600" b="1"/>
              <a:t> </a:t>
            </a:r>
            <a:r>
              <a:rPr lang="en-US" sz="2400" b="1">
                <a:solidFill>
                  <a:srgbClr val="0000FF"/>
                </a:solidFill>
              </a:rPr>
              <a:t>sau: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143000" y="3733800"/>
            <a:ext cx="18192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Tấm vải đỏ 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914400" y="4495800"/>
            <a:ext cx="2428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Tấm vải xanh</a:t>
            </a:r>
            <a:r>
              <a:rPr lang="en-US" sz="1600"/>
              <a:t> </a:t>
            </a:r>
            <a:r>
              <a:rPr lang="en-US" sz="2000" b="1">
                <a:solidFill>
                  <a:srgbClr val="0000FF"/>
                </a:solidFill>
              </a:rPr>
              <a:t> 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3419475" y="3886200"/>
            <a:ext cx="2239963" cy="152400"/>
            <a:chOff x="2154" y="2448"/>
            <a:chExt cx="1411" cy="96"/>
          </a:xfrm>
        </p:grpSpPr>
        <p:sp>
          <p:nvSpPr>
            <p:cNvPr id="4118" name="Line 8"/>
            <p:cNvSpPr>
              <a:spLocks noChangeShapeType="1"/>
            </p:cNvSpPr>
            <p:nvPr/>
          </p:nvSpPr>
          <p:spPr bwMode="auto">
            <a:xfrm>
              <a:off x="2154" y="2496"/>
              <a:ext cx="141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9" name="Line 9"/>
            <p:cNvSpPr>
              <a:spLocks noChangeShapeType="1"/>
            </p:cNvSpPr>
            <p:nvPr/>
          </p:nvSpPr>
          <p:spPr bwMode="auto">
            <a:xfrm>
              <a:off x="2154" y="244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20" name="Line 10"/>
            <p:cNvSpPr>
              <a:spLocks noChangeShapeType="1"/>
            </p:cNvSpPr>
            <p:nvPr/>
          </p:nvSpPr>
          <p:spPr bwMode="auto">
            <a:xfrm>
              <a:off x="3565" y="244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3419475" y="4648200"/>
            <a:ext cx="3362325" cy="152400"/>
            <a:chOff x="2154" y="2928"/>
            <a:chExt cx="2118" cy="96"/>
          </a:xfrm>
        </p:grpSpPr>
        <p:sp>
          <p:nvSpPr>
            <p:cNvPr id="4113" name="Line 11"/>
            <p:cNvSpPr>
              <a:spLocks noChangeShapeType="1"/>
            </p:cNvSpPr>
            <p:nvPr/>
          </p:nvSpPr>
          <p:spPr bwMode="auto">
            <a:xfrm>
              <a:off x="2154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Line 12"/>
            <p:cNvSpPr>
              <a:spLocks noChangeShapeType="1"/>
            </p:cNvSpPr>
            <p:nvPr/>
          </p:nvSpPr>
          <p:spPr bwMode="auto">
            <a:xfrm>
              <a:off x="2154" y="2976"/>
              <a:ext cx="141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Line 13"/>
            <p:cNvSpPr>
              <a:spLocks noChangeShapeType="1"/>
            </p:cNvSpPr>
            <p:nvPr/>
          </p:nvSpPr>
          <p:spPr bwMode="auto">
            <a:xfrm>
              <a:off x="3565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6" name="Line 14"/>
            <p:cNvSpPr>
              <a:spLocks noChangeShapeType="1"/>
            </p:cNvSpPr>
            <p:nvPr/>
          </p:nvSpPr>
          <p:spPr bwMode="auto">
            <a:xfrm>
              <a:off x="3552" y="2976"/>
              <a:ext cx="7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7" name="Line 15"/>
            <p:cNvSpPr>
              <a:spLocks noChangeShapeType="1"/>
            </p:cNvSpPr>
            <p:nvPr/>
          </p:nvSpPr>
          <p:spPr bwMode="auto">
            <a:xfrm>
              <a:off x="4272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3419475" y="3962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5638800" y="3962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6" name="Arc 18"/>
          <p:cNvSpPr>
            <a:spLocks/>
          </p:cNvSpPr>
          <p:nvPr/>
        </p:nvSpPr>
        <p:spPr bwMode="auto">
          <a:xfrm rot="6797256" flipH="1" flipV="1">
            <a:off x="6001544" y="4209256"/>
            <a:ext cx="469900" cy="890588"/>
          </a:xfrm>
          <a:custGeom>
            <a:avLst/>
            <a:gdLst>
              <a:gd name="T0" fmla="*/ 0 w 21600"/>
              <a:gd name="T1" fmla="*/ 0 h 21600"/>
              <a:gd name="T2" fmla="*/ 222386621 w 21600"/>
              <a:gd name="T3" fmla="*/ 1513989157 h 21600"/>
              <a:gd name="T4" fmla="*/ 0 w 21600"/>
              <a:gd name="T5" fmla="*/ 151398915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5915025" y="3962400"/>
            <a:ext cx="1019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8 m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4030663" y="3505200"/>
            <a:ext cx="1527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15m</a:t>
            </a:r>
          </a:p>
        </p:txBody>
      </p:sp>
      <p:sp>
        <p:nvSpPr>
          <p:cNvPr id="7189" name="AutoShape 21"/>
          <p:cNvSpPr>
            <a:spLocks/>
          </p:cNvSpPr>
          <p:nvPr/>
        </p:nvSpPr>
        <p:spPr bwMode="auto">
          <a:xfrm>
            <a:off x="6832600" y="3886200"/>
            <a:ext cx="101600" cy="914400"/>
          </a:xfrm>
          <a:prstGeom prst="rightBrace">
            <a:avLst>
              <a:gd name="adj1" fmla="val 75000"/>
              <a:gd name="adj2" fmla="val 50000"/>
            </a:avLst>
          </a:prstGeom>
          <a:noFill/>
          <a:ln w="2857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7058025" y="4114800"/>
            <a:ext cx="10191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? m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2286000" y="2971800"/>
            <a:ext cx="16144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>
                <a:solidFill>
                  <a:srgbClr val="FF0000"/>
                </a:solidFill>
              </a:rPr>
              <a:t>Tóm tắt</a:t>
            </a:r>
          </a:p>
        </p:txBody>
      </p:sp>
      <p:sp>
        <p:nvSpPr>
          <p:cNvPr id="4112" name="AutoShape 2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686800" y="6477000"/>
            <a:ext cx="457200" cy="381000"/>
          </a:xfrm>
          <a:prstGeom prst="leftArrow">
            <a:avLst>
              <a:gd name="adj1" fmla="val 50000"/>
              <a:gd name="adj2" fmla="val 30000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4" grpId="0"/>
      <p:bldP spid="7175" grpId="0"/>
      <p:bldP spid="7184" grpId="0" animBg="1"/>
      <p:bldP spid="7185" grpId="0" animBg="1"/>
      <p:bldP spid="7186" grpId="0" animBg="1"/>
      <p:bldP spid="7187" grpId="0"/>
      <p:bldP spid="7188" grpId="0"/>
      <p:bldP spid="7189" grpId="0" animBg="1"/>
      <p:bldP spid="7190" grpId="0"/>
      <p:bldP spid="719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524000" y="3919538"/>
            <a:ext cx="5638800" cy="309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5000"/>
              </a:lnSpc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Tấm vải xanh dài là:</a:t>
            </a:r>
          </a:p>
          <a:p>
            <a:pPr algn="ctr">
              <a:lnSpc>
                <a:spcPct val="95000"/>
              </a:lnSpc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       15 + 8 = 23 (m)</a:t>
            </a:r>
          </a:p>
          <a:p>
            <a:pPr algn="ctr">
              <a:lnSpc>
                <a:spcPct val="95000"/>
              </a:lnSpc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Cả hai tấm vải dài</a:t>
            </a:r>
            <a:r>
              <a:rPr lang="en-US" sz="2400" b="1"/>
              <a:t> </a:t>
            </a:r>
            <a:r>
              <a:rPr lang="en-US" sz="2400" b="1">
                <a:solidFill>
                  <a:srgbClr val="0033CC"/>
                </a:solidFill>
              </a:rPr>
              <a:t> là:</a:t>
            </a:r>
          </a:p>
          <a:p>
            <a:pPr algn="ctr">
              <a:lnSpc>
                <a:spcPct val="95000"/>
              </a:lnSpc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        15 + 23 = 38 (m)</a:t>
            </a:r>
          </a:p>
          <a:p>
            <a:pPr algn="ctr">
              <a:lnSpc>
                <a:spcPct val="95000"/>
              </a:lnSpc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</a:rPr>
              <a:t>                                Đáp số: 38 (m)</a:t>
            </a:r>
          </a:p>
          <a:p>
            <a:pPr>
              <a:lnSpc>
                <a:spcPct val="95000"/>
              </a:lnSpc>
              <a:spcBef>
                <a:spcPct val="50000"/>
              </a:spcBef>
            </a:pPr>
            <a:endParaRPr lang="en-US" sz="2400" b="1">
              <a:solidFill>
                <a:srgbClr val="FF5050"/>
              </a:solidFill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295400" y="7391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371600" y="73152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828800" y="7162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524000" y="71628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057400" y="75438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2514600" y="73914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1676400" y="7696200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1752600" y="7391400"/>
            <a:ext cx="83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1981200" y="7315200"/>
            <a:ext cx="1752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1524000" y="7620000"/>
            <a:ext cx="1371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1066800" y="70866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3657600" y="3443288"/>
            <a:ext cx="1828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Bài giải</a:t>
            </a:r>
          </a:p>
        </p:txBody>
      </p:sp>
      <p:sp>
        <p:nvSpPr>
          <p:cNvPr id="5135" name="Text Box 19"/>
          <p:cNvSpPr txBox="1">
            <a:spLocks noChangeArrowheads="1"/>
          </p:cNvSpPr>
          <p:nvPr/>
        </p:nvSpPr>
        <p:spPr bwMode="auto">
          <a:xfrm>
            <a:off x="838200" y="2133600"/>
            <a:ext cx="1819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Tấm vải đỏ </a:t>
            </a:r>
          </a:p>
        </p:txBody>
      </p:sp>
      <p:sp>
        <p:nvSpPr>
          <p:cNvPr id="5136" name="Text Box 20"/>
          <p:cNvSpPr txBox="1">
            <a:spLocks noChangeArrowheads="1"/>
          </p:cNvSpPr>
          <p:nvPr/>
        </p:nvSpPr>
        <p:spPr bwMode="auto">
          <a:xfrm>
            <a:off x="609600" y="2895600"/>
            <a:ext cx="2428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Tấm vải xanh</a:t>
            </a:r>
            <a:r>
              <a:rPr lang="en-US"/>
              <a:t> </a:t>
            </a:r>
            <a:r>
              <a:rPr lang="en-US" sz="2400" b="1">
                <a:solidFill>
                  <a:srgbClr val="0000FF"/>
                </a:solidFill>
              </a:rPr>
              <a:t> </a:t>
            </a:r>
          </a:p>
        </p:txBody>
      </p:sp>
      <p:grpSp>
        <p:nvGrpSpPr>
          <p:cNvPr id="5137" name="Group 21"/>
          <p:cNvGrpSpPr>
            <a:grpSpLocks/>
          </p:cNvGrpSpPr>
          <p:nvPr/>
        </p:nvGrpSpPr>
        <p:grpSpPr bwMode="auto">
          <a:xfrm>
            <a:off x="3114675" y="2286000"/>
            <a:ext cx="2239963" cy="152400"/>
            <a:chOff x="2154" y="2448"/>
            <a:chExt cx="1411" cy="96"/>
          </a:xfrm>
        </p:grpSpPr>
        <p:sp>
          <p:nvSpPr>
            <p:cNvPr id="5153" name="Line 22"/>
            <p:cNvSpPr>
              <a:spLocks noChangeShapeType="1"/>
            </p:cNvSpPr>
            <p:nvPr/>
          </p:nvSpPr>
          <p:spPr bwMode="auto">
            <a:xfrm>
              <a:off x="2154" y="2496"/>
              <a:ext cx="141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4" name="Line 23"/>
            <p:cNvSpPr>
              <a:spLocks noChangeShapeType="1"/>
            </p:cNvSpPr>
            <p:nvPr/>
          </p:nvSpPr>
          <p:spPr bwMode="auto">
            <a:xfrm>
              <a:off x="2154" y="244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5" name="Line 24"/>
            <p:cNvSpPr>
              <a:spLocks noChangeShapeType="1"/>
            </p:cNvSpPr>
            <p:nvPr/>
          </p:nvSpPr>
          <p:spPr bwMode="auto">
            <a:xfrm>
              <a:off x="3565" y="244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38" name="Group 25"/>
          <p:cNvGrpSpPr>
            <a:grpSpLocks/>
          </p:cNvGrpSpPr>
          <p:nvPr/>
        </p:nvGrpSpPr>
        <p:grpSpPr bwMode="auto">
          <a:xfrm>
            <a:off x="3114675" y="3048000"/>
            <a:ext cx="3362325" cy="152400"/>
            <a:chOff x="2154" y="2928"/>
            <a:chExt cx="2118" cy="96"/>
          </a:xfrm>
        </p:grpSpPr>
        <p:sp>
          <p:nvSpPr>
            <p:cNvPr id="5148" name="Line 26"/>
            <p:cNvSpPr>
              <a:spLocks noChangeShapeType="1"/>
            </p:cNvSpPr>
            <p:nvPr/>
          </p:nvSpPr>
          <p:spPr bwMode="auto">
            <a:xfrm>
              <a:off x="2154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Line 27"/>
            <p:cNvSpPr>
              <a:spLocks noChangeShapeType="1"/>
            </p:cNvSpPr>
            <p:nvPr/>
          </p:nvSpPr>
          <p:spPr bwMode="auto">
            <a:xfrm>
              <a:off x="2154" y="2976"/>
              <a:ext cx="141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0" name="Line 28"/>
            <p:cNvSpPr>
              <a:spLocks noChangeShapeType="1"/>
            </p:cNvSpPr>
            <p:nvPr/>
          </p:nvSpPr>
          <p:spPr bwMode="auto">
            <a:xfrm>
              <a:off x="3565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1" name="Line 29"/>
            <p:cNvSpPr>
              <a:spLocks noChangeShapeType="1"/>
            </p:cNvSpPr>
            <p:nvPr/>
          </p:nvSpPr>
          <p:spPr bwMode="auto">
            <a:xfrm>
              <a:off x="3552" y="2976"/>
              <a:ext cx="7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Line 30"/>
            <p:cNvSpPr>
              <a:spLocks noChangeShapeType="1"/>
            </p:cNvSpPr>
            <p:nvPr/>
          </p:nvSpPr>
          <p:spPr bwMode="auto">
            <a:xfrm>
              <a:off x="4272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9" name="Line 31"/>
          <p:cNvSpPr>
            <a:spLocks noChangeShapeType="1"/>
          </p:cNvSpPr>
          <p:nvPr/>
        </p:nvSpPr>
        <p:spPr bwMode="auto">
          <a:xfrm>
            <a:off x="3114675" y="2362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0" name="Line 32"/>
          <p:cNvSpPr>
            <a:spLocks noChangeShapeType="1"/>
          </p:cNvSpPr>
          <p:nvPr/>
        </p:nvSpPr>
        <p:spPr bwMode="auto">
          <a:xfrm>
            <a:off x="5334000" y="2362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1" name="Arc 33"/>
          <p:cNvSpPr>
            <a:spLocks/>
          </p:cNvSpPr>
          <p:nvPr/>
        </p:nvSpPr>
        <p:spPr bwMode="auto">
          <a:xfrm rot="6797256" flipH="1" flipV="1">
            <a:off x="5696744" y="2609056"/>
            <a:ext cx="469900" cy="890588"/>
          </a:xfrm>
          <a:custGeom>
            <a:avLst/>
            <a:gdLst>
              <a:gd name="T0" fmla="*/ 0 w 21600"/>
              <a:gd name="T1" fmla="*/ 0 h 21600"/>
              <a:gd name="T2" fmla="*/ 222386621 w 21600"/>
              <a:gd name="T3" fmla="*/ 1513989157 h 21600"/>
              <a:gd name="T4" fmla="*/ 0 w 21600"/>
              <a:gd name="T5" fmla="*/ 151398915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42" name="Text Box 34"/>
          <p:cNvSpPr txBox="1">
            <a:spLocks noChangeArrowheads="1"/>
          </p:cNvSpPr>
          <p:nvPr/>
        </p:nvSpPr>
        <p:spPr bwMode="auto">
          <a:xfrm>
            <a:off x="5610225" y="2362200"/>
            <a:ext cx="1019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8 m</a:t>
            </a:r>
          </a:p>
        </p:txBody>
      </p:sp>
      <p:sp>
        <p:nvSpPr>
          <p:cNvPr id="5143" name="Text Box 35"/>
          <p:cNvSpPr txBox="1">
            <a:spLocks noChangeArrowheads="1"/>
          </p:cNvSpPr>
          <p:nvPr/>
        </p:nvSpPr>
        <p:spPr bwMode="auto">
          <a:xfrm>
            <a:off x="3725863" y="1905000"/>
            <a:ext cx="1527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15m</a:t>
            </a:r>
          </a:p>
        </p:txBody>
      </p:sp>
      <p:sp>
        <p:nvSpPr>
          <p:cNvPr id="5144" name="AutoShape 36"/>
          <p:cNvSpPr>
            <a:spLocks/>
          </p:cNvSpPr>
          <p:nvPr/>
        </p:nvSpPr>
        <p:spPr bwMode="auto">
          <a:xfrm>
            <a:off x="6527800" y="2286000"/>
            <a:ext cx="101600" cy="914400"/>
          </a:xfrm>
          <a:prstGeom prst="rightBrace">
            <a:avLst>
              <a:gd name="adj1" fmla="val 75000"/>
              <a:gd name="adj2" fmla="val 50000"/>
            </a:avLst>
          </a:prstGeom>
          <a:noFill/>
          <a:ln w="2857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45" name="Text Box 37"/>
          <p:cNvSpPr txBox="1">
            <a:spLocks noChangeArrowheads="1"/>
          </p:cNvSpPr>
          <p:nvPr/>
        </p:nvSpPr>
        <p:spPr bwMode="auto">
          <a:xfrm>
            <a:off x="6753225" y="2514600"/>
            <a:ext cx="1019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? m</a:t>
            </a:r>
          </a:p>
        </p:txBody>
      </p:sp>
      <p:sp>
        <p:nvSpPr>
          <p:cNvPr id="5146" name="Text Box 38"/>
          <p:cNvSpPr txBox="1">
            <a:spLocks noChangeArrowheads="1"/>
          </p:cNvSpPr>
          <p:nvPr/>
        </p:nvSpPr>
        <p:spPr bwMode="auto">
          <a:xfrm>
            <a:off x="1981200" y="1371600"/>
            <a:ext cx="16144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Tóm tắt</a:t>
            </a:r>
          </a:p>
        </p:txBody>
      </p:sp>
      <p:sp>
        <p:nvSpPr>
          <p:cNvPr id="5147" name="Text Box 39"/>
          <p:cNvSpPr txBox="1">
            <a:spLocks noChangeArrowheads="1"/>
          </p:cNvSpPr>
          <p:nvPr/>
        </p:nvSpPr>
        <p:spPr bwMode="auto">
          <a:xfrm>
            <a:off x="457200" y="533400"/>
            <a:ext cx="807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</a:rPr>
              <a:t>KIỂM TRA BÀI CŨ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820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207" grpId="0"/>
      <p:bldP spid="8207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98" name="Rectangle 26"/>
          <p:cNvSpPr>
            <a:spLocks noChangeArrowheads="1"/>
          </p:cNvSpPr>
          <p:nvPr/>
        </p:nvSpPr>
        <p:spPr bwMode="auto">
          <a:xfrm>
            <a:off x="0" y="1676400"/>
            <a:ext cx="9144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3200" b="1">
                <a:solidFill>
                  <a:srgbClr val="FF0000"/>
                </a:solidFill>
              </a:rPr>
              <a:t>BÀI TOÁN GIẢI BẰNG HAI PHÉP TÍNH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3200" b="1">
                <a:solidFill>
                  <a:srgbClr val="FF0000"/>
                </a:solidFill>
              </a:rPr>
              <a:t>( tiếp theo)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50000">
              <a:schemeClr val="bg1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727075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u="sng">
                <a:solidFill>
                  <a:srgbClr val="FF0000"/>
                </a:solidFill>
              </a:rPr>
              <a:t>Bài toán:</a:t>
            </a:r>
            <a:r>
              <a:rPr lang="en-US" sz="2400">
                <a:solidFill>
                  <a:srgbClr val="FF0000"/>
                </a:solidFill>
              </a:rPr>
              <a:t> </a:t>
            </a:r>
            <a:r>
              <a:rPr lang="en-US" sz="2400" b="1">
                <a:solidFill>
                  <a:srgbClr val="0000FF"/>
                </a:solidFill>
              </a:rPr>
              <a:t>Một cửa hàng ngày thứ bảy bán được 6 xe đạp, ngày chủ nhật bán được số xe đạp gấp đôi số xe đạp trên. Hỏi cả hai ngày cửa hàng đó đã bán được bao nhiêu xe đạp?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0" y="3673475"/>
            <a:ext cx="1752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Thứ bảy: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0" y="4384675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Chủ nhật: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447800" y="4613275"/>
            <a:ext cx="2133600" cy="152400"/>
            <a:chOff x="912" y="3312"/>
            <a:chExt cx="1344" cy="96"/>
          </a:xfrm>
        </p:grpSpPr>
        <p:sp>
          <p:nvSpPr>
            <p:cNvPr id="7187" name="Line 7"/>
            <p:cNvSpPr>
              <a:spLocks noChangeShapeType="1"/>
            </p:cNvSpPr>
            <p:nvPr/>
          </p:nvSpPr>
          <p:spPr bwMode="auto">
            <a:xfrm>
              <a:off x="912" y="3312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188" name="Group 8"/>
            <p:cNvGrpSpPr>
              <a:grpSpLocks/>
            </p:cNvGrpSpPr>
            <p:nvPr/>
          </p:nvGrpSpPr>
          <p:grpSpPr bwMode="auto">
            <a:xfrm>
              <a:off x="912" y="3312"/>
              <a:ext cx="1344" cy="96"/>
              <a:chOff x="912" y="3312"/>
              <a:chExt cx="1344" cy="96"/>
            </a:xfrm>
          </p:grpSpPr>
          <p:sp>
            <p:nvSpPr>
              <p:cNvPr id="7189" name="Line 9"/>
              <p:cNvSpPr>
                <a:spLocks noChangeShapeType="1"/>
              </p:cNvSpPr>
              <p:nvPr/>
            </p:nvSpPr>
            <p:spPr bwMode="auto">
              <a:xfrm>
                <a:off x="912" y="3360"/>
                <a:ext cx="75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0" name="Line 10"/>
              <p:cNvSpPr>
                <a:spLocks noChangeShapeType="1"/>
              </p:cNvSpPr>
              <p:nvPr/>
            </p:nvSpPr>
            <p:spPr bwMode="auto">
              <a:xfrm>
                <a:off x="1584" y="331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1" name="Line 11"/>
              <p:cNvSpPr>
                <a:spLocks noChangeShapeType="1"/>
              </p:cNvSpPr>
              <p:nvPr/>
            </p:nvSpPr>
            <p:spPr bwMode="auto">
              <a:xfrm>
                <a:off x="2256" y="3312"/>
                <a:ext cx="0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2" name="Line 12"/>
              <p:cNvSpPr>
                <a:spLocks noChangeShapeType="1"/>
              </p:cNvSpPr>
              <p:nvPr/>
            </p:nvSpPr>
            <p:spPr bwMode="auto">
              <a:xfrm>
                <a:off x="1668" y="3360"/>
                <a:ext cx="5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6637" name="AutoShape 13"/>
          <p:cNvSpPr>
            <a:spLocks/>
          </p:cNvSpPr>
          <p:nvPr/>
        </p:nvSpPr>
        <p:spPr bwMode="auto">
          <a:xfrm>
            <a:off x="3619500" y="3698875"/>
            <a:ext cx="76200" cy="1143000"/>
          </a:xfrm>
          <a:prstGeom prst="rightBrace">
            <a:avLst>
              <a:gd name="adj1" fmla="val 125000"/>
              <a:gd name="adj2" fmla="val 50000"/>
            </a:avLst>
          </a:prstGeom>
          <a:noFill/>
          <a:ln w="28575">
            <a:solidFill>
              <a:srgbClr val="8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581400" y="4003675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? xe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1600200" y="3470275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6 xe</a:t>
            </a:r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1447800" y="3851275"/>
            <a:ext cx="1066800" cy="152400"/>
            <a:chOff x="1200" y="2928"/>
            <a:chExt cx="672" cy="96"/>
          </a:xfrm>
        </p:grpSpPr>
        <p:sp>
          <p:nvSpPr>
            <p:cNvPr id="7184" name="Line 17"/>
            <p:cNvSpPr>
              <a:spLocks noChangeShapeType="1"/>
            </p:cNvSpPr>
            <p:nvPr/>
          </p:nvSpPr>
          <p:spPr bwMode="auto">
            <a:xfrm>
              <a:off x="1200" y="2976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18"/>
            <p:cNvSpPr>
              <a:spLocks noChangeShapeType="1"/>
            </p:cNvSpPr>
            <p:nvPr/>
          </p:nvSpPr>
          <p:spPr bwMode="auto">
            <a:xfrm>
              <a:off x="1200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Line 19"/>
            <p:cNvSpPr>
              <a:spLocks noChangeShapeType="1"/>
            </p:cNvSpPr>
            <p:nvPr/>
          </p:nvSpPr>
          <p:spPr bwMode="auto">
            <a:xfrm>
              <a:off x="1872" y="2928"/>
              <a:ext cx="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44" name="Line 20"/>
          <p:cNvSpPr>
            <a:spLocks noChangeShapeType="1"/>
          </p:cNvSpPr>
          <p:nvPr/>
        </p:nvSpPr>
        <p:spPr bwMode="auto">
          <a:xfrm>
            <a:off x="1447800" y="3927475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>
            <a:off x="2514600" y="3927475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3886200" y="3413125"/>
            <a:ext cx="55626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</a:rPr>
              <a:t>         Số xe đạp bán trong ngày chủ nhật là: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</a:rPr>
              <a:t>             6 x 2 = 12 (xe)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</a:rPr>
              <a:t>  	 Số xe đạp bán trong cả hai ngày là: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</a:rPr>
              <a:t>             6 + 12 = 18 (xe)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</a:rPr>
              <a:t>                                        Đáp số: 18 xe đạp</a:t>
            </a:r>
          </a:p>
        </p:txBody>
      </p:sp>
      <p:sp>
        <p:nvSpPr>
          <p:cNvPr id="26647" name="Text Box 23"/>
          <p:cNvSpPr txBox="1">
            <a:spLocks noChangeArrowheads="1"/>
          </p:cNvSpPr>
          <p:nvPr/>
        </p:nvSpPr>
        <p:spPr bwMode="auto">
          <a:xfrm>
            <a:off x="838200" y="2860675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>
                <a:solidFill>
                  <a:srgbClr val="FF0000"/>
                </a:solidFill>
              </a:rPr>
              <a:t>Tóm tắt</a:t>
            </a:r>
          </a:p>
        </p:txBody>
      </p:sp>
      <p:sp>
        <p:nvSpPr>
          <p:cNvPr id="26650" name="Text Box 26"/>
          <p:cNvSpPr txBox="1">
            <a:spLocks noChangeArrowheads="1"/>
          </p:cNvSpPr>
          <p:nvPr/>
        </p:nvSpPr>
        <p:spPr bwMode="auto">
          <a:xfrm>
            <a:off x="6629400" y="2860675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>
                <a:solidFill>
                  <a:srgbClr val="FF0000"/>
                </a:solidFill>
              </a:rPr>
              <a:t>Bài giải</a:t>
            </a:r>
          </a:p>
        </p:txBody>
      </p:sp>
      <p:sp>
        <p:nvSpPr>
          <p:cNvPr id="26653" name="Line 29"/>
          <p:cNvSpPr>
            <a:spLocks noChangeShapeType="1"/>
          </p:cNvSpPr>
          <p:nvPr/>
        </p:nvSpPr>
        <p:spPr bwMode="auto">
          <a:xfrm>
            <a:off x="4648200" y="2971800"/>
            <a:ext cx="0" cy="38862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6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6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20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5" dur="500"/>
                                        <p:tgtEl>
                                          <p:spTgt spid="26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6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6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6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66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66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266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66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66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66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66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66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66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66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66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66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26628" grpId="0"/>
      <p:bldP spid="26629" grpId="0"/>
      <p:bldP spid="26637" grpId="0" animBg="1"/>
      <p:bldP spid="26638" grpId="0"/>
      <p:bldP spid="26639" grpId="0"/>
      <p:bldP spid="26644" grpId="0" animBg="1"/>
      <p:bldP spid="26645" grpId="0" animBg="1"/>
      <p:bldP spid="26647" grpId="0"/>
      <p:bldP spid="26650" grpId="0"/>
      <p:bldP spid="266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50000">
              <a:schemeClr val="bg1"/>
            </a:gs>
            <a:gs pos="100000">
              <a:srgbClr val="CCE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4" name="Picture 24" descr="imagesCARH1BP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286000"/>
            <a:ext cx="1066800" cy="70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5" name="Picture 25" descr="imagesCAT76XB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2209800"/>
            <a:ext cx="1447800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6" name="Picture 26" descr="buu die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86600" y="1905000"/>
            <a:ext cx="1600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Text Box 2"/>
          <p:cNvSpPr txBox="1">
            <a:spLocks noChangeArrowheads="1"/>
          </p:cNvSpPr>
          <p:nvPr/>
        </p:nvSpPr>
        <p:spPr bwMode="auto">
          <a:xfrm>
            <a:off x="0" y="166688"/>
            <a:ext cx="9144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BÀI TOÁN GIẢI BẰNG HAI PHÉP TÍNH( tiếp theo)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606425"/>
            <a:ext cx="9144000" cy="137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 u="sng">
                <a:solidFill>
                  <a:srgbClr val="FF0000"/>
                </a:solidFill>
              </a:rPr>
              <a:t>Bài tập 1:</a:t>
            </a:r>
            <a:r>
              <a:rPr lang="en-US" sz="2000">
                <a:solidFill>
                  <a:srgbClr val="FF0000"/>
                </a:solidFill>
              </a:rPr>
              <a:t> </a:t>
            </a:r>
            <a:r>
              <a:rPr lang="en-US" sz="2000" b="1">
                <a:solidFill>
                  <a:srgbClr val="0033CC"/>
                </a:solidFill>
              </a:rPr>
              <a:t>Quãng đường từ nhà đến chợ huyện dài 5km, quãng đường từ chợ huyện đến bưu điện tỉnh dài gấp 3 lần quãng đường từ nhà đến chợ huyện( theo sơ đồ sau). Hỏi quãng đường từ nhà đến bưu điện tỉnh dài bao nhiêu ki-lô-mét?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52400" y="22860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Nhà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990600" y="4286250"/>
            <a:ext cx="74676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Quãng đường từ chợ huyện đến bưu điện tỉnh dài là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                            5 x 3 = 15 (km)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Quãng đường từ nhà đến bưu điện tỉnh dài là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                            5 + 15 = 20 (km)</a:t>
            </a:r>
          </a:p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        Đáp số: 20 km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762000" y="19050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>
                <a:solidFill>
                  <a:srgbClr val="FF0000"/>
                </a:solidFill>
              </a:rPr>
              <a:t>Tóm tắt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860425" y="3281363"/>
            <a:ext cx="1676400" cy="169862"/>
            <a:chOff x="624" y="1920"/>
            <a:chExt cx="1056" cy="107"/>
          </a:xfrm>
        </p:grpSpPr>
        <p:sp>
          <p:nvSpPr>
            <p:cNvPr id="8216" name="Line 8"/>
            <p:cNvSpPr>
              <a:spLocks noChangeShapeType="1"/>
            </p:cNvSpPr>
            <p:nvPr/>
          </p:nvSpPr>
          <p:spPr bwMode="auto">
            <a:xfrm>
              <a:off x="624" y="1920"/>
              <a:ext cx="0" cy="10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7" name="Line 9"/>
            <p:cNvSpPr>
              <a:spLocks noChangeShapeType="1"/>
            </p:cNvSpPr>
            <p:nvPr/>
          </p:nvSpPr>
          <p:spPr bwMode="auto">
            <a:xfrm flipV="1">
              <a:off x="624" y="1968"/>
              <a:ext cx="1056" cy="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8" name="Line 10"/>
            <p:cNvSpPr>
              <a:spLocks noChangeShapeType="1"/>
            </p:cNvSpPr>
            <p:nvPr/>
          </p:nvSpPr>
          <p:spPr bwMode="auto">
            <a:xfrm>
              <a:off x="1680" y="1920"/>
              <a:ext cx="0" cy="10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2286000" y="2286000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Chợ huyện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6934200" y="2209800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Bưu điện tỉnh</a:t>
            </a:r>
          </a:p>
        </p:txBody>
      </p:sp>
      <p:sp>
        <p:nvSpPr>
          <p:cNvPr id="10253" name="Arc 13"/>
          <p:cNvSpPr>
            <a:spLocks/>
          </p:cNvSpPr>
          <p:nvPr/>
        </p:nvSpPr>
        <p:spPr bwMode="auto">
          <a:xfrm rot="10223488">
            <a:off x="685800" y="457200"/>
            <a:ext cx="6577013" cy="3519488"/>
          </a:xfrm>
          <a:custGeom>
            <a:avLst/>
            <a:gdLst>
              <a:gd name="T0" fmla="*/ 0 w 17661"/>
              <a:gd name="T1" fmla="*/ 324431256 h 21600"/>
              <a:gd name="T2" fmla="*/ 2147483647 w 17661"/>
              <a:gd name="T3" fmla="*/ 2147483647 h 21600"/>
              <a:gd name="T4" fmla="*/ 2147483647 w 17661"/>
              <a:gd name="T5" fmla="*/ 2147483647 h 21600"/>
              <a:gd name="T6" fmla="*/ 0 60000 65536"/>
              <a:gd name="T7" fmla="*/ 0 60000 65536"/>
              <a:gd name="T8" fmla="*/ 0 60000 65536"/>
              <a:gd name="T9" fmla="*/ 0 w 17661"/>
              <a:gd name="T10" fmla="*/ 0 h 21600"/>
              <a:gd name="T11" fmla="*/ 17661 w 1766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61" h="21600" fill="none" extrusionOk="0">
                <a:moveTo>
                  <a:pt x="-1" y="74"/>
                </a:moveTo>
                <a:cubicBezTo>
                  <a:pt x="596" y="24"/>
                  <a:pt x="1194" y="-1"/>
                  <a:pt x="1793" y="0"/>
                </a:cubicBezTo>
                <a:cubicBezTo>
                  <a:pt x="7819" y="0"/>
                  <a:pt x="13572" y="2517"/>
                  <a:pt x="17660" y="6945"/>
                </a:cubicBezTo>
              </a:path>
              <a:path w="17661" h="21600" stroke="0" extrusionOk="0">
                <a:moveTo>
                  <a:pt x="-1" y="74"/>
                </a:moveTo>
                <a:cubicBezTo>
                  <a:pt x="596" y="24"/>
                  <a:pt x="1194" y="-1"/>
                  <a:pt x="1793" y="0"/>
                </a:cubicBezTo>
                <a:cubicBezTo>
                  <a:pt x="7819" y="0"/>
                  <a:pt x="13572" y="2517"/>
                  <a:pt x="17660" y="6945"/>
                </a:cubicBezTo>
                <a:lnTo>
                  <a:pt x="1793" y="21600"/>
                </a:lnTo>
                <a:lnTo>
                  <a:pt x="-1" y="74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lgDashDotDot"/>
            <a:round/>
            <a:headEnd/>
            <a:tailEnd/>
          </a:ln>
        </p:spPr>
        <p:txBody>
          <a:bodyPr rot="10800000" wrap="none" anchor="ctr"/>
          <a:lstStyle/>
          <a:p>
            <a:endParaRPr lang="en-US" sz="1600"/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3505200" y="3319463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? km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1241425" y="25908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5 km</a:t>
            </a:r>
          </a:p>
        </p:txBody>
      </p:sp>
      <p:sp>
        <p:nvSpPr>
          <p:cNvPr id="10256" name="Arc 16"/>
          <p:cNvSpPr>
            <a:spLocks/>
          </p:cNvSpPr>
          <p:nvPr/>
        </p:nvSpPr>
        <p:spPr bwMode="auto">
          <a:xfrm rot="-1113995">
            <a:off x="1089025" y="2971800"/>
            <a:ext cx="1600200" cy="1676400"/>
          </a:xfrm>
          <a:custGeom>
            <a:avLst/>
            <a:gdLst>
              <a:gd name="T0" fmla="*/ 0 w 19294"/>
              <a:gd name="T1" fmla="*/ 127625566 h 21600"/>
              <a:gd name="T2" fmla="*/ 2147483647 w 19294"/>
              <a:gd name="T3" fmla="*/ 2147483647 h 21600"/>
              <a:gd name="T4" fmla="*/ 1954536270 w 19294"/>
              <a:gd name="T5" fmla="*/ 2147483647 h 21600"/>
              <a:gd name="T6" fmla="*/ 0 60000 65536"/>
              <a:gd name="T7" fmla="*/ 0 60000 65536"/>
              <a:gd name="T8" fmla="*/ 0 60000 65536"/>
              <a:gd name="T9" fmla="*/ 0 w 19294"/>
              <a:gd name="T10" fmla="*/ 0 h 21600"/>
              <a:gd name="T11" fmla="*/ 19294 w 1929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94" h="21600" fill="none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</a:path>
              <a:path w="19294" h="21600" stroke="0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  <a:lnTo>
                  <a:pt x="3426" y="21600"/>
                </a:lnTo>
                <a:lnTo>
                  <a:pt x="0" y="27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lgDashDotDot"/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3505200" y="38862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>
                <a:solidFill>
                  <a:srgbClr val="FF0000"/>
                </a:solidFill>
              </a:rPr>
              <a:t>Bài giải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2536825" y="3281363"/>
            <a:ext cx="4953000" cy="169862"/>
            <a:chOff x="720" y="2016"/>
            <a:chExt cx="3120" cy="107"/>
          </a:xfrm>
        </p:grpSpPr>
        <p:sp>
          <p:nvSpPr>
            <p:cNvPr id="8211" name="Line 19"/>
            <p:cNvSpPr>
              <a:spLocks noChangeShapeType="1"/>
            </p:cNvSpPr>
            <p:nvPr/>
          </p:nvSpPr>
          <p:spPr bwMode="auto">
            <a:xfrm>
              <a:off x="720" y="2027"/>
              <a:ext cx="0" cy="8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2" name="Line 20"/>
            <p:cNvSpPr>
              <a:spLocks noChangeShapeType="1"/>
            </p:cNvSpPr>
            <p:nvPr/>
          </p:nvSpPr>
          <p:spPr bwMode="auto">
            <a:xfrm flipV="1">
              <a:off x="720" y="2064"/>
              <a:ext cx="312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3" name="Line 21"/>
            <p:cNvSpPr>
              <a:spLocks noChangeShapeType="1"/>
            </p:cNvSpPr>
            <p:nvPr/>
          </p:nvSpPr>
          <p:spPr bwMode="auto">
            <a:xfrm>
              <a:off x="2808" y="2027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Line 22"/>
            <p:cNvSpPr>
              <a:spLocks noChangeShapeType="1"/>
            </p:cNvSpPr>
            <p:nvPr/>
          </p:nvSpPr>
          <p:spPr bwMode="auto">
            <a:xfrm>
              <a:off x="1776" y="2027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15" name="Line 23"/>
            <p:cNvSpPr>
              <a:spLocks noChangeShapeType="1"/>
            </p:cNvSpPr>
            <p:nvPr/>
          </p:nvSpPr>
          <p:spPr bwMode="auto">
            <a:xfrm>
              <a:off x="3840" y="2016"/>
              <a:ext cx="0" cy="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70" decel="1000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770" decel="100000"/>
                                        <p:tgtEl>
                                          <p:spTgt spid="1026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77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70" decel="1000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770" decel="100000"/>
                                        <p:tgtEl>
                                          <p:spTgt spid="1026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770" decel="100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770" decel="100000"/>
                                        <p:tgtEl>
                                          <p:spTgt spid="1026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6" dur="77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/>
      <p:bldP spid="10246" grpId="0"/>
      <p:bldP spid="10251" grpId="0"/>
      <p:bldP spid="10252" grpId="0"/>
      <p:bldP spid="10253" grpId="0" animBg="1"/>
      <p:bldP spid="10254" grpId="0"/>
      <p:bldP spid="10255" grpId="0"/>
      <p:bldP spid="10256" grpId="0" animBg="1"/>
      <p:bldP spid="102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50000">
              <a:schemeClr val="bg1"/>
            </a:gs>
            <a:gs pos="100000">
              <a:srgbClr val="CCE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533400"/>
            <a:ext cx="9144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u="sng">
                <a:solidFill>
                  <a:srgbClr val="FF0000"/>
                </a:solidFill>
              </a:rPr>
              <a:t>Bài tập 2:</a:t>
            </a:r>
            <a:r>
              <a:rPr lang="en-US" sz="2400">
                <a:solidFill>
                  <a:srgbClr val="FF0000"/>
                </a:solidFill>
              </a:rPr>
              <a:t> </a:t>
            </a:r>
            <a:r>
              <a:rPr lang="en-US" sz="2000" b="1">
                <a:solidFill>
                  <a:srgbClr val="0033CC"/>
                </a:solidFill>
              </a:rPr>
              <a:t>Một thùng đựng 24</a:t>
            </a:r>
            <a:r>
              <a:rPr lang="en-US" sz="2000" b="1" i="1">
                <a:solidFill>
                  <a:srgbClr val="0033CC"/>
                </a:solidFill>
              </a:rPr>
              <a:t>l</a:t>
            </a:r>
            <a:r>
              <a:rPr lang="en-US" sz="2000" b="1">
                <a:solidFill>
                  <a:srgbClr val="0033CC"/>
                </a:solidFill>
              </a:rPr>
              <a:t> mật ong. Lấy ra     số lít mật ong đó. Hỏi trong thùng còn lại bao nhiêu lít mật ong?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685800" y="2316163"/>
            <a:ext cx="1371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</a:rPr>
              <a:t>Thùng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743200" y="3962400"/>
            <a:ext cx="47244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Số lít mật ong lấy ra là: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         24 : 3 = 8 ( </a:t>
            </a:r>
            <a:r>
              <a:rPr lang="en-US" sz="2000" b="1" i="1">
                <a:solidFill>
                  <a:srgbClr val="0033CC"/>
                </a:solidFill>
              </a:rPr>
              <a:t>l </a:t>
            </a:r>
            <a:r>
              <a:rPr lang="en-US" sz="2000" b="1">
                <a:solidFill>
                  <a:srgbClr val="0033CC"/>
                </a:solidFill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Số lít mật ong còn lại là: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         24 – 8 = 16 ( </a:t>
            </a:r>
            <a:r>
              <a:rPr lang="en-US" sz="2000" b="1" i="1">
                <a:solidFill>
                  <a:srgbClr val="0033CC"/>
                </a:solidFill>
              </a:rPr>
              <a:t>l</a:t>
            </a:r>
            <a:r>
              <a:rPr lang="en-US" sz="2000" b="1">
                <a:solidFill>
                  <a:srgbClr val="0033CC"/>
                </a:solidFill>
              </a:rPr>
              <a:t> )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33CC"/>
                </a:solidFill>
              </a:rPr>
              <a:t>                    Đáp số: 16 lít mật ong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066800" y="15367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>
                <a:solidFill>
                  <a:srgbClr val="FF0000"/>
                </a:solidFill>
              </a:rPr>
              <a:t>Tóm tắt</a:t>
            </a: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1828800" y="25273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1828800" y="2603500"/>
            <a:ext cx="4953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5143500" y="2527300"/>
            <a:ext cx="0" cy="152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3505200" y="2527300"/>
            <a:ext cx="0" cy="152400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6781800" y="2527300"/>
            <a:ext cx="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6" name="Arc 12"/>
          <p:cNvSpPr>
            <a:spLocks/>
          </p:cNvSpPr>
          <p:nvPr/>
        </p:nvSpPr>
        <p:spPr bwMode="auto">
          <a:xfrm rot="-520455">
            <a:off x="1995488" y="2179638"/>
            <a:ext cx="4879975" cy="2409825"/>
          </a:xfrm>
          <a:custGeom>
            <a:avLst/>
            <a:gdLst>
              <a:gd name="T0" fmla="*/ 0 w 17661"/>
              <a:gd name="T1" fmla="*/ 104143701 h 21600"/>
              <a:gd name="T2" fmla="*/ 2147483647 w 17661"/>
              <a:gd name="T3" fmla="*/ 2147483647 h 21600"/>
              <a:gd name="T4" fmla="*/ 2147483647 w 17661"/>
              <a:gd name="T5" fmla="*/ 2147483647 h 21600"/>
              <a:gd name="T6" fmla="*/ 0 60000 65536"/>
              <a:gd name="T7" fmla="*/ 0 60000 65536"/>
              <a:gd name="T8" fmla="*/ 0 60000 65536"/>
              <a:gd name="T9" fmla="*/ 0 w 17661"/>
              <a:gd name="T10" fmla="*/ 0 h 21600"/>
              <a:gd name="T11" fmla="*/ 17661 w 1766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61" h="21600" fill="none" extrusionOk="0">
                <a:moveTo>
                  <a:pt x="-1" y="74"/>
                </a:moveTo>
                <a:cubicBezTo>
                  <a:pt x="596" y="24"/>
                  <a:pt x="1194" y="-1"/>
                  <a:pt x="1793" y="0"/>
                </a:cubicBezTo>
                <a:cubicBezTo>
                  <a:pt x="7819" y="0"/>
                  <a:pt x="13572" y="2517"/>
                  <a:pt x="17660" y="6945"/>
                </a:cubicBezTo>
              </a:path>
              <a:path w="17661" h="21600" stroke="0" extrusionOk="0">
                <a:moveTo>
                  <a:pt x="-1" y="74"/>
                </a:moveTo>
                <a:cubicBezTo>
                  <a:pt x="596" y="24"/>
                  <a:pt x="1194" y="-1"/>
                  <a:pt x="1793" y="0"/>
                </a:cubicBezTo>
                <a:cubicBezTo>
                  <a:pt x="7819" y="0"/>
                  <a:pt x="13572" y="2517"/>
                  <a:pt x="17660" y="6945"/>
                </a:cubicBezTo>
                <a:lnTo>
                  <a:pt x="1793" y="21600"/>
                </a:lnTo>
                <a:lnTo>
                  <a:pt x="-1" y="74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3505200" y="176530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24</a:t>
            </a:r>
            <a:r>
              <a:rPr lang="en-US" sz="2000" b="1" i="1">
                <a:solidFill>
                  <a:srgbClr val="0000FF"/>
                </a:solidFill>
              </a:rPr>
              <a:t>l mật ong</a:t>
            </a:r>
          </a:p>
        </p:txBody>
      </p:sp>
      <p:sp>
        <p:nvSpPr>
          <p:cNvPr id="11278" name="Arc 14"/>
          <p:cNvSpPr>
            <a:spLocks/>
          </p:cNvSpPr>
          <p:nvPr/>
        </p:nvSpPr>
        <p:spPr bwMode="auto">
          <a:xfrm rot="10095827">
            <a:off x="3379788" y="990600"/>
            <a:ext cx="3249612" cy="1993900"/>
          </a:xfrm>
          <a:custGeom>
            <a:avLst/>
            <a:gdLst>
              <a:gd name="T0" fmla="*/ 0 w 18670"/>
              <a:gd name="T1" fmla="*/ 99109764 h 21600"/>
              <a:gd name="T2" fmla="*/ 2147483647 w 18670"/>
              <a:gd name="T3" fmla="*/ 2147483647 h 21600"/>
              <a:gd name="T4" fmla="*/ 2147483647 w 18670"/>
              <a:gd name="T5" fmla="*/ 2147483647 h 21600"/>
              <a:gd name="T6" fmla="*/ 0 60000 65536"/>
              <a:gd name="T7" fmla="*/ 0 60000 65536"/>
              <a:gd name="T8" fmla="*/ 0 60000 65536"/>
              <a:gd name="T9" fmla="*/ 0 w 18670"/>
              <a:gd name="T10" fmla="*/ 0 h 21600"/>
              <a:gd name="T11" fmla="*/ 18670 w 1867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670" h="21600" fill="none" extrusionOk="0">
                <a:moveTo>
                  <a:pt x="-1" y="125"/>
                </a:moveTo>
                <a:cubicBezTo>
                  <a:pt x="772" y="41"/>
                  <a:pt x="1549" y="-1"/>
                  <a:pt x="2327" y="0"/>
                </a:cubicBezTo>
                <a:cubicBezTo>
                  <a:pt x="8601" y="0"/>
                  <a:pt x="14566" y="2728"/>
                  <a:pt x="18669" y="7476"/>
                </a:cubicBezTo>
              </a:path>
              <a:path w="18670" h="21600" stroke="0" extrusionOk="0">
                <a:moveTo>
                  <a:pt x="-1" y="125"/>
                </a:moveTo>
                <a:cubicBezTo>
                  <a:pt x="772" y="41"/>
                  <a:pt x="1549" y="-1"/>
                  <a:pt x="2327" y="0"/>
                </a:cubicBezTo>
                <a:cubicBezTo>
                  <a:pt x="8601" y="0"/>
                  <a:pt x="14566" y="2728"/>
                  <a:pt x="18669" y="7476"/>
                </a:cubicBezTo>
                <a:lnTo>
                  <a:pt x="2327" y="21600"/>
                </a:lnTo>
                <a:lnTo>
                  <a:pt x="-1" y="125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3810000" y="3429000"/>
            <a:ext cx="121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u="sng">
                <a:solidFill>
                  <a:srgbClr val="FF0000"/>
                </a:solidFill>
              </a:rPr>
              <a:t>Bài giải</a:t>
            </a:r>
          </a:p>
        </p:txBody>
      </p:sp>
      <p:graphicFrame>
        <p:nvGraphicFramePr>
          <p:cNvPr id="11280" name="Object 16"/>
          <p:cNvGraphicFramePr>
            <a:graphicFrameLocks noChangeAspect="1"/>
          </p:cNvGraphicFramePr>
          <p:nvPr>
            <p:ph/>
          </p:nvPr>
        </p:nvGraphicFramePr>
        <p:xfrm>
          <a:off x="6359525" y="500063"/>
          <a:ext cx="423863" cy="762000"/>
        </p:xfrm>
        <a:graphic>
          <a:graphicData uri="http://schemas.openxmlformats.org/presentationml/2006/ole">
            <p:oleObj spid="_x0000_s1026" name="Equation" r:id="rId4" imgW="114210" imgH="219165" progId="Equation.3">
              <p:embed/>
            </p:oleObj>
          </a:graphicData>
        </a:graphic>
      </p:graphicFrame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4343400" y="2806700"/>
            <a:ext cx="2133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? </a:t>
            </a:r>
            <a:r>
              <a:rPr lang="en-US" sz="2000" b="1" i="1">
                <a:solidFill>
                  <a:srgbClr val="0000FF"/>
                </a:solidFill>
              </a:rPr>
              <a:t>l mật ong</a:t>
            </a:r>
          </a:p>
        </p:txBody>
      </p:sp>
      <p:sp>
        <p:nvSpPr>
          <p:cNvPr id="11282" name="Arc 18"/>
          <p:cNvSpPr>
            <a:spLocks/>
          </p:cNvSpPr>
          <p:nvPr/>
        </p:nvSpPr>
        <p:spPr bwMode="auto">
          <a:xfrm rot="9719171">
            <a:off x="1676400" y="1231900"/>
            <a:ext cx="1600200" cy="1676400"/>
          </a:xfrm>
          <a:custGeom>
            <a:avLst/>
            <a:gdLst>
              <a:gd name="T0" fmla="*/ 0 w 19294"/>
              <a:gd name="T1" fmla="*/ 127625566 h 21600"/>
              <a:gd name="T2" fmla="*/ 2147483647 w 19294"/>
              <a:gd name="T3" fmla="*/ 2147483647 h 21600"/>
              <a:gd name="T4" fmla="*/ 1954536270 w 19294"/>
              <a:gd name="T5" fmla="*/ 2147483647 h 21600"/>
              <a:gd name="T6" fmla="*/ 0 60000 65536"/>
              <a:gd name="T7" fmla="*/ 0 60000 65536"/>
              <a:gd name="T8" fmla="*/ 0 60000 65536"/>
              <a:gd name="T9" fmla="*/ 0 w 19294"/>
              <a:gd name="T10" fmla="*/ 0 h 21600"/>
              <a:gd name="T11" fmla="*/ 19294 w 1929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94" h="21600" fill="none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</a:path>
              <a:path w="19294" h="21600" stroke="0" extrusionOk="0">
                <a:moveTo>
                  <a:pt x="0" y="273"/>
                </a:moveTo>
                <a:cubicBezTo>
                  <a:pt x="1132" y="91"/>
                  <a:pt x="2278" y="-1"/>
                  <a:pt x="3426" y="0"/>
                </a:cubicBezTo>
                <a:cubicBezTo>
                  <a:pt x="9452" y="0"/>
                  <a:pt x="15205" y="2517"/>
                  <a:pt x="19293" y="6945"/>
                </a:cubicBezTo>
                <a:lnTo>
                  <a:pt x="3426" y="21600"/>
                </a:lnTo>
                <a:lnTo>
                  <a:pt x="0" y="273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2209800" y="2832100"/>
            <a:ext cx="106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0000FF"/>
                </a:solidFill>
              </a:rPr>
              <a:t>lấy ra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  <p:bldP spid="11268" grpId="0"/>
      <p:bldP spid="11270" grpId="0"/>
      <p:bldP spid="11271" grpId="0" animBg="1"/>
      <p:bldP spid="11272" grpId="0" animBg="1"/>
      <p:bldP spid="11273" grpId="0" animBg="1"/>
      <p:bldP spid="11274" grpId="0" animBg="1"/>
      <p:bldP spid="11275" grpId="0" animBg="1"/>
      <p:bldP spid="11276" grpId="0" animBg="1"/>
      <p:bldP spid="11277" grpId="0"/>
      <p:bldP spid="11278" grpId="0" animBg="1"/>
      <p:bldP spid="11279" grpId="0"/>
      <p:bldP spid="11281" grpId="0"/>
      <p:bldP spid="11282" grpId="0" animBg="1"/>
      <p:bldP spid="1128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50000">
              <a:schemeClr val="bg1"/>
            </a:gs>
            <a:gs pos="100000">
              <a:srgbClr val="CCE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7" descr="Japanes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600200"/>
            <a:ext cx="8382000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9906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i="1" u="sng">
                <a:solidFill>
                  <a:srgbClr val="FF0000"/>
                </a:solidFill>
              </a:rPr>
              <a:t>Bài tập 3:</a:t>
            </a:r>
            <a:r>
              <a:rPr lang="en-US" sz="2400">
                <a:solidFill>
                  <a:srgbClr val="FF0000"/>
                </a:solidFill>
              </a:rPr>
              <a:t> </a:t>
            </a:r>
            <a:r>
              <a:rPr lang="en-US" sz="2000" b="1">
                <a:solidFill>
                  <a:srgbClr val="0033CC"/>
                </a:solidFill>
              </a:rPr>
              <a:t>Số?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219200" y="1752600"/>
            <a:ext cx="838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324600" y="1752600"/>
            <a:ext cx="1219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3733800" y="1752600"/>
            <a:ext cx="1219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295" name="WordArt 7"/>
          <p:cNvSpPr>
            <a:spLocks noChangeArrowheads="1" noChangeShapeType="1" noTextEdit="1"/>
          </p:cNvSpPr>
          <p:nvPr/>
        </p:nvSpPr>
        <p:spPr bwMode="auto">
          <a:xfrm>
            <a:off x="1295400" y="1905000"/>
            <a:ext cx="5715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66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5</a:t>
            </a:r>
          </a:p>
        </p:txBody>
      </p:sp>
      <p:sp>
        <p:nvSpPr>
          <p:cNvPr id="12296" name="WordArt 8"/>
          <p:cNvSpPr>
            <a:spLocks noChangeArrowheads="1" noChangeShapeType="1" noTextEdit="1"/>
          </p:cNvSpPr>
          <p:nvPr/>
        </p:nvSpPr>
        <p:spPr bwMode="auto">
          <a:xfrm>
            <a:off x="3759200" y="1905000"/>
            <a:ext cx="10414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66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15</a:t>
            </a: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2057400" y="23622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4953000" y="2362200"/>
            <a:ext cx="137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9" name="WordArt 11"/>
          <p:cNvSpPr>
            <a:spLocks noChangeArrowheads="1" noChangeShapeType="1" noTextEdit="1"/>
          </p:cNvSpPr>
          <p:nvPr/>
        </p:nvSpPr>
        <p:spPr bwMode="auto">
          <a:xfrm>
            <a:off x="6350000" y="1905000"/>
            <a:ext cx="11176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660066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18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2057400" y="18288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Gấp 3 lần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5029200" y="18288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Thêm 3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1295400" y="4267200"/>
            <a:ext cx="838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6400800" y="4267200"/>
            <a:ext cx="1219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3810000" y="4267200"/>
            <a:ext cx="1219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05" name="WordArt 17"/>
          <p:cNvSpPr>
            <a:spLocks noChangeArrowheads="1" noChangeShapeType="1" noTextEdit="1"/>
          </p:cNvSpPr>
          <p:nvPr/>
        </p:nvSpPr>
        <p:spPr bwMode="auto">
          <a:xfrm>
            <a:off x="1371600" y="4419600"/>
            <a:ext cx="5715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7</a:t>
            </a:r>
          </a:p>
        </p:txBody>
      </p:sp>
      <p:sp>
        <p:nvSpPr>
          <p:cNvPr id="12306" name="WordArt 18"/>
          <p:cNvSpPr>
            <a:spLocks noChangeArrowheads="1" noChangeShapeType="1" noTextEdit="1"/>
          </p:cNvSpPr>
          <p:nvPr/>
        </p:nvSpPr>
        <p:spPr bwMode="auto">
          <a:xfrm>
            <a:off x="3835400" y="4419600"/>
            <a:ext cx="10414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42</a:t>
            </a:r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2133600" y="48768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8" name="Line 20"/>
          <p:cNvSpPr>
            <a:spLocks noChangeShapeType="1"/>
          </p:cNvSpPr>
          <p:nvPr/>
        </p:nvSpPr>
        <p:spPr bwMode="auto">
          <a:xfrm>
            <a:off x="5029200" y="4876800"/>
            <a:ext cx="137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9" name="WordArt 21"/>
          <p:cNvSpPr>
            <a:spLocks noChangeArrowheads="1" noChangeShapeType="1" noTextEdit="1"/>
          </p:cNvSpPr>
          <p:nvPr/>
        </p:nvSpPr>
        <p:spPr bwMode="auto">
          <a:xfrm>
            <a:off x="6426200" y="4419600"/>
            <a:ext cx="11176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36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2133600" y="43434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Gấp 6 lần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5105400" y="43434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Bớt 6</a:t>
            </a:r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1295400" y="5562600"/>
            <a:ext cx="11430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6400800" y="5562600"/>
            <a:ext cx="1219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191000" y="5562600"/>
            <a:ext cx="838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15" name="WordArt 27"/>
          <p:cNvSpPr>
            <a:spLocks noChangeArrowheads="1" noChangeShapeType="1" noTextEdit="1"/>
          </p:cNvSpPr>
          <p:nvPr/>
        </p:nvSpPr>
        <p:spPr bwMode="auto">
          <a:xfrm>
            <a:off x="1371600" y="5715000"/>
            <a:ext cx="9906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56</a:t>
            </a:r>
          </a:p>
        </p:txBody>
      </p:sp>
      <p:sp>
        <p:nvSpPr>
          <p:cNvPr id="12316" name="WordArt 28"/>
          <p:cNvSpPr>
            <a:spLocks noChangeArrowheads="1" noChangeShapeType="1" noTextEdit="1"/>
          </p:cNvSpPr>
          <p:nvPr/>
        </p:nvSpPr>
        <p:spPr bwMode="auto">
          <a:xfrm>
            <a:off x="4343400" y="5715000"/>
            <a:ext cx="5842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8</a:t>
            </a:r>
          </a:p>
        </p:txBody>
      </p:sp>
      <p:sp>
        <p:nvSpPr>
          <p:cNvPr id="12317" name="Line 29"/>
          <p:cNvSpPr>
            <a:spLocks noChangeShapeType="1"/>
          </p:cNvSpPr>
          <p:nvPr/>
        </p:nvSpPr>
        <p:spPr bwMode="auto">
          <a:xfrm>
            <a:off x="2438400" y="6172200"/>
            <a:ext cx="175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18" name="Line 30"/>
          <p:cNvSpPr>
            <a:spLocks noChangeShapeType="1"/>
          </p:cNvSpPr>
          <p:nvPr/>
        </p:nvSpPr>
        <p:spPr bwMode="auto">
          <a:xfrm>
            <a:off x="5029200" y="6172200"/>
            <a:ext cx="137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19" name="WordArt 31"/>
          <p:cNvSpPr>
            <a:spLocks noChangeArrowheads="1" noChangeShapeType="1" noTextEdit="1"/>
          </p:cNvSpPr>
          <p:nvPr/>
        </p:nvSpPr>
        <p:spPr bwMode="auto">
          <a:xfrm>
            <a:off x="6426200" y="5715000"/>
            <a:ext cx="11176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15</a:t>
            </a:r>
          </a:p>
        </p:txBody>
      </p:sp>
      <p:sp>
        <p:nvSpPr>
          <p:cNvPr id="12320" name="Text Box 32"/>
          <p:cNvSpPr txBox="1">
            <a:spLocks noChangeArrowheads="1"/>
          </p:cNvSpPr>
          <p:nvPr/>
        </p:nvSpPr>
        <p:spPr bwMode="auto">
          <a:xfrm>
            <a:off x="2514600" y="56388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Giảm 7 lần</a:t>
            </a:r>
          </a:p>
        </p:txBody>
      </p:sp>
      <p:sp>
        <p:nvSpPr>
          <p:cNvPr id="12321" name="Text Box 33"/>
          <p:cNvSpPr txBox="1">
            <a:spLocks noChangeArrowheads="1"/>
          </p:cNvSpPr>
          <p:nvPr/>
        </p:nvSpPr>
        <p:spPr bwMode="auto">
          <a:xfrm>
            <a:off x="5029200" y="56388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Thêm 7</a:t>
            </a:r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533400" y="304800"/>
            <a:ext cx="807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TRÒ CHƠI</a:t>
            </a:r>
          </a:p>
        </p:txBody>
      </p:sp>
      <p:sp>
        <p:nvSpPr>
          <p:cNvPr id="12326" name="Rectangle 38"/>
          <p:cNvSpPr>
            <a:spLocks noChangeArrowheads="1"/>
          </p:cNvSpPr>
          <p:nvPr/>
        </p:nvSpPr>
        <p:spPr bwMode="auto">
          <a:xfrm>
            <a:off x="1219200" y="3048000"/>
            <a:ext cx="838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/>
          </a:p>
        </p:txBody>
      </p:sp>
      <p:sp>
        <p:nvSpPr>
          <p:cNvPr id="12327" name="Rectangle 39"/>
          <p:cNvSpPr>
            <a:spLocks noChangeArrowheads="1"/>
          </p:cNvSpPr>
          <p:nvPr/>
        </p:nvSpPr>
        <p:spPr bwMode="auto">
          <a:xfrm>
            <a:off x="6324600" y="3048000"/>
            <a:ext cx="1219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28" name="Rectangle 40"/>
          <p:cNvSpPr>
            <a:spLocks noChangeArrowheads="1"/>
          </p:cNvSpPr>
          <p:nvPr/>
        </p:nvSpPr>
        <p:spPr bwMode="auto">
          <a:xfrm>
            <a:off x="3733800" y="3048000"/>
            <a:ext cx="1219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2329" name="WordArt 41"/>
          <p:cNvSpPr>
            <a:spLocks noChangeArrowheads="1" noChangeShapeType="1" noTextEdit="1"/>
          </p:cNvSpPr>
          <p:nvPr/>
        </p:nvSpPr>
        <p:spPr bwMode="auto">
          <a:xfrm>
            <a:off x="1295400" y="3200400"/>
            <a:ext cx="5715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FF33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6</a:t>
            </a:r>
          </a:p>
        </p:txBody>
      </p:sp>
      <p:sp>
        <p:nvSpPr>
          <p:cNvPr id="12330" name="WordArt 42"/>
          <p:cNvSpPr>
            <a:spLocks noChangeArrowheads="1" noChangeShapeType="1" noTextEdit="1"/>
          </p:cNvSpPr>
          <p:nvPr/>
        </p:nvSpPr>
        <p:spPr bwMode="auto">
          <a:xfrm>
            <a:off x="3759200" y="3200400"/>
            <a:ext cx="10414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FF33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12</a:t>
            </a:r>
          </a:p>
        </p:txBody>
      </p:sp>
      <p:sp>
        <p:nvSpPr>
          <p:cNvPr id="12331" name="Line 43"/>
          <p:cNvSpPr>
            <a:spLocks noChangeShapeType="1"/>
          </p:cNvSpPr>
          <p:nvPr/>
        </p:nvSpPr>
        <p:spPr bwMode="auto">
          <a:xfrm>
            <a:off x="2057400" y="3657600"/>
            <a:ext cx="1676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4953000" y="3657600"/>
            <a:ext cx="1371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33" name="WordArt 45"/>
          <p:cNvSpPr>
            <a:spLocks noChangeArrowheads="1" noChangeShapeType="1" noTextEdit="1"/>
          </p:cNvSpPr>
          <p:nvPr/>
        </p:nvSpPr>
        <p:spPr bwMode="auto">
          <a:xfrm>
            <a:off x="6350000" y="3200400"/>
            <a:ext cx="1117600" cy="642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round/>
                  <a:headEnd/>
                  <a:tailEnd/>
                </a:ln>
                <a:solidFill>
                  <a:srgbClr val="FF33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"/>
                <a:cs typeface="Arial"/>
              </a:rPr>
              <a:t>10</a:t>
            </a:r>
          </a:p>
        </p:txBody>
      </p:sp>
      <p:sp>
        <p:nvSpPr>
          <p:cNvPr id="12334" name="Text Box 46"/>
          <p:cNvSpPr txBox="1">
            <a:spLocks noChangeArrowheads="1"/>
          </p:cNvSpPr>
          <p:nvPr/>
        </p:nvSpPr>
        <p:spPr bwMode="auto">
          <a:xfrm>
            <a:off x="2057400" y="31242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Gấp 2 lần</a:t>
            </a:r>
          </a:p>
        </p:txBody>
      </p:sp>
      <p:sp>
        <p:nvSpPr>
          <p:cNvPr id="12335" name="Text Box 47"/>
          <p:cNvSpPr txBox="1">
            <a:spLocks noChangeArrowheads="1"/>
          </p:cNvSpPr>
          <p:nvPr/>
        </p:nvSpPr>
        <p:spPr bwMode="auto">
          <a:xfrm>
            <a:off x="5029200" y="3124200"/>
            <a:ext cx="1676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Bớt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23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23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23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23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2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23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2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2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123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23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5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2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5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2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1000"/>
                                        <p:tgtEl>
                                          <p:spTgt spid="12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2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000"/>
                                        <p:tgtEl>
                                          <p:spTgt spid="123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123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12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9" dur="10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  <p:bldP spid="12292" grpId="0" animBg="1"/>
      <p:bldP spid="12293" grpId="0" animBg="1"/>
      <p:bldP spid="12294" grpId="0" animBg="1"/>
      <p:bldP spid="12295" grpId="0" animBg="1"/>
      <p:bldP spid="12296" grpId="0" animBg="1"/>
      <p:bldP spid="12297" grpId="0" animBg="1"/>
      <p:bldP spid="12298" grpId="0" animBg="1"/>
      <p:bldP spid="12299" grpId="0" animBg="1"/>
      <p:bldP spid="12300" grpId="0"/>
      <p:bldP spid="12301" grpId="0"/>
      <p:bldP spid="12302" grpId="0" animBg="1"/>
      <p:bldP spid="12303" grpId="0" animBg="1"/>
      <p:bldP spid="12304" grpId="0" animBg="1"/>
      <p:bldP spid="12305" grpId="0" animBg="1"/>
      <p:bldP spid="12306" grpId="0" animBg="1"/>
      <p:bldP spid="12307" grpId="0" animBg="1"/>
      <p:bldP spid="12308" grpId="0" animBg="1"/>
      <p:bldP spid="12309" grpId="0" animBg="1"/>
      <p:bldP spid="12310" grpId="0"/>
      <p:bldP spid="12311" grpId="0"/>
      <p:bldP spid="12312" grpId="0" animBg="1"/>
      <p:bldP spid="12313" grpId="0" animBg="1"/>
      <p:bldP spid="12314" grpId="0" animBg="1"/>
      <p:bldP spid="12315" grpId="0" animBg="1"/>
      <p:bldP spid="12316" grpId="0" animBg="1"/>
      <p:bldP spid="12317" grpId="0" animBg="1"/>
      <p:bldP spid="12318" grpId="0" animBg="1"/>
      <p:bldP spid="12319" grpId="0" animBg="1"/>
      <p:bldP spid="12320" grpId="0"/>
      <p:bldP spid="12321" grpId="0"/>
      <p:bldP spid="12326" grpId="0" animBg="1"/>
      <p:bldP spid="12327" grpId="0" animBg="1"/>
      <p:bldP spid="12328" grpId="0" animBg="1"/>
      <p:bldP spid="12329" grpId="0" animBg="1"/>
      <p:bldP spid="12330" grpId="0" animBg="1"/>
      <p:bldP spid="12331" grpId="0" animBg="1"/>
      <p:bldP spid="12332" grpId="0" animBg="1"/>
      <p:bldP spid="12333" grpId="0" animBg="1"/>
      <p:bldP spid="12334" grpId="0"/>
      <p:bldP spid="123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762000"/>
            <a:ext cx="2819400" cy="808038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00CC00"/>
                </a:solidFill>
              </a:rPr>
              <a:t>Dặn dò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6629400" cy="2133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2800" b="1" smtClean="0">
                <a:solidFill>
                  <a:srgbClr val="FF0000"/>
                </a:solidFill>
              </a:rPr>
              <a:t>Về nhà điền lại bài số 3 vào sách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2800" b="1" smtClean="0">
                <a:solidFill>
                  <a:srgbClr val="FF0000"/>
                </a:solidFill>
              </a:rPr>
              <a:t>Chuẩn bị: Xem trước bài: Luyện tập trang 52.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5&quot;/&gt;&lt;/object&gt;&lt;object type=&quot;3&quot; unique_id=&quot;10006&quot;&gt;&lt;property id=&quot;20148&quot; value=&quot;5&quot;/&gt;&lt;property id=&quot;20300&quot; value=&quot;Slide 2&quot;/&gt;&lt;property id=&quot;20307&quot; value=&quot;278&quot;/&gt;&lt;/object&gt;&lt;object type=&quot;3&quot; unique_id=&quot;10009&quot;&gt;&lt;property id=&quot;20148&quot; value=&quot;5&quot;/&gt;&lt;property id=&quot;20300&quot; value=&quot;Slide 3&quot;/&gt;&lt;property id=&quot;20307&quot; value=&quot;264&quot;/&gt;&lt;/object&gt;&lt;object type=&quot;3&quot; unique_id=&quot;10010&quot;&gt;&lt;property id=&quot;20148&quot; value=&quot;5&quot;/&gt;&lt;property id=&quot;20300&quot; value=&quot;Slide 4&quot;/&gt;&lt;property id=&quot;20307&quot; value=&quot;261&quot;/&gt;&lt;/object&gt;&lt;object type=&quot;3&quot; unique_id=&quot;10014&quot;&gt;&lt;property id=&quot;20148&quot; value=&quot;5&quot;/&gt;&lt;property id=&quot;20300&quot; value=&quot;Slide 8&quot;/&gt;&lt;property id=&quot;20307&quot; value=&quot;270&quot;/&gt;&lt;/object&gt;&lt;object type=&quot;3&quot; unique_id=&quot;10015&quot;&gt;&lt;property id=&quot;20148&quot; value=&quot;5&quot;/&gt;&lt;property id=&quot;20300&quot; value=&quot;Slide 9&quot;/&gt;&lt;property id=&quot;20307&quot; value=&quot;271&quot;/&gt;&lt;/object&gt;&lt;object type=&quot;3&quot; unique_id=&quot;10016&quot;&gt;&lt;property id=&quot;20148&quot; value=&quot;5&quot;/&gt;&lt;property id=&quot;20300&quot; value=&quot;Slide 10&quot;/&gt;&lt;property id=&quot;20307&quot; value=&quot;272&quot;/&gt;&lt;/object&gt;&lt;object type=&quot;3&quot; unique_id=&quot;10019&quot;&gt;&lt;property id=&quot;20148&quot; value=&quot;5&quot;/&gt;&lt;property id=&quot;20300&quot; value=&quot;Slide 11 - &amp;quot;Dặn dò&amp;quot;&quot;/&gt;&lt;property id=&quot;20307&quot; value=&quot;266&quot;/&gt;&lt;/object&gt;&lt;object type=&quot;3&quot; unique_id=&quot;10020&quot;&gt;&lt;property id=&quot;20148&quot; value=&quot;5&quot;/&gt;&lt;property id=&quot;20300&quot; value=&quot;Slide 12&quot;/&gt;&lt;property id=&quot;20307&quot; value=&quot;280&quot;/&gt;&lt;/object&gt;&lt;object type=&quot;3&quot; unique_id=&quot;10206&quot;&gt;&lt;property id=&quot;20148&quot; value=&quot;5&quot;/&gt;&lt;property id=&quot;20300&quot; value=&quot;Slide 7&quot;/&gt;&lt;property id=&quot;20307&quot; value=&quot;285&quot;/&gt;&lt;/object&gt;&lt;object type=&quot;3&quot; unique_id=&quot;10400&quot;&gt;&lt;property id=&quot;20148&quot; value=&quot;5&quot;/&gt;&lt;property id=&quot;20300&quot; value=&quot;Slide 5&quot;/&gt;&lt;property id=&quot;20307&quot; value=&quot;286&quot;/&gt;&lt;/object&gt;&lt;object type=&quot;3&quot; unique_id=&quot;10401&quot;&gt;&lt;property id=&quot;20148&quot; value=&quot;5&quot;/&gt;&lt;property id=&quot;20300&quot; value=&quot;Slide 6&quot;/&gt;&lt;property id=&quot;20307&quot; value=&quot;28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452</Words>
  <Application>Microsoft Office PowerPoint</Application>
  <PresentationFormat>On-screen Show (4:3)</PresentationFormat>
  <Paragraphs>86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Default Design</vt:lpstr>
      <vt:lpstr>1_Default Design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Dặn dò</vt:lpstr>
    </vt:vector>
  </TitlesOfParts>
  <Company>Family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Huynh Kieu</dc:creator>
  <cp:lastModifiedBy>CSTeam</cp:lastModifiedBy>
  <cp:revision>149</cp:revision>
  <dcterms:created xsi:type="dcterms:W3CDTF">2009-10-26T15:34:09Z</dcterms:created>
  <dcterms:modified xsi:type="dcterms:W3CDTF">2016-06-29T10:27:48Z</dcterms:modified>
</cp:coreProperties>
</file>