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3" r:id="rId2"/>
    <p:sldId id="304" r:id="rId3"/>
    <p:sldId id="305" r:id="rId4"/>
    <p:sldId id="306" r:id="rId5"/>
    <p:sldId id="307" r:id="rId6"/>
    <p:sldId id="308" r:id="rId7"/>
    <p:sldId id="309" r:id="rId8"/>
    <p:sldId id="310" r:id="rId9"/>
    <p:sldId id="311" r:id="rId10"/>
    <p:sldId id="295" r:id="rId11"/>
    <p:sldId id="312" r:id="rId12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00"/>
    <a:srgbClr val="990000"/>
    <a:srgbClr val="1A0597"/>
    <a:srgbClr val="0033CC"/>
    <a:srgbClr val="FF6600"/>
    <a:srgbClr val="FF0000"/>
    <a:srgbClr val="003399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0" autoAdjust="0"/>
    <p:restoredTop sz="94646" autoAdjust="0"/>
  </p:normalViewPr>
  <p:slideViewPr>
    <p:cSldViewPr>
      <p:cViewPr>
        <p:scale>
          <a:sx n="66" d="100"/>
          <a:sy n="66" d="100"/>
        </p:scale>
        <p:origin x="-58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759B7-5B99-4858-A84F-8BCE829C1D39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2B8AD-FDD1-4347-9A79-2AF23FF475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B5405-36D3-407C-B343-6A59A544E955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651DF-B254-4173-B98C-8A1143E9AF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AA1F5-1058-46B5-AACD-171A42E12E04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131896-DB9C-4627-A3B4-5AD32AA969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B7B2E-6B01-405E-8159-E9D72D8C43C0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DCCFD-707C-4DB1-9A38-CBA29BE402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2F65C-62D3-4D05-9A23-4C381CD1F9D6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9E62A-C4C4-427B-BB32-4022EAC0DA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410CD-CECE-4F6D-9565-8F2166482EB5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47EC2-975D-46F2-8059-8AAA5DBC91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F1551-0B87-4E05-946E-D8E2D23C54ED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F9433-E630-442C-8D96-5FCCCD20E3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18D85-B604-4A0C-90EB-F9673CB39265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DFD82-2FFF-4C1E-9BAC-DE9F3984E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2BCF9-792A-48EA-A12A-E3CBAE4BBDFD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298D2-76EF-48B4-9AA5-FB16565185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B6058-A9D1-44FB-9E1D-886EA6624FB3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18C63-CC90-44F8-B1C6-56A8530AAE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D1C91-C22E-45E3-83BC-83F65E3EFCBE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81052-BB10-4AEC-92CE-2D496B33C1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BEB38F6-181C-486E-97AB-3991C45FC229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FD4E058-CD37-4361-9421-D67C28BD8E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comb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9" Type="http://schemas.openxmlformats.org/officeDocument/2006/relationships/image" Target="../media/image13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1100Z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52" descr="DSTARS-P"/>
          <p:cNvPicPr>
            <a:picLocks noChangeAspect="1" noChangeArrowheads="1" noCrop="1"/>
          </p:cNvPicPr>
          <p:nvPr/>
        </p:nvPicPr>
        <p:blipFill>
          <a:blip r:embed="rId3">
            <a:lum contrast="-6000"/>
          </a:blip>
          <a:srcRect/>
          <a:stretch>
            <a:fillRect/>
          </a:stretch>
        </p:blipFill>
        <p:spPr bwMode="auto">
          <a:xfrm>
            <a:off x="0" y="-15240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52" descr="DSTARS-P"/>
          <p:cNvPicPr>
            <a:picLocks noChangeAspect="1" noChangeArrowheads="1" noCrop="1"/>
          </p:cNvPicPr>
          <p:nvPr/>
        </p:nvPicPr>
        <p:blipFill>
          <a:blip r:embed="rId3">
            <a:lum contrast="-6000"/>
          </a:blip>
          <a:srcRect/>
          <a:stretch>
            <a:fillRect/>
          </a:stretch>
        </p:blipFill>
        <p:spPr bwMode="auto">
          <a:xfrm>
            <a:off x="7337425" y="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2" descr="DSTARS-P"/>
          <p:cNvPicPr>
            <a:picLocks noChangeAspect="1" noChangeArrowheads="1" noCrop="1"/>
          </p:cNvPicPr>
          <p:nvPr/>
        </p:nvPicPr>
        <p:blipFill>
          <a:blip r:embed="rId3">
            <a:lum contrast="-6000"/>
          </a:blip>
          <a:srcRect/>
          <a:stretch>
            <a:fillRect/>
          </a:stretch>
        </p:blipFill>
        <p:spPr bwMode="auto">
          <a:xfrm>
            <a:off x="0" y="551180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52" descr="DSTARS-P"/>
          <p:cNvPicPr>
            <a:picLocks noChangeAspect="1" noChangeArrowheads="1" noCrop="1"/>
          </p:cNvPicPr>
          <p:nvPr/>
        </p:nvPicPr>
        <p:blipFill>
          <a:blip r:embed="rId3">
            <a:lum contrast="-6000"/>
          </a:blip>
          <a:srcRect/>
          <a:stretch>
            <a:fillRect/>
          </a:stretch>
        </p:blipFill>
        <p:spPr bwMode="auto">
          <a:xfrm>
            <a:off x="3352800" y="-30480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52" descr="DSTARS-P"/>
          <p:cNvPicPr>
            <a:picLocks noChangeAspect="1" noChangeArrowheads="1" noCrop="1"/>
          </p:cNvPicPr>
          <p:nvPr/>
        </p:nvPicPr>
        <p:blipFill>
          <a:blip r:embed="rId3">
            <a:lum contrast="-6000"/>
          </a:blip>
          <a:srcRect/>
          <a:stretch>
            <a:fillRect/>
          </a:stretch>
        </p:blipFill>
        <p:spPr bwMode="auto">
          <a:xfrm>
            <a:off x="2895600" y="5030788"/>
            <a:ext cx="1806575" cy="182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859" name="WordArt 11"/>
          <p:cNvSpPr>
            <a:spLocks noChangeArrowheads="1" noChangeShapeType="1" noTextEdit="1"/>
          </p:cNvSpPr>
          <p:nvPr/>
        </p:nvSpPr>
        <p:spPr bwMode="auto">
          <a:xfrm>
            <a:off x="1447800" y="2971800"/>
            <a:ext cx="60198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6000" b="1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Môn: Tập đọc</a:t>
            </a:r>
            <a:endParaRPr lang="en-US" sz="6000" b="1" kern="10">
              <a:ln w="19050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  <p:sp>
        <p:nvSpPr>
          <p:cNvPr id="78860" name="WordArt 12" descr="50%"/>
          <p:cNvSpPr>
            <a:spLocks noChangeArrowheads="1" noChangeShapeType="1" noTextEdit="1"/>
          </p:cNvSpPr>
          <p:nvPr/>
        </p:nvSpPr>
        <p:spPr bwMode="auto">
          <a:xfrm>
            <a:off x="2590800" y="4191000"/>
            <a:ext cx="38862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pattFill prst="pct50">
                  <a:fgClr>
                    <a:srgbClr val="FF00FF"/>
                  </a:fgClr>
                  <a:bgClr>
                    <a:srgbClr val="FFFFFF"/>
                  </a:bgClr>
                </a:pattFill>
                <a:latin typeface="Arial"/>
                <a:cs typeface="Arial"/>
              </a:rPr>
              <a:t>LỚP BA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78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78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9" grpId="0" animBg="1"/>
      <p:bldP spid="7886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8" name="Picture 8" descr="flowers_0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3627438"/>
            <a:ext cx="1219200" cy="10969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56329" name="Picture 9" descr="391964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4999038"/>
            <a:ext cx="1219200" cy="1096962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</p:pic>
      <p:pic>
        <p:nvPicPr>
          <p:cNvPr id="56330" name="Picture 10" descr="post-47-110644209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00800" y="4999038"/>
            <a:ext cx="1339850" cy="106680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56331" name="Picture 11" descr="flower_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00" y="3627438"/>
            <a:ext cx="1219200" cy="1143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56332" name="Picture 12" descr="flowers_01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90600" y="3627438"/>
            <a:ext cx="1308100" cy="10969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56333" name="Picture 13" descr="DOT_Flowers_A_4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086600" y="3627438"/>
            <a:ext cx="1252538" cy="1096962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</p:pic>
      <p:sp>
        <p:nvSpPr>
          <p:cNvPr id="56334" name="Oval 14" descr="Bouquet"/>
          <p:cNvSpPr>
            <a:spLocks noChangeArrowheads="1"/>
          </p:cNvSpPr>
          <p:nvPr/>
        </p:nvSpPr>
        <p:spPr bwMode="auto">
          <a:xfrm>
            <a:off x="1447800" y="2971800"/>
            <a:ext cx="1905000" cy="533400"/>
          </a:xfrm>
          <a:prstGeom prst="ellipse">
            <a:avLst/>
          </a:prstGeom>
          <a:blipFill dpi="0" rotWithShape="0">
            <a:blip r:embed="rId8"/>
            <a:srcRect/>
            <a:tile tx="0" ty="0" sx="100000" sy="100000" flip="none" algn="tl"/>
          </a:blipFill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990000"/>
                </a:solidFill>
              </a:rPr>
              <a:t>ĐỘI A</a:t>
            </a:r>
          </a:p>
        </p:txBody>
      </p:sp>
      <p:sp>
        <p:nvSpPr>
          <p:cNvPr id="56335" name="Oval 15" descr="Bouquet"/>
          <p:cNvSpPr>
            <a:spLocks noChangeArrowheads="1"/>
          </p:cNvSpPr>
          <p:nvPr/>
        </p:nvSpPr>
        <p:spPr bwMode="auto">
          <a:xfrm>
            <a:off x="5867400" y="2895600"/>
            <a:ext cx="1905000" cy="533400"/>
          </a:xfrm>
          <a:prstGeom prst="ellipse">
            <a:avLst/>
          </a:prstGeom>
          <a:blipFill dpi="0" rotWithShape="0">
            <a:blip r:embed="rId8"/>
            <a:srcRect/>
            <a:tile tx="0" ty="0" sx="100000" sy="100000" flip="none" algn="tl"/>
          </a:blipFill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rgbClr val="990000"/>
                </a:solidFill>
              </a:rPr>
              <a:t>ĐỘI B</a:t>
            </a:r>
          </a:p>
        </p:txBody>
      </p:sp>
      <p:pic>
        <p:nvPicPr>
          <p:cNvPr id="56345" name="Picture 25" descr="Entertainment-02-june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467600" y="914400"/>
            <a:ext cx="1600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5" name="Text Box 47"/>
          <p:cNvSpPr txBox="1">
            <a:spLocks noChangeArrowheads="1"/>
          </p:cNvSpPr>
          <p:nvPr/>
        </p:nvSpPr>
        <p:spPr bwMode="auto">
          <a:xfrm>
            <a:off x="3886200" y="5334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u="sng">
                <a:solidFill>
                  <a:srgbClr val="006600"/>
                </a:solidFill>
              </a:rPr>
              <a:t>Tập đọc</a:t>
            </a:r>
          </a:p>
        </p:txBody>
      </p:sp>
      <p:sp>
        <p:nvSpPr>
          <p:cNvPr id="11276" name="Text Box 48"/>
          <p:cNvSpPr txBox="1">
            <a:spLocks noChangeArrowheads="1"/>
          </p:cNvSpPr>
          <p:nvPr/>
        </p:nvSpPr>
        <p:spPr bwMode="auto">
          <a:xfrm>
            <a:off x="3657600" y="9144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990000"/>
                </a:solidFill>
              </a:rPr>
              <a:t>Người mẹ</a:t>
            </a:r>
          </a:p>
        </p:txBody>
      </p:sp>
      <p:sp>
        <p:nvSpPr>
          <p:cNvPr id="11277" name="Text Box 49"/>
          <p:cNvSpPr txBox="1">
            <a:spLocks noChangeArrowheads="1"/>
          </p:cNvSpPr>
          <p:nvPr/>
        </p:nvSpPr>
        <p:spPr bwMode="auto">
          <a:xfrm>
            <a:off x="5181600" y="1295400"/>
            <a:ext cx="281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>
                <a:solidFill>
                  <a:srgbClr val="140476"/>
                </a:solidFill>
              </a:rPr>
              <a:t>Theo</a:t>
            </a:r>
            <a:r>
              <a:rPr lang="en-US" sz="2400" b="1">
                <a:solidFill>
                  <a:srgbClr val="140476"/>
                </a:solidFill>
              </a:rPr>
              <a:t> An-đec-xen</a:t>
            </a:r>
          </a:p>
        </p:txBody>
      </p:sp>
      <p:sp>
        <p:nvSpPr>
          <p:cNvPr id="11278" name="Text Box 50"/>
          <p:cNvSpPr txBox="1">
            <a:spLocks noChangeArrowheads="1"/>
          </p:cNvSpPr>
          <p:nvPr/>
        </p:nvSpPr>
        <p:spPr bwMode="auto">
          <a:xfrm>
            <a:off x="3657600" y="1638300"/>
            <a:ext cx="533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>
                <a:solidFill>
                  <a:srgbClr val="140476"/>
                </a:solidFill>
              </a:rPr>
              <a:t>(Nguyễn Văn Hải, Vũ Minh Toàn dịch)</a:t>
            </a:r>
          </a:p>
        </p:txBody>
      </p:sp>
      <p:sp>
        <p:nvSpPr>
          <p:cNvPr id="11279" name="AutoShape 52"/>
          <p:cNvSpPr>
            <a:spLocks noChangeArrowheads="1"/>
          </p:cNvSpPr>
          <p:nvPr/>
        </p:nvSpPr>
        <p:spPr bwMode="blackWhite">
          <a:xfrm>
            <a:off x="0" y="0"/>
            <a:ext cx="9144000" cy="685800"/>
          </a:xfrm>
          <a:prstGeom prst="roundRect">
            <a:avLst>
              <a:gd name="adj" fmla="val 9106"/>
            </a:avLst>
          </a:prstGeom>
          <a:solidFill>
            <a:srgbClr val="800000">
              <a:alpha val="74901"/>
            </a:srgbClr>
          </a:solidFill>
          <a:ln w="254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11280" name="AutoShape 53"/>
          <p:cNvSpPr>
            <a:spLocks noChangeArrowheads="1"/>
          </p:cNvSpPr>
          <p:nvPr/>
        </p:nvSpPr>
        <p:spPr bwMode="gray">
          <a:xfrm>
            <a:off x="57150" y="42863"/>
            <a:ext cx="16002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99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2400" b="1">
                <a:solidFill>
                  <a:srgbClr val="140476"/>
                </a:solidFill>
              </a:rPr>
              <a:t>SGK/29</a:t>
            </a:r>
          </a:p>
        </p:txBody>
      </p:sp>
      <p:sp>
        <p:nvSpPr>
          <p:cNvPr id="56374" name="WordArt 54"/>
          <p:cNvSpPr>
            <a:spLocks noChangeArrowheads="1" noChangeShapeType="1" noTextEdit="1"/>
          </p:cNvSpPr>
          <p:nvPr/>
        </p:nvSpPr>
        <p:spPr bwMode="auto">
          <a:xfrm>
            <a:off x="2133600" y="1981200"/>
            <a:ext cx="5276850" cy="8477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54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Thi kể chuyện</a:t>
            </a:r>
          </a:p>
        </p:txBody>
      </p:sp>
      <p:sp>
        <p:nvSpPr>
          <p:cNvPr id="11282" name="AutoShape 55"/>
          <p:cNvSpPr>
            <a:spLocks noChangeArrowheads="1"/>
          </p:cNvSpPr>
          <p:nvPr/>
        </p:nvSpPr>
        <p:spPr bwMode="blackWhite">
          <a:xfrm>
            <a:off x="0" y="6172200"/>
            <a:ext cx="9144000" cy="685800"/>
          </a:xfrm>
          <a:prstGeom prst="roundRect">
            <a:avLst>
              <a:gd name="adj" fmla="val 9106"/>
            </a:avLst>
          </a:prstGeom>
          <a:solidFill>
            <a:srgbClr val="800000">
              <a:alpha val="74901"/>
            </a:srgbClr>
          </a:solidFill>
          <a:ln w="254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63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mph" presetSubtype="0" repeatCount="1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0" fill="hold"/>
                                        <p:tgtEl>
                                          <p:spTgt spid="563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563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563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563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56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6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6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563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34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563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 nodeType="clickPar">
                      <p:stCondLst>
                        <p:cond delay="0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6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6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35"/>
                  </p:tgtEl>
                </p:cond>
              </p:nextCondLst>
            </p:seq>
          </p:childTnLst>
        </p:cTn>
      </p:par>
    </p:tnLst>
    <p:bldLst>
      <p:bldP spid="56334" grpId="0" animBg="1"/>
      <p:bldP spid="56335" grpId="0" animBg="1"/>
      <p:bldP spid="56374" grpId="0" animBg="1"/>
      <p:bldP spid="56374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blackWhite">
          <a:xfrm>
            <a:off x="0" y="0"/>
            <a:ext cx="9144000" cy="685800"/>
          </a:xfrm>
          <a:prstGeom prst="roundRect">
            <a:avLst>
              <a:gd name="adj" fmla="val 9106"/>
            </a:avLst>
          </a:prstGeom>
          <a:solidFill>
            <a:srgbClr val="800000">
              <a:alpha val="74901"/>
            </a:srgbClr>
          </a:solidFill>
          <a:ln w="254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3886200" y="5334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u="sng">
                <a:solidFill>
                  <a:srgbClr val="006600"/>
                </a:solidFill>
              </a:rPr>
              <a:t>Tập đọc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657600" y="1020763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990000"/>
                </a:solidFill>
              </a:rPr>
              <a:t>Người mẹ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5181600" y="1538288"/>
            <a:ext cx="2819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>
                <a:solidFill>
                  <a:srgbClr val="140476"/>
                </a:solidFill>
              </a:rPr>
              <a:t>Theo</a:t>
            </a:r>
            <a:r>
              <a:rPr lang="en-US" sz="2400" b="1">
                <a:solidFill>
                  <a:srgbClr val="140476"/>
                </a:solidFill>
              </a:rPr>
              <a:t> An-đec-xen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3657600" y="1981200"/>
            <a:ext cx="533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>
                <a:solidFill>
                  <a:srgbClr val="140476"/>
                </a:solidFill>
              </a:rPr>
              <a:t>(Nguyễn Văn Hải, Vũ Minh Toàn dịch)</a:t>
            </a:r>
          </a:p>
        </p:txBody>
      </p:sp>
      <p:sp>
        <p:nvSpPr>
          <p:cNvPr id="12295" name="AutoShape 7"/>
          <p:cNvSpPr>
            <a:spLocks noChangeArrowheads="1"/>
          </p:cNvSpPr>
          <p:nvPr/>
        </p:nvSpPr>
        <p:spPr bwMode="gray">
          <a:xfrm>
            <a:off x="76200" y="38100"/>
            <a:ext cx="16002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99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2400" b="1">
                <a:solidFill>
                  <a:srgbClr val="140476"/>
                </a:solidFill>
              </a:rPr>
              <a:t>SGK/29</a:t>
            </a:r>
          </a:p>
        </p:txBody>
      </p:sp>
      <p:sp>
        <p:nvSpPr>
          <p:cNvPr id="77833" name="Rectangle 9"/>
          <p:cNvSpPr>
            <a:spLocks noChangeArrowheads="1"/>
          </p:cNvSpPr>
          <p:nvPr/>
        </p:nvSpPr>
        <p:spPr bwMode="auto">
          <a:xfrm>
            <a:off x="3352800" y="2297113"/>
            <a:ext cx="3276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sz="2400" b="1" i="1">
                <a:solidFill>
                  <a:schemeClr val="tx2"/>
                </a:solidFill>
              </a:rPr>
              <a:t>(Xem sách trang 29)</a:t>
            </a:r>
          </a:p>
        </p:txBody>
      </p:sp>
      <p:sp>
        <p:nvSpPr>
          <p:cNvPr id="77836" name="Rectangle 12"/>
          <p:cNvSpPr>
            <a:spLocks noChangeArrowheads="1"/>
          </p:cNvSpPr>
          <p:nvPr/>
        </p:nvSpPr>
        <p:spPr bwMode="auto">
          <a:xfrm>
            <a:off x="3352800" y="2830513"/>
            <a:ext cx="3276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sz="2400" b="1" i="1">
                <a:solidFill>
                  <a:schemeClr val="tx2"/>
                </a:solidFill>
              </a:rPr>
              <a:t>Bài sau: </a:t>
            </a:r>
            <a:r>
              <a:rPr lang="en-US" sz="2400" b="1" i="1">
                <a:solidFill>
                  <a:srgbClr val="990000"/>
                </a:solidFill>
              </a:rPr>
              <a:t>Ông ngoại</a:t>
            </a:r>
          </a:p>
        </p:txBody>
      </p:sp>
      <p:sp>
        <p:nvSpPr>
          <p:cNvPr id="12298" name="AutoShape 13"/>
          <p:cNvSpPr>
            <a:spLocks noChangeArrowheads="1"/>
          </p:cNvSpPr>
          <p:nvPr/>
        </p:nvSpPr>
        <p:spPr bwMode="blackWhite">
          <a:xfrm>
            <a:off x="0" y="6172200"/>
            <a:ext cx="9144000" cy="685800"/>
          </a:xfrm>
          <a:prstGeom prst="roundRect">
            <a:avLst>
              <a:gd name="adj" fmla="val 9106"/>
            </a:avLst>
          </a:prstGeom>
          <a:solidFill>
            <a:srgbClr val="800000">
              <a:alpha val="74901"/>
            </a:srgbClr>
          </a:solidFill>
          <a:ln w="254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77838" name="Line 14"/>
          <p:cNvSpPr>
            <a:spLocks noChangeShapeType="1"/>
          </p:cNvSpPr>
          <p:nvPr/>
        </p:nvSpPr>
        <p:spPr bwMode="auto">
          <a:xfrm>
            <a:off x="1828800" y="4191000"/>
            <a:ext cx="57912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78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78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7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78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78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7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7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33" grpId="0"/>
      <p:bldP spid="77836" grpId="0"/>
      <p:bldP spid="7783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4"/>
          <p:cNvSpPr>
            <a:spLocks noChangeArrowheads="1"/>
          </p:cNvSpPr>
          <p:nvPr/>
        </p:nvSpPr>
        <p:spPr bwMode="blackWhite">
          <a:xfrm>
            <a:off x="0" y="0"/>
            <a:ext cx="9144000" cy="685800"/>
          </a:xfrm>
          <a:prstGeom prst="roundRect">
            <a:avLst>
              <a:gd name="adj" fmla="val 9106"/>
            </a:avLst>
          </a:prstGeom>
          <a:solidFill>
            <a:srgbClr val="800000">
              <a:alpha val="74901"/>
            </a:srgbClr>
          </a:solidFill>
          <a:ln w="254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3886200" y="6096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u="sng">
                <a:solidFill>
                  <a:srgbClr val="006600"/>
                </a:solidFill>
              </a:rPr>
              <a:t>Tập đọc</a:t>
            </a:r>
          </a:p>
        </p:txBody>
      </p:sp>
      <p:sp>
        <p:nvSpPr>
          <p:cNvPr id="67593" name="Oval 9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895600" y="1219200"/>
            <a:ext cx="3657600" cy="838200"/>
          </a:xfrm>
          <a:prstGeom prst="ellipse">
            <a:avLst/>
          </a:prstGeom>
          <a:solidFill>
            <a:srgbClr val="FFFFFF"/>
          </a:solidFill>
          <a:ln w="28575">
            <a:solidFill>
              <a:srgbClr val="1A0597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2800" b="1">
                <a:solidFill>
                  <a:srgbClr val="800000"/>
                </a:solidFill>
              </a:rPr>
              <a:t>Kiểm tra bài cũ:</a:t>
            </a:r>
          </a:p>
        </p:txBody>
      </p:sp>
      <p:pic>
        <p:nvPicPr>
          <p:cNvPr id="67594" name="Picture 10" descr="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4495800"/>
            <a:ext cx="990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595" name="AutoShape 1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133600" y="2514600"/>
            <a:ext cx="4343400" cy="1828800"/>
          </a:xfrm>
          <a:prstGeom prst="cloudCallout">
            <a:avLst>
              <a:gd name="adj1" fmla="val -40606"/>
              <a:gd name="adj2" fmla="val 89759"/>
            </a:avLst>
          </a:prstGeom>
          <a:solidFill>
            <a:schemeClr val="bg1"/>
          </a:solidFill>
          <a:ln w="12700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pPr algn="l"/>
            <a:r>
              <a:rPr lang="en-US" sz="2400" b="1">
                <a:solidFill>
                  <a:srgbClr val="990000"/>
                </a:solidFill>
                <a:cs typeface="Times New Roman" pitchFamily="18" charset="0"/>
              </a:rPr>
              <a:t> </a:t>
            </a:r>
            <a:r>
              <a:rPr lang="en-US" sz="2400" b="1"/>
              <a:t>+ Cảnh vật trong nhà, ngoài vườn như thế nào?</a:t>
            </a:r>
          </a:p>
        </p:txBody>
      </p:sp>
      <p:sp>
        <p:nvSpPr>
          <p:cNvPr id="67596" name="AutoShape 12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133600" y="2286000"/>
            <a:ext cx="4648200" cy="2286000"/>
          </a:xfrm>
          <a:prstGeom prst="cloudCallout">
            <a:avLst>
              <a:gd name="adj1" fmla="val -58060"/>
              <a:gd name="adj2" fmla="val 96042"/>
            </a:avLst>
          </a:prstGeom>
          <a:solidFill>
            <a:schemeClr val="bg1"/>
          </a:solidFill>
          <a:ln w="12700">
            <a:solidFill>
              <a:srgbClr val="1A0597"/>
            </a:solidFill>
            <a:round/>
            <a:headEnd/>
            <a:tailEnd/>
          </a:ln>
        </p:spPr>
        <p:txBody>
          <a:bodyPr/>
          <a:lstStyle/>
          <a:p>
            <a:r>
              <a:rPr lang="en-US" sz="2400" b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990000"/>
                </a:solidFill>
              </a:rPr>
              <a:t>+ Bà mơ thấy gì?</a:t>
            </a:r>
          </a:p>
          <a:p>
            <a:r>
              <a:rPr lang="en-US" sz="2400" b="1">
                <a:solidFill>
                  <a:srgbClr val="990000"/>
                </a:solidFill>
              </a:rPr>
              <a:t>+ Vì sao có thể đoán bà mơ như vậy?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75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7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7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" dur="500"/>
                                        <p:tgtEl>
                                          <p:spTgt spid="675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7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7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7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3" grpId="0" animBg="1"/>
      <p:bldP spid="67595" grpId="0" animBg="1"/>
      <p:bldP spid="67595" grpId="1" animBg="1"/>
      <p:bldP spid="6759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4"/>
          <p:cNvSpPr>
            <a:spLocks noChangeArrowheads="1"/>
          </p:cNvSpPr>
          <p:nvPr/>
        </p:nvSpPr>
        <p:spPr bwMode="blackWhite">
          <a:xfrm>
            <a:off x="0" y="0"/>
            <a:ext cx="9144000" cy="685800"/>
          </a:xfrm>
          <a:prstGeom prst="roundRect">
            <a:avLst>
              <a:gd name="adj" fmla="val 9106"/>
            </a:avLst>
          </a:prstGeom>
          <a:solidFill>
            <a:srgbClr val="800000">
              <a:alpha val="74901"/>
            </a:srgbClr>
          </a:solidFill>
          <a:ln w="254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3886200" y="5334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u="sng">
                <a:solidFill>
                  <a:srgbClr val="006600"/>
                </a:solidFill>
              </a:rPr>
              <a:t>Tập đọc</a:t>
            </a:r>
          </a:p>
        </p:txBody>
      </p:sp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3657600" y="9144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990000"/>
                </a:solidFill>
              </a:rPr>
              <a:t>Người mẹ</a:t>
            </a:r>
          </a:p>
        </p:txBody>
      </p:sp>
      <p:sp>
        <p:nvSpPr>
          <p:cNvPr id="68615" name="Text Box 7"/>
          <p:cNvSpPr txBox="1">
            <a:spLocks noChangeArrowheads="1"/>
          </p:cNvSpPr>
          <p:nvPr/>
        </p:nvSpPr>
        <p:spPr bwMode="auto">
          <a:xfrm>
            <a:off x="5181600" y="1295400"/>
            <a:ext cx="281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>
                <a:solidFill>
                  <a:srgbClr val="140476"/>
                </a:solidFill>
              </a:rPr>
              <a:t>Theo</a:t>
            </a:r>
            <a:r>
              <a:rPr lang="en-US" sz="2400" b="1">
                <a:solidFill>
                  <a:srgbClr val="140476"/>
                </a:solidFill>
              </a:rPr>
              <a:t> An-đec-xen</a:t>
            </a:r>
          </a:p>
        </p:txBody>
      </p:sp>
      <p:sp>
        <p:nvSpPr>
          <p:cNvPr id="68616" name="Text Box 8"/>
          <p:cNvSpPr txBox="1">
            <a:spLocks noChangeArrowheads="1"/>
          </p:cNvSpPr>
          <p:nvPr/>
        </p:nvSpPr>
        <p:spPr bwMode="auto">
          <a:xfrm>
            <a:off x="3657600" y="1638300"/>
            <a:ext cx="533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>
                <a:solidFill>
                  <a:srgbClr val="140476"/>
                </a:solidFill>
              </a:rPr>
              <a:t>(Nguyễn Văn Hải, Vũ Minh Toàn dịch)</a:t>
            </a:r>
          </a:p>
        </p:txBody>
      </p:sp>
      <p:sp>
        <p:nvSpPr>
          <p:cNvPr id="68617" name="AutoShape 9"/>
          <p:cNvSpPr>
            <a:spLocks noChangeArrowheads="1"/>
          </p:cNvSpPr>
          <p:nvPr/>
        </p:nvSpPr>
        <p:spPr bwMode="gray">
          <a:xfrm>
            <a:off x="76200" y="38100"/>
            <a:ext cx="16002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99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2400" b="1">
                <a:solidFill>
                  <a:srgbClr val="140476"/>
                </a:solidFill>
              </a:rPr>
              <a:t>SGK/29</a:t>
            </a:r>
          </a:p>
        </p:txBody>
      </p:sp>
      <p:pic>
        <p:nvPicPr>
          <p:cNvPr id="68618" name="Picture 10" descr="nguoi m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209800"/>
            <a:ext cx="8534400" cy="4419600"/>
          </a:xfrm>
          <a:prstGeom prst="rect">
            <a:avLst/>
          </a:prstGeom>
          <a:noFill/>
          <a:ln w="28575">
            <a:solidFill>
              <a:srgbClr val="99000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8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86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86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8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68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4" grpId="0"/>
      <p:bldP spid="68615" grpId="0"/>
      <p:bldP spid="68616" grpId="0"/>
      <p:bldP spid="686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blackWhite">
          <a:xfrm>
            <a:off x="0" y="0"/>
            <a:ext cx="9144000" cy="685800"/>
          </a:xfrm>
          <a:prstGeom prst="roundRect">
            <a:avLst>
              <a:gd name="adj" fmla="val 9106"/>
            </a:avLst>
          </a:prstGeom>
          <a:solidFill>
            <a:srgbClr val="800000">
              <a:alpha val="74901"/>
            </a:srgbClr>
          </a:solidFill>
          <a:ln w="254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3886200" y="5334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u="sng">
                <a:solidFill>
                  <a:srgbClr val="006600"/>
                </a:solidFill>
              </a:rPr>
              <a:t>Tập đọc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657600" y="9144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990000"/>
                </a:solidFill>
              </a:rPr>
              <a:t>Người mẹ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5181600" y="1295400"/>
            <a:ext cx="281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>
                <a:solidFill>
                  <a:srgbClr val="140476"/>
                </a:solidFill>
              </a:rPr>
              <a:t>Theo</a:t>
            </a:r>
            <a:r>
              <a:rPr lang="en-US" sz="2400" b="1">
                <a:solidFill>
                  <a:srgbClr val="140476"/>
                </a:solidFill>
              </a:rPr>
              <a:t> An-đec-xen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657600" y="1638300"/>
            <a:ext cx="533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>
                <a:solidFill>
                  <a:srgbClr val="140476"/>
                </a:solidFill>
              </a:rPr>
              <a:t>(Nguyễn Văn Hải, Vũ Minh Toàn dịch)</a:t>
            </a: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gray">
          <a:xfrm>
            <a:off x="76200" y="38100"/>
            <a:ext cx="16002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99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2400" b="1">
                <a:solidFill>
                  <a:srgbClr val="140476"/>
                </a:solidFill>
              </a:rPr>
              <a:t>SGK/29</a:t>
            </a:r>
          </a:p>
        </p:txBody>
      </p:sp>
      <p:sp>
        <p:nvSpPr>
          <p:cNvPr id="69641" name="Text Box 9"/>
          <p:cNvSpPr txBox="1">
            <a:spLocks noChangeArrowheads="1"/>
          </p:cNvSpPr>
          <p:nvPr/>
        </p:nvSpPr>
        <p:spPr bwMode="auto">
          <a:xfrm>
            <a:off x="-76200" y="2738438"/>
            <a:ext cx="1752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i="1">
                <a:solidFill>
                  <a:srgbClr val="000000"/>
                </a:solidFill>
                <a:cs typeface="Times New Roman" pitchFamily="18" charset="0"/>
              </a:rPr>
              <a:t>* </a:t>
            </a:r>
            <a:r>
              <a:rPr lang="en-US" sz="2400" b="1">
                <a:solidFill>
                  <a:srgbClr val="000000"/>
                </a:solidFill>
                <a:cs typeface="Times New Roman" pitchFamily="18" charset="0"/>
              </a:rPr>
              <a:t>Hớt hải, </a:t>
            </a:r>
          </a:p>
        </p:txBody>
      </p:sp>
      <p:sp>
        <p:nvSpPr>
          <p:cNvPr id="69642" name="Text Box 10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5486400" y="3048000"/>
            <a:ext cx="259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>
                <a:solidFill>
                  <a:srgbClr val="990000"/>
                </a:solidFill>
                <a:cs typeface="Times New Roman" pitchFamily="18" charset="0"/>
              </a:rPr>
              <a:t>- Mấy đêm ròng</a:t>
            </a:r>
            <a:endParaRPr lang="en-US" sz="2400" b="1">
              <a:solidFill>
                <a:srgbClr val="990000"/>
              </a:solidFill>
              <a:cs typeface="Times New Roman" pitchFamily="18" charset="0"/>
            </a:endParaRPr>
          </a:p>
        </p:txBody>
      </p:sp>
      <p:sp>
        <p:nvSpPr>
          <p:cNvPr id="69644" name="Text Box 12"/>
          <p:cNvSpPr txBox="1">
            <a:spLocks noChangeArrowheads="1"/>
          </p:cNvSpPr>
          <p:nvPr/>
        </p:nvSpPr>
        <p:spPr bwMode="auto">
          <a:xfrm>
            <a:off x="0" y="2133600"/>
            <a:ext cx="2209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1A0597"/>
                </a:solidFill>
              </a:rPr>
              <a:t>Luyện đọc</a:t>
            </a:r>
          </a:p>
        </p:txBody>
      </p:sp>
      <p:sp>
        <p:nvSpPr>
          <p:cNvPr id="69645" name="Text Box 13"/>
          <p:cNvSpPr txBox="1">
            <a:spLocks noChangeArrowheads="1"/>
          </p:cNvSpPr>
          <p:nvPr/>
        </p:nvSpPr>
        <p:spPr bwMode="auto">
          <a:xfrm>
            <a:off x="5486400" y="2590800"/>
            <a:ext cx="175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>
                <a:solidFill>
                  <a:srgbClr val="1A0597"/>
                </a:solidFill>
              </a:rPr>
              <a:t>Từ ngữ</a:t>
            </a:r>
          </a:p>
        </p:txBody>
      </p:sp>
      <p:sp>
        <p:nvSpPr>
          <p:cNvPr id="69646" name="Text Box 14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5257800" y="2057400"/>
            <a:ext cx="3352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1A0597"/>
                </a:solidFill>
              </a:rPr>
              <a:t>       Tìm hiểu bài</a:t>
            </a:r>
          </a:p>
        </p:txBody>
      </p:sp>
      <p:sp>
        <p:nvSpPr>
          <p:cNvPr id="69647" name="Line 15"/>
          <p:cNvSpPr>
            <a:spLocks noChangeShapeType="1"/>
          </p:cNvSpPr>
          <p:nvPr/>
        </p:nvSpPr>
        <p:spPr bwMode="auto">
          <a:xfrm>
            <a:off x="5334000" y="2209800"/>
            <a:ext cx="76200" cy="4648200"/>
          </a:xfrm>
          <a:prstGeom prst="line">
            <a:avLst/>
          </a:prstGeom>
          <a:noFill/>
          <a:ln w="28575">
            <a:solidFill>
              <a:srgbClr val="1A0597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648" name="Text Box 16"/>
          <p:cNvSpPr txBox="1">
            <a:spLocks noChangeArrowheads="1"/>
          </p:cNvSpPr>
          <p:nvPr/>
        </p:nvSpPr>
        <p:spPr bwMode="auto">
          <a:xfrm>
            <a:off x="1423988" y="2714625"/>
            <a:ext cx="16240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i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000000"/>
                </a:solidFill>
                <a:cs typeface="Times New Roman" pitchFamily="18" charset="0"/>
              </a:rPr>
              <a:t>thiếp đi, </a:t>
            </a:r>
          </a:p>
        </p:txBody>
      </p:sp>
      <p:sp>
        <p:nvSpPr>
          <p:cNvPr id="69649" name="Text Box 17"/>
          <p:cNvSpPr txBox="1">
            <a:spLocks noChangeArrowheads="1"/>
          </p:cNvSpPr>
          <p:nvPr/>
        </p:nvSpPr>
        <p:spPr bwMode="auto">
          <a:xfrm>
            <a:off x="2771775" y="2714625"/>
            <a:ext cx="1981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i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000000"/>
                </a:solidFill>
                <a:cs typeface="Times New Roman" pitchFamily="18" charset="0"/>
              </a:rPr>
              <a:t>áo choàng, </a:t>
            </a:r>
          </a:p>
        </p:txBody>
      </p:sp>
      <p:sp>
        <p:nvSpPr>
          <p:cNvPr id="69650" name="Text Box 18"/>
          <p:cNvSpPr txBox="1">
            <a:spLocks noChangeArrowheads="1"/>
          </p:cNvSpPr>
          <p:nvPr/>
        </p:nvSpPr>
        <p:spPr bwMode="auto">
          <a:xfrm>
            <a:off x="0" y="3200400"/>
            <a:ext cx="228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i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000000"/>
                </a:solidFill>
                <a:cs typeface="Times New Roman" pitchFamily="18" charset="0"/>
              </a:rPr>
              <a:t>khẩn khoản, </a:t>
            </a:r>
          </a:p>
        </p:txBody>
      </p:sp>
      <p:sp>
        <p:nvSpPr>
          <p:cNvPr id="69651" name="Text Box 19"/>
          <p:cNvSpPr txBox="1">
            <a:spLocks noChangeArrowheads="1"/>
          </p:cNvSpPr>
          <p:nvPr/>
        </p:nvSpPr>
        <p:spPr bwMode="auto">
          <a:xfrm>
            <a:off x="2033588" y="3214688"/>
            <a:ext cx="1371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i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000000"/>
                </a:solidFill>
                <a:cs typeface="Times New Roman" pitchFamily="18" charset="0"/>
              </a:rPr>
              <a:t>lã chã, </a:t>
            </a:r>
          </a:p>
        </p:txBody>
      </p:sp>
      <p:sp>
        <p:nvSpPr>
          <p:cNvPr id="69652" name="Text Box 20"/>
          <p:cNvSpPr txBox="1">
            <a:spLocks noChangeArrowheads="1"/>
          </p:cNvSpPr>
          <p:nvPr/>
        </p:nvSpPr>
        <p:spPr bwMode="auto">
          <a:xfrm>
            <a:off x="3124200" y="3219450"/>
            <a:ext cx="1676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i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000000"/>
                </a:solidFill>
                <a:cs typeface="Times New Roman" pitchFamily="18" charset="0"/>
              </a:rPr>
              <a:t>lạnh lẽo. </a:t>
            </a:r>
          </a:p>
        </p:txBody>
      </p:sp>
      <p:sp>
        <p:nvSpPr>
          <p:cNvPr id="69653" name="Text Box 21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5486400" y="3505200"/>
            <a:ext cx="175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>
                <a:solidFill>
                  <a:srgbClr val="990000"/>
                </a:solidFill>
                <a:cs typeface="Times New Roman" pitchFamily="18" charset="0"/>
              </a:rPr>
              <a:t>- Thiếp đi </a:t>
            </a:r>
          </a:p>
        </p:txBody>
      </p:sp>
      <p:sp>
        <p:nvSpPr>
          <p:cNvPr id="69654" name="Text Box 22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5486400" y="3914775"/>
            <a:ext cx="243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>
                <a:solidFill>
                  <a:srgbClr val="990000"/>
                </a:solidFill>
                <a:cs typeface="Times New Roman" pitchFamily="18" charset="0"/>
              </a:rPr>
              <a:t>- Khẩn khoản </a:t>
            </a:r>
          </a:p>
        </p:txBody>
      </p:sp>
      <p:sp>
        <p:nvSpPr>
          <p:cNvPr id="69655" name="Text Box 23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5486400" y="4343400"/>
            <a:ext cx="152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>
                <a:solidFill>
                  <a:srgbClr val="990000"/>
                </a:solidFill>
                <a:cs typeface="Times New Roman" pitchFamily="18" charset="0"/>
              </a:rPr>
              <a:t>- Lã chã</a:t>
            </a:r>
          </a:p>
        </p:txBody>
      </p:sp>
      <p:sp>
        <p:nvSpPr>
          <p:cNvPr id="69657" name="Rectangle 25"/>
          <p:cNvSpPr>
            <a:spLocks noChangeArrowheads="1"/>
          </p:cNvSpPr>
          <p:nvPr/>
        </p:nvSpPr>
        <p:spPr bwMode="auto">
          <a:xfrm>
            <a:off x="304800" y="4092575"/>
            <a:ext cx="5257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sz="2400" b="1" i="1">
                <a:solidFill>
                  <a:schemeClr val="tx2"/>
                </a:solidFill>
                <a:cs typeface="Times New Roman" pitchFamily="18" charset="0"/>
              </a:rPr>
              <a:t>-Thấy bà Thần Chết ngạc nhiên</a:t>
            </a:r>
          </a:p>
          <a:p>
            <a:pPr algn="l"/>
            <a:r>
              <a:rPr lang="en-US" sz="2400" b="1" i="1">
                <a:solidFill>
                  <a:schemeClr val="tx2"/>
                </a:solidFill>
                <a:cs typeface="Times New Roman" pitchFamily="18" charset="0"/>
              </a:rPr>
              <a:t>hỏi:</a:t>
            </a:r>
            <a:endParaRPr lang="en-US" sz="2400">
              <a:solidFill>
                <a:schemeClr val="tx2"/>
              </a:solidFill>
            </a:endParaRPr>
          </a:p>
          <a:p>
            <a:pPr algn="l" eaLnBrk="0" hangingPunct="0"/>
            <a:r>
              <a:rPr lang="en-US" sz="2400" b="1" i="1">
                <a:solidFill>
                  <a:schemeClr val="tx2"/>
                </a:solidFill>
                <a:cs typeface="Times New Roman" pitchFamily="18" charset="0"/>
              </a:rPr>
              <a:t>-Làm sao ngươi có thể tìm đến </a:t>
            </a:r>
          </a:p>
          <a:p>
            <a:pPr algn="l" eaLnBrk="0" hangingPunct="0"/>
            <a:r>
              <a:rPr lang="en-US" sz="2400" b="1" i="1">
                <a:solidFill>
                  <a:schemeClr val="tx2"/>
                </a:solidFill>
                <a:cs typeface="Times New Roman" pitchFamily="18" charset="0"/>
              </a:rPr>
              <a:t>tận nơi đây?</a:t>
            </a:r>
            <a:endParaRPr lang="en-US" sz="2400">
              <a:solidFill>
                <a:schemeClr val="tx2"/>
              </a:solidFill>
            </a:endParaRPr>
          </a:p>
          <a:p>
            <a:pPr algn="l" eaLnBrk="0" hangingPunct="0"/>
            <a:r>
              <a:rPr lang="en-US" sz="2400" b="1" i="1">
                <a:solidFill>
                  <a:schemeClr val="tx2"/>
                </a:solidFill>
                <a:cs typeface="Times New Roman" pitchFamily="18" charset="0"/>
              </a:rPr>
              <a:t>Bà mẹ trả lời:</a:t>
            </a:r>
          </a:p>
          <a:p>
            <a:pPr algn="l" eaLnBrk="0" hangingPunct="0"/>
            <a:r>
              <a:rPr lang="en-US" sz="2400" b="1" i="1">
                <a:solidFill>
                  <a:schemeClr val="tx2"/>
                </a:solidFill>
                <a:cs typeface="Times New Roman" pitchFamily="18" charset="0"/>
              </a:rPr>
              <a:t>-Vì tôi là mẹ  Hãy trả con cho tôi! </a:t>
            </a:r>
            <a:r>
              <a:rPr lang="en-US" sz="24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69658" name="Line 26"/>
          <p:cNvSpPr>
            <a:spLocks noChangeShapeType="1"/>
          </p:cNvSpPr>
          <p:nvPr/>
        </p:nvSpPr>
        <p:spPr bwMode="auto">
          <a:xfrm flipH="1">
            <a:off x="1571625" y="4071938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659" name="Line 27"/>
          <p:cNvSpPr>
            <a:spLocks noChangeShapeType="1"/>
          </p:cNvSpPr>
          <p:nvPr/>
        </p:nvSpPr>
        <p:spPr bwMode="auto">
          <a:xfrm flipH="1">
            <a:off x="795338" y="4514850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660" name="Line 28"/>
          <p:cNvSpPr>
            <a:spLocks noChangeShapeType="1"/>
          </p:cNvSpPr>
          <p:nvPr/>
        </p:nvSpPr>
        <p:spPr bwMode="auto">
          <a:xfrm flipH="1">
            <a:off x="852488" y="4514850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661" name="Line 29"/>
          <p:cNvSpPr>
            <a:spLocks noChangeShapeType="1"/>
          </p:cNvSpPr>
          <p:nvPr/>
        </p:nvSpPr>
        <p:spPr bwMode="auto">
          <a:xfrm>
            <a:off x="3262313" y="4424363"/>
            <a:ext cx="17526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662" name="Line 30"/>
          <p:cNvSpPr>
            <a:spLocks noChangeShapeType="1"/>
          </p:cNvSpPr>
          <p:nvPr/>
        </p:nvSpPr>
        <p:spPr bwMode="auto">
          <a:xfrm flipH="1">
            <a:off x="2057400" y="5367338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663" name="Line 31"/>
          <p:cNvSpPr>
            <a:spLocks noChangeShapeType="1"/>
          </p:cNvSpPr>
          <p:nvPr/>
        </p:nvSpPr>
        <p:spPr bwMode="auto">
          <a:xfrm flipH="1">
            <a:off x="2133600" y="5367338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664" name="Line 32"/>
          <p:cNvSpPr>
            <a:spLocks noChangeShapeType="1"/>
          </p:cNvSpPr>
          <p:nvPr/>
        </p:nvSpPr>
        <p:spPr bwMode="auto">
          <a:xfrm flipH="1">
            <a:off x="2057400" y="6219825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665" name="Line 33"/>
          <p:cNvSpPr>
            <a:spLocks noChangeShapeType="1"/>
          </p:cNvSpPr>
          <p:nvPr/>
        </p:nvSpPr>
        <p:spPr bwMode="auto">
          <a:xfrm flipH="1">
            <a:off x="2133600" y="6219825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666" name="Line 34"/>
          <p:cNvSpPr>
            <a:spLocks noChangeShapeType="1"/>
          </p:cNvSpPr>
          <p:nvPr/>
        </p:nvSpPr>
        <p:spPr bwMode="auto">
          <a:xfrm flipH="1">
            <a:off x="5105400" y="6234113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667" name="Line 35"/>
          <p:cNvSpPr>
            <a:spLocks noChangeShapeType="1"/>
          </p:cNvSpPr>
          <p:nvPr/>
        </p:nvSpPr>
        <p:spPr bwMode="auto">
          <a:xfrm flipH="1">
            <a:off x="5181600" y="6234113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668" name="Line 36"/>
          <p:cNvSpPr>
            <a:spLocks noChangeShapeType="1"/>
          </p:cNvSpPr>
          <p:nvPr/>
        </p:nvSpPr>
        <p:spPr bwMode="auto">
          <a:xfrm>
            <a:off x="304800" y="5257800"/>
            <a:ext cx="13716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669" name="Line 37"/>
          <p:cNvSpPr>
            <a:spLocks noChangeShapeType="1"/>
          </p:cNvSpPr>
          <p:nvPr/>
        </p:nvSpPr>
        <p:spPr bwMode="auto">
          <a:xfrm>
            <a:off x="261938" y="5672138"/>
            <a:ext cx="16764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670" name="Line 38"/>
          <p:cNvSpPr>
            <a:spLocks noChangeShapeType="1"/>
          </p:cNvSpPr>
          <p:nvPr/>
        </p:nvSpPr>
        <p:spPr bwMode="auto">
          <a:xfrm>
            <a:off x="762000" y="6538913"/>
            <a:ext cx="12192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671" name="Line 39"/>
          <p:cNvSpPr>
            <a:spLocks noChangeShapeType="1"/>
          </p:cNvSpPr>
          <p:nvPr/>
        </p:nvSpPr>
        <p:spPr bwMode="auto">
          <a:xfrm>
            <a:off x="2952750" y="6524625"/>
            <a:ext cx="3810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672" name="AutoShape 40"/>
          <p:cNvSpPr>
            <a:spLocks noChangeArrowheads="1"/>
          </p:cNvSpPr>
          <p:nvPr/>
        </p:nvSpPr>
        <p:spPr bwMode="auto">
          <a:xfrm>
            <a:off x="5562600" y="4648200"/>
            <a:ext cx="3505200" cy="2209800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en-US" sz="2000" b="1">
              <a:solidFill>
                <a:srgbClr val="1A0597"/>
              </a:solidFill>
            </a:endParaRPr>
          </a:p>
          <a:p>
            <a:pPr algn="l"/>
            <a:r>
              <a:rPr lang="en-US" sz="2400" b="1">
                <a:solidFill>
                  <a:srgbClr val="003399"/>
                </a:solidFill>
              </a:rPr>
              <a:t>Người mẹ rất yêu </a:t>
            </a:r>
          </a:p>
          <a:p>
            <a:pPr algn="l"/>
            <a:r>
              <a:rPr lang="en-US" sz="2400" b="1">
                <a:solidFill>
                  <a:srgbClr val="003399"/>
                </a:solidFill>
              </a:rPr>
              <a:t>con. Vì con, người </a:t>
            </a:r>
          </a:p>
          <a:p>
            <a:pPr algn="l"/>
            <a:r>
              <a:rPr lang="en-US" sz="2400" b="1">
                <a:solidFill>
                  <a:srgbClr val="003399"/>
                </a:solidFill>
              </a:rPr>
              <a:t>mẹ có thể làm tất cả.</a:t>
            </a:r>
          </a:p>
          <a:p>
            <a:pPr algn="l"/>
            <a:endParaRPr lang="en-US" sz="2400"/>
          </a:p>
        </p:txBody>
      </p:sp>
      <p:pic>
        <p:nvPicPr>
          <p:cNvPr id="5158" name="Picture 41" descr="Star-05-june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91500" y="3810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74" name="WordArt 42"/>
          <p:cNvSpPr>
            <a:spLocks noChangeArrowheads="1" noChangeShapeType="1" noTextEdit="1"/>
          </p:cNvSpPr>
          <p:nvPr/>
        </p:nvSpPr>
        <p:spPr bwMode="auto">
          <a:xfrm>
            <a:off x="304800" y="1295400"/>
            <a:ext cx="3305175" cy="990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vi-VN" sz="3200" b="1" i="1" kern="1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>
                    <a:alpha val="87057"/>
                  </a:srgbClr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Thi đọc diễn cảm</a:t>
            </a:r>
            <a:endParaRPr lang="en-US" sz="3200" b="1" i="1" kern="10">
              <a:ln w="9525">
                <a:solidFill>
                  <a:srgbClr val="00FFFF"/>
                </a:solidFill>
                <a:round/>
                <a:headEnd/>
                <a:tailEnd/>
              </a:ln>
              <a:solidFill>
                <a:srgbClr val="0000FF">
                  <a:alpha val="87057"/>
                </a:srgbClr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9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96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696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96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96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9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9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69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69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69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69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69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69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2000"/>
                                        <p:tgtEl>
                                          <p:spTgt spid="69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9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9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69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9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69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69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69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69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69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69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500"/>
                                        <p:tgtEl>
                                          <p:spTgt spid="69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69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500"/>
                                        <p:tgtEl>
                                          <p:spTgt spid="69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69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69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9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696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69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8" presetID="22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39" dur="500" fill="hold"/>
                                        <p:tgtEl>
                                          <p:spTgt spid="696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0" dur="500" fill="hold"/>
                                        <p:tgtEl>
                                          <p:spTgt spid="696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1" dur="500" fill="hold"/>
                                        <p:tgtEl>
                                          <p:spTgt spid="696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2" dur="500" fill="hold"/>
                                        <p:tgtEl>
                                          <p:spTgt spid="696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146" dur="500"/>
                                        <p:tgtEl>
                                          <p:spTgt spid="696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8" restart="whenNotActive" fill="hold" evtFilter="cancelBubble" nodeType="interactiveSeq">
                <p:stCondLst>
                  <p:cond evt="onClick" delay="0">
                    <p:tgtEl>
                      <p:spTgt spid="696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9" fill="hold" nodeType="clickPar">
                      <p:stCondLst>
                        <p:cond delay="0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500"/>
                                        <p:tgtEl>
                                          <p:spTgt spid="69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69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69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500"/>
                                        <p:tgtEl>
                                          <p:spTgt spid="69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645"/>
                  </p:tgtEl>
                </p:cond>
              </p:nextCondLst>
            </p:seq>
          </p:childTnLst>
        </p:cTn>
      </p:par>
    </p:tnLst>
    <p:bldLst>
      <p:bldP spid="69641" grpId="0"/>
      <p:bldP spid="69642" grpId="0"/>
      <p:bldP spid="69644" grpId="0"/>
      <p:bldP spid="69645" grpId="0"/>
      <p:bldP spid="69646" grpId="0"/>
      <p:bldP spid="69647" grpId="0" animBg="1"/>
      <p:bldP spid="69648" grpId="0"/>
      <p:bldP spid="69649" grpId="0"/>
      <p:bldP spid="69650" grpId="0"/>
      <p:bldP spid="69651" grpId="0"/>
      <p:bldP spid="69652" grpId="0"/>
      <p:bldP spid="69653" grpId="0"/>
      <p:bldP spid="69654" grpId="0"/>
      <p:bldP spid="69655" grpId="0"/>
      <p:bldP spid="69657" grpId="0"/>
      <p:bldP spid="69658" grpId="0" animBg="1"/>
      <p:bldP spid="69659" grpId="0" animBg="1"/>
      <p:bldP spid="69660" grpId="0" animBg="1"/>
      <p:bldP spid="69661" grpId="0" animBg="1"/>
      <p:bldP spid="69662" grpId="0" animBg="1"/>
      <p:bldP spid="69663" grpId="0" animBg="1"/>
      <p:bldP spid="69664" grpId="0" animBg="1"/>
      <p:bldP spid="69665" grpId="0" animBg="1"/>
      <p:bldP spid="69666" grpId="0" animBg="1"/>
      <p:bldP spid="69667" grpId="0" animBg="1"/>
      <p:bldP spid="69668" grpId="0" animBg="1"/>
      <p:bldP spid="69669" grpId="0" animBg="1"/>
      <p:bldP spid="69670" grpId="0" animBg="1"/>
      <p:bldP spid="69671" grpId="0" animBg="1"/>
      <p:bldP spid="69672" grpId="0" animBg="1"/>
      <p:bldP spid="69674" grpId="0" animBg="1"/>
      <p:bldP spid="69674" grpId="1" animBg="1"/>
      <p:bldP spid="69674" grpId="2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blackWhite">
          <a:xfrm>
            <a:off x="0" y="0"/>
            <a:ext cx="9144000" cy="685800"/>
          </a:xfrm>
          <a:prstGeom prst="roundRect">
            <a:avLst>
              <a:gd name="adj" fmla="val 9106"/>
            </a:avLst>
          </a:prstGeom>
          <a:solidFill>
            <a:srgbClr val="800000">
              <a:alpha val="74901"/>
            </a:srgbClr>
          </a:solidFill>
          <a:ln w="254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886200" y="5334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u="sng">
                <a:solidFill>
                  <a:srgbClr val="006600"/>
                </a:solidFill>
              </a:rPr>
              <a:t>Tập đọc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657600" y="9144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990000"/>
                </a:solidFill>
              </a:rPr>
              <a:t>Người mẹ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5181600" y="1295400"/>
            <a:ext cx="281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>
                <a:solidFill>
                  <a:srgbClr val="140476"/>
                </a:solidFill>
              </a:rPr>
              <a:t>Theo</a:t>
            </a:r>
            <a:r>
              <a:rPr lang="en-US" sz="2400" b="1">
                <a:solidFill>
                  <a:srgbClr val="140476"/>
                </a:solidFill>
              </a:rPr>
              <a:t> An-đec-xen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3657600" y="1638300"/>
            <a:ext cx="533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>
                <a:solidFill>
                  <a:srgbClr val="140476"/>
                </a:solidFill>
              </a:rPr>
              <a:t>(Nguyễn Văn Hải, Vũ Minh Toàn dịch)</a:t>
            </a:r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gray">
          <a:xfrm>
            <a:off x="76200" y="38100"/>
            <a:ext cx="16002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99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2400" b="1">
                <a:solidFill>
                  <a:srgbClr val="140476"/>
                </a:solidFill>
              </a:rPr>
              <a:t>SGK/29</a:t>
            </a:r>
          </a:p>
        </p:txBody>
      </p:sp>
      <p:sp>
        <p:nvSpPr>
          <p:cNvPr id="70666" name="AutoShape 10"/>
          <p:cNvSpPr>
            <a:spLocks noChangeArrowheads="1"/>
          </p:cNvSpPr>
          <p:nvPr/>
        </p:nvSpPr>
        <p:spPr bwMode="gray">
          <a:xfrm>
            <a:off x="304800" y="2209800"/>
            <a:ext cx="27432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1A0597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2400" b="1">
                <a:solidFill>
                  <a:srgbClr val="990000"/>
                </a:solidFill>
              </a:rPr>
              <a:t>Tìm hiểu bài</a:t>
            </a:r>
          </a:p>
        </p:txBody>
      </p:sp>
      <p:sp>
        <p:nvSpPr>
          <p:cNvPr id="70667" name="Rectangle 11"/>
          <p:cNvSpPr>
            <a:spLocks noChangeArrowheads="1"/>
          </p:cNvSpPr>
          <p:nvPr/>
        </p:nvSpPr>
        <p:spPr bwMode="auto">
          <a:xfrm>
            <a:off x="304800" y="2970213"/>
            <a:ext cx="5541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sz="2400" b="1">
                <a:solidFill>
                  <a:srgbClr val="000099"/>
                </a:solidFill>
              </a:rPr>
              <a:t>+Kể vắn tắt chuyện xảy ra ở đoạn 1?</a:t>
            </a:r>
          </a:p>
        </p:txBody>
      </p:sp>
      <p:sp>
        <p:nvSpPr>
          <p:cNvPr id="70668" name="Rectangle 12"/>
          <p:cNvSpPr>
            <a:spLocks noChangeArrowheads="1"/>
          </p:cNvSpPr>
          <p:nvPr/>
        </p:nvSpPr>
        <p:spPr bwMode="auto">
          <a:xfrm>
            <a:off x="152400" y="2786063"/>
            <a:ext cx="8763000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sz="2400" b="1"/>
              <a:t>-Bà mẹ thức mấy. đêm ròng trông đứa con ốm. Mệt quá, </a:t>
            </a:r>
          </a:p>
          <a:p>
            <a:pPr algn="l"/>
            <a:r>
              <a:rPr lang="en-US" sz="2400" b="1"/>
              <a:t>bà thiếp đi. Tỉnh dậy, thấy mất con, bà hớt hải gọi tìm.</a:t>
            </a:r>
          </a:p>
          <a:p>
            <a:pPr algn="l"/>
            <a:r>
              <a:rPr lang="en-US" sz="2400" b="1"/>
              <a:t>Thần Đêm Tối nói cho bà biết: con bà đã bị Thần Chết </a:t>
            </a:r>
          </a:p>
          <a:p>
            <a:pPr algn="l"/>
            <a:r>
              <a:rPr lang="en-US" sz="2400" b="1"/>
              <a:t>bắt đi.Bà cầu xin Thần Đêm Tối chỉ đường cho bà đuổi </a:t>
            </a:r>
          </a:p>
          <a:p>
            <a:pPr algn="l"/>
            <a:r>
              <a:rPr lang="en-US" sz="2400" b="1"/>
              <a:t>theo Thần Chết, Thần Đêm Tối chỉ đường cho Bà.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6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6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0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06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06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0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6" grpId="0" animBg="1"/>
      <p:bldP spid="70667" grpId="0"/>
      <p:bldP spid="7066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blackWhite">
          <a:xfrm>
            <a:off x="0" y="0"/>
            <a:ext cx="9144000" cy="685800"/>
          </a:xfrm>
          <a:prstGeom prst="roundRect">
            <a:avLst>
              <a:gd name="adj" fmla="val 9106"/>
            </a:avLst>
          </a:prstGeom>
          <a:solidFill>
            <a:srgbClr val="800000">
              <a:alpha val="74901"/>
            </a:srgbClr>
          </a:solidFill>
          <a:ln w="254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3886200" y="5334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u="sng">
                <a:solidFill>
                  <a:srgbClr val="006600"/>
                </a:solidFill>
              </a:rPr>
              <a:t>Tập đọc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657600" y="9144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990000"/>
                </a:solidFill>
              </a:rPr>
              <a:t>Người mẹ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5181600" y="1295400"/>
            <a:ext cx="281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>
                <a:solidFill>
                  <a:srgbClr val="140476"/>
                </a:solidFill>
              </a:rPr>
              <a:t>Theo</a:t>
            </a:r>
            <a:r>
              <a:rPr lang="en-US" sz="2400" b="1">
                <a:solidFill>
                  <a:srgbClr val="140476"/>
                </a:solidFill>
              </a:rPr>
              <a:t> An-đec-xen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657600" y="1638300"/>
            <a:ext cx="533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>
                <a:solidFill>
                  <a:srgbClr val="140476"/>
                </a:solidFill>
              </a:rPr>
              <a:t>(Nguyễn Văn Hải, Vũ Minh Toàn dịch)</a:t>
            </a:r>
          </a:p>
        </p:txBody>
      </p:sp>
      <p:sp>
        <p:nvSpPr>
          <p:cNvPr id="7175" name="AutoShape 7"/>
          <p:cNvSpPr>
            <a:spLocks noChangeArrowheads="1"/>
          </p:cNvSpPr>
          <p:nvPr/>
        </p:nvSpPr>
        <p:spPr bwMode="gray">
          <a:xfrm>
            <a:off x="76200" y="38100"/>
            <a:ext cx="16002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99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2400" b="1">
                <a:solidFill>
                  <a:srgbClr val="140476"/>
                </a:solidFill>
              </a:rPr>
              <a:t>SGK/29</a:t>
            </a:r>
          </a:p>
        </p:txBody>
      </p:sp>
      <p:sp>
        <p:nvSpPr>
          <p:cNvPr id="71688" name="AutoShape 8"/>
          <p:cNvSpPr>
            <a:spLocks noChangeArrowheads="1"/>
          </p:cNvSpPr>
          <p:nvPr/>
        </p:nvSpPr>
        <p:spPr bwMode="gray">
          <a:xfrm>
            <a:off x="304800" y="1828800"/>
            <a:ext cx="27432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1A0597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2400" b="1">
                <a:solidFill>
                  <a:srgbClr val="990000"/>
                </a:solidFill>
              </a:rPr>
              <a:t>Tìm hiểu bài</a:t>
            </a:r>
          </a:p>
        </p:txBody>
      </p:sp>
      <p:sp>
        <p:nvSpPr>
          <p:cNvPr id="71690" name="Rectangle 10"/>
          <p:cNvSpPr>
            <a:spLocks noChangeArrowheads="1"/>
          </p:cNvSpPr>
          <p:nvPr/>
        </p:nvSpPr>
        <p:spPr bwMode="auto">
          <a:xfrm>
            <a:off x="304800" y="2589213"/>
            <a:ext cx="76501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sz="2400" b="1">
                <a:solidFill>
                  <a:srgbClr val="000099"/>
                </a:solidFill>
              </a:rPr>
              <a:t>+Người mẹ đã làm gì để bụi gai chỉ đường cho bà?</a:t>
            </a:r>
            <a:endParaRPr lang="en-US" sz="1600">
              <a:solidFill>
                <a:srgbClr val="000099"/>
              </a:solidFill>
            </a:endParaRPr>
          </a:p>
        </p:txBody>
      </p:sp>
      <p:sp>
        <p:nvSpPr>
          <p:cNvPr id="71691" name="Rectangle 11"/>
          <p:cNvSpPr>
            <a:spLocks noChangeArrowheads="1"/>
          </p:cNvSpPr>
          <p:nvPr/>
        </p:nvSpPr>
        <p:spPr bwMode="auto">
          <a:xfrm>
            <a:off x="152400" y="2611438"/>
            <a:ext cx="8686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sz="2400" b="1"/>
              <a:t>-</a:t>
            </a:r>
            <a:r>
              <a:rPr lang="en-US" sz="2400" b="1">
                <a:solidFill>
                  <a:srgbClr val="990000"/>
                </a:solidFill>
              </a:rPr>
              <a:t>Bà mẹ chấp nhận yêu cầu của bụi gai: ôm ghì bụi gai </a:t>
            </a:r>
          </a:p>
          <a:p>
            <a:pPr algn="l"/>
            <a:r>
              <a:rPr lang="en-US" sz="2400" b="1">
                <a:solidFill>
                  <a:srgbClr val="990000"/>
                </a:solidFill>
              </a:rPr>
              <a:t>vào lòng để sưởi ẩm cho nó, làm nó đâm chồi, nảy lộc </a:t>
            </a:r>
          </a:p>
          <a:p>
            <a:pPr algn="l"/>
            <a:r>
              <a:rPr lang="en-US" sz="2400" b="1">
                <a:solidFill>
                  <a:srgbClr val="990000"/>
                </a:solidFill>
              </a:rPr>
              <a:t>và nở hoa giữa mùa đông buốt gíá</a:t>
            </a:r>
            <a:r>
              <a:rPr lang="en-US" sz="2400">
                <a:solidFill>
                  <a:srgbClr val="990000"/>
                </a:solidFill>
              </a:rPr>
              <a:t>.</a:t>
            </a:r>
          </a:p>
        </p:txBody>
      </p:sp>
      <p:sp>
        <p:nvSpPr>
          <p:cNvPr id="71692" name="Rectangle 12"/>
          <p:cNvSpPr>
            <a:spLocks noChangeArrowheads="1"/>
          </p:cNvSpPr>
          <p:nvPr/>
        </p:nvSpPr>
        <p:spPr bwMode="auto">
          <a:xfrm>
            <a:off x="228600" y="4646613"/>
            <a:ext cx="79216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sz="2400" b="1">
                <a:solidFill>
                  <a:srgbClr val="003399"/>
                </a:solidFill>
              </a:rPr>
              <a:t>+Người mẹ đã làm gì để hồ nước chỉ đường cho bà?</a:t>
            </a:r>
            <a:endParaRPr lang="en-US" sz="1600">
              <a:solidFill>
                <a:srgbClr val="003399"/>
              </a:solidFill>
            </a:endParaRPr>
          </a:p>
        </p:txBody>
      </p:sp>
      <p:sp>
        <p:nvSpPr>
          <p:cNvPr id="71693" name="Rectangle 13"/>
          <p:cNvSpPr>
            <a:spLocks noChangeArrowheads="1"/>
          </p:cNvSpPr>
          <p:nvPr/>
        </p:nvSpPr>
        <p:spPr bwMode="auto">
          <a:xfrm>
            <a:off x="228600" y="4899025"/>
            <a:ext cx="8534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sz="2400" b="1"/>
              <a:t>-Bà mẹ làm theo yêu cầu của hồ nước:khóc đến nỗi đôi </a:t>
            </a:r>
          </a:p>
          <a:p>
            <a:pPr algn="l"/>
            <a:r>
              <a:rPr lang="en-US" sz="2400" b="1"/>
              <a:t>mắt theo dòng lệ rơi xuống hồ, hoá thành 2 hòn ngọc.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6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6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71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1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1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71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8" grpId="0" animBg="1"/>
      <p:bldP spid="71690" grpId="0"/>
      <p:bldP spid="71691" grpId="0"/>
      <p:bldP spid="71692" grpId="0"/>
      <p:bldP spid="7169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blackWhite">
          <a:xfrm>
            <a:off x="0" y="0"/>
            <a:ext cx="9144000" cy="685800"/>
          </a:xfrm>
          <a:prstGeom prst="roundRect">
            <a:avLst>
              <a:gd name="adj" fmla="val 9106"/>
            </a:avLst>
          </a:prstGeom>
          <a:solidFill>
            <a:srgbClr val="800000">
              <a:alpha val="74901"/>
            </a:srgbClr>
          </a:solidFill>
          <a:ln w="254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886200" y="5334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u="sng">
                <a:solidFill>
                  <a:srgbClr val="006600"/>
                </a:solidFill>
              </a:rPr>
              <a:t>Tập đọc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657600" y="9144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990000"/>
                </a:solidFill>
              </a:rPr>
              <a:t>Người mẹ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5181600" y="1295400"/>
            <a:ext cx="281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>
                <a:solidFill>
                  <a:srgbClr val="140476"/>
                </a:solidFill>
              </a:rPr>
              <a:t>Theo</a:t>
            </a:r>
            <a:r>
              <a:rPr lang="en-US" sz="2400" b="1">
                <a:solidFill>
                  <a:srgbClr val="140476"/>
                </a:solidFill>
              </a:rPr>
              <a:t> An-đec-xen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3657600" y="1638300"/>
            <a:ext cx="533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>
                <a:solidFill>
                  <a:srgbClr val="140476"/>
                </a:solidFill>
              </a:rPr>
              <a:t>(Nguyễn Văn Hải, Vũ Minh Toàn dịch)</a:t>
            </a:r>
          </a:p>
        </p:txBody>
      </p:sp>
      <p:sp>
        <p:nvSpPr>
          <p:cNvPr id="8199" name="AutoShape 7"/>
          <p:cNvSpPr>
            <a:spLocks noChangeArrowheads="1"/>
          </p:cNvSpPr>
          <p:nvPr/>
        </p:nvSpPr>
        <p:spPr bwMode="gray">
          <a:xfrm>
            <a:off x="76200" y="38100"/>
            <a:ext cx="16002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99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2400" b="1">
                <a:solidFill>
                  <a:srgbClr val="140476"/>
                </a:solidFill>
              </a:rPr>
              <a:t>SGK/29</a:t>
            </a:r>
          </a:p>
        </p:txBody>
      </p:sp>
      <p:sp>
        <p:nvSpPr>
          <p:cNvPr id="72712" name="AutoShape 8"/>
          <p:cNvSpPr>
            <a:spLocks noChangeArrowheads="1"/>
          </p:cNvSpPr>
          <p:nvPr/>
        </p:nvSpPr>
        <p:spPr bwMode="gray">
          <a:xfrm>
            <a:off x="304800" y="2209800"/>
            <a:ext cx="27432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1A0597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2400" b="1">
                <a:solidFill>
                  <a:srgbClr val="990000"/>
                </a:solidFill>
              </a:rPr>
              <a:t>Tìm hiểu bài</a:t>
            </a:r>
          </a:p>
        </p:txBody>
      </p:sp>
      <p:sp>
        <p:nvSpPr>
          <p:cNvPr id="72714" name="Rectangle 10"/>
          <p:cNvSpPr>
            <a:spLocks noChangeArrowheads="1"/>
          </p:cNvSpPr>
          <p:nvPr/>
        </p:nvSpPr>
        <p:spPr bwMode="auto">
          <a:xfrm>
            <a:off x="292100" y="2970213"/>
            <a:ext cx="84740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sz="2400" b="1">
                <a:solidFill>
                  <a:srgbClr val="003399"/>
                </a:solidFill>
              </a:rPr>
              <a:t>+Thái độ của Thần Chết như thế nào khi thấy người mẹ?</a:t>
            </a:r>
          </a:p>
        </p:txBody>
      </p:sp>
      <p:sp>
        <p:nvSpPr>
          <p:cNvPr id="72715" name="Rectangle 11"/>
          <p:cNvSpPr>
            <a:spLocks noChangeArrowheads="1"/>
          </p:cNvSpPr>
          <p:nvPr/>
        </p:nvSpPr>
        <p:spPr bwMode="auto">
          <a:xfrm>
            <a:off x="228600" y="3240088"/>
            <a:ext cx="86868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sz="2400" b="1">
                <a:solidFill>
                  <a:srgbClr val="990000"/>
                </a:solidFill>
              </a:rPr>
              <a:t>-Ngạc nhiên, không hiểu vì sao người mẹ có thể tìm đến</a:t>
            </a:r>
          </a:p>
          <a:p>
            <a:pPr algn="l"/>
            <a:r>
              <a:rPr lang="en-US" sz="2400" b="1">
                <a:solidFill>
                  <a:srgbClr val="990000"/>
                </a:solidFill>
              </a:rPr>
              <a:t> tận nơi mình ở.</a:t>
            </a:r>
          </a:p>
        </p:txBody>
      </p:sp>
      <p:sp>
        <p:nvSpPr>
          <p:cNvPr id="72716" name="Rectangle 12"/>
          <p:cNvSpPr>
            <a:spLocks noChangeArrowheads="1"/>
          </p:cNvSpPr>
          <p:nvPr/>
        </p:nvSpPr>
        <p:spPr bwMode="auto">
          <a:xfrm>
            <a:off x="381000" y="4494213"/>
            <a:ext cx="48355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sz="2400" b="1">
                <a:solidFill>
                  <a:schemeClr val="tx2"/>
                </a:solidFill>
              </a:rPr>
              <a:t>+Người mẹ trả lời như thế nào?</a:t>
            </a:r>
          </a:p>
        </p:txBody>
      </p:sp>
      <p:sp>
        <p:nvSpPr>
          <p:cNvPr id="72717" name="Rectangle 13"/>
          <p:cNvSpPr>
            <a:spLocks noChangeArrowheads="1"/>
          </p:cNvSpPr>
          <p:nvPr/>
        </p:nvSpPr>
        <p:spPr bwMode="auto">
          <a:xfrm>
            <a:off x="381000" y="4962525"/>
            <a:ext cx="8305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sz="2400" b="1">
                <a:solidFill>
                  <a:srgbClr val="990000"/>
                </a:solidFill>
              </a:rPr>
              <a:t>-Bà trả lời: vì bà là mẹ, người mẹ có thể làm tất cả vì </a:t>
            </a:r>
          </a:p>
          <a:p>
            <a:pPr algn="l"/>
            <a:r>
              <a:rPr lang="en-US" sz="2400" b="1">
                <a:solidFill>
                  <a:srgbClr val="990000"/>
                </a:solidFill>
              </a:rPr>
              <a:t>con và bà đòi Thần Chết trả lại con cho mình.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2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2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2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2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2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2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72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2" grpId="0" animBg="1"/>
      <p:bldP spid="72714" grpId="0"/>
      <p:bldP spid="72715" grpId="0"/>
      <p:bldP spid="72716" grpId="0"/>
      <p:bldP spid="727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blackWhite">
          <a:xfrm>
            <a:off x="0" y="0"/>
            <a:ext cx="9144000" cy="685800"/>
          </a:xfrm>
          <a:prstGeom prst="roundRect">
            <a:avLst>
              <a:gd name="adj" fmla="val 9106"/>
            </a:avLst>
          </a:prstGeom>
          <a:solidFill>
            <a:srgbClr val="800000">
              <a:alpha val="74901"/>
            </a:srgbClr>
          </a:solidFill>
          <a:ln w="254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3886200" y="5334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u="sng">
                <a:solidFill>
                  <a:srgbClr val="006600"/>
                </a:solidFill>
              </a:rPr>
              <a:t>Tập đọc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3657600" y="9144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990000"/>
                </a:solidFill>
              </a:rPr>
              <a:t>Người mẹ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5181600" y="1295400"/>
            <a:ext cx="281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>
                <a:solidFill>
                  <a:srgbClr val="140476"/>
                </a:solidFill>
              </a:rPr>
              <a:t>Theo</a:t>
            </a:r>
            <a:r>
              <a:rPr lang="en-US" sz="2400" b="1">
                <a:solidFill>
                  <a:srgbClr val="140476"/>
                </a:solidFill>
              </a:rPr>
              <a:t> An-đec-xen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3657600" y="1638300"/>
            <a:ext cx="533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>
                <a:solidFill>
                  <a:srgbClr val="140476"/>
                </a:solidFill>
              </a:rPr>
              <a:t>(Nguyễn Văn Hải, Vũ Minh Toàn dịch)</a:t>
            </a:r>
          </a:p>
        </p:txBody>
      </p:sp>
      <p:sp>
        <p:nvSpPr>
          <p:cNvPr id="9223" name="AutoShape 7"/>
          <p:cNvSpPr>
            <a:spLocks noChangeArrowheads="1"/>
          </p:cNvSpPr>
          <p:nvPr/>
        </p:nvSpPr>
        <p:spPr bwMode="gray">
          <a:xfrm>
            <a:off x="76200" y="38100"/>
            <a:ext cx="16002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99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2400" b="1">
                <a:solidFill>
                  <a:srgbClr val="140476"/>
                </a:solidFill>
              </a:rPr>
              <a:t>SGK/29</a:t>
            </a:r>
          </a:p>
        </p:txBody>
      </p:sp>
      <p:sp>
        <p:nvSpPr>
          <p:cNvPr id="73736" name="AutoShape 8"/>
          <p:cNvSpPr>
            <a:spLocks noChangeArrowheads="1"/>
          </p:cNvSpPr>
          <p:nvPr/>
        </p:nvSpPr>
        <p:spPr bwMode="gray">
          <a:xfrm>
            <a:off x="304800" y="2209800"/>
            <a:ext cx="27432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1A0597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2400" b="1">
                <a:solidFill>
                  <a:srgbClr val="990000"/>
                </a:solidFill>
              </a:rPr>
              <a:t>Tìm hiểu bài</a:t>
            </a:r>
          </a:p>
        </p:txBody>
      </p:sp>
      <p:sp>
        <p:nvSpPr>
          <p:cNvPr id="73740" name="Rectangle 12"/>
          <p:cNvSpPr>
            <a:spLocks noChangeArrowheads="1"/>
          </p:cNvSpPr>
          <p:nvPr/>
        </p:nvSpPr>
        <p:spPr bwMode="auto">
          <a:xfrm>
            <a:off x="304800" y="2754313"/>
            <a:ext cx="8305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sz="2400" b="1">
                <a:solidFill>
                  <a:srgbClr val="990000"/>
                </a:solidFill>
              </a:rPr>
              <a:t>+ Chọn ý đúng nhất nói lên nội dung câu chuyện:</a:t>
            </a:r>
          </a:p>
        </p:txBody>
      </p:sp>
      <p:sp>
        <p:nvSpPr>
          <p:cNvPr id="73741" name="Rectangle 13"/>
          <p:cNvSpPr>
            <a:spLocks noChangeArrowheads="1"/>
          </p:cNvSpPr>
          <p:nvPr/>
        </p:nvSpPr>
        <p:spPr bwMode="auto">
          <a:xfrm>
            <a:off x="304800" y="3440113"/>
            <a:ext cx="5867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sz="2400" b="1">
                <a:solidFill>
                  <a:schemeClr val="tx2"/>
                </a:solidFill>
              </a:rPr>
              <a:t>a) Người mẹ là người rất dũng cảm.</a:t>
            </a:r>
          </a:p>
        </p:txBody>
      </p:sp>
      <p:sp>
        <p:nvSpPr>
          <p:cNvPr id="73742" name="Rectangle 14"/>
          <p:cNvSpPr>
            <a:spLocks noChangeArrowheads="1"/>
          </p:cNvSpPr>
          <p:nvPr/>
        </p:nvSpPr>
        <p:spPr bwMode="auto">
          <a:xfrm>
            <a:off x="304800" y="3973513"/>
            <a:ext cx="5867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sz="2400" b="1">
                <a:solidFill>
                  <a:schemeClr val="tx2"/>
                </a:solidFill>
              </a:rPr>
              <a:t>b) Người mẹ không sợ Thần Chết.</a:t>
            </a:r>
          </a:p>
        </p:txBody>
      </p:sp>
      <p:sp>
        <p:nvSpPr>
          <p:cNvPr id="73743" name="Rectangle 15"/>
          <p:cNvSpPr>
            <a:spLocks noChangeArrowheads="1"/>
          </p:cNvSpPr>
          <p:nvPr/>
        </p:nvSpPr>
        <p:spPr bwMode="auto">
          <a:xfrm>
            <a:off x="304800" y="4506913"/>
            <a:ext cx="6781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sz="2400" b="1">
                <a:solidFill>
                  <a:schemeClr val="tx2"/>
                </a:solidFill>
              </a:rPr>
              <a:t>c) Người mẹ có thể hi sinh tất cả vì con.</a:t>
            </a:r>
          </a:p>
        </p:txBody>
      </p:sp>
      <p:sp>
        <p:nvSpPr>
          <p:cNvPr id="73745" name="Oval 17"/>
          <p:cNvSpPr>
            <a:spLocks noChangeArrowheads="1"/>
          </p:cNvSpPr>
          <p:nvPr/>
        </p:nvSpPr>
        <p:spPr bwMode="auto">
          <a:xfrm>
            <a:off x="171450" y="4752975"/>
            <a:ext cx="609600" cy="533400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 b="1"/>
          </a:p>
        </p:txBody>
      </p:sp>
      <p:sp>
        <p:nvSpPr>
          <p:cNvPr id="73746" name="WordArt 18"/>
          <p:cNvSpPr>
            <a:spLocks noChangeArrowheads="1" noChangeShapeType="1" noTextEdit="1"/>
          </p:cNvSpPr>
          <p:nvPr/>
        </p:nvSpPr>
        <p:spPr bwMode="auto">
          <a:xfrm>
            <a:off x="3657600" y="2276475"/>
            <a:ext cx="3305175" cy="52387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vi-VN" sz="3200" b="1" i="1" kern="1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>
                    <a:alpha val="87057"/>
                  </a:srgbClr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Trao đổi nhóm đôi</a:t>
            </a:r>
            <a:endParaRPr lang="en-US" sz="3200" b="1" i="1" kern="10">
              <a:ln w="9525">
                <a:solidFill>
                  <a:srgbClr val="00FFFF"/>
                </a:solidFill>
                <a:round/>
                <a:headEnd/>
                <a:tailEnd/>
              </a:ln>
              <a:solidFill>
                <a:srgbClr val="0000FF">
                  <a:alpha val="87057"/>
                </a:srgbClr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9231" name="Picture 19" descr="Star-05-june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57150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73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3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3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3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3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3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37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3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37" dur="500" fill="hold"/>
                                        <p:tgtEl>
                                          <p:spTgt spid="737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737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737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737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44" dur="500"/>
                                        <p:tgtEl>
                                          <p:spTgt spid="737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37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37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3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6" grpId="0" animBg="1"/>
      <p:bldP spid="73740" grpId="0"/>
      <p:bldP spid="73741" grpId="0"/>
      <p:bldP spid="73742" grpId="0"/>
      <p:bldP spid="73743" grpId="0"/>
      <p:bldP spid="73745" grpId="0" animBg="1"/>
      <p:bldP spid="73746" grpId="0" animBg="1"/>
      <p:bldP spid="73746" grpId="1" animBg="1"/>
      <p:bldP spid="73746" grpId="2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blackWhite">
          <a:xfrm>
            <a:off x="0" y="0"/>
            <a:ext cx="9144000" cy="685800"/>
          </a:xfrm>
          <a:prstGeom prst="roundRect">
            <a:avLst>
              <a:gd name="adj" fmla="val 9106"/>
            </a:avLst>
          </a:prstGeom>
          <a:solidFill>
            <a:srgbClr val="800000">
              <a:alpha val="74901"/>
            </a:srgbClr>
          </a:solidFill>
          <a:ln w="254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886200" y="5334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u="sng">
                <a:solidFill>
                  <a:srgbClr val="006600"/>
                </a:solidFill>
              </a:rPr>
              <a:t>Tập đọc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657600" y="9144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990000"/>
                </a:solidFill>
              </a:rPr>
              <a:t>Người mẹ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5181600" y="1295400"/>
            <a:ext cx="281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>
                <a:solidFill>
                  <a:srgbClr val="140476"/>
                </a:solidFill>
              </a:rPr>
              <a:t>Theo</a:t>
            </a:r>
            <a:r>
              <a:rPr lang="en-US" sz="2400" b="1">
                <a:solidFill>
                  <a:srgbClr val="140476"/>
                </a:solidFill>
              </a:rPr>
              <a:t> An-đec-xen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3657600" y="1638300"/>
            <a:ext cx="533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>
                <a:solidFill>
                  <a:srgbClr val="140476"/>
                </a:solidFill>
              </a:rPr>
              <a:t>(Nguyễn Văn Hải, Vũ Minh Toàn dịch)</a:t>
            </a:r>
          </a:p>
        </p:txBody>
      </p:sp>
      <p:sp>
        <p:nvSpPr>
          <p:cNvPr id="10247" name="AutoShape 7"/>
          <p:cNvSpPr>
            <a:spLocks noChangeArrowheads="1"/>
          </p:cNvSpPr>
          <p:nvPr/>
        </p:nvSpPr>
        <p:spPr bwMode="gray">
          <a:xfrm>
            <a:off x="76200" y="38100"/>
            <a:ext cx="16002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99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2400" b="1">
                <a:solidFill>
                  <a:srgbClr val="140476"/>
                </a:solidFill>
              </a:rPr>
              <a:t>SGK/29</a:t>
            </a:r>
          </a:p>
        </p:txBody>
      </p:sp>
      <p:sp>
        <p:nvSpPr>
          <p:cNvPr id="74760" name="AutoShape 8"/>
          <p:cNvSpPr>
            <a:spLocks noChangeArrowheads="1"/>
          </p:cNvSpPr>
          <p:nvPr/>
        </p:nvSpPr>
        <p:spPr bwMode="gray">
          <a:xfrm>
            <a:off x="304800" y="2209800"/>
            <a:ext cx="27432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99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2800" b="1">
                <a:solidFill>
                  <a:schemeClr val="tx2"/>
                </a:solidFill>
              </a:rPr>
              <a:t>Kể chuyện</a:t>
            </a:r>
          </a:p>
        </p:txBody>
      </p:sp>
      <p:sp>
        <p:nvSpPr>
          <p:cNvPr id="74761" name="Rectangle 9"/>
          <p:cNvSpPr>
            <a:spLocks noChangeArrowheads="1"/>
          </p:cNvSpPr>
          <p:nvPr/>
        </p:nvSpPr>
        <p:spPr bwMode="auto">
          <a:xfrm>
            <a:off x="304800" y="3122613"/>
            <a:ext cx="86106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sz="2400" b="1">
                <a:solidFill>
                  <a:schemeClr val="tx2"/>
                </a:solidFill>
              </a:rPr>
              <a:t>+ Phân vai</a:t>
            </a:r>
            <a:r>
              <a:rPr lang="en-US" sz="2400" b="1">
                <a:solidFill>
                  <a:srgbClr val="990000"/>
                </a:solidFill>
              </a:rPr>
              <a:t> (người dẫn chuyện, bà mẹ, Thần Đêm Tối, bụi gai, hồ nước, Thần Chết) </a:t>
            </a:r>
            <a:r>
              <a:rPr lang="en-US" sz="2400" b="1">
                <a:solidFill>
                  <a:schemeClr val="tx2"/>
                </a:solidFill>
              </a:rPr>
              <a:t>dựng lại câu chuyện</a:t>
            </a:r>
            <a:r>
              <a:rPr lang="en-US" sz="2400" b="1">
                <a:solidFill>
                  <a:srgbClr val="990000"/>
                </a:solidFill>
              </a:rPr>
              <a:t> </a:t>
            </a:r>
            <a:r>
              <a:rPr lang="en-US" sz="2400" b="1" i="1">
                <a:solidFill>
                  <a:schemeClr val="tx2"/>
                </a:solidFill>
              </a:rPr>
              <a:t>Người mẹ. </a:t>
            </a:r>
          </a:p>
        </p:txBody>
      </p:sp>
      <p:sp>
        <p:nvSpPr>
          <p:cNvPr id="74766" name="WordArt 14"/>
          <p:cNvSpPr>
            <a:spLocks noChangeArrowheads="1" noChangeShapeType="1" noTextEdit="1"/>
          </p:cNvSpPr>
          <p:nvPr/>
        </p:nvSpPr>
        <p:spPr bwMode="auto">
          <a:xfrm>
            <a:off x="3657600" y="2057400"/>
            <a:ext cx="4800600" cy="990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3200" b="1" i="1" kern="1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>
                    <a:alpha val="87057"/>
                  </a:srgbClr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Thảo luận nhóm phân vai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4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74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47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47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47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4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747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747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747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747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32" dur="500"/>
                                        <p:tgtEl>
                                          <p:spTgt spid="747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60" grpId="0" animBg="1"/>
      <p:bldP spid="74761" grpId="0"/>
      <p:bldP spid="74766" grpId="0" animBg="1"/>
      <p:bldP spid="74766" grpId="1" animBg="1"/>
      <p:bldP spid="74766" grpId="2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1467</TotalTime>
  <Words>665</Words>
  <Application>Microsoft Office PowerPoint</Application>
  <PresentationFormat>On-screen Show (4:3)</PresentationFormat>
  <Paragraphs>112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1_Office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Uu Viet Co.,ltd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Tien</dc:creator>
  <cp:lastModifiedBy>CSTeam</cp:lastModifiedBy>
  <cp:revision>87</cp:revision>
  <dcterms:created xsi:type="dcterms:W3CDTF">2008-12-07T16:10:08Z</dcterms:created>
  <dcterms:modified xsi:type="dcterms:W3CDTF">2016-06-29T10:07:29Z</dcterms:modified>
</cp:coreProperties>
</file>