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 id="2147483688" r:id="rId5"/>
    <p:sldMasterId id="2147483700" r:id="rId6"/>
  </p:sldMasterIdLst>
  <p:notesMasterIdLst>
    <p:notesMasterId r:id="rId35"/>
  </p:notesMasterIdLst>
  <p:sldIdLst>
    <p:sldId id="257" r:id="rId7"/>
    <p:sldId id="258" r:id="rId8"/>
    <p:sldId id="259" r:id="rId9"/>
    <p:sldId id="260" r:id="rId10"/>
    <p:sldId id="261" r:id="rId11"/>
    <p:sldId id="262" r:id="rId12"/>
    <p:sldId id="263" r:id="rId13"/>
    <p:sldId id="264" r:id="rId14"/>
    <p:sldId id="265" r:id="rId15"/>
    <p:sldId id="266" r:id="rId16"/>
    <p:sldId id="268" r:id="rId17"/>
    <p:sldId id="269" r:id="rId18"/>
    <p:sldId id="270" r:id="rId19"/>
    <p:sldId id="271" r:id="rId20"/>
    <p:sldId id="279" r:id="rId21"/>
    <p:sldId id="278" r:id="rId22"/>
    <p:sldId id="273" r:id="rId23"/>
    <p:sldId id="274" r:id="rId24"/>
    <p:sldId id="275" r:id="rId25"/>
    <p:sldId id="276" r:id="rId26"/>
    <p:sldId id="280" r:id="rId27"/>
    <p:sldId id="281" r:id="rId28"/>
    <p:sldId id="282" r:id="rId29"/>
    <p:sldId id="283" r:id="rId30"/>
    <p:sldId id="284" r:id="rId31"/>
    <p:sldId id="285" r:id="rId32"/>
    <p:sldId id="286" r:id="rId33"/>
    <p:sldId id="29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8" d="100"/>
          <a:sy n="68"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3" Type="http://schemas.openxmlformats.org/officeDocument/2006/relationships/image" Target="../media/image12.png"/><Relationship Id="rId18" Type="http://schemas.microsoft.com/office/2007/relationships/hdphoto" Target="../media/hdphoto9.wdp"/><Relationship Id="rId26" Type="http://schemas.openxmlformats.org/officeDocument/2006/relationships/slide" Target="slide4.xml"/><Relationship Id="rId21" Type="http://schemas.openxmlformats.org/officeDocument/2006/relationships/image" Target="../media/image16.png"/><Relationship Id="rId34" Type="http://schemas.microsoft.com/office/2007/relationships/hdphoto" Target="../media/hdphoto14.wdp"/><Relationship Id="rId7" Type="http://schemas.openxmlformats.org/officeDocument/2006/relationships/image" Target="../media/image9.png"/><Relationship Id="rId12" Type="http://schemas.microsoft.com/office/2007/relationships/hdphoto" Target="../media/hdphoto6.wdp"/><Relationship Id="rId17" Type="http://schemas.openxmlformats.org/officeDocument/2006/relationships/image" Target="../media/image14.png"/><Relationship Id="rId25" Type="http://schemas.openxmlformats.org/officeDocument/2006/relationships/slide" Target="slide7.xml"/><Relationship Id="rId33" Type="http://schemas.openxmlformats.org/officeDocument/2006/relationships/image" Target="../media/image21.png"/><Relationship Id="rId2" Type="http://schemas.openxmlformats.org/officeDocument/2006/relationships/notesSlide" Target="../notesSlides/notesSlide1.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1.png"/><Relationship Id="rId24" Type="http://schemas.openxmlformats.org/officeDocument/2006/relationships/slide" Target="slide5.xml"/><Relationship Id="rId32" Type="http://schemas.microsoft.com/office/2007/relationships/hdphoto" Target="../media/hdphoto13.wdp"/><Relationship Id="rId37" Type="http://schemas.microsoft.com/office/2007/relationships/hdphoto" Target="../media/hdphoto15.wdp"/><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slide" Target="slide3.xml"/><Relationship Id="rId28" Type="http://schemas.openxmlformats.org/officeDocument/2006/relationships/image" Target="../media/image18.GIF"/><Relationship Id="rId36" Type="http://schemas.openxmlformats.org/officeDocument/2006/relationships/image" Target="../media/image23.png"/><Relationship Id="rId10" Type="http://schemas.microsoft.com/office/2007/relationships/hdphoto" Target="../media/hdphoto5.wdp"/><Relationship Id="rId19" Type="http://schemas.openxmlformats.org/officeDocument/2006/relationships/image" Target="../media/image15.png"/><Relationship Id="rId31"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10.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17.png"/><Relationship Id="rId30" Type="http://schemas.microsoft.com/office/2007/relationships/hdphoto" Target="../media/hdphoto12.wdp"/><Relationship Id="rId35" Type="http://schemas.openxmlformats.org/officeDocument/2006/relationships/image" Target="../media/image22.png"/><Relationship Id="rId8" Type="http://schemas.microsoft.com/office/2007/relationships/hdphoto" Target="../media/hdphoto4.wdp"/><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42.GIF"/><Relationship Id="rId4" Type="http://schemas.openxmlformats.org/officeDocument/2006/relationships/image" Target="../media/image41.GIF"/></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0.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6.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jpe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49.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0.jpe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a:t>
            </a: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Ôn và khởi động nhé lớp 2...</a:t>
            </a:r>
            <a:endParaRPr lang="en-US" sz="1600" dirty="0">
              <a:latin typeface="Times New Roman" panose="02020603050405020304" pitchFamily="18" charset="0"/>
              <a:cs typeface="Times New Roman" panose="02020603050405020304" pitchFamily="18" charset="0"/>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845" y="138748"/>
            <a:ext cx="10972800" cy="1143000"/>
          </a:xfrm>
        </p:spPr>
        <p:txBody>
          <a:bodyPr>
            <a:normAutofit/>
          </a:bodyPr>
          <a:lstStyle/>
          <a:p>
            <a:pPr algn="ctr"/>
            <a:r>
              <a:rPr lang="en-US" sz="3700">
                <a:latin typeface="Arial-Rounded" panose="020B0500000000000000" pitchFamily="34" charset="0"/>
                <a:cs typeface="Arial-Rounded" panose="020B0500000000000000" pitchFamily="34" charset="0"/>
              </a:rPr>
              <a:t>1. Các bạn trong tranh đang chơi trò chơi gì?</a:t>
            </a:r>
          </a:p>
        </p:txBody>
      </p:sp>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descr="Capture"/>
          <p:cNvPicPr>
            <a:picLocks noChangeAspect="1"/>
          </p:cNvPicPr>
          <p:nvPr/>
        </p:nvPicPr>
        <p:blipFill>
          <a:blip r:embed="rId4"/>
          <a:stretch>
            <a:fillRect/>
          </a:stretch>
        </p:blipFill>
        <p:spPr>
          <a:xfrm>
            <a:off x="2750820" y="1282065"/>
            <a:ext cx="8364855" cy="4220210"/>
          </a:xfrm>
          <a:prstGeom prst="rect">
            <a:avLst/>
          </a:prstGeom>
        </p:spPr>
      </p:pic>
      <p:sp>
        <p:nvSpPr>
          <p:cNvPr id="5" name="Cloud Callout 4"/>
          <p:cNvSpPr/>
          <p:nvPr/>
        </p:nvSpPr>
        <p:spPr>
          <a:xfrm>
            <a:off x="293370" y="1269365"/>
            <a:ext cx="3914775" cy="1399540"/>
          </a:xfrm>
          <a:prstGeom prst="cloudCallout">
            <a:avLst>
              <a:gd name="adj1" fmla="val 37527"/>
              <a:gd name="adj2" fmla="val 74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endParaRPr lang="en-US" sz="2800" b="1" dirty="0">
              <a:latin typeface="Times New Roman" panose="02020603050405020304" pitchFamily="18" charset="0"/>
              <a:cs typeface="Times New Roman" panose="02020603050405020304" pitchFamily="18" charset="0"/>
            </a:endParaRPr>
          </a:p>
        </p:txBody>
      </p:sp>
      <p:sp>
        <p:nvSpPr>
          <p:cNvPr id="6" name="Title 1"/>
          <p:cNvSpPr>
            <a:spLocks noGrp="1"/>
          </p:cNvSpPr>
          <p:nvPr/>
        </p:nvSpPr>
        <p:spPr>
          <a:xfrm>
            <a:off x="2750820" y="535209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3700" dirty="0">
                <a:latin typeface="Arial-Rounded" panose="020B0500000000000000" pitchFamily="34" charset="0"/>
                <a:cs typeface="Arial-Rounded" panose="020B0500000000000000" pitchFamily="34" charset="0"/>
              </a:rPr>
              <a:t>2. </a:t>
            </a:r>
            <a:r>
              <a:rPr lang="en-US" sz="3700" dirty="0" err="1">
                <a:latin typeface="Times New Roman" panose="02020603050405020304" pitchFamily="18" charset="0"/>
                <a:cs typeface="Times New Roman" panose="02020603050405020304" pitchFamily="18" charset="0"/>
              </a:rPr>
              <a:t>Em</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biết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gì</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về</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trò</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chơi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này</a:t>
            </a:r>
            <a:r>
              <a:rPr lang="en-US" sz="3700" dirty="0">
                <a:latin typeface="Times New Roman" panose="02020603050405020304" pitchFamily="18" charset="0"/>
                <a:cs typeface="Times New Roman" panose="02020603050405020304" pitchFamily="18" charset="0"/>
              </a:rPr>
              <a:t>?</a:t>
            </a:r>
          </a:p>
        </p:txBody>
      </p:sp>
      <p:sp>
        <p:nvSpPr>
          <p:cNvPr id="7" name="Cloud Callout 6"/>
          <p:cNvSpPr/>
          <p:nvPr/>
        </p:nvSpPr>
        <p:spPr>
          <a:xfrm>
            <a:off x="5416550" y="1066165"/>
            <a:ext cx="4239260" cy="2007870"/>
          </a:xfrm>
          <a:prstGeom prst="cloudCallout">
            <a:avLst>
              <a:gd name="adj1" fmla="val -20251"/>
              <a:gd name="adj2" fmla="val 81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dài</a:t>
            </a:r>
            <a:endParaRPr lang="en-US" sz="28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7DCF319-69BA-4AB7-A1A9-42B631310C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Sáo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Sao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qua</a:t>
            </a: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vàng</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ngần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chiếc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thuyền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Ngân</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cau</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Phơi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endParaRPr lang="en-US" sz="2800" b="1"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Xong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lưỡi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liềm</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Ai </a:t>
            </a:r>
            <a:r>
              <a:rPr lang="en-US" sz="2800" b="1" dirty="0" err="1">
                <a:latin typeface="Times New Roman" panose="02020603050405020304" pitchFamily="18" charset="0"/>
                <a:cs typeface="Times New Roman" panose="02020603050405020304" pitchFamily="18" charset="0"/>
              </a:rPr>
              <a:t>quên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endParaRPr lang="en-US" sz="2800" b="1"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sym typeface="+mn-ea"/>
              </a:rPr>
              <a:t>Cánh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no </a:t>
            </a:r>
            <a:r>
              <a:rPr lang="en-US" sz="2800" b="1" dirty="0" err="1">
                <a:latin typeface="Times New Roman" panose="02020603050405020304" pitchFamily="18" charset="0"/>
                <a:cs typeface="Times New Roman" panose="02020603050405020304" pitchFamily="18" charset="0"/>
                <a:sym typeface="+mn-ea"/>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Nhạc</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trời</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réo</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vang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Tiếng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xanh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lúa</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Uốn</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cong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tre</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làng</a:t>
            </a:r>
            <a:endParaRPr lang="en-US" sz="2800" b="1" dirty="0">
              <a:latin typeface="Times New Roman" panose="02020603050405020304" pitchFamily="18" charset="0"/>
              <a:cs typeface="Times New Roman" panose="02020603050405020304" pitchFamily="18" charset="0"/>
              <a:sym typeface="+mn-ea"/>
            </a:endParaRPr>
          </a:p>
          <a:p>
            <a:pPr algn="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Trần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Khoa</a:t>
            </a:r>
            <a:r>
              <a:rPr lang="en-US" sz="2800" b="1"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3" name="Rounded Rectangle 2"/>
          <p:cNvSpPr/>
          <p:nvPr/>
        </p:nvSpPr>
        <p:spPr>
          <a:xfrm>
            <a:off x="8018588" y="232092"/>
            <a:ext cx="4300220" cy="592455"/>
          </a:xfrm>
          <a:prstGeom prst="roundRect">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endParaRPr lang="en-US" sz="36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2092325" y="846455"/>
            <a:ext cx="959485" cy="889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5267960"/>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cxnSp>
        <p:nvCxnSpPr>
          <p:cNvPr id="9" name="Straight Connector 8"/>
          <p:cNvCxnSpPr/>
          <p:nvPr/>
        </p:nvCxnSpPr>
        <p:spPr>
          <a:xfrm flipH="1">
            <a:off x="3279767" y="483115"/>
            <a:ext cx="223520" cy="389316"/>
          </a:xfrm>
          <a:prstGeom prst="line">
            <a:avLst/>
          </a:prstGeom>
        </p:spPr>
        <p:style>
          <a:lnRef idx="3">
            <a:schemeClr val="accent2"/>
          </a:lnRef>
          <a:fillRef idx="0">
            <a:schemeClr val="accent2"/>
          </a:fillRef>
          <a:effectRef idx="2">
            <a:schemeClr val="accent2"/>
          </a:effectRef>
          <a:fontRef idx="minor">
            <a:schemeClr val="tx1"/>
          </a:fontRef>
        </p:style>
      </p:cxnSp>
      <p:cxnSp>
        <p:nvCxnSpPr>
          <p:cNvPr id="3" name="Straight Connector 2"/>
          <p:cNvCxnSpPr/>
          <p:nvPr/>
        </p:nvCxnSpPr>
        <p:spPr>
          <a:xfrm flipH="1">
            <a:off x="3251142" y="9434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3176674" y="13459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4233227" y="17689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376295" y="258953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3927388" y="304649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4047143" y="349524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3827751" y="39477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320732" y="466869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362267" y="51742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3002915" y="5610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3681462" y="60201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7219950" y="4360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982257" y="485394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7101233" y="52228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6400627" y="57012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10506718" y="44411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10645775" y="47853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10916805" y="524478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10645774" y="5695632"/>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8027816" y="228918"/>
            <a:ext cx="41783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1+#ppt_w/2"/>
                                          </p:val>
                                        </p:tav>
                                        <p:tav tm="100000">
                                          <p:val>
                                            <p:strVal val="#ppt_x"/>
                                          </p:val>
                                        </p:tav>
                                      </p:tavLst>
                                    </p:anim>
                                    <p:anim calcmode="lin" valueType="num">
                                      <p:cBhvr additive="base">
                                        <p:cTn id="9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2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8350" y="3253105"/>
            <a:ext cx="9826625" cy="4526280"/>
          </a:xfrm>
        </p:spPr>
        <p:txBody>
          <a:bodyPr/>
          <a:lstStyle/>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Ngân</a:t>
            </a:r>
            <a:r>
              <a:rPr lang="en-US" sz="3200" b="1" i="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dải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a:t>
            </a:r>
          </a:p>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Nong</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thóc</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6997" y="351155"/>
            <a:ext cx="3766049" cy="584739"/>
          </a:xfrm>
          <a:prstGeom prst="rect">
            <a:avLst/>
          </a:prstGeom>
          <a:solidFill>
            <a:srgbClr val="92D050"/>
          </a:solidFill>
        </p:spPr>
        <p:txBody>
          <a:bodyPr wrap="square" lIns="91403" tIns="45702" rIns="91403" bIns="45702" rtlCol="0">
            <a:spAutoFit/>
          </a:bodyPr>
          <a:lstStyle/>
          <a:p>
            <a:pPr algn="ct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 nghĩa của từ</a:t>
            </a:r>
          </a:p>
        </p:txBody>
      </p:sp>
      <p:pic>
        <p:nvPicPr>
          <p:cNvPr id="4" name="Content Placeholder 3"/>
          <p:cNvPicPr>
            <a:picLocks noGrp="1" noChangeAspect="1"/>
          </p:cNvPicPr>
          <p:nvPr>
            <p:ph sz="half" idx="2"/>
          </p:nvPr>
        </p:nvPicPr>
        <p:blipFill>
          <a:blip r:embed="rId3"/>
          <a:stretch>
            <a:fillRect/>
          </a:stretch>
        </p:blipFill>
        <p:spPr>
          <a:xfrm>
            <a:off x="5430982" y="148590"/>
            <a:ext cx="6679738" cy="3006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17" name="TextBox 16"/>
          <p:cNvSpPr txBox="1"/>
          <p:nvPr/>
        </p:nvSpPr>
        <p:spPr>
          <a:xfrm>
            <a:off x="7787225" y="274955"/>
            <a:ext cx="4507010" cy="582295"/>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71120" y="50419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1</a:t>
            </a:r>
          </a:p>
        </p:txBody>
      </p:sp>
      <p:sp>
        <p:nvSpPr>
          <p:cNvPr id="10" name="Flowchart: Connector 9"/>
          <p:cNvSpPr/>
          <p:nvPr/>
        </p:nvSpPr>
        <p:spPr>
          <a:xfrm>
            <a:off x="93980" y="268478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2</a:t>
            </a:r>
          </a:p>
        </p:txBody>
      </p:sp>
      <p:sp>
        <p:nvSpPr>
          <p:cNvPr id="15" name="Flowchart: Connector 14"/>
          <p:cNvSpPr/>
          <p:nvPr/>
        </p:nvSpPr>
        <p:spPr>
          <a:xfrm>
            <a:off x="93980" y="477456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3</a:t>
            </a:r>
          </a:p>
        </p:txBody>
      </p:sp>
      <p:sp>
        <p:nvSpPr>
          <p:cNvPr id="16" name="Flowchart: Connector 15"/>
          <p:cNvSpPr/>
          <p:nvPr/>
        </p:nvSpPr>
        <p:spPr>
          <a:xfrm>
            <a:off x="3380740" y="444944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4</a:t>
            </a:r>
          </a:p>
        </p:txBody>
      </p:sp>
      <p:sp>
        <p:nvSpPr>
          <p:cNvPr id="18" name="Flowchart: Connector 17"/>
          <p:cNvSpPr/>
          <p:nvPr/>
        </p:nvSpPr>
        <p:spPr>
          <a:xfrm>
            <a:off x="7123430" y="454342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P spid="3" grpId="0" bldLvl="0" animBg="1"/>
      <p:bldP spid="10" grpId="0" bldLvl="0" animBg="1"/>
      <p:bldP spid="15" grpId="0" bldLvl="0" animBg="1"/>
      <p:bldP spid="16" grpId="0" bldLvl="0" animBg="1"/>
      <p:bldP spid="1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Arial-Rounded" panose="020B0500000000000000" pitchFamily="34" charset="0"/>
                <a:cs typeface="Arial-Rounded" panose="020B0500000000000000" pitchFamily="34"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17" name="TextBox 16"/>
          <p:cNvSpPr txBox="1"/>
          <p:nvPr/>
        </p:nvSpPr>
        <p:spPr>
          <a:xfrm>
            <a:off x="8013700" y="264411"/>
            <a:ext cx="42291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 sinh đọc toàn bài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77215" y="410845"/>
            <a:ext cx="10078085" cy="107632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Kể tên những vật giống cánh diều được nhắc đến trong bài thơ:</a:t>
            </a:r>
          </a:p>
        </p:txBody>
      </p:sp>
      <p:pic>
        <p:nvPicPr>
          <p:cNvPr id="9" name="Content Placeholder 8"/>
          <p:cNvPicPr>
            <a:picLocks noGrp="1" noChangeAspect="1"/>
          </p:cNvPicPr>
          <p:nvPr>
            <p:ph idx="1"/>
          </p:nvPr>
        </p:nvPicPr>
        <p:blipFill>
          <a:blip r:embed="rId3"/>
          <a:stretch>
            <a:fillRect/>
          </a:stretch>
        </p:blipFill>
        <p:spPr>
          <a:xfrm>
            <a:off x="1296035" y="2012315"/>
            <a:ext cx="9740900" cy="1574165"/>
          </a:xfrm>
          <a:prstGeom prst="rect">
            <a:avLst/>
          </a:prstGeom>
        </p:spPr>
      </p:pic>
      <p:sp>
        <p:nvSpPr>
          <p:cNvPr id="12" name="Rounded Rectangle 11"/>
          <p:cNvSpPr/>
          <p:nvPr/>
        </p:nvSpPr>
        <p:spPr>
          <a:xfrm>
            <a:off x="1287780"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Chiếc thuyền</a:t>
            </a:r>
          </a:p>
        </p:txBody>
      </p:sp>
      <p:sp>
        <p:nvSpPr>
          <p:cNvPr id="13" name="Rounded Rectangle 12"/>
          <p:cNvSpPr/>
          <p:nvPr/>
        </p:nvSpPr>
        <p:spPr>
          <a:xfrm>
            <a:off x="3509010" y="379857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mặt trăng</a:t>
            </a:r>
          </a:p>
        </p:txBody>
      </p:sp>
      <p:sp>
        <p:nvSpPr>
          <p:cNvPr id="14" name="Rounded Rectangle 13"/>
          <p:cNvSpPr/>
          <p:nvPr/>
        </p:nvSpPr>
        <p:spPr>
          <a:xfrm>
            <a:off x="5578475"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hạt cau</a:t>
            </a:r>
          </a:p>
        </p:txBody>
      </p:sp>
      <p:sp>
        <p:nvSpPr>
          <p:cNvPr id="15" name="Rounded Rectangle 14"/>
          <p:cNvSpPr/>
          <p:nvPr/>
        </p:nvSpPr>
        <p:spPr>
          <a:xfrm>
            <a:off x="755650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lưỡi liềm</a:t>
            </a:r>
          </a:p>
        </p:txBody>
      </p:sp>
      <p:sp>
        <p:nvSpPr>
          <p:cNvPr id="16" name="Rounded Rectangle 15"/>
          <p:cNvSpPr/>
          <p:nvPr/>
        </p:nvSpPr>
        <p:spPr>
          <a:xfrm>
            <a:off x="934212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tiếng sáo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Arial-Rounded" panose="020B0500000000000000" pitchFamily="34" charset="0"/>
                <a:cs typeface="Arial-Rounded" panose="020B0500000000000000" pitchFamily="34" charset="0"/>
              </a:rPr>
              <a:t>2. </a:t>
            </a:r>
            <a:r>
              <a:rPr lang="en-US" sz="3555" dirty="0">
                <a:latin typeface="Times New Roman" panose="02020603050405020304" pitchFamily="18" charset="0"/>
                <a:cs typeface="Times New Roman" panose="02020603050405020304" pitchFamily="18" charset="0"/>
              </a:rPr>
              <a:t>2 </a:t>
            </a:r>
            <a:r>
              <a:rPr lang="en-US" sz="3555" dirty="0" err="1">
                <a:latin typeface="Times New Roman" panose="02020603050405020304" pitchFamily="18" charset="0"/>
                <a:cs typeface="Times New Roman" panose="02020603050405020304" pitchFamily="18" charset="0"/>
              </a:rPr>
              <a:t>câu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b="1" dirty="0">
                <a:latin typeface="Times New Roman" panose="02020603050405020304" pitchFamily="18" charset="0"/>
                <a:cs typeface="Times New Roman" panose="02020603050405020304" pitchFamily="18" charset="0"/>
              </a:rPr>
              <a:t>“Sao </a:t>
            </a:r>
            <a:r>
              <a:rPr lang="en-US" sz="3555" b="1" dirty="0" err="1">
                <a:latin typeface="Times New Roman" panose="02020603050405020304" pitchFamily="18" charset="0"/>
                <a:cs typeface="Times New Roman" panose="02020603050405020304" pitchFamily="18" charset="0"/>
              </a:rPr>
              <a:t>trời</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trôi</a:t>
            </a:r>
            <a:r>
              <a:rPr lang="en-US" sz="3555" b="1" dirty="0">
                <a:latin typeface="Times New Roman" panose="02020603050405020304" pitchFamily="18" charset="0"/>
                <a:cs typeface="Times New Roman" panose="02020603050405020304" pitchFamily="18" charset="0"/>
              </a:rPr>
              <a:t> qua/</a:t>
            </a:r>
            <a:r>
              <a:rPr lang="en-US" sz="3555" b="1" dirty="0" err="1">
                <a:latin typeface="Times New Roman" panose="02020603050405020304" pitchFamily="18" charset="0"/>
                <a:cs typeface="Times New Roman" panose="02020603050405020304" pitchFamily="18" charset="0"/>
              </a:rPr>
              <a:t>Thuyền</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thành</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trăng</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vàng</a:t>
            </a:r>
            <a:r>
              <a:rPr lang="en-US" sz="3555" b="1"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tả</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cánh</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diều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vào</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lúc</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nào</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ban </a:t>
            </a:r>
            <a:r>
              <a:rPr lang="en-US" sz="3600" dirty="0" err="1">
                <a:latin typeface="Times New Roman" panose="02020603050405020304" pitchFamily="18" charset="0"/>
                <a:cs typeface="Times New Roman" panose="02020603050405020304" pitchFamily="18" charset="0"/>
              </a:rPr>
              <a:t>đêm</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Times New Roman" panose="02020603050405020304" pitchFamily="18" charset="0"/>
                <a:cs typeface="Times New Roman" panose="02020603050405020304" pitchFamily="18" charset="0"/>
              </a:rPr>
              <a:t>3. </a:t>
            </a:r>
            <a:r>
              <a:rPr lang="en-US" sz="3555" dirty="0" err="1">
                <a:latin typeface="Times New Roman" panose="02020603050405020304" pitchFamily="18" charset="0"/>
                <a:cs typeface="Times New Roman" panose="02020603050405020304" pitchFamily="18" charset="0"/>
              </a:rPr>
              <a:t>Khổ</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cuối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muốn</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nói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gì</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98679" y="2130266"/>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679807" y="3455829"/>
            <a:ext cx="542554"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a14="http://schemas.microsoft.com/office/drawing/2010/main">
                  <a14:imgLayer r:embed="rId30">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1" cstate="print">
            <a:extLst>
              <a:ext uri="{BEBA8EAE-BF5A-486C-A8C5-ECC9F3942E4B}">
                <a14:imgProps xmlns:a14="http://schemas.microsoft.com/office/drawing/2010/main">
                  <a14:imgLayer r:embed="rId32">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3">
            <a:extLst>
              <a:ext uri="{BEBA8EAE-BF5A-486C-A8C5-ECC9F3942E4B}">
                <a14:imgProps xmlns:a14="http://schemas.microsoft.com/office/drawing/2010/main">
                  <a14:imgLayer r:embed="rId3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5">
            <a:extLst>
              <a:ext uri="{BEBA8EAE-BF5A-486C-A8C5-ECC9F3942E4B}">
                <a14:imgProps xmlns:a14="http://schemas.microsoft.com/office/drawing/2010/main">
                  <a14:imgLayer r:embed="rId34">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6" cstate="print">
            <a:extLst>
              <a:ext uri="{BEBA8EAE-BF5A-486C-A8C5-ECC9F3942E4B}">
                <a14:imgProps xmlns:a14="http://schemas.microsoft.com/office/drawing/2010/main">
                  <a14:imgLayer r:embed="rId37">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55">
                <a:latin typeface="Arial-Rounded" panose="020B0500000000000000" pitchFamily="34" charset="0"/>
                <a:cs typeface="Arial-Rounded" panose="020B0500000000000000" pitchFamily="34" charset="0"/>
              </a:rPr>
              <a:t>3. Em thích nhất khổ thơ nào trong bài? Vì sao?</a:t>
            </a:r>
          </a:p>
        </p:txBody>
      </p:sp>
      <p:sp>
        <p:nvSpPr>
          <p:cNvPr id="3" name="Content Placeholder 2"/>
          <p:cNvSpPr>
            <a:spLocks noGrp="1"/>
          </p:cNvSpPr>
          <p:nvPr>
            <p:ph idx="1"/>
          </p:nvPr>
        </p:nvSpPr>
        <p:spPr/>
        <p:txBody>
          <a:bodyPr/>
          <a:lstStyle/>
          <a:p>
            <a:endParaRPr lang="en-US" sz="3555">
              <a:latin typeface="Arial-Rounded" panose="020B0500000000000000" pitchFamily="34" charset="0"/>
              <a:cs typeface="Arial-Rounded" panose="020B0500000000000000" pitchFamily="34" charset="0"/>
            </a:endParaRPr>
          </a:p>
        </p:txBody>
      </p:sp>
      <p:sp>
        <p:nvSpPr>
          <p:cNvPr id="4" name="Cloud 3"/>
          <p:cNvSpPr/>
          <p:nvPr/>
        </p:nvSpPr>
        <p:spPr>
          <a:xfrm>
            <a:off x="466725" y="1691005"/>
            <a:ext cx="10963910" cy="4300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a:latin typeface="Arial-Rounded" panose="020B0500000000000000" pitchFamily="34" charset="0"/>
                <a:cs typeface="Arial-Rounded" panose="020B0500000000000000" pitchFamily="34" charset="0"/>
              </a:rPr>
              <a:t>VD: Em thích nhất khổ thơ cuối, vì hình ảnh cánh diều hiện lên gắn với làng quê thân thuộc, yên bình. Bức tranh thôn quê hiện lên gần gũi, tươi đẹp với sự góp mặt của cánh diều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2295"/>
          </a:xfrm>
          <a:prstGeom prst="rect">
            <a:avLst/>
          </a:prstGeom>
          <a:noFill/>
        </p:spPr>
        <p:txBody>
          <a:bodyPr wrap="square" lIns="91391" tIns="45696" rIns="91391" bIns="45696" rtlCol="0">
            <a:spAutoFit/>
          </a:bodyPr>
          <a:lstStyle/>
          <a:p>
            <a:pPr algn="just"/>
            <a:r>
              <a:rPr lang="en-US" sz="3200" b="1" dirty="0">
                <a:latin typeface="Times New Roman" panose="02020603050405020304" pitchFamily="18" charset="0"/>
                <a:ea typeface="Arial-Rounded" panose="020B0500000000000000" pitchFamily="34" charset="0"/>
                <a:cs typeface="Times New Roman" panose="02020603050405020304" pitchFamily="18" charset="0"/>
              </a:rPr>
              <a:t>Học thuộc khổ thơ em thích</a:t>
            </a:r>
          </a:p>
        </p:txBody>
      </p:sp>
      <p:sp>
        <p:nvSpPr>
          <p:cNvPr id="8" name="Rectangle 7"/>
          <p:cNvSpPr/>
          <p:nvPr/>
        </p:nvSpPr>
        <p:spPr>
          <a:xfrm>
            <a:off x="228600" y="1160820"/>
            <a:ext cx="5174672" cy="1938020"/>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Cánh diều no gió</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Nhạc trời réo vang</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Tiếng diều xanh lúa</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Uốn cong tre làng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28654" y="1160780"/>
            <a:ext cx="5174672" cy="2306955"/>
          </a:xfrm>
          <a:prstGeom prst="rect">
            <a:avLst/>
          </a:prstGeom>
          <a:solidFill>
            <a:schemeClr val="bg1"/>
          </a:solidFill>
        </p:spPr>
        <p:txBody>
          <a:bodyPr wrap="square">
            <a:spAutoFit/>
          </a:bodyPr>
          <a:lstStyle/>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Uốn</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1" name="Picture 10">
            <a:extLst>
              <a:ext uri="{FF2B5EF4-FFF2-40B4-BE49-F238E27FC236}">
                <a16:creationId xmlns:a16="http://schemas.microsoft.com/office/drawing/2014/main" id="{FCEB0213-9382-4439-8ED9-36DA21EDA2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7540" y="5953944"/>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274955"/>
            <a:ext cx="11986895" cy="1143000"/>
          </a:xfrm>
        </p:spPr>
        <p:txBody>
          <a:bodyPr>
            <a:normAutofit fontScale="90000"/>
          </a:body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diều</a:t>
            </a:r>
            <a:r>
              <a:rPr lang="en-US"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4"/>
          <a:stretch>
            <a:fillRect/>
          </a:stretch>
        </p:blipFill>
        <p:spPr>
          <a:xfrm>
            <a:off x="2055495" y="2226310"/>
            <a:ext cx="8122920" cy="1583690"/>
          </a:xfrm>
          <a:prstGeom prst="rect">
            <a:avLst/>
          </a:prstGeom>
        </p:spPr>
      </p:pic>
      <p:sp>
        <p:nvSpPr>
          <p:cNvPr id="5" name="Oval 4"/>
          <p:cNvSpPr/>
          <p:nvPr/>
        </p:nvSpPr>
        <p:spPr>
          <a:xfrm>
            <a:off x="1987550" y="1967865"/>
            <a:ext cx="2921000"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49190" y="2004695"/>
            <a:ext cx="2637155"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660083"/>
            <a:ext cx="10972800" cy="1143000"/>
          </a:xfrm>
        </p:spPr>
        <p:txBody>
          <a:bodyPr>
            <a:normAutofit fontScale="90000"/>
          </a:bodyPr>
          <a:lstStyle/>
          <a:p>
            <a:r>
              <a:rPr lang="en-US">
                <a:latin typeface="Arial-Rounded" panose="020B0500000000000000" pitchFamily="34" charset="0"/>
                <a:cs typeface="Arial-Rounded" panose="020B0500000000000000" pitchFamily="34" charset="0"/>
              </a:rPr>
              <a:t>2. Dựa vào khổ thơ thứ tư, nói một câu tả cánh diều</a:t>
            </a:r>
          </a:p>
        </p:txBody>
      </p:sp>
      <p:sp>
        <p:nvSpPr>
          <p:cNvPr id="3" name="Content Placeholder 2"/>
          <p:cNvSpPr>
            <a:spLocks noGrp="1"/>
          </p:cNvSpPr>
          <p:nvPr>
            <p:ph idx="1"/>
          </p:nvPr>
        </p:nvSpPr>
        <p:spPr>
          <a:xfrm>
            <a:off x="1989455" y="2462531"/>
            <a:ext cx="10972800" cy="4525963"/>
          </a:xfrm>
        </p:spPr>
        <p:txBody>
          <a:bodyPr/>
          <a:lstStyle/>
          <a:p>
            <a:pPr marL="0" indent="0">
              <a:buNone/>
            </a:pPr>
            <a:r>
              <a:rPr lang="en-US" sz="4400">
                <a:latin typeface="Arial-Rounded" panose="020B0500000000000000" pitchFamily="34" charset="0"/>
                <a:cs typeface="Arial-Rounded" panose="020B0500000000000000" pitchFamily="34" charset="0"/>
              </a:rPr>
              <a:t>Cánh diều cong cong như lưỡi liềm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711409A5-5C24-4603-AE7E-8FD5463AC8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a16="http://schemas.microsoft.com/office/drawing/2014/main" id="{F2E5C1A3-2BC4-4DBF-8F56-A0FEBC69C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hu 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29510" y="-635"/>
            <a:ext cx="7533640" cy="6329680"/>
          </a:xfrm>
          <a:prstGeom prst="rect">
            <a:avLst/>
          </a:prstGeom>
        </p:spPr>
      </p:pic>
      <p:pic>
        <p:nvPicPr>
          <p:cNvPr id="4" name="Picture 3">
            <a:extLst>
              <a:ext uri="{FF2B5EF4-FFF2-40B4-BE49-F238E27FC236}">
                <a16:creationId xmlns:a16="http://schemas.microsoft.com/office/drawing/2014/main" id="{B74A1CE6-15B9-4EBC-AE44-9ACA3C75F4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spd="slow" advClick="0" advTm="3713">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Làng quê xanh bóng mát</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pic>
        <p:nvPicPr>
          <p:cNvPr id="9" name="Picture 8">
            <a:extLst>
              <a:ext uri="{FF2B5EF4-FFF2-40B4-BE49-F238E27FC236}">
                <a16:creationId xmlns:a16="http://schemas.microsoft.com/office/drawing/2014/main" id="{0D803796-2D5E-437E-8EB6-8311D9668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55902D5-0BD4-455F-AB5D-E3F6F8106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124" y="0"/>
            <a:ext cx="8875553" cy="5931017"/>
          </a:xfrm>
        </p:spPr>
      </p:pic>
      <p:sp>
        <p:nvSpPr>
          <p:cNvPr id="8" name="TextBox 7">
            <a:extLst>
              <a:ext uri="{FF2B5EF4-FFF2-40B4-BE49-F238E27FC236}">
                <a16:creationId xmlns:a16="http://schemas.microsoft.com/office/drawing/2014/main" id="{02169937-B356-427A-BB98-7689C56BAD18}"/>
              </a:ext>
            </a:extLst>
          </p:cNvPr>
          <p:cNvSpPr txBox="1"/>
          <p:nvPr/>
        </p:nvSpPr>
        <p:spPr>
          <a:xfrm>
            <a:off x="3147969" y="1266629"/>
            <a:ext cx="6094602" cy="2800767"/>
          </a:xfrm>
          <a:prstGeom prst="rect">
            <a:avLst/>
          </a:prstGeom>
          <a:noFill/>
        </p:spPr>
        <p:txBody>
          <a:bodyPr wrap="square">
            <a:spAutoFit/>
          </a:bodyPr>
          <a:lstStyle/>
          <a:p>
            <a:pPr algn="ctr"/>
            <a:r>
              <a:rPr lang="en-US" sz="8800" b="1" dirty="0">
                <a:solidFill>
                  <a:srgbClr val="0070C0"/>
                </a:solidFill>
              </a:rPr>
              <a:t>CỦNG CỐ BÀI HỌC</a:t>
            </a:r>
          </a:p>
        </p:txBody>
      </p:sp>
      <p:pic>
        <p:nvPicPr>
          <p:cNvPr id="9" name="Picture 8">
            <a:extLst>
              <a:ext uri="{FF2B5EF4-FFF2-40B4-BE49-F238E27FC236}">
                <a16:creationId xmlns:a16="http://schemas.microsoft.com/office/drawing/2014/main" id="{7508C7DF-FC71-4648-BCA1-28B99FD29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grpSp>
        <p:nvGrpSpPr>
          <p:cNvPr id="13" name="1">
            <a:extLst>
              <a:ext uri="{FF2B5EF4-FFF2-40B4-BE49-F238E27FC236}">
                <a16:creationId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a16="http://schemas.microsoft.com/office/drawing/2014/main" id="{CD9DD4C0-AF4B-4FE1-A3E1-388DA021776B}"/>
                </a:ext>
              </a:extLst>
            </p:cNvPr>
            <p:cNvPicPr>
              <a:picLocks noChangeAspect="1"/>
            </p:cNvPicPr>
            <p:nvPr/>
          </p:nvPicPr>
          <p:blipFill>
            <a:blip r:embed="rId4" cstate="screen"/>
            <a:stretch>
              <a:fillRect/>
            </a:stretch>
          </p:blipFill>
          <p:spPr>
            <a:xfrm>
              <a:off x="4248310" y="3185627"/>
              <a:ext cx="4910252" cy="1956197"/>
            </a:xfrm>
            <a:prstGeom prst="rect">
              <a:avLst/>
            </a:prstGeom>
          </p:spPr>
        </p:pic>
        <p:pic>
          <p:nvPicPr>
            <p:cNvPr id="15" name="13">
              <a:extLst>
                <a:ext uri="{FF2B5EF4-FFF2-40B4-BE49-F238E27FC236}">
                  <a16:creationId xmlns:a16="http://schemas.microsoft.com/office/drawing/2014/main" id="{4EA58876-3131-4127-8EF3-6DF6D95EF17F}"/>
                </a:ext>
              </a:extLst>
            </p:cNvPr>
            <p:cNvPicPr>
              <a:picLocks noChangeAspect="1"/>
            </p:cNvPicPr>
            <p:nvPr/>
          </p:nvPicPr>
          <p:blipFill>
            <a:blip r:embed="rId5"/>
            <a:stretch>
              <a:fillRect/>
            </a:stretch>
          </p:blipFill>
          <p:spPr>
            <a:xfrm>
              <a:off x="5936016" y="2190760"/>
              <a:ext cx="3208926" cy="2720031"/>
            </a:xfrm>
            <a:prstGeom prst="rect">
              <a:avLst/>
            </a:prstGeom>
          </p:spPr>
        </p:pic>
        <p:pic>
          <p:nvPicPr>
            <p:cNvPr id="16" name="16">
              <a:extLst>
                <a:ext uri="{FF2B5EF4-FFF2-40B4-BE49-F238E27FC236}">
                  <a16:creationId xmlns:a16="http://schemas.microsoft.com/office/drawing/2014/main" id="{6CE6C008-AB85-4086-B124-DE7BDF8BE17B}"/>
                </a:ext>
              </a:extLst>
            </p:cNvPr>
            <p:cNvPicPr>
              <a:picLocks noChangeAspect="1"/>
            </p:cNvPicPr>
            <p:nvPr/>
          </p:nvPicPr>
          <p:blipFill>
            <a:blip r:embed="rId4"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8333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Thỏ trắng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Nhím trắng</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Sóc nâu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 Voi</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590800" y="1221769"/>
            <a:ext cx="7239000" cy="1322070"/>
          </a:xfrm>
          <a:prstGeom prst="rect">
            <a:avLst/>
          </a:prstGeom>
          <a:noFill/>
        </p:spPr>
        <p:txBody>
          <a:bodyPr wrap="square" rtlCol="0">
            <a:spAutoFit/>
          </a:bodyPr>
          <a:lstStyle/>
          <a:p>
            <a:pPr algn="ctr"/>
            <a:r>
              <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Nhím nâu kết bạn, nhím nâu kết bạn với ai?</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hiền lành, nhút nhát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mẽ</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dạn</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251639" y="1310963"/>
            <a:ext cx="6324600" cy="1322070"/>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Tính cách của nhím nâu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Vội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Vồn vã</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thờ ơ</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657600" y="1252650"/>
            <a:ext cx="5705043" cy="1477328"/>
          </a:xfrm>
          <a:prstGeom prst="rect">
            <a:avLst/>
          </a:prstGeom>
          <a:noFill/>
        </p:spPr>
        <p:txBody>
          <a:bodyPr wrap="square" rtlCol="0">
            <a:spAutoFit/>
          </a:bodyP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Niềm nở, nhiệt tình khi trò chuyện với người khác là nghĩa của từ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63618" y="-235498"/>
            <a:ext cx="6919331"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trốn tìm</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trú ngụ </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sinh sôi</a:t>
            </a: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ẩn nấp</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038600" y="1500165"/>
            <a:ext cx="4800600" cy="1753235"/>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Sinh sống tạm ở một nơi nào đó là nghĩa của từ nào?</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42402" y="-169237"/>
            <a:ext cx="6919331" cy="4209369"/>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áy bay</a:t>
            </a:r>
            <a:endPar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on diều</a:t>
            </a:r>
            <a:endPar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a:t>
            </a:r>
            <a:r>
              <a:rPr lang="en-US" sz="2800" b="1" dirty="0">
                <a:solidFill>
                  <a:prstClr val="black"/>
                </a:solidFill>
                <a:latin typeface="Times New Roman" panose="02020603050405020304" pitchFamily="18" charset="0"/>
                <a:cs typeface="Times New Roman" panose="02020603050405020304" pitchFamily="18" charset="0"/>
              </a:rPr>
              <a:t>Cầu vồng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altLang="vi-VN" sz="3200" b="1" dirty="0">
                <a:solidFill>
                  <a:prstClr val="black"/>
                </a:solidFill>
                <a:latin typeface="Times New Roman" panose="02020603050405020304" pitchFamily="18" charset="0"/>
                <a:cs typeface="Times New Roman" panose="02020603050405020304" pitchFamily="18" charset="0"/>
              </a:rPr>
              <a:t>Đám mây</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901132" y="1056003"/>
            <a:ext cx="4800600" cy="2861310"/>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Muôn màu muôn sắc máy bay,</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Buộc dây cho chắc thả ngay lên trời</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 đồ chơi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Thả Diều</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a16="http://schemas.microsoft.com/office/drawing/2014/main" id="{8500BD5F-7E71-4A98-BD3A-0DB3AB51EC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EFC2004E-CFD5-4C2D-8632-6DB6FB22E0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1005</Words>
  <Application>Microsoft Office PowerPoint</Application>
  <PresentationFormat>Widescreen</PresentationFormat>
  <Paragraphs>215</Paragraphs>
  <Slides>28</Slides>
  <Notes>13</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28</vt:i4>
      </vt:variant>
    </vt:vector>
  </HeadingPairs>
  <TitlesOfParts>
    <vt:vector size="46" baseType="lpstr">
      <vt:lpstr>Microsoft YaHei</vt:lpstr>
      <vt:lpstr>黑体</vt:lpstr>
      <vt:lpstr>SimSun</vt:lpstr>
      <vt:lpstr>SimSun</vt:lpstr>
      <vt:lpstr>Arial</vt:lpstr>
      <vt:lpstr>Arial Rounded MT Bold</vt:lpstr>
      <vt:lpstr>Arial-Rounded</vt:lpstr>
      <vt:lpstr>Calibri</vt:lpstr>
      <vt:lpstr>Calibri Light</vt:lpstr>
      <vt:lpstr>HP001 4 hàng</vt:lpstr>
      <vt:lpstr>Times New Roman</vt:lpstr>
      <vt:lpstr>Verdana</vt:lpstr>
      <vt:lpstr>1_Office Theme</vt:lpstr>
      <vt:lpstr>2_Office Theme</vt:lpstr>
      <vt:lpstr>2_Office 主题​​</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Các bạn trong tranh đang chơi trò chơi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2 câu thơ “Sao trời trôi qua/Thuyền thành trăng vàng” tả cánh diều vào lúc nào?</vt:lpstr>
      <vt:lpstr>3. Khổ thơ cuối muốn nói điều gì?</vt:lpstr>
      <vt:lpstr>3. Em thích nhất khổ thơ nào trong bài? Vì sao?</vt:lpstr>
      <vt:lpstr>PowerPoint Presentation</vt:lpstr>
      <vt:lpstr>1. Từ ngữ được dùng để nói về âm thanh của sáo diều: </vt:lpstr>
      <vt:lpstr>2. Dựa vào khổ thơ thứ tư, nói một câu tả cánh diều</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My Hanh</cp:lastModifiedBy>
  <cp:revision>26</cp:revision>
  <dcterms:created xsi:type="dcterms:W3CDTF">2021-05-27T05:02:00Z</dcterms:created>
  <dcterms:modified xsi:type="dcterms:W3CDTF">2022-01-11T03:42:21Z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