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FF"/>
    <a:srgbClr val="FF66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39" autoAdjust="0"/>
    <p:restoredTop sz="91074" autoAdjust="0"/>
  </p:normalViewPr>
  <p:slideViewPr>
    <p:cSldViewPr>
      <p:cViewPr varScale="1">
        <p:scale>
          <a:sx n="39" d="100"/>
          <a:sy n="39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B084-3D4F-4638-8B2B-B7E2E90C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BA60-F79C-483F-9B12-4FC870D3E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F9D4-02DF-4522-9D90-F8DE905F0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D4CCD-BEB9-48E9-A245-0E65A140F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9C190-AC71-46BE-8AF5-0C7A28D6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DFDE-B392-4083-9F0C-D73CBA6B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D0E5-36FC-4417-BE60-DA79A4CF3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D7BF-6ABA-4A53-88A1-238BF2574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C5D1-5C6E-4C0C-8D42-BA2502DE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EA7F-B06E-4640-BE11-1147D7042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FDDA-F9F0-4307-8284-EFB14F139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C136F8-E220-4C8F-89EB-ED819A38A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files.myopera.com/vinhbinhpro/albums/709886/1Great%20Wall%20of%20China-8.jp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2590800" cy="990600"/>
          </a:xfrm>
        </p:spPr>
        <p:txBody>
          <a:bodyPr/>
          <a:lstStyle/>
          <a:p>
            <a:pPr eaLnBrk="1" hangingPunct="1"/>
            <a:r>
              <a:rPr lang="en-US" sz="4800" b="1" u="sng" smtClean="0">
                <a:solidFill>
                  <a:srgbClr val="FF6600"/>
                </a:solidFill>
                <a:latin typeface="Arial" charset="0"/>
              </a:rPr>
              <a:t>Unit 9</a:t>
            </a:r>
            <a:r>
              <a:rPr lang="en-US" sz="4800" b="1" smtClean="0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7400"/>
            <a:ext cx="2743200" cy="762000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FF6600"/>
                </a:solidFill>
                <a:latin typeface="Arial" charset="0"/>
              </a:rPr>
              <a:t>Lesson 2</a:t>
            </a:r>
            <a:r>
              <a:rPr lang="en-US" sz="4000" b="1" smtClean="0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81400" y="8382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FF6600"/>
                </a:solidFill>
                <a:latin typeface="Arial" charset="0"/>
              </a:rPr>
              <a:t>My House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0" y="20574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6600"/>
                </a:solidFill>
                <a:latin typeface="Arial" charset="0"/>
              </a:rPr>
              <a:t>A. 4, 5,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build="p" autoUpdateAnimBg="0" advAuto="1000"/>
      <p:bldP spid="4101" grpId="0" autoUpdateAnimBg="0"/>
      <p:bldP spid="41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3" descr="tieu de 01"/>
          <p:cNvPicPr>
            <a:picLocks noChangeAspect="1" noChangeArrowheads="1"/>
          </p:cNvPicPr>
          <p:nvPr/>
        </p:nvPicPr>
        <p:blipFill>
          <a:blip r:embed="rId3"/>
          <a:srcRect b="36992"/>
          <a:stretch>
            <a:fillRect/>
          </a:stretch>
        </p:blipFill>
        <p:spPr bwMode="auto">
          <a:xfrm>
            <a:off x="0" y="60325"/>
            <a:ext cx="91440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915400" cy="609600"/>
          </a:xfrm>
        </p:spPr>
        <p:txBody>
          <a:bodyPr/>
          <a:lstStyle/>
          <a:p>
            <a:pPr marL="838200" indent="-838200" eaLnBrk="1" hangingPunct="1"/>
            <a:r>
              <a:rPr lang="en-US" sz="3200" b="1" smtClean="0">
                <a:solidFill>
                  <a:srgbClr val="FF6600"/>
                </a:solidFill>
                <a:latin typeface="Arial" charset="0"/>
              </a:rPr>
              <a:t>1. Listen and check: A.4 - P.84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76200" y="609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u="sng">
                <a:solidFill>
                  <a:srgbClr val="FF6600"/>
                </a:solidFill>
                <a:latin typeface="Arial" charset="0"/>
              </a:rPr>
              <a:t>Unit 9</a:t>
            </a:r>
            <a:r>
              <a:rPr lang="en-US" sz="40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76200" y="1371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FF6600"/>
                </a:solidFill>
                <a:latin typeface="Arial" charset="0"/>
              </a:rPr>
              <a:t>Lesson 1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4038600" y="13716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A. 1, 2, 3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3810000" y="609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6600"/>
                </a:solidFill>
                <a:latin typeface="Arial" charset="0"/>
              </a:rPr>
              <a:t>My House</a:t>
            </a:r>
          </a:p>
        </p:txBody>
      </p:sp>
      <p:pic>
        <p:nvPicPr>
          <p:cNvPr id="5129" name="Picture 9" descr="D:\Nhap\anh sgk\DSC04934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l="10014" t="11549" r="17514" b="16060"/>
          <a:stretch>
            <a:fillRect/>
          </a:stretch>
        </p:blipFill>
        <p:spPr bwMode="auto">
          <a:xfrm>
            <a:off x="0" y="26670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D:\Nhap\anh sgk\DSC04935.JPG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 l="22029" t="12465" r="7869" b="10968"/>
          <a:stretch>
            <a:fillRect/>
          </a:stretch>
        </p:blipFill>
        <p:spPr bwMode="auto">
          <a:xfrm>
            <a:off x="4648200" y="26670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D:\Nhap\anh sgk\DSC04936.JPG"/>
          <p:cNvPicPr>
            <a:picLocks noChangeAspect="1" noChangeArrowheads="1"/>
          </p:cNvPicPr>
          <p:nvPr/>
        </p:nvPicPr>
        <p:blipFill>
          <a:blip r:embed="rId6">
            <a:lum bright="12000" contrast="12000"/>
          </a:blip>
          <a:srcRect l="15575" t="11494" r="15424" b="9656"/>
          <a:stretch>
            <a:fillRect/>
          </a:stretch>
        </p:blipFill>
        <p:spPr bwMode="auto">
          <a:xfrm>
            <a:off x="0" y="4953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D:\Nhap\anh sgk\DSC04937.JPG"/>
          <p:cNvPicPr>
            <a:picLocks noChangeAspect="1" noChangeArrowheads="1"/>
          </p:cNvPicPr>
          <p:nvPr/>
        </p:nvPicPr>
        <p:blipFill>
          <a:blip r:embed="rId7">
            <a:lum bright="12000" contrast="12000"/>
          </a:blip>
          <a:srcRect l="21146" t="9639" r="11597" b="15939"/>
          <a:stretch>
            <a:fillRect/>
          </a:stretch>
        </p:blipFill>
        <p:spPr bwMode="auto">
          <a:xfrm>
            <a:off x="4648200" y="495300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6200" y="4495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2.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200" y="220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1.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962400" y="4191000"/>
            <a:ext cx="457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962400" y="6400800"/>
            <a:ext cx="4572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a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724400" y="4191000"/>
            <a:ext cx="457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724400" y="6400800"/>
            <a:ext cx="4572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b</a:t>
            </a:r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6705600" y="4267200"/>
          <a:ext cx="457200" cy="715963"/>
        </p:xfrm>
        <a:graphic>
          <a:graphicData uri="http://schemas.openxmlformats.org/presentationml/2006/ole">
            <p:oleObj spid="_x0000_s1026" name="Clip" r:id="rId8" imgW="2247900" imgH="3306763" progId="MS_ClipArt_Gallery.2">
              <p:embed/>
            </p:oleObj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1828800" y="6142038"/>
          <a:ext cx="457200" cy="715962"/>
        </p:xfrm>
        <a:graphic>
          <a:graphicData uri="http://schemas.openxmlformats.org/presentationml/2006/ole">
            <p:oleObj spid="_x0000_s1027" name="Clip" r:id="rId9" imgW="2247900" imgH="3306763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33" grpId="0" autoUpdateAnimBg="0"/>
      <p:bldP spid="5134" grpId="0" autoUpdateAnimBg="0"/>
      <p:bldP spid="5135" grpId="0" animBg="1" autoUpdateAnimBg="0"/>
      <p:bldP spid="5136" grpId="0" animBg="1" autoUpdateAnimBg="0"/>
      <p:bldP spid="5137" grpId="0" animBg="1" autoUpdateAnimBg="0"/>
      <p:bldP spid="513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124200"/>
            <a:ext cx="5562600" cy="685800"/>
          </a:xfrm>
        </p:spPr>
        <p:txBody>
          <a:bodyPr/>
          <a:lstStyle/>
          <a:p>
            <a:pPr marL="838200" indent="-838200" algn="l" eaLnBrk="1" hangingPunct="1"/>
            <a:r>
              <a:rPr lang="en-US" sz="3200" b="1" smtClean="0">
                <a:solidFill>
                  <a:srgbClr val="0000FF"/>
                </a:solidFill>
                <a:latin typeface="Arial" charset="0"/>
              </a:rPr>
              <a:t>2. Say it right: A.5 - P.84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6200" y="609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u="sng">
                <a:solidFill>
                  <a:srgbClr val="FF6600"/>
                </a:solidFill>
                <a:latin typeface="Arial" charset="0"/>
              </a:rPr>
              <a:t>Unit 9</a:t>
            </a:r>
            <a:r>
              <a:rPr lang="en-US" sz="40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" y="1371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FF6600"/>
                </a:solidFill>
                <a:latin typeface="Arial" charset="0"/>
              </a:rPr>
              <a:t>Lesson 1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038600" y="13716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A. 1, 2, 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0" y="609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6600"/>
                </a:solidFill>
                <a:latin typeface="Arial" charset="0"/>
              </a:rPr>
              <a:t>My House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6200" y="48006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i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tchen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6200" y="396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i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n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581400" y="39624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thr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ee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581400" y="48006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ba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thr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oom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7010400" y="39624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pl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ay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010400" y="4800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pl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ease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33400" y="396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5240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i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410200" y="48006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ahoma" pitchFamily="34" charset="0"/>
              </a:rPr>
              <a:t>θ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imes New Roman" charset="0"/>
              </a:rPr>
              <a:t>r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572000" y="396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ahoma" pitchFamily="34" charset="0"/>
              </a:rPr>
              <a:t>θ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imes New Roman" charset="0"/>
              </a:rPr>
              <a:t>r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8229600" y="4800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pl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848600" y="39624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pl</a:t>
            </a:r>
            <a:r>
              <a:rPr lang="en-US" sz="2800">
                <a:solidFill>
                  <a:srgbClr val="FF6600"/>
                </a:solidFill>
                <a:latin typeface="Arial" charset="0"/>
              </a:rPr>
              <a:t>/</a:t>
            </a: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15" name="Rectangle 34"/>
          <p:cNvSpPr>
            <a:spLocks noChangeArrowheads="1"/>
          </p:cNvSpPr>
          <p:nvPr/>
        </p:nvSpPr>
        <p:spPr bwMode="auto">
          <a:xfrm>
            <a:off x="76200" y="22860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200" b="1">
                <a:solidFill>
                  <a:srgbClr val="0000FF"/>
                </a:solidFill>
                <a:latin typeface="Arial" charset="0"/>
              </a:rPr>
              <a:t>1. Listen and check: A.4 - P.84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6" grpId="0" autoUpdateAnimBg="0"/>
      <p:bldP spid="6157" grpId="0" autoUpdateAnimBg="0"/>
      <p:bldP spid="6164" grpId="0" autoUpdateAnimBg="0"/>
      <p:bldP spid="6165" grpId="0" autoUpdateAnimBg="0"/>
      <p:bldP spid="6166" grpId="0" autoUpdateAnimBg="0"/>
      <p:bldP spid="6167" grpId="0" autoUpdateAnimBg="0"/>
      <p:bldP spid="6168" grpId="0" autoUpdateAnimBg="0"/>
      <p:bldP spid="6169" grpId="0" autoUpdateAnimBg="0"/>
      <p:bldP spid="6170" grpId="0" autoUpdateAnimBg="0"/>
      <p:bldP spid="6171" grpId="0" autoUpdateAnimBg="0"/>
      <p:bldP spid="6172" grpId="0" autoUpdateAnimBg="0"/>
      <p:bldP spid="61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6" name="Picture 28" descr="http://www.hpmuseum.org/china/gr0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733800"/>
            <a:ext cx="5562600" cy="685800"/>
          </a:xfrm>
        </p:spPr>
        <p:txBody>
          <a:bodyPr/>
          <a:lstStyle/>
          <a:p>
            <a:pPr marL="838200" indent="-838200" algn="l" eaLnBrk="1" hangingPunct="1"/>
            <a:r>
              <a:rPr lang="en-US" sz="3200" b="1" smtClean="0">
                <a:solidFill>
                  <a:srgbClr val="0000FF"/>
                </a:solidFill>
                <a:latin typeface="Arial" charset="0"/>
              </a:rPr>
              <a:t>3. Let’s write: A.6 - P.85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200" y="609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u="sng">
                <a:solidFill>
                  <a:srgbClr val="FF6600"/>
                </a:solidFill>
                <a:latin typeface="Arial" charset="0"/>
              </a:rPr>
              <a:t>Unit 9</a:t>
            </a:r>
            <a:r>
              <a:rPr lang="en-US" sz="40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" y="13716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u="sng">
                <a:solidFill>
                  <a:srgbClr val="FF6600"/>
                </a:solidFill>
                <a:latin typeface="Arial" charset="0"/>
              </a:rPr>
              <a:t>Lesson 1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: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038600" y="13716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A. 1, 2, 3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0" y="6096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6600"/>
                </a:solidFill>
                <a:latin typeface="Arial" charset="0"/>
              </a:rPr>
              <a:t>My House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0" y="4648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It is ......... .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6200" y="46482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1. This is my .............. .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6200" y="5486400"/>
            <a:ext cx="502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2. That is ........................ .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029200" y="54864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It is ..... .</a:t>
            </a:r>
          </a:p>
        </p:txBody>
      </p:sp>
      <p:sp>
        <p:nvSpPr>
          <p:cNvPr id="5132" name="Rectangle 21"/>
          <p:cNvSpPr>
            <a:spLocks noChangeArrowheads="1"/>
          </p:cNvSpPr>
          <p:nvPr/>
        </p:nvSpPr>
        <p:spPr bwMode="auto">
          <a:xfrm>
            <a:off x="76200" y="22098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200" b="1">
                <a:solidFill>
                  <a:srgbClr val="0000FF"/>
                </a:solidFill>
                <a:latin typeface="Arial" charset="0"/>
              </a:rPr>
              <a:t>1. Listen and check: A.4 - P.84</a:t>
            </a:r>
          </a:p>
        </p:txBody>
      </p:sp>
      <p:sp>
        <p:nvSpPr>
          <p:cNvPr id="5133" name="Rectangle 22"/>
          <p:cNvSpPr>
            <a:spLocks noChangeArrowheads="1"/>
          </p:cNvSpPr>
          <p:nvPr/>
        </p:nvSpPr>
        <p:spPr bwMode="auto">
          <a:xfrm>
            <a:off x="76200" y="2971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3200" b="1">
                <a:solidFill>
                  <a:srgbClr val="0000FF"/>
                </a:solidFill>
                <a:latin typeface="Arial" charset="0"/>
              </a:rPr>
              <a:t>2. Say it right: A.5 - P.84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90800" y="46482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bedroom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905000" y="5486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the living room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410200" y="46482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small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5867400" y="54864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big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7" grpId="0" autoUpdateAnimBg="0"/>
      <p:bldP spid="7178" grpId="0" autoUpdateAnimBg="0"/>
      <p:bldP spid="7179" grpId="0" autoUpdateAnimBg="0"/>
      <p:bldP spid="7180" grpId="0" autoUpdateAnimBg="0"/>
      <p:bldP spid="7191" grpId="0" autoUpdateAnimBg="0"/>
      <p:bldP spid="7192" grpId="0" autoUpdateAnimBg="0"/>
      <p:bldP spid="7193" grpId="0" autoUpdateAnimBg="0"/>
      <p:bldP spid="71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ttp://files.myopera.com/dieulinh911/files/VanLyTruongThanh_new_DL.jpg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362200" y="609600"/>
            <a:ext cx="4343400" cy="1295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Arial" charset="0"/>
              </a:rPr>
              <a:t>Homework: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6200" y="28956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</a:rPr>
              <a:t>*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Learn the</a:t>
            </a:r>
            <a:r>
              <a:rPr 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lesson by heart.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38862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</a:rPr>
              <a:t>*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Do the exercise 3, 4, 5 on P.63, 64 - Workbook.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54864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</a:rPr>
              <a:t>* 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Prepare “Unit 9. Lesson 3. B.1,2,3”</a:t>
            </a:r>
          </a:p>
        </p:txBody>
      </p:sp>
      <p:sp>
        <p:nvSpPr>
          <p:cNvPr id="615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autoUpdateAnimBg="0"/>
      <p:bldP spid="8198" grpId="0" autoUpdateAnimBg="0"/>
      <p:bldP spid="81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khoahoc.com.vn/photos/Image/2007/02/20/Great_Wa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476250" y="1143000"/>
            <a:ext cx="836295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Thanks for your attendance.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47800" y="3886200"/>
            <a:ext cx="6553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b="1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Bye. See you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Default Design 7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219</Words>
  <Application>Microsoft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Calibri</vt:lpstr>
      <vt:lpstr>Tahoma</vt:lpstr>
      <vt:lpstr>Default Design</vt:lpstr>
      <vt:lpstr>Microsoft Clip Gallery</vt:lpstr>
      <vt:lpstr>Unit 9:</vt:lpstr>
      <vt:lpstr>1. Listen and check: A.4 - P.84</vt:lpstr>
      <vt:lpstr>2. Say it right: A.5 - P.84</vt:lpstr>
      <vt:lpstr>3. Let’s write: A.6 - P.85</vt:lpstr>
      <vt:lpstr>Slide 5</vt:lpstr>
      <vt:lpstr>Slide 6</vt:lpstr>
    </vt:vector>
  </TitlesOfParts>
  <Company>Thuan Vu C&amp;E Cent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 Bao No.2 Primary School</dc:title>
  <dc:creator>Le Vinh 0983.525.661</dc:creator>
  <cp:lastModifiedBy>CSTeam</cp:lastModifiedBy>
  <cp:revision>26</cp:revision>
  <dcterms:created xsi:type="dcterms:W3CDTF">2010-02-22T23:37:02Z</dcterms:created>
  <dcterms:modified xsi:type="dcterms:W3CDTF">2016-06-29T09:56:13Z</dcterms:modified>
</cp:coreProperties>
</file>