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8"/>
  </p:notesMasterIdLst>
  <p:sldIdLst>
    <p:sldId id="257" r:id="rId2"/>
    <p:sldId id="258" r:id="rId3"/>
    <p:sldId id="261" r:id="rId4"/>
    <p:sldId id="272" r:id="rId5"/>
    <p:sldId id="273" r:id="rId6"/>
    <p:sldId id="259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0000"/>
    <a:srgbClr val="339933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29698E0-01A6-4BA0-8B77-EBE5F88FD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D9BCF-D4B2-446C-A9FF-FA66CCD4E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806E8-CFC9-49B8-97C2-656994465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48C24-654E-438C-89A4-91145A32A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16B4C-BA88-4B29-9BBD-9FF690F81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EAC64-FEA1-418C-89B9-4A9CF7501A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4E2FA-B31F-48B6-B711-731B19392D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2C6C0-ECA3-45F8-83DF-E0980F192A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03A49-4B82-4A48-84D9-C270E303F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185C-D640-4994-BF56-8A69B56A43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5732E-5951-42E3-BB93-2D2664255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B5CBB-9DF5-4AD8-AE70-498018703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1888C-F5A8-41CE-A7EB-68F2658D2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7F334B2-54B1-4F09-B2A9-B588792B1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THUY\hoi%20giang%20trong%20lop%203%20-%20tuan%2021New%20Folder\08%20Track%208.wma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file:///D:\THUY\hoi%20giang%20trong%20lop%203%20-%20tuan%2021New%20Folder\Google%20D-ch8.mp3" TargetMode="External"/><Relationship Id="rId13" Type="http://schemas.openxmlformats.org/officeDocument/2006/relationships/image" Target="../media/image4.jpeg"/><Relationship Id="rId3" Type="http://schemas.openxmlformats.org/officeDocument/2006/relationships/audio" Target="file:///D:\THUY\hoi%20giang%20trong%20lop%203%20-%20tuan%2021New%20Folder\Google%20D-ch3.mp3" TargetMode="External"/><Relationship Id="rId7" Type="http://schemas.openxmlformats.org/officeDocument/2006/relationships/audio" Target="file:///D:\THUY\hoi%20giang%20trong%20lop%203%20-%20tuan%2021New%20Folder\Google%20D-ch7.mp3" TargetMode="External"/><Relationship Id="rId12" Type="http://schemas.openxmlformats.org/officeDocument/2006/relationships/image" Target="../media/image2.gif"/><Relationship Id="rId2" Type="http://schemas.openxmlformats.org/officeDocument/2006/relationships/audio" Target="file:///D:\THUY\hoi%20giang%20trong%20lop%203%20-%20tuan%2021New%20Folder\Google%20D-ch2.mp3" TargetMode="External"/><Relationship Id="rId1" Type="http://schemas.openxmlformats.org/officeDocument/2006/relationships/audio" Target="file:///D:\THUY\hoi%20giang%20trong%20lop%203%20-%20tuan%2021New%20Folder\Google%20D-ch1.mp3" TargetMode="External"/><Relationship Id="rId6" Type="http://schemas.openxmlformats.org/officeDocument/2006/relationships/audio" Target="file:///D:\THUY\hoi%20giang%20trong%20lop%203%20-%20tuan%2021New%20Folder\Google%20D-ch6.mp3" TargetMode="External"/><Relationship Id="rId11" Type="http://schemas.openxmlformats.org/officeDocument/2006/relationships/slideLayout" Target="../slideLayouts/slideLayout1.xml"/><Relationship Id="rId5" Type="http://schemas.openxmlformats.org/officeDocument/2006/relationships/audio" Target="file:///D:\THUY\hoi%20giang%20trong%20lop%203%20-%20tuan%2021New%20Folder\Google%20D-ch5.mp3" TargetMode="External"/><Relationship Id="rId10" Type="http://schemas.openxmlformats.org/officeDocument/2006/relationships/audio" Target="file:///D:\THUY\hoi%20giang%20trong%20lop%203%20-%20tuan%2021New%20Folder\Google%20D-ch10.mp3" TargetMode="External"/><Relationship Id="rId4" Type="http://schemas.openxmlformats.org/officeDocument/2006/relationships/audio" Target="file:///D:\THUY\hoi%20giang%20trong%20lop%203%20-%20tuan%2021New%20Folder\Google%20D-ch4.mp3" TargetMode="External"/><Relationship Id="rId9" Type="http://schemas.openxmlformats.org/officeDocument/2006/relationships/audio" Target="file:///D:\THUY\hoi%20giang%20trong%20lop%203%20-%20tuan%2021New%20Folder\Google%20D-ch9.mp3" TargetMode="External"/><Relationship Id="rId1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12.xml"/><Relationship Id="rId1" Type="http://schemas.openxmlformats.org/officeDocument/2006/relationships/audio" Target="file:///H:\hien\S13.mp3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2"/>
          <p:cNvSpPr>
            <a:spLocks noChangeArrowheads="1"/>
          </p:cNvSpPr>
          <p:nvPr/>
        </p:nvSpPr>
        <p:spPr bwMode="auto">
          <a:xfrm>
            <a:off x="250825" y="1054100"/>
            <a:ext cx="457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 b="1">
              <a:solidFill>
                <a:srgbClr val="008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1" u="sng">
                <a:solidFill>
                  <a:srgbClr val="000066"/>
                </a:solidFill>
              </a:rPr>
              <a:t>1. look, listen and repeat</a:t>
            </a:r>
          </a:p>
        </p:txBody>
      </p:sp>
      <p:pic>
        <p:nvPicPr>
          <p:cNvPr id="3130" name="Picture 58" descr="A7"/>
          <p:cNvPicPr>
            <a:picLocks noChangeAspect="1" noChangeArrowheads="1"/>
          </p:cNvPicPr>
          <p:nvPr/>
        </p:nvPicPr>
        <p:blipFill>
          <a:blip r:embed="rId3">
            <a:lum bright="-20000" contrast="32000"/>
          </a:blip>
          <a:srcRect/>
          <a:stretch>
            <a:fillRect/>
          </a:stretch>
        </p:blipFill>
        <p:spPr bwMode="auto">
          <a:xfrm>
            <a:off x="4724400" y="2133600"/>
            <a:ext cx="4191000" cy="3505200"/>
          </a:xfrm>
          <a:prstGeom prst="rect">
            <a:avLst/>
          </a:prstGeom>
          <a:noFill/>
          <a:ln w="38100" cmpd="dbl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3132" name="Text Box 60"/>
          <p:cNvSpPr txBox="1">
            <a:spLocks noChangeArrowheads="1"/>
          </p:cNvSpPr>
          <p:nvPr/>
        </p:nvSpPr>
        <p:spPr bwMode="auto">
          <a:xfrm>
            <a:off x="152400" y="1981200"/>
            <a:ext cx="411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Mai:      </a:t>
            </a:r>
            <a:r>
              <a:rPr lang="en-US" b="1">
                <a:solidFill>
                  <a:srgbClr val="FF3300"/>
                </a:solidFill>
              </a:rPr>
              <a:t>This is my mother.</a:t>
            </a:r>
            <a:r>
              <a:rPr lang="en-US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133" name="Text Box 61"/>
          <p:cNvSpPr txBox="1">
            <a:spLocks noChangeArrowheads="1"/>
          </p:cNvSpPr>
          <p:nvPr/>
        </p:nvSpPr>
        <p:spPr bwMode="auto">
          <a:xfrm>
            <a:off x="990600" y="2362200"/>
            <a:ext cx="3962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</a:t>
            </a:r>
            <a:r>
              <a:rPr lang="en-US" b="1">
                <a:solidFill>
                  <a:srgbClr val="FF3300"/>
                </a:solidFill>
              </a:rPr>
              <a:t>And this is my friend, Li Li.</a:t>
            </a:r>
          </a:p>
        </p:txBody>
      </p:sp>
      <p:sp>
        <p:nvSpPr>
          <p:cNvPr id="3134" name="Text Box 62"/>
          <p:cNvSpPr txBox="1">
            <a:spLocks noChangeArrowheads="1"/>
          </p:cNvSpPr>
          <p:nvPr/>
        </p:nvSpPr>
        <p:spPr bwMode="auto">
          <a:xfrm>
            <a:off x="152400" y="2667000"/>
            <a:ext cx="487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Mother: </a:t>
            </a:r>
            <a:r>
              <a:rPr lang="en-US" b="1">
                <a:solidFill>
                  <a:srgbClr val="FF3300"/>
                </a:solidFill>
              </a:rPr>
              <a:t>Hi, Li Li. Nice to meet you.</a:t>
            </a:r>
          </a:p>
        </p:txBody>
      </p:sp>
      <p:sp>
        <p:nvSpPr>
          <p:cNvPr id="3135" name="Text Box 63"/>
          <p:cNvSpPr txBox="1">
            <a:spLocks noChangeArrowheads="1"/>
          </p:cNvSpPr>
          <p:nvPr/>
        </p:nvSpPr>
        <p:spPr bwMode="auto">
          <a:xfrm>
            <a:off x="128588" y="3048000"/>
            <a:ext cx="525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Li Li:     </a:t>
            </a:r>
            <a:r>
              <a:rPr lang="en-US" b="1">
                <a:solidFill>
                  <a:srgbClr val="FF3300"/>
                </a:solidFill>
              </a:rPr>
              <a:t>Nice to meet you too.</a:t>
            </a:r>
          </a:p>
        </p:txBody>
      </p:sp>
      <p:sp>
        <p:nvSpPr>
          <p:cNvPr id="3136" name="Text Box 64"/>
          <p:cNvSpPr txBox="1">
            <a:spLocks noChangeArrowheads="1"/>
          </p:cNvSpPr>
          <p:nvPr/>
        </p:nvSpPr>
        <p:spPr bwMode="auto">
          <a:xfrm>
            <a:off x="109538" y="3352800"/>
            <a:ext cx="441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Mother: </a:t>
            </a:r>
            <a:r>
              <a:rPr lang="en-US" b="1">
                <a:solidFill>
                  <a:srgbClr val="FF3300"/>
                </a:solidFill>
              </a:rPr>
              <a:t>How old are you?</a:t>
            </a:r>
          </a:p>
        </p:txBody>
      </p:sp>
      <p:sp>
        <p:nvSpPr>
          <p:cNvPr id="3137" name="Text Box 65"/>
          <p:cNvSpPr txBox="1">
            <a:spLocks noChangeArrowheads="1"/>
          </p:cNvSpPr>
          <p:nvPr/>
        </p:nvSpPr>
        <p:spPr bwMode="auto">
          <a:xfrm>
            <a:off x="128588" y="3733800"/>
            <a:ext cx="3581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Li Li:     </a:t>
            </a:r>
            <a:r>
              <a:rPr lang="en-US" b="1">
                <a:solidFill>
                  <a:srgbClr val="FF3300"/>
                </a:solidFill>
              </a:rPr>
              <a:t>I’m eight</a:t>
            </a:r>
          </a:p>
        </p:txBody>
      </p:sp>
      <p:pic>
        <p:nvPicPr>
          <p:cNvPr id="2058" name="Picture 66" descr="BLC0B2~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381000"/>
            <a:ext cx="20891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9" name="Group 70"/>
          <p:cNvGrpSpPr>
            <a:grpSpLocks/>
          </p:cNvGrpSpPr>
          <p:nvPr/>
        </p:nvGrpSpPr>
        <p:grpSpPr bwMode="auto">
          <a:xfrm>
            <a:off x="14288" y="381000"/>
            <a:ext cx="9358312" cy="1066800"/>
            <a:chOff x="9" y="240"/>
            <a:chExt cx="5895" cy="672"/>
          </a:xfrm>
        </p:grpSpPr>
        <p:sp>
          <p:nvSpPr>
            <p:cNvPr id="2080" name="Line 45"/>
            <p:cNvSpPr>
              <a:spLocks noChangeShapeType="1"/>
            </p:cNvSpPr>
            <p:nvPr/>
          </p:nvSpPr>
          <p:spPr bwMode="auto">
            <a:xfrm>
              <a:off x="9" y="845"/>
              <a:ext cx="576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Text Box 47"/>
            <p:cNvSpPr txBox="1">
              <a:spLocks noChangeArrowheads="1"/>
            </p:cNvSpPr>
            <p:nvPr/>
          </p:nvSpPr>
          <p:spPr bwMode="auto">
            <a:xfrm>
              <a:off x="2688" y="528"/>
              <a:ext cx="321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cs typeface="Arial" charset="0"/>
                </a:rPr>
                <a:t>Section A: 1, 2, 3</a:t>
              </a:r>
            </a:p>
          </p:txBody>
        </p:sp>
        <p:sp>
          <p:nvSpPr>
            <p:cNvPr id="2082" name="Line 50"/>
            <p:cNvSpPr>
              <a:spLocks noChangeShapeType="1"/>
            </p:cNvSpPr>
            <p:nvPr/>
          </p:nvSpPr>
          <p:spPr bwMode="auto">
            <a:xfrm>
              <a:off x="24" y="912"/>
              <a:ext cx="5760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WordArt 59"/>
            <p:cNvSpPr>
              <a:spLocks noChangeArrowheads="1" noChangeShapeType="1" noTextEdit="1"/>
            </p:cNvSpPr>
            <p:nvPr/>
          </p:nvSpPr>
          <p:spPr bwMode="auto">
            <a:xfrm>
              <a:off x="1968" y="240"/>
              <a:ext cx="1992" cy="3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19050">
                    <a:solidFill>
                      <a:srgbClr val="99FF33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Arial"/>
                  <a:cs typeface="Arial"/>
                </a:rPr>
                <a:t>Unit 8 :   Ages    </a:t>
              </a:r>
            </a:p>
          </p:txBody>
        </p:sp>
        <p:pic>
          <p:nvPicPr>
            <p:cNvPr id="2084" name="Picture 69" descr="BLC0B2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30" y="288"/>
              <a:ext cx="1316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143" name="Text Box 71"/>
          <p:cNvSpPr txBox="1">
            <a:spLocks noChangeArrowheads="1"/>
          </p:cNvSpPr>
          <p:nvPr/>
        </p:nvSpPr>
        <p:spPr bwMode="auto">
          <a:xfrm>
            <a:off x="609600" y="4724400"/>
            <a:ext cx="441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A: How old are you?</a:t>
            </a:r>
          </a:p>
        </p:txBody>
      </p:sp>
      <p:sp>
        <p:nvSpPr>
          <p:cNvPr id="3144" name="Text Box 72"/>
          <p:cNvSpPr txBox="1">
            <a:spLocks noChangeArrowheads="1"/>
          </p:cNvSpPr>
          <p:nvPr/>
        </p:nvSpPr>
        <p:spPr bwMode="auto">
          <a:xfrm>
            <a:off x="533400" y="5546725"/>
            <a:ext cx="4343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B: I’m  eight</a:t>
            </a:r>
          </a:p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             nine</a:t>
            </a:r>
          </a:p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             ten</a:t>
            </a:r>
            <a:endParaRPr lang="en-US" sz="1600" b="1">
              <a:solidFill>
                <a:srgbClr val="339933"/>
              </a:solidFill>
            </a:endParaRPr>
          </a:p>
        </p:txBody>
      </p:sp>
      <p:sp>
        <p:nvSpPr>
          <p:cNvPr id="3145" name="Text Box 73"/>
          <p:cNvSpPr txBox="1">
            <a:spLocks noChangeArrowheads="1"/>
          </p:cNvSpPr>
          <p:nvPr/>
        </p:nvSpPr>
        <p:spPr bwMode="auto">
          <a:xfrm>
            <a:off x="0" y="42672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 u="sng">
                <a:solidFill>
                  <a:srgbClr val="FF3300"/>
                </a:solidFill>
              </a:rPr>
              <a:t>*Structure</a:t>
            </a:r>
            <a:r>
              <a:rPr lang="en-US" b="1" u="sng">
                <a:solidFill>
                  <a:srgbClr val="FF3300"/>
                </a:solidFill>
              </a:rPr>
              <a:t>:</a:t>
            </a:r>
            <a:endParaRPr lang="en-US" b="1" u="sng">
              <a:solidFill>
                <a:srgbClr val="0000FF"/>
              </a:solidFill>
            </a:endParaRPr>
          </a:p>
        </p:txBody>
      </p:sp>
      <p:sp>
        <p:nvSpPr>
          <p:cNvPr id="3146" name="Line 74"/>
          <p:cNvSpPr>
            <a:spLocks noChangeShapeType="1"/>
          </p:cNvSpPr>
          <p:nvPr/>
        </p:nvSpPr>
        <p:spPr bwMode="auto">
          <a:xfrm>
            <a:off x="1447800" y="5638800"/>
            <a:ext cx="0" cy="1081088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47" name="Text Box 75"/>
          <p:cNvSpPr txBox="1">
            <a:spLocks noChangeArrowheads="1"/>
          </p:cNvSpPr>
          <p:nvPr/>
        </p:nvSpPr>
        <p:spPr bwMode="auto">
          <a:xfrm>
            <a:off x="914400" y="5029200"/>
            <a:ext cx="25352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339933"/>
                </a:solidFill>
              </a:rPr>
              <a:t>Bạn bao nhiêu tuổi rồi? </a:t>
            </a:r>
          </a:p>
        </p:txBody>
      </p:sp>
      <p:sp>
        <p:nvSpPr>
          <p:cNvPr id="3148" name="Line 76"/>
          <p:cNvSpPr>
            <a:spLocks noChangeShapeType="1"/>
          </p:cNvSpPr>
          <p:nvPr/>
        </p:nvSpPr>
        <p:spPr bwMode="auto">
          <a:xfrm>
            <a:off x="995363" y="5029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49" name="Line 77"/>
          <p:cNvSpPr>
            <a:spLocks noChangeShapeType="1"/>
          </p:cNvSpPr>
          <p:nvPr/>
        </p:nvSpPr>
        <p:spPr bwMode="auto">
          <a:xfrm>
            <a:off x="1524000" y="5334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0" name="Line 78"/>
          <p:cNvSpPr>
            <a:spLocks noChangeShapeType="1"/>
          </p:cNvSpPr>
          <p:nvPr/>
        </p:nvSpPr>
        <p:spPr bwMode="auto">
          <a:xfrm>
            <a:off x="1620838" y="504983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1" name="Line 79"/>
          <p:cNvSpPr>
            <a:spLocks noChangeShapeType="1"/>
          </p:cNvSpPr>
          <p:nvPr/>
        </p:nvSpPr>
        <p:spPr bwMode="auto">
          <a:xfrm>
            <a:off x="2667000" y="532765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auto">
          <a:xfrm>
            <a:off x="914400" y="5867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" name="Line 82"/>
          <p:cNvSpPr>
            <a:spLocks noChangeShapeType="1"/>
          </p:cNvSpPr>
          <p:nvPr/>
        </p:nvSpPr>
        <p:spPr bwMode="auto">
          <a:xfrm>
            <a:off x="1143000" y="5867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5" name="Line 83"/>
          <p:cNvSpPr>
            <a:spLocks noChangeShapeType="1"/>
          </p:cNvSpPr>
          <p:nvPr/>
        </p:nvSpPr>
        <p:spPr bwMode="auto">
          <a:xfrm>
            <a:off x="2286000" y="5867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6" name="Line 84"/>
          <p:cNvSpPr>
            <a:spLocks noChangeShapeType="1"/>
          </p:cNvSpPr>
          <p:nvPr/>
        </p:nvSpPr>
        <p:spPr bwMode="auto">
          <a:xfrm>
            <a:off x="2971800" y="5867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7" name="Text Box 85"/>
          <p:cNvSpPr txBox="1">
            <a:spLocks noChangeArrowheads="1"/>
          </p:cNvSpPr>
          <p:nvPr/>
        </p:nvSpPr>
        <p:spPr bwMode="auto">
          <a:xfrm>
            <a:off x="4267200" y="5791200"/>
            <a:ext cx="1506538" cy="338138"/>
          </a:xfrm>
          <a:prstGeom prst="rect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 </a:t>
            </a:r>
            <a:r>
              <a:rPr lang="en-US" sz="1600" b="1">
                <a:solidFill>
                  <a:srgbClr val="0000FF"/>
                </a:solidFill>
              </a:rPr>
              <a:t>I</a:t>
            </a:r>
            <a:r>
              <a:rPr lang="en-US" sz="1600" b="1">
                <a:solidFill>
                  <a:schemeClr val="accent2"/>
                </a:solidFill>
              </a:rPr>
              <a:t>’m  + số tuổi</a:t>
            </a:r>
          </a:p>
        </p:txBody>
      </p:sp>
      <p:sp>
        <p:nvSpPr>
          <p:cNvPr id="3161" name="Text Box 89"/>
          <p:cNvSpPr txBox="1">
            <a:spLocks noChangeArrowheads="1"/>
          </p:cNvSpPr>
          <p:nvPr/>
        </p:nvSpPr>
        <p:spPr bwMode="auto">
          <a:xfrm>
            <a:off x="2286000" y="5562600"/>
            <a:ext cx="15795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339933"/>
                </a:solidFill>
              </a:rPr>
              <a:t>Mình thì 8 tuổi</a:t>
            </a:r>
          </a:p>
        </p:txBody>
      </p:sp>
      <p:sp>
        <p:nvSpPr>
          <p:cNvPr id="3162" name="Text Box 90"/>
          <p:cNvSpPr txBox="1">
            <a:spLocks noChangeArrowheads="1"/>
          </p:cNvSpPr>
          <p:nvPr/>
        </p:nvSpPr>
        <p:spPr bwMode="auto">
          <a:xfrm>
            <a:off x="2209800" y="6096000"/>
            <a:ext cx="15795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339933"/>
                </a:solidFill>
              </a:rPr>
              <a:t>Mình thì 9 tuổi</a:t>
            </a:r>
          </a:p>
        </p:txBody>
      </p:sp>
      <p:sp>
        <p:nvSpPr>
          <p:cNvPr id="3163" name="Text Box 91"/>
          <p:cNvSpPr txBox="1">
            <a:spLocks noChangeArrowheads="1"/>
          </p:cNvSpPr>
          <p:nvPr/>
        </p:nvSpPr>
        <p:spPr bwMode="auto">
          <a:xfrm>
            <a:off x="5889625" y="5791200"/>
            <a:ext cx="2946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accent2"/>
                </a:solidFill>
              </a:rPr>
              <a:t>(để giới thiệu tuổi của mình)</a:t>
            </a:r>
          </a:p>
          <a:p>
            <a:endParaRPr lang="en-US" sz="1600"/>
          </a:p>
        </p:txBody>
      </p:sp>
      <p:sp>
        <p:nvSpPr>
          <p:cNvPr id="3164" name="Text Box 92"/>
          <p:cNvSpPr txBox="1">
            <a:spLocks noChangeArrowheads="1"/>
          </p:cNvSpPr>
          <p:nvPr/>
        </p:nvSpPr>
        <p:spPr bwMode="auto">
          <a:xfrm>
            <a:off x="2209800" y="6491288"/>
            <a:ext cx="16938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339933"/>
                </a:solidFill>
              </a:rPr>
              <a:t>Mình thì 10 tuổi</a:t>
            </a:r>
          </a:p>
        </p:txBody>
      </p:sp>
      <p:sp>
        <p:nvSpPr>
          <p:cNvPr id="3165" name="Text Box 93"/>
          <p:cNvSpPr txBox="1">
            <a:spLocks noChangeArrowheads="1"/>
          </p:cNvSpPr>
          <p:nvPr/>
        </p:nvSpPr>
        <p:spPr bwMode="auto">
          <a:xfrm>
            <a:off x="1447800" y="4191000"/>
            <a:ext cx="264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Hỏi và trả lời về tuổi</a:t>
            </a:r>
          </a:p>
        </p:txBody>
      </p:sp>
      <p:pic>
        <p:nvPicPr>
          <p:cNvPr id="3166" name="08 Track 8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6858000" y="1676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1" dur="500" autoRev="1" fill="hold"/>
                                        <p:tgtEl>
                                          <p:spTgt spid="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autoRev="1" fill="hold"/>
                                        <p:tgtEl>
                                          <p:spTgt spid="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autoRev="1" fill="hold"/>
                                        <p:tgtEl>
                                          <p:spTgt spid="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7" dur="500" autoRev="1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autoRev="1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500" autoRev="1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autoRev="1" fill="hold"/>
                                        <p:tgtEl>
                                          <p:spTgt spid="3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autoRev="1" fill="hold"/>
                                        <p:tgtEl>
                                          <p:spTgt spid="3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autoRev="1" fill="hold"/>
                                        <p:tgtEl>
                                          <p:spTgt spid="3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9" dur="500" autoRev="1" fill="hold"/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autoRev="1" fill="hold"/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autoRev="1" fill="hold"/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5" dur="500" autoRev="1" fill="hold"/>
                                        <p:tgtEl>
                                          <p:spTgt spid="3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autoRev="1" fill="hold"/>
                                        <p:tgtEl>
                                          <p:spTgt spid="3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autoRev="1" fill="hold"/>
                                        <p:tgtEl>
                                          <p:spTgt spid="3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1" dur="500" autoRev="1" fill="hold"/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autoRev="1" fill="hold"/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500" autoRev="1" fill="hold"/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7" dur="500" autoRev="1" fill="hold"/>
                                        <p:tgtEl>
                                          <p:spTgt spid="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8" dur="500" autoRev="1" fill="hold"/>
                                        <p:tgtEl>
                                          <p:spTgt spid="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autoRev="1" fill="hold"/>
                                        <p:tgtEl>
                                          <p:spTgt spid="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3" dur="500" autoRev="1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500" autoRev="1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5" dur="500" autoRev="1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9" dur="500" autoRev="1" fill="hold"/>
                                        <p:tgtEl>
                                          <p:spTgt spid="3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0" dur="500" autoRev="1" fill="hold"/>
                                        <p:tgtEl>
                                          <p:spTgt spid="3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1" dur="500" autoRev="1" fill="hold"/>
                                        <p:tgtEl>
                                          <p:spTgt spid="3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85" dur="500" autoRev="1" fill="hold"/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500" autoRev="1" fill="hold"/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7" dur="500" autoRev="1" fill="hold"/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1" dur="500" autoRev="1" fill="hold"/>
                                        <p:tgtEl>
                                          <p:spTgt spid="3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2" dur="500" autoRev="1" fill="hold"/>
                                        <p:tgtEl>
                                          <p:spTgt spid="3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3" dur="500" autoRev="1" fill="hold"/>
                                        <p:tgtEl>
                                          <p:spTgt spid="3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7" dur="500" autoRev="1" fill="hold"/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8" dur="500" autoRev="1" fill="hold"/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9" dur="500" autoRev="1" fill="hold"/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3" dur="500" autoRev="1" fill="hold"/>
                                        <p:tgtEl>
                                          <p:spTgt spid="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4" dur="500" autoRev="1" fill="hold"/>
                                        <p:tgtEl>
                                          <p:spTgt spid="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5" dur="500" autoRev="1" fill="hold"/>
                                        <p:tgtEl>
                                          <p:spTgt spid="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0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7" dur="500" autoRev="1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8" dur="500" autoRev="1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9" dur="500" autoRev="1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3" dur="250" autoRev="1" fill="hold"/>
                                        <p:tgtEl>
                                          <p:spTgt spid="3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4" dur="250" autoRev="1" fill="hold"/>
                                        <p:tgtEl>
                                          <p:spTgt spid="3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5" dur="250" autoRev="1" fill="hold"/>
                                        <p:tgtEl>
                                          <p:spTgt spid="3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9" dur="250" autoRev="1" fill="hold"/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0" dur="250" autoRev="1" fill="hold"/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1" dur="250" autoRev="1" fill="hold"/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5" dur="250" autoRev="1" fill="hold"/>
                                        <p:tgtEl>
                                          <p:spTgt spid="3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6" dur="250" autoRev="1" fill="hold"/>
                                        <p:tgtEl>
                                          <p:spTgt spid="3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7" dur="250" autoRev="1" fill="hold"/>
                                        <p:tgtEl>
                                          <p:spTgt spid="3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1" dur="250" autoRev="1" fill="hold"/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2" dur="250" autoRev="1" fill="hold"/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3" dur="250" autoRev="1" fill="hold"/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8" dur="500"/>
                                        <p:tgtEl>
                                          <p:spTgt spid="3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3" dur="5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8" dur="500"/>
                                        <p:tgtEl>
                                          <p:spTgt spid="3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3" dur="5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8" dur="500"/>
                                        <p:tgtEl>
                                          <p:spTgt spid="3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3" dur="500"/>
                                        <p:tgtEl>
                                          <p:spTgt spid="3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6" dur="5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1" dur="500"/>
                                        <p:tgtEl>
                                          <p:spTgt spid="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4" dur="500"/>
                                        <p:tgtEl>
                                          <p:spTgt spid="3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9" dur="500"/>
                                        <p:tgtEl>
                                          <p:spTgt spid="3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2" dur="500"/>
                                        <p:tgtEl>
                                          <p:spTgt spid="3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7" dur="5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0" dur="500"/>
                                        <p:tgtEl>
                                          <p:spTgt spid="3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5" dur="500"/>
                                        <p:tgtEl>
                                          <p:spTgt spid="3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0" dur="5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5" dur="500"/>
                                        <p:tgtEl>
                                          <p:spTgt spid="3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0" dur="500"/>
                                        <p:tgtEl>
                                          <p:spTgt spid="3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5" dur="500"/>
                                        <p:tgtEl>
                                          <p:spTgt spid="3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0" dur="500"/>
                                        <p:tgtEl>
                                          <p:spTgt spid="3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3" dur="500"/>
                                        <p:tgtEl>
                                          <p:spTgt spid="3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8" dur="20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3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 nodeType="clickPar">
                      <p:stCondLst>
                        <p:cond delay="0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3" dur="1" fill="hold"/>
                                        <p:tgtEl>
                                          <p:spTgt spid="316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66"/>
                  </p:tgtEl>
                </p:cond>
              </p:nextCondLst>
            </p:seq>
            <p:audio>
              <p:cMediaNode>
                <p:cTn id="23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66"/>
                </p:tgtEl>
              </p:cMediaNode>
            </p:audio>
          </p:childTnLst>
        </p:cTn>
      </p:par>
    </p:tnLst>
    <p:bldLst>
      <p:bldP spid="3132" grpId="0" build="allAtOnce"/>
      <p:bldP spid="3132" grpId="1" build="allAtOnce"/>
      <p:bldP spid="3132" grpId="2" build="allAtOnce"/>
      <p:bldP spid="3133" grpId="0"/>
      <p:bldP spid="3133" grpId="1"/>
      <p:bldP spid="3133" grpId="2"/>
      <p:bldP spid="3133" grpId="3"/>
      <p:bldP spid="3134" grpId="0" build="allAtOnce"/>
      <p:bldP spid="3134" grpId="1" build="allAtOnce"/>
      <p:bldP spid="3135" grpId="0" build="allAtOnce"/>
      <p:bldP spid="3135" grpId="1" build="allAtOnce"/>
      <p:bldP spid="3136" grpId="0" build="allAtOnce"/>
      <p:bldP spid="3136" grpId="1" build="allAtOnce"/>
      <p:bldP spid="3137" grpId="0" build="allAtOnce"/>
      <p:bldP spid="3137" grpId="1" build="allAtOnce"/>
      <p:bldP spid="3143" grpId="0"/>
      <p:bldP spid="3146" grpId="0" animBg="1"/>
      <p:bldP spid="3147" grpId="0"/>
      <p:bldP spid="3148" grpId="0" animBg="1"/>
      <p:bldP spid="3149" grpId="0" animBg="1"/>
      <p:bldP spid="3150" grpId="0" animBg="1"/>
      <p:bldP spid="3151" grpId="0" animBg="1"/>
      <p:bldP spid="3153" grpId="0" animBg="1"/>
      <p:bldP spid="3154" grpId="0" animBg="1"/>
      <p:bldP spid="3155" grpId="0" animBg="1"/>
      <p:bldP spid="3156" grpId="0" animBg="1"/>
      <p:bldP spid="3157" grpId="0" animBg="1"/>
      <p:bldP spid="3161" grpId="0"/>
      <p:bldP spid="3162" grpId="0"/>
      <p:bldP spid="3163" grpId="0"/>
      <p:bldP spid="3164" grpId="0"/>
      <p:bldP spid="31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8"/>
          <p:cNvSpPr txBox="1">
            <a:spLocks noChangeArrowheads="1"/>
          </p:cNvSpPr>
          <p:nvPr/>
        </p:nvSpPr>
        <p:spPr bwMode="auto">
          <a:xfrm>
            <a:off x="0" y="15240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</a:rPr>
              <a:t>2. Look and say.</a:t>
            </a:r>
          </a:p>
        </p:txBody>
      </p:sp>
      <p:grpSp>
        <p:nvGrpSpPr>
          <p:cNvPr id="3075" name="Group 10"/>
          <p:cNvGrpSpPr>
            <a:grpSpLocks/>
          </p:cNvGrpSpPr>
          <p:nvPr/>
        </p:nvGrpSpPr>
        <p:grpSpPr bwMode="auto">
          <a:xfrm>
            <a:off x="0" y="304800"/>
            <a:ext cx="9358313" cy="1066800"/>
            <a:chOff x="9" y="240"/>
            <a:chExt cx="5895" cy="672"/>
          </a:xfrm>
        </p:grpSpPr>
        <p:sp>
          <p:nvSpPr>
            <p:cNvPr id="3110" name="Line 11"/>
            <p:cNvSpPr>
              <a:spLocks noChangeShapeType="1"/>
            </p:cNvSpPr>
            <p:nvPr/>
          </p:nvSpPr>
          <p:spPr bwMode="auto">
            <a:xfrm>
              <a:off x="9" y="845"/>
              <a:ext cx="576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Text Box 12"/>
            <p:cNvSpPr txBox="1">
              <a:spLocks noChangeArrowheads="1"/>
            </p:cNvSpPr>
            <p:nvPr/>
          </p:nvSpPr>
          <p:spPr bwMode="auto">
            <a:xfrm>
              <a:off x="2688" y="528"/>
              <a:ext cx="321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cs typeface="Arial" charset="0"/>
                </a:rPr>
                <a:t>Section A: 1, 2, 3</a:t>
              </a:r>
            </a:p>
          </p:txBody>
        </p:sp>
        <p:sp>
          <p:nvSpPr>
            <p:cNvPr id="3112" name="Line 15"/>
            <p:cNvSpPr>
              <a:spLocks noChangeShapeType="1"/>
            </p:cNvSpPr>
            <p:nvPr/>
          </p:nvSpPr>
          <p:spPr bwMode="auto">
            <a:xfrm>
              <a:off x="24" y="912"/>
              <a:ext cx="5760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1968" y="240"/>
              <a:ext cx="1992" cy="3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19050">
                    <a:solidFill>
                      <a:srgbClr val="99FF33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Arial"/>
                  <a:cs typeface="Arial"/>
                </a:rPr>
                <a:t>Unit 8 :   Ages    </a:t>
              </a:r>
            </a:p>
          </p:txBody>
        </p:sp>
        <p:pic>
          <p:nvPicPr>
            <p:cNvPr id="3114" name="Picture 17" descr="BLC0B2~1"/>
            <p:cNvPicPr>
              <a:picLocks noChangeAspect="1" noChangeArrowheads="1" noCrop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130" y="288"/>
              <a:ext cx="1316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6" name="Line 19"/>
          <p:cNvSpPr>
            <a:spLocks noChangeShapeType="1"/>
          </p:cNvSpPr>
          <p:nvPr/>
        </p:nvSpPr>
        <p:spPr bwMode="auto">
          <a:xfrm flipH="1">
            <a:off x="6472238" y="1328738"/>
            <a:ext cx="0" cy="548640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117" name="Picture 21" descr="A1"/>
          <p:cNvPicPr>
            <a:picLocks noChangeAspect="1" noChangeArrowheads="1"/>
          </p:cNvPicPr>
          <p:nvPr/>
        </p:nvPicPr>
        <p:blipFill>
          <a:blip r:embed="rId13">
            <a:lum bright="-22000" contrast="22000"/>
          </a:blip>
          <a:srcRect/>
          <a:stretch>
            <a:fillRect/>
          </a:stretch>
        </p:blipFill>
        <p:spPr bwMode="auto">
          <a:xfrm>
            <a:off x="1295400" y="2098675"/>
            <a:ext cx="3505200" cy="2541588"/>
          </a:xfrm>
          <a:prstGeom prst="rect">
            <a:avLst/>
          </a:prstGeom>
          <a:noFill/>
          <a:ln w="38100" cmpd="dbl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152400" y="20574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1: one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152400" y="26670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2: two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152400" y="32004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3: three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152400" y="37338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4: four</a:t>
            </a:r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152400" y="4281488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5: five</a:t>
            </a: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4886325" y="2071688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6: six</a:t>
            </a:r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4886325" y="2605088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7: seven</a:t>
            </a: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4886325" y="3214688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8: eight</a:t>
            </a: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4886325" y="3824288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9: nine</a:t>
            </a:r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4810125" y="4357688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10: ten</a:t>
            </a:r>
          </a:p>
        </p:txBody>
      </p:sp>
      <p:sp>
        <p:nvSpPr>
          <p:cNvPr id="3088" name="Text Box 32"/>
          <p:cNvSpPr txBox="1">
            <a:spLocks noChangeArrowheads="1"/>
          </p:cNvSpPr>
          <p:nvPr/>
        </p:nvSpPr>
        <p:spPr bwMode="auto">
          <a:xfrm>
            <a:off x="6477000" y="1828800"/>
            <a:ext cx="5791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Mai: </a:t>
            </a:r>
            <a:r>
              <a:rPr lang="en-US" sz="1200" b="1">
                <a:solidFill>
                  <a:srgbClr val="FF3300"/>
                </a:solidFill>
              </a:rPr>
              <a:t>This is my mother.</a:t>
            </a:r>
            <a:r>
              <a:rPr lang="en-US" sz="12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089" name="Text Box 33"/>
          <p:cNvSpPr txBox="1">
            <a:spLocks noChangeArrowheads="1"/>
          </p:cNvSpPr>
          <p:nvPr/>
        </p:nvSpPr>
        <p:spPr bwMode="auto">
          <a:xfrm>
            <a:off x="6777038" y="2000250"/>
            <a:ext cx="3962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 </a:t>
            </a:r>
            <a:r>
              <a:rPr lang="en-US" sz="1200" b="1">
                <a:solidFill>
                  <a:srgbClr val="FF3300"/>
                </a:solidFill>
              </a:rPr>
              <a:t>And this is my friend, Li Li.</a:t>
            </a:r>
          </a:p>
        </p:txBody>
      </p:sp>
      <p:sp>
        <p:nvSpPr>
          <p:cNvPr id="3090" name="Text Box 34"/>
          <p:cNvSpPr txBox="1">
            <a:spLocks noChangeArrowheads="1"/>
          </p:cNvSpPr>
          <p:nvPr/>
        </p:nvSpPr>
        <p:spPr bwMode="auto">
          <a:xfrm>
            <a:off x="6477000" y="2286000"/>
            <a:ext cx="487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Mother: </a:t>
            </a:r>
            <a:r>
              <a:rPr lang="en-US" sz="1200" b="1">
                <a:solidFill>
                  <a:srgbClr val="FF3300"/>
                </a:solidFill>
              </a:rPr>
              <a:t>Hi, Li Li. Nice to meet you.</a:t>
            </a:r>
          </a:p>
        </p:txBody>
      </p:sp>
      <p:sp>
        <p:nvSpPr>
          <p:cNvPr id="3091" name="Text Box 35"/>
          <p:cNvSpPr txBox="1">
            <a:spLocks noChangeArrowheads="1"/>
          </p:cNvSpPr>
          <p:nvPr/>
        </p:nvSpPr>
        <p:spPr bwMode="auto">
          <a:xfrm>
            <a:off x="6515100" y="2514600"/>
            <a:ext cx="5257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Li Li:  </a:t>
            </a:r>
            <a:r>
              <a:rPr lang="en-US" sz="1200" b="1">
                <a:solidFill>
                  <a:srgbClr val="FF3300"/>
                </a:solidFill>
              </a:rPr>
              <a:t>Nice to meet you too.</a:t>
            </a:r>
          </a:p>
        </p:txBody>
      </p:sp>
      <p:sp>
        <p:nvSpPr>
          <p:cNvPr id="3092" name="Text Box 36"/>
          <p:cNvSpPr txBox="1">
            <a:spLocks noChangeArrowheads="1"/>
          </p:cNvSpPr>
          <p:nvPr/>
        </p:nvSpPr>
        <p:spPr bwMode="auto">
          <a:xfrm>
            <a:off x="6477000" y="2743200"/>
            <a:ext cx="441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Mother:  </a:t>
            </a:r>
            <a:r>
              <a:rPr lang="en-US" sz="1200" b="1">
                <a:solidFill>
                  <a:srgbClr val="FF3300"/>
                </a:solidFill>
              </a:rPr>
              <a:t>How old are you?</a:t>
            </a:r>
          </a:p>
        </p:txBody>
      </p:sp>
      <p:sp>
        <p:nvSpPr>
          <p:cNvPr id="3093" name="Text Box 37"/>
          <p:cNvSpPr txBox="1">
            <a:spLocks noChangeArrowheads="1"/>
          </p:cNvSpPr>
          <p:nvPr/>
        </p:nvSpPr>
        <p:spPr bwMode="auto">
          <a:xfrm>
            <a:off x="6477000" y="3048000"/>
            <a:ext cx="3581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Li Li:     </a:t>
            </a:r>
            <a:r>
              <a:rPr lang="en-US" sz="1200" b="1">
                <a:solidFill>
                  <a:srgbClr val="FF3300"/>
                </a:solidFill>
              </a:rPr>
              <a:t>I’m eight</a:t>
            </a:r>
          </a:p>
        </p:txBody>
      </p:sp>
      <p:sp>
        <p:nvSpPr>
          <p:cNvPr id="3094" name="Text Box 38"/>
          <p:cNvSpPr txBox="1">
            <a:spLocks noChangeArrowheads="1"/>
          </p:cNvSpPr>
          <p:nvPr/>
        </p:nvSpPr>
        <p:spPr bwMode="auto">
          <a:xfrm>
            <a:off x="6934200" y="3505200"/>
            <a:ext cx="441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A: How old are you?</a:t>
            </a:r>
          </a:p>
        </p:txBody>
      </p:sp>
      <p:sp>
        <p:nvSpPr>
          <p:cNvPr id="3095" name="Text Box 39"/>
          <p:cNvSpPr txBox="1">
            <a:spLocks noChangeArrowheads="1"/>
          </p:cNvSpPr>
          <p:nvPr/>
        </p:nvSpPr>
        <p:spPr bwMode="auto">
          <a:xfrm>
            <a:off x="6553200" y="3962400"/>
            <a:ext cx="4343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B: I’m  eight     </a:t>
            </a:r>
            <a:r>
              <a:rPr lang="en-US" sz="1200" b="1">
                <a:solidFill>
                  <a:srgbClr val="339933"/>
                </a:solidFill>
              </a:rPr>
              <a:t>Mình thỡ 8 tuổi</a:t>
            </a:r>
            <a:r>
              <a:rPr lang="en-US" sz="1200" b="1"/>
              <a:t> </a:t>
            </a:r>
            <a:r>
              <a:rPr lang="en-US" sz="1200" b="1">
                <a:solidFill>
                  <a:srgbClr val="0000FF"/>
                </a:solidFill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              nine     </a:t>
            </a:r>
            <a:r>
              <a:rPr lang="en-US" sz="1200" b="1">
                <a:solidFill>
                  <a:srgbClr val="339933"/>
                </a:solidFill>
              </a:rPr>
              <a:t>Mình thỡ 9 tuổi</a:t>
            </a:r>
            <a:r>
              <a:rPr lang="en-US" sz="1200" b="1">
                <a:solidFill>
                  <a:srgbClr val="0000FF"/>
                </a:solidFill>
              </a:rPr>
              <a:t>                 </a:t>
            </a:r>
          </a:p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              ten       </a:t>
            </a:r>
            <a:r>
              <a:rPr lang="en-US" sz="1200" b="1">
                <a:solidFill>
                  <a:srgbClr val="339933"/>
                </a:solidFill>
              </a:rPr>
              <a:t>Mình thì 10 tuổi</a:t>
            </a:r>
          </a:p>
        </p:txBody>
      </p:sp>
      <p:sp>
        <p:nvSpPr>
          <p:cNvPr id="3096" name="Text Box 40"/>
          <p:cNvSpPr txBox="1">
            <a:spLocks noChangeArrowheads="1"/>
          </p:cNvSpPr>
          <p:nvPr/>
        </p:nvSpPr>
        <p:spPr bwMode="auto">
          <a:xfrm>
            <a:off x="6477000" y="3276600"/>
            <a:ext cx="487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 i="1">
                <a:solidFill>
                  <a:srgbClr val="FF3300"/>
                </a:solidFill>
              </a:rPr>
              <a:t>Structure</a:t>
            </a:r>
            <a:r>
              <a:rPr lang="en-US" sz="1200">
                <a:solidFill>
                  <a:srgbClr val="FF3300"/>
                </a:solidFill>
              </a:rPr>
              <a:t>:  </a:t>
            </a:r>
            <a:r>
              <a:rPr lang="en-US" sz="1200">
                <a:solidFill>
                  <a:srgbClr val="0000FF"/>
                </a:solidFill>
              </a:rPr>
              <a:t>Hỏi và trả lời về tuổi</a:t>
            </a:r>
          </a:p>
        </p:txBody>
      </p:sp>
      <p:sp>
        <p:nvSpPr>
          <p:cNvPr id="3097" name="Text Box 41"/>
          <p:cNvSpPr txBox="1">
            <a:spLocks noChangeArrowheads="1"/>
          </p:cNvSpPr>
          <p:nvPr/>
        </p:nvSpPr>
        <p:spPr bwMode="auto">
          <a:xfrm>
            <a:off x="6858000" y="3733800"/>
            <a:ext cx="19351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339933"/>
                </a:solidFill>
              </a:rPr>
              <a:t>Bạn bao nhiêu tuổi rồi? </a:t>
            </a:r>
          </a:p>
        </p:txBody>
      </p:sp>
      <p:sp>
        <p:nvSpPr>
          <p:cNvPr id="3098" name="Line 42"/>
          <p:cNvSpPr>
            <a:spLocks noChangeShapeType="1"/>
          </p:cNvSpPr>
          <p:nvPr/>
        </p:nvSpPr>
        <p:spPr bwMode="auto">
          <a:xfrm>
            <a:off x="7115175" y="4071938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9" name="Rectangle 43"/>
          <p:cNvSpPr>
            <a:spLocks noChangeArrowheads="1"/>
          </p:cNvSpPr>
          <p:nvPr/>
        </p:nvSpPr>
        <p:spPr bwMode="auto">
          <a:xfrm>
            <a:off x="6453188" y="1195388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>
              <a:solidFill>
                <a:srgbClr val="008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200" b="1" u="sng">
                <a:solidFill>
                  <a:srgbClr val="000066"/>
                </a:solidFill>
              </a:rPr>
              <a:t>1. look, listen and repeat</a:t>
            </a:r>
          </a:p>
        </p:txBody>
      </p:sp>
      <p:pic>
        <p:nvPicPr>
          <p:cNvPr id="4145" name="Google D-ch1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4"/>
          <a:srcRect/>
          <a:stretch>
            <a:fillRect/>
          </a:stretch>
        </p:blipFill>
        <p:spPr bwMode="auto">
          <a:xfrm>
            <a:off x="533400" y="2438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6" name="Google D-ch2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4"/>
          <a:srcRect/>
          <a:stretch>
            <a:fillRect/>
          </a:stretch>
        </p:blipFill>
        <p:spPr bwMode="auto">
          <a:xfrm>
            <a:off x="533400" y="2971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7" name="Google D-ch3.mp3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14"/>
          <a:srcRect/>
          <a:stretch>
            <a:fillRect/>
          </a:stretch>
        </p:blipFill>
        <p:spPr bwMode="auto">
          <a:xfrm>
            <a:off x="533400" y="3581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8" name="Google D-ch4.mp3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</p:nvPr>
        </p:nvPicPr>
        <p:blipFill>
          <a:blip r:embed="rId14"/>
          <a:srcRect/>
          <a:stretch>
            <a:fillRect/>
          </a:stretch>
        </p:blipFill>
        <p:spPr bwMode="auto">
          <a:xfrm>
            <a:off x="533400" y="4038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9" name="Google D-ch5.mp3">
            <a:hlinkClick r:id="" action="ppaction://media"/>
          </p:cNvPr>
          <p:cNvPicPr>
            <a:picLocks noRot="1" noChangeAspect="1" noChangeArrowheads="1"/>
          </p:cNvPicPr>
          <p:nvPr>
            <a:audioFile r:link="rId5"/>
          </p:nvPr>
        </p:nvPicPr>
        <p:blipFill>
          <a:blip r:embed="rId14"/>
          <a:srcRect/>
          <a:stretch>
            <a:fillRect/>
          </a:stretch>
        </p:blipFill>
        <p:spPr bwMode="auto">
          <a:xfrm>
            <a:off x="533400" y="4648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0" name="Google D-ch6.mp3">
            <a:hlinkClick r:id="" action="ppaction://media"/>
          </p:cNvPr>
          <p:cNvPicPr>
            <a:picLocks noRot="1" noChangeAspect="1" noChangeArrowheads="1"/>
          </p:cNvPicPr>
          <p:nvPr>
            <a:audioFile r:link="rId6"/>
          </p:nvPr>
        </p:nvPicPr>
        <p:blipFill>
          <a:blip r:embed="rId14"/>
          <a:srcRect/>
          <a:stretch>
            <a:fillRect/>
          </a:stretch>
        </p:blipFill>
        <p:spPr bwMode="auto">
          <a:xfrm>
            <a:off x="5257800" y="2438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1" name="Google D-ch7.mp3">
            <a:hlinkClick r:id="" action="ppaction://media"/>
          </p:cNvPr>
          <p:cNvPicPr>
            <a:picLocks noRot="1" noChangeAspect="1" noChangeArrowheads="1"/>
          </p:cNvPicPr>
          <p:nvPr>
            <a:audioFile r:link="rId7"/>
          </p:nvPr>
        </p:nvPicPr>
        <p:blipFill>
          <a:blip r:embed="rId14"/>
          <a:srcRect/>
          <a:stretch>
            <a:fillRect/>
          </a:stretch>
        </p:blipFill>
        <p:spPr bwMode="auto">
          <a:xfrm>
            <a:off x="5257800" y="2971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2" name="Google D-ch8.mp3">
            <a:hlinkClick r:id="" action="ppaction://media"/>
          </p:cNvPr>
          <p:cNvPicPr>
            <a:picLocks noRot="1" noChangeAspect="1" noChangeArrowheads="1"/>
          </p:cNvPicPr>
          <p:nvPr>
            <a:audioFile r:link="rId8"/>
          </p:nvPr>
        </p:nvPicPr>
        <p:blipFill>
          <a:blip r:embed="rId14"/>
          <a:srcRect/>
          <a:stretch>
            <a:fillRect/>
          </a:stretch>
        </p:blipFill>
        <p:spPr bwMode="auto">
          <a:xfrm>
            <a:off x="5257800" y="3581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3" name="Google D-ch9.mp3">
            <a:hlinkClick r:id="" action="ppaction://media"/>
          </p:cNvPr>
          <p:cNvPicPr>
            <a:picLocks noRot="1" noChangeAspect="1" noChangeArrowheads="1"/>
          </p:cNvPicPr>
          <p:nvPr>
            <a:audioFile r:link="rId9"/>
          </p:nvPr>
        </p:nvPicPr>
        <p:blipFill>
          <a:blip r:embed="rId14"/>
          <a:srcRect/>
          <a:stretch>
            <a:fillRect/>
          </a:stretch>
        </p:blipFill>
        <p:spPr bwMode="auto">
          <a:xfrm>
            <a:off x="5257800" y="4114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4" name="Google D-ch10.mp3">
            <a:hlinkClick r:id="" action="ppaction://media"/>
          </p:cNvPr>
          <p:cNvPicPr>
            <a:picLocks noRot="1" noChangeAspect="1" noChangeArrowheads="1"/>
          </p:cNvPicPr>
          <p:nvPr>
            <a:audioFile r:link="rId10"/>
          </p:nvPr>
        </p:nvPicPr>
        <p:blipFill>
          <a:blip r:embed="rId14"/>
          <a:srcRect/>
          <a:stretch>
            <a:fillRect/>
          </a:stretch>
        </p:blipFill>
        <p:spPr bwMode="auto">
          <a:xfrm>
            <a:off x="5257800" y="4724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autoRev="1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autoRev="1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autoRev="1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9" dur="250" autoRev="1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250" autoRev="1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250" autoRev="1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5" dur="500" autoRev="1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autoRev="1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autoRev="1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1" dur="250" autoRev="1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250" autoRev="1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250" autoRev="1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7" dur="250" autoRev="1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8" dur="250" autoRev="1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250" autoRev="1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3" dur="250" autoRev="1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250" autoRev="1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5" dur="250" autoRev="1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9" dur="250" autoRev="1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0" dur="250" autoRev="1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1" dur="250" autoRev="1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85" dur="250" autoRev="1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250" autoRev="1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7" dur="250" autoRev="1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1" dur="250" autoRev="1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2" dur="250" autoRev="1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3" dur="250" autoRev="1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7" dur="250" autoRev="1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8" dur="250" autoRev="1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99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9" dur="250" autoRev="1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3" dur="500" autoRev="1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4" dur="500" autoRev="1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5" dur="500" autoRev="1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9" dur="250" autoRev="1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0" dur="250" autoRev="1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1" dur="250" autoRev="1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5" dur="250" autoRev="1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6" dur="250" autoRev="1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7" dur="250" autoRev="1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1" dur="250" autoRev="1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2" dur="250" autoRev="1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3" dur="250" autoRev="1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7" dur="250" autoRev="1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8" dur="250" autoRev="1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9" dur="250" autoRev="1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3" dur="250" autoRev="1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4" dur="250" autoRev="1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5" dur="250" autoRev="1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9" dur="250" autoRev="1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0" dur="250" autoRev="1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1" dur="250" autoRev="1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45" dur="250" autoRev="1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6" dur="250" autoRev="1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7" dur="250" autoRev="1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51" dur="250" autoRev="1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2" dur="250" autoRev="1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3" dur="250" autoRev="1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57" dur="250" autoRev="1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8" dur="250" autoRev="1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9" dur="250" autoRev="1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0" restart="whenNotActive" fill="hold" evtFilter="cancelBubble" nodeType="interactiveSeq">
                <p:stCondLst>
                  <p:cond evt="onClick" delay="0">
                    <p:tgtEl>
                      <p:spTgt spid="4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" fill="hold" nodeType="clickPar">
                      <p:stCondLst>
                        <p:cond delay="0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4" dur="648" fill="hold"/>
                                        <p:tgtEl>
                                          <p:spTgt spid="41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5"/>
                  </p:tgtEl>
                </p:cond>
              </p:nextCondLst>
            </p:seq>
            <p:audio>
              <p:cMediaNode>
                <p:cTn id="16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45"/>
                </p:tgtEl>
              </p:cMediaNode>
            </p:audio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4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 nodeType="clickPar">
                      <p:stCondLst>
                        <p:cond delay="0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0" dur="612" fill="hold"/>
                                        <p:tgtEl>
                                          <p:spTgt spid="41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6"/>
                  </p:tgtEl>
                </p:cond>
              </p:nextCondLst>
            </p:seq>
            <p:audio>
              <p:cMediaNode>
                <p:cTn id="17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46"/>
                </p:tgtEl>
              </p:cMediaNode>
            </p:audio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4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 nodeType="clickPar">
                      <p:stCondLst>
                        <p:cond delay="0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6" dur="792" fill="hold"/>
                                        <p:tgtEl>
                                          <p:spTgt spid="41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7"/>
                  </p:tgtEl>
                </p:cond>
              </p:nextCondLst>
            </p:seq>
            <p:audio>
              <p:cMediaNode>
                <p:cTn id="1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47"/>
                </p:tgtEl>
              </p:cMediaNode>
            </p:audio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4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 nodeType="clickPar">
                      <p:stCondLst>
                        <p:cond delay="0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2" dur="720" fill="hold"/>
                                        <p:tgtEl>
                                          <p:spTgt spid="414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8"/>
                  </p:tgtEl>
                </p:cond>
              </p:nextCondLst>
            </p:seq>
            <p:audio>
              <p:cMediaNode>
                <p:cTn id="18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48"/>
                </p:tgtEl>
              </p:cMediaNode>
            </p:audio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4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 nodeType="clickPar">
                      <p:stCondLst>
                        <p:cond delay="0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8" dur="792" fill="hold"/>
                                        <p:tgtEl>
                                          <p:spTgt spid="41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9"/>
                  </p:tgtEl>
                </p:cond>
              </p:nextCondLst>
            </p:seq>
            <p:audio>
              <p:cMediaNode>
                <p:cTn id="18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49"/>
                </p:tgtEl>
              </p:cMediaNode>
            </p:audio>
            <p:seq concurrent="1" nextAc="seek">
              <p:cTn id="190" restart="whenNotActive" fill="hold" evtFilter="cancelBubble" nodeType="interactiveSeq">
                <p:stCondLst>
                  <p:cond evt="onClick" delay="0">
                    <p:tgtEl>
                      <p:spTgt spid="4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1" fill="hold" nodeType="clickPar">
                      <p:stCondLst>
                        <p:cond delay="0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4" dur="924" fill="hold"/>
                                        <p:tgtEl>
                                          <p:spTgt spid="415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0"/>
                  </p:tgtEl>
                </p:cond>
              </p:nextCondLst>
            </p:seq>
            <p:audio>
              <p:cMediaNode>
                <p:cTn id="19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50"/>
                </p:tgtEl>
              </p:cMediaNode>
            </p:audio>
            <p:seq concurrent="1" nextAc="seek">
              <p:cTn id="196" restart="whenNotActive" fill="hold" evtFilter="cancelBubble" nodeType="interactiveSeq">
                <p:stCondLst>
                  <p:cond evt="onClick" delay="0">
                    <p:tgtEl>
                      <p:spTgt spid="4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7" fill="hold" nodeType="clickPar">
                      <p:stCondLst>
                        <p:cond delay="0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0" dur="852" fill="hold"/>
                                        <p:tgtEl>
                                          <p:spTgt spid="415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1"/>
                  </p:tgtEl>
                </p:cond>
              </p:nextCondLst>
            </p:seq>
            <p:audio>
              <p:cMediaNode>
                <p:cTn id="20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51"/>
                </p:tgtEl>
              </p:cMediaNode>
            </p:audio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4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 nodeType="clickPar">
                      <p:stCondLst>
                        <p:cond delay="0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6" dur="648" fill="hold"/>
                                        <p:tgtEl>
                                          <p:spTgt spid="41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2"/>
                  </p:tgtEl>
                </p:cond>
              </p:nextCondLst>
            </p:seq>
            <p:audio>
              <p:cMediaNode>
                <p:cTn id="20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52"/>
                </p:tgtEl>
              </p:cMediaNode>
            </p:audio>
            <p:seq concurrent="1" nextAc="seek">
              <p:cTn id="208" restart="whenNotActive" fill="hold" evtFilter="cancelBubble" nodeType="interactiveSeq">
                <p:stCondLst>
                  <p:cond evt="onClick" delay="0">
                    <p:tgtEl>
                      <p:spTgt spid="4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9" fill="hold" nodeType="clickPar">
                      <p:stCondLst>
                        <p:cond delay="0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2" dur="828" fill="hold"/>
                                        <p:tgtEl>
                                          <p:spTgt spid="41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3"/>
                  </p:tgtEl>
                </p:cond>
              </p:nextCondLst>
            </p:seq>
            <p:audio>
              <p:cMediaNode>
                <p:cTn id="2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53"/>
                </p:tgtEl>
              </p:cMediaNode>
            </p:audio>
            <p:seq concurrent="1" nextAc="seek">
              <p:cTn id="214" restart="whenNotActive" fill="hold" evtFilter="cancelBubble" nodeType="interactiveSeq">
                <p:stCondLst>
                  <p:cond evt="onClick" delay="0">
                    <p:tgtEl>
                      <p:spTgt spid="4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5" fill="hold" nodeType="clickPar">
                      <p:stCondLst>
                        <p:cond delay="0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8" dur="612" fill="hold"/>
                                        <p:tgtEl>
                                          <p:spTgt spid="41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4"/>
                  </p:tgtEl>
                </p:cond>
              </p:nextCondLst>
            </p:seq>
            <p:audio>
              <p:cMediaNode>
                <p:cTn id="2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54"/>
                </p:tgtEl>
              </p:cMediaNode>
            </p:audio>
          </p:childTnLst>
        </p:cTn>
      </p:par>
    </p:tnLst>
    <p:bldLst>
      <p:bldP spid="4118" grpId="0"/>
      <p:bldP spid="4118" grpId="1"/>
      <p:bldP spid="4118" grpId="2"/>
      <p:bldP spid="4119" grpId="0"/>
      <p:bldP spid="4119" grpId="1"/>
      <p:bldP spid="4119" grpId="2"/>
      <p:bldP spid="4120" grpId="0"/>
      <p:bldP spid="4120" grpId="1"/>
      <p:bldP spid="4120" grpId="2"/>
      <p:bldP spid="4121" grpId="0"/>
      <p:bldP spid="4121" grpId="1"/>
      <p:bldP spid="4121" grpId="2"/>
      <p:bldP spid="4122" grpId="0"/>
      <p:bldP spid="4122" grpId="1"/>
      <p:bldP spid="4122" grpId="2"/>
      <p:bldP spid="4123" grpId="0"/>
      <p:bldP spid="4123" grpId="1"/>
      <p:bldP spid="4123" grpId="2"/>
      <p:bldP spid="4124" grpId="0"/>
      <p:bldP spid="4124" grpId="1"/>
      <p:bldP spid="4124" grpId="2"/>
      <p:bldP spid="4125" grpId="0"/>
      <p:bldP spid="4125" grpId="1"/>
      <p:bldP spid="4125" grpId="2"/>
      <p:bldP spid="4126" grpId="0"/>
      <p:bldP spid="4126" grpId="1"/>
      <p:bldP spid="4126" grpId="2"/>
      <p:bldP spid="4127" grpId="0"/>
      <p:bldP spid="4127" grpId="1"/>
      <p:bldP spid="4127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553200" y="4800600"/>
            <a:ext cx="2971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 u="sng">
                <a:solidFill>
                  <a:srgbClr val="0000FF"/>
                </a:solidFill>
              </a:rPr>
              <a:t>2. Look and say.</a:t>
            </a:r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0" y="457200"/>
            <a:ext cx="9358313" cy="1066800"/>
            <a:chOff x="9" y="240"/>
            <a:chExt cx="5895" cy="672"/>
          </a:xfrm>
        </p:grpSpPr>
        <p:sp>
          <p:nvSpPr>
            <p:cNvPr id="4132" name="Line 4"/>
            <p:cNvSpPr>
              <a:spLocks noChangeShapeType="1"/>
            </p:cNvSpPr>
            <p:nvPr/>
          </p:nvSpPr>
          <p:spPr bwMode="auto">
            <a:xfrm>
              <a:off x="9" y="845"/>
              <a:ext cx="576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Text Box 5"/>
            <p:cNvSpPr txBox="1">
              <a:spLocks noChangeArrowheads="1"/>
            </p:cNvSpPr>
            <p:nvPr/>
          </p:nvSpPr>
          <p:spPr bwMode="auto">
            <a:xfrm>
              <a:off x="2688" y="528"/>
              <a:ext cx="321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cs typeface="Arial" charset="0"/>
                </a:rPr>
                <a:t>Section A: 1, 2, 3</a:t>
              </a:r>
            </a:p>
          </p:txBody>
        </p:sp>
        <p:sp>
          <p:nvSpPr>
            <p:cNvPr id="4134" name="Line 8"/>
            <p:cNvSpPr>
              <a:spLocks noChangeShapeType="1"/>
            </p:cNvSpPr>
            <p:nvPr/>
          </p:nvSpPr>
          <p:spPr bwMode="auto">
            <a:xfrm>
              <a:off x="24" y="912"/>
              <a:ext cx="5760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968" y="240"/>
              <a:ext cx="1992" cy="3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19050">
                    <a:solidFill>
                      <a:srgbClr val="99FF33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Arial"/>
                  <a:cs typeface="Arial"/>
                </a:rPr>
                <a:t>Unit 8 :   Ages    </a:t>
              </a:r>
            </a:p>
          </p:txBody>
        </p:sp>
        <p:pic>
          <p:nvPicPr>
            <p:cNvPr id="4136" name="Picture 10" descr="BLC0B2~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0" y="288"/>
              <a:ext cx="1316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00" name="Line 11"/>
          <p:cNvSpPr>
            <a:spLocks noChangeShapeType="1"/>
          </p:cNvSpPr>
          <p:nvPr/>
        </p:nvSpPr>
        <p:spPr bwMode="auto">
          <a:xfrm flipH="1">
            <a:off x="6472238" y="1328738"/>
            <a:ext cx="0" cy="548640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Text Box 23"/>
          <p:cNvSpPr txBox="1">
            <a:spLocks noChangeArrowheads="1"/>
          </p:cNvSpPr>
          <p:nvPr/>
        </p:nvSpPr>
        <p:spPr bwMode="auto">
          <a:xfrm>
            <a:off x="6477000" y="1828800"/>
            <a:ext cx="5791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Mai: </a:t>
            </a:r>
            <a:r>
              <a:rPr lang="en-US" sz="1200" b="1">
                <a:solidFill>
                  <a:srgbClr val="FF3300"/>
                </a:solidFill>
              </a:rPr>
              <a:t>This is my mother.</a:t>
            </a:r>
            <a:r>
              <a:rPr lang="en-US" sz="12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4102" name="Text Box 24"/>
          <p:cNvSpPr txBox="1">
            <a:spLocks noChangeArrowheads="1"/>
          </p:cNvSpPr>
          <p:nvPr/>
        </p:nvSpPr>
        <p:spPr bwMode="auto">
          <a:xfrm>
            <a:off x="6777038" y="2000250"/>
            <a:ext cx="3962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 </a:t>
            </a:r>
            <a:r>
              <a:rPr lang="en-US" sz="1200" b="1">
                <a:solidFill>
                  <a:srgbClr val="FF3300"/>
                </a:solidFill>
              </a:rPr>
              <a:t>And this is my friend, Li Li.</a:t>
            </a:r>
          </a:p>
        </p:txBody>
      </p:sp>
      <p:sp>
        <p:nvSpPr>
          <p:cNvPr id="4103" name="Text Box 25"/>
          <p:cNvSpPr txBox="1">
            <a:spLocks noChangeArrowheads="1"/>
          </p:cNvSpPr>
          <p:nvPr/>
        </p:nvSpPr>
        <p:spPr bwMode="auto">
          <a:xfrm>
            <a:off x="6477000" y="2286000"/>
            <a:ext cx="487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Mother: </a:t>
            </a:r>
            <a:r>
              <a:rPr lang="en-US" sz="1200" b="1">
                <a:solidFill>
                  <a:srgbClr val="FF3300"/>
                </a:solidFill>
              </a:rPr>
              <a:t>Hi, Li Li. Nice to meet you.</a:t>
            </a:r>
          </a:p>
        </p:txBody>
      </p:sp>
      <p:sp>
        <p:nvSpPr>
          <p:cNvPr id="4104" name="Text Box 26"/>
          <p:cNvSpPr txBox="1">
            <a:spLocks noChangeArrowheads="1"/>
          </p:cNvSpPr>
          <p:nvPr/>
        </p:nvSpPr>
        <p:spPr bwMode="auto">
          <a:xfrm>
            <a:off x="6515100" y="2514600"/>
            <a:ext cx="5257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Li Li:  </a:t>
            </a:r>
            <a:r>
              <a:rPr lang="en-US" sz="1200" b="1">
                <a:solidFill>
                  <a:srgbClr val="FF3300"/>
                </a:solidFill>
              </a:rPr>
              <a:t>Nice to meet you too.</a:t>
            </a:r>
          </a:p>
        </p:txBody>
      </p:sp>
      <p:sp>
        <p:nvSpPr>
          <p:cNvPr id="4105" name="Text Box 27"/>
          <p:cNvSpPr txBox="1">
            <a:spLocks noChangeArrowheads="1"/>
          </p:cNvSpPr>
          <p:nvPr/>
        </p:nvSpPr>
        <p:spPr bwMode="auto">
          <a:xfrm>
            <a:off x="6477000" y="2743200"/>
            <a:ext cx="441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Mother:  </a:t>
            </a:r>
            <a:r>
              <a:rPr lang="en-US" sz="1200" b="1">
                <a:solidFill>
                  <a:srgbClr val="FF3300"/>
                </a:solidFill>
              </a:rPr>
              <a:t>How old are you?</a:t>
            </a:r>
          </a:p>
        </p:txBody>
      </p:sp>
      <p:sp>
        <p:nvSpPr>
          <p:cNvPr id="4106" name="Text Box 28"/>
          <p:cNvSpPr txBox="1">
            <a:spLocks noChangeArrowheads="1"/>
          </p:cNvSpPr>
          <p:nvPr/>
        </p:nvSpPr>
        <p:spPr bwMode="auto">
          <a:xfrm>
            <a:off x="6477000" y="3048000"/>
            <a:ext cx="3581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Li Li:     </a:t>
            </a:r>
            <a:r>
              <a:rPr lang="en-US" sz="1200" b="1">
                <a:solidFill>
                  <a:srgbClr val="FF3300"/>
                </a:solidFill>
              </a:rPr>
              <a:t>I’m eight</a:t>
            </a:r>
          </a:p>
        </p:txBody>
      </p:sp>
      <p:sp>
        <p:nvSpPr>
          <p:cNvPr id="4107" name="Text Box 29"/>
          <p:cNvSpPr txBox="1">
            <a:spLocks noChangeArrowheads="1"/>
          </p:cNvSpPr>
          <p:nvPr/>
        </p:nvSpPr>
        <p:spPr bwMode="auto">
          <a:xfrm>
            <a:off x="6934200" y="3505200"/>
            <a:ext cx="441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A: How old are you?</a:t>
            </a:r>
          </a:p>
        </p:txBody>
      </p:sp>
      <p:sp>
        <p:nvSpPr>
          <p:cNvPr id="4108" name="Text Box 30"/>
          <p:cNvSpPr txBox="1">
            <a:spLocks noChangeArrowheads="1"/>
          </p:cNvSpPr>
          <p:nvPr/>
        </p:nvSpPr>
        <p:spPr bwMode="auto">
          <a:xfrm>
            <a:off x="6553200" y="3962400"/>
            <a:ext cx="4343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B: I’m  eight     </a:t>
            </a:r>
            <a:r>
              <a:rPr lang="en-US" sz="1200" b="1">
                <a:solidFill>
                  <a:srgbClr val="339933"/>
                </a:solidFill>
              </a:rPr>
              <a:t>Mình thỡ 8 tuổi</a:t>
            </a:r>
            <a:r>
              <a:rPr lang="en-US" sz="1200" b="1"/>
              <a:t> </a:t>
            </a:r>
            <a:r>
              <a:rPr lang="en-US" sz="1200" b="1">
                <a:solidFill>
                  <a:srgbClr val="0000FF"/>
                </a:solidFill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              nine     </a:t>
            </a:r>
            <a:r>
              <a:rPr lang="en-US" sz="1200" b="1">
                <a:solidFill>
                  <a:srgbClr val="339933"/>
                </a:solidFill>
              </a:rPr>
              <a:t>Mình thỡ 9 tuổi</a:t>
            </a:r>
            <a:r>
              <a:rPr lang="en-US" sz="1200" b="1">
                <a:solidFill>
                  <a:srgbClr val="0000FF"/>
                </a:solidFill>
              </a:rPr>
              <a:t>                 </a:t>
            </a:r>
          </a:p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              ten       </a:t>
            </a:r>
            <a:r>
              <a:rPr lang="en-US" sz="1200" b="1">
                <a:solidFill>
                  <a:srgbClr val="339933"/>
                </a:solidFill>
              </a:rPr>
              <a:t>Mình thì 10 tuổi</a:t>
            </a:r>
          </a:p>
        </p:txBody>
      </p:sp>
      <p:sp>
        <p:nvSpPr>
          <p:cNvPr id="4109" name="Text Box 31"/>
          <p:cNvSpPr txBox="1">
            <a:spLocks noChangeArrowheads="1"/>
          </p:cNvSpPr>
          <p:nvPr/>
        </p:nvSpPr>
        <p:spPr bwMode="auto">
          <a:xfrm>
            <a:off x="6477000" y="3276600"/>
            <a:ext cx="487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 i="1">
                <a:solidFill>
                  <a:srgbClr val="FF3300"/>
                </a:solidFill>
              </a:rPr>
              <a:t>Structure</a:t>
            </a:r>
            <a:r>
              <a:rPr lang="en-US" sz="1200">
                <a:solidFill>
                  <a:srgbClr val="FF3300"/>
                </a:solidFill>
              </a:rPr>
              <a:t>:  </a:t>
            </a:r>
            <a:r>
              <a:rPr lang="en-US" sz="1200">
                <a:solidFill>
                  <a:srgbClr val="0000FF"/>
                </a:solidFill>
              </a:rPr>
              <a:t>Hỏi và trả lời về tuổi</a:t>
            </a:r>
          </a:p>
        </p:txBody>
      </p:sp>
      <p:sp>
        <p:nvSpPr>
          <p:cNvPr id="4110" name="Text Box 32"/>
          <p:cNvSpPr txBox="1">
            <a:spLocks noChangeArrowheads="1"/>
          </p:cNvSpPr>
          <p:nvPr/>
        </p:nvSpPr>
        <p:spPr bwMode="auto">
          <a:xfrm>
            <a:off x="6858000" y="3733800"/>
            <a:ext cx="19351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339933"/>
                </a:solidFill>
              </a:rPr>
              <a:t>Bạn bao nhiêu tuổi rồi? </a:t>
            </a:r>
          </a:p>
        </p:txBody>
      </p:sp>
      <p:sp>
        <p:nvSpPr>
          <p:cNvPr id="4111" name="Line 33"/>
          <p:cNvSpPr>
            <a:spLocks noChangeShapeType="1"/>
          </p:cNvSpPr>
          <p:nvPr/>
        </p:nvSpPr>
        <p:spPr bwMode="auto">
          <a:xfrm>
            <a:off x="7115175" y="4071938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2" name="Rectangle 34"/>
          <p:cNvSpPr>
            <a:spLocks noChangeArrowheads="1"/>
          </p:cNvSpPr>
          <p:nvPr/>
        </p:nvSpPr>
        <p:spPr bwMode="auto">
          <a:xfrm>
            <a:off x="6453188" y="1195388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>
              <a:solidFill>
                <a:srgbClr val="008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200" b="1" u="sng">
                <a:solidFill>
                  <a:srgbClr val="000066"/>
                </a:solidFill>
              </a:rPr>
              <a:t>1. look, listen and repeat</a:t>
            </a:r>
          </a:p>
        </p:txBody>
      </p:sp>
      <p:sp>
        <p:nvSpPr>
          <p:cNvPr id="4113" name="Text Box 35"/>
          <p:cNvSpPr txBox="1">
            <a:spLocks noChangeArrowheads="1"/>
          </p:cNvSpPr>
          <p:nvPr/>
        </p:nvSpPr>
        <p:spPr bwMode="auto">
          <a:xfrm>
            <a:off x="6553200" y="5019675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1: one</a:t>
            </a:r>
          </a:p>
        </p:txBody>
      </p:sp>
      <p:sp>
        <p:nvSpPr>
          <p:cNvPr id="4114" name="Text Box 36"/>
          <p:cNvSpPr txBox="1">
            <a:spLocks noChangeArrowheads="1"/>
          </p:cNvSpPr>
          <p:nvPr/>
        </p:nvSpPr>
        <p:spPr bwMode="auto">
          <a:xfrm>
            <a:off x="6553200" y="5248275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2: two</a:t>
            </a:r>
          </a:p>
        </p:txBody>
      </p:sp>
      <p:sp>
        <p:nvSpPr>
          <p:cNvPr id="4115" name="Text Box 37"/>
          <p:cNvSpPr txBox="1">
            <a:spLocks noChangeArrowheads="1"/>
          </p:cNvSpPr>
          <p:nvPr/>
        </p:nvSpPr>
        <p:spPr bwMode="auto">
          <a:xfrm>
            <a:off x="6529388" y="5476875"/>
            <a:ext cx="160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3: three</a:t>
            </a:r>
          </a:p>
        </p:txBody>
      </p:sp>
      <p:sp>
        <p:nvSpPr>
          <p:cNvPr id="4116" name="Text Box 38"/>
          <p:cNvSpPr txBox="1">
            <a:spLocks noChangeArrowheads="1"/>
          </p:cNvSpPr>
          <p:nvPr/>
        </p:nvSpPr>
        <p:spPr bwMode="auto">
          <a:xfrm>
            <a:off x="6543675" y="5705475"/>
            <a:ext cx="1371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4: four</a:t>
            </a:r>
          </a:p>
        </p:txBody>
      </p:sp>
      <p:sp>
        <p:nvSpPr>
          <p:cNvPr id="4117" name="Text Box 39"/>
          <p:cNvSpPr txBox="1">
            <a:spLocks noChangeArrowheads="1"/>
          </p:cNvSpPr>
          <p:nvPr/>
        </p:nvSpPr>
        <p:spPr bwMode="auto">
          <a:xfrm>
            <a:off x="6538913" y="59817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5: five</a:t>
            </a:r>
          </a:p>
        </p:txBody>
      </p:sp>
      <p:sp>
        <p:nvSpPr>
          <p:cNvPr id="4118" name="Text Box 40"/>
          <p:cNvSpPr txBox="1">
            <a:spLocks noChangeArrowheads="1"/>
          </p:cNvSpPr>
          <p:nvPr/>
        </p:nvSpPr>
        <p:spPr bwMode="auto">
          <a:xfrm>
            <a:off x="7620000" y="5019675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6: six</a:t>
            </a:r>
          </a:p>
        </p:txBody>
      </p:sp>
      <p:sp>
        <p:nvSpPr>
          <p:cNvPr id="4119" name="Text Box 41"/>
          <p:cNvSpPr txBox="1">
            <a:spLocks noChangeArrowheads="1"/>
          </p:cNvSpPr>
          <p:nvPr/>
        </p:nvSpPr>
        <p:spPr bwMode="auto">
          <a:xfrm>
            <a:off x="7586663" y="5253038"/>
            <a:ext cx="1752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7: seven</a:t>
            </a:r>
          </a:p>
        </p:txBody>
      </p:sp>
      <p:sp>
        <p:nvSpPr>
          <p:cNvPr id="4120" name="Text Box 42"/>
          <p:cNvSpPr txBox="1">
            <a:spLocks noChangeArrowheads="1"/>
          </p:cNvSpPr>
          <p:nvPr/>
        </p:nvSpPr>
        <p:spPr bwMode="auto">
          <a:xfrm>
            <a:off x="7581900" y="5491163"/>
            <a:ext cx="1752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8: eight</a:t>
            </a:r>
          </a:p>
        </p:txBody>
      </p:sp>
      <p:sp>
        <p:nvSpPr>
          <p:cNvPr id="4121" name="Text Box 43"/>
          <p:cNvSpPr txBox="1">
            <a:spLocks noChangeArrowheads="1"/>
          </p:cNvSpPr>
          <p:nvPr/>
        </p:nvSpPr>
        <p:spPr bwMode="auto">
          <a:xfrm>
            <a:off x="7577138" y="5738813"/>
            <a:ext cx="1447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9: nine</a:t>
            </a:r>
          </a:p>
        </p:txBody>
      </p:sp>
      <p:sp>
        <p:nvSpPr>
          <p:cNvPr id="4122" name="Text Box 44"/>
          <p:cNvSpPr txBox="1">
            <a:spLocks noChangeArrowheads="1"/>
          </p:cNvSpPr>
          <p:nvPr/>
        </p:nvSpPr>
        <p:spPr bwMode="auto">
          <a:xfrm>
            <a:off x="7524750" y="6005513"/>
            <a:ext cx="137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10: ten</a:t>
            </a:r>
          </a:p>
        </p:txBody>
      </p:sp>
      <p:sp>
        <p:nvSpPr>
          <p:cNvPr id="4123" name="Text Box 45"/>
          <p:cNvSpPr txBox="1">
            <a:spLocks noChangeArrowheads="1"/>
          </p:cNvSpPr>
          <p:nvPr/>
        </p:nvSpPr>
        <p:spPr bwMode="auto">
          <a:xfrm>
            <a:off x="0" y="1574800"/>
            <a:ext cx="1563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>
                <a:solidFill>
                  <a:schemeClr val="accent2"/>
                </a:solidFill>
              </a:rPr>
              <a:t>3, Let’s talk</a:t>
            </a:r>
          </a:p>
        </p:txBody>
      </p:sp>
      <p:pic>
        <p:nvPicPr>
          <p:cNvPr id="76847" name="Picture 47" descr="IMG0457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3124200"/>
            <a:ext cx="32004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53"/>
          <p:cNvGrpSpPr>
            <a:grpSpLocks/>
          </p:cNvGrpSpPr>
          <p:nvPr/>
        </p:nvGrpSpPr>
        <p:grpSpPr bwMode="auto">
          <a:xfrm>
            <a:off x="152400" y="2133600"/>
            <a:ext cx="3048000" cy="609600"/>
            <a:chOff x="96" y="1344"/>
            <a:chExt cx="1920" cy="384"/>
          </a:xfrm>
        </p:grpSpPr>
        <p:sp>
          <p:nvSpPr>
            <p:cNvPr id="4130" name="AutoShape 49"/>
            <p:cNvSpPr>
              <a:spLocks noChangeArrowheads="1"/>
            </p:cNvSpPr>
            <p:nvPr/>
          </p:nvSpPr>
          <p:spPr bwMode="auto">
            <a:xfrm>
              <a:off x="96" y="1344"/>
              <a:ext cx="1920" cy="384"/>
            </a:xfrm>
            <a:prstGeom prst="cloudCallout">
              <a:avLst>
                <a:gd name="adj1" fmla="val 24949"/>
                <a:gd name="adj2" fmla="val 106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131" name="Text Box 50"/>
            <p:cNvSpPr txBox="1">
              <a:spLocks noChangeArrowheads="1"/>
            </p:cNvSpPr>
            <p:nvPr/>
          </p:nvSpPr>
          <p:spPr bwMode="auto">
            <a:xfrm>
              <a:off x="363" y="1413"/>
              <a:ext cx="13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accent2"/>
                  </a:solidFill>
                </a:rPr>
                <a:t>How old are you? </a:t>
              </a:r>
            </a:p>
          </p:txBody>
        </p:sp>
      </p:grp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3886200" y="1981200"/>
            <a:ext cx="2362200" cy="609600"/>
            <a:chOff x="2448" y="1248"/>
            <a:chExt cx="1488" cy="384"/>
          </a:xfrm>
        </p:grpSpPr>
        <p:sp>
          <p:nvSpPr>
            <p:cNvPr id="4128" name="AutoShape 48"/>
            <p:cNvSpPr>
              <a:spLocks noChangeArrowheads="1"/>
            </p:cNvSpPr>
            <p:nvPr/>
          </p:nvSpPr>
          <p:spPr bwMode="auto">
            <a:xfrm>
              <a:off x="2448" y="1248"/>
              <a:ext cx="1488" cy="384"/>
            </a:xfrm>
            <a:prstGeom prst="wedgeEllipseCallout">
              <a:avLst>
                <a:gd name="adj1" fmla="val -40861"/>
                <a:gd name="adj2" fmla="val 16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129" name="Text Box 51"/>
            <p:cNvSpPr txBox="1">
              <a:spLocks noChangeArrowheads="1"/>
            </p:cNvSpPr>
            <p:nvPr/>
          </p:nvSpPr>
          <p:spPr bwMode="auto">
            <a:xfrm>
              <a:off x="2688" y="1296"/>
              <a:ext cx="10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accent2"/>
                  </a:solidFill>
                </a:rPr>
                <a:t>I ‘m ...............</a:t>
              </a:r>
            </a:p>
          </p:txBody>
        </p:sp>
      </p:grpSp>
      <p:sp>
        <p:nvSpPr>
          <p:cNvPr id="76855" name="Text Box 55"/>
          <p:cNvSpPr txBox="1">
            <a:spLocks noChangeArrowheads="1"/>
          </p:cNvSpPr>
          <p:nvPr/>
        </p:nvSpPr>
        <p:spPr bwMode="auto">
          <a:xfrm>
            <a:off x="4953000" y="1943100"/>
            <a:ext cx="790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339933"/>
                </a:solidFill>
              </a:rPr>
              <a:t>eight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6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6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553200" y="4800600"/>
            <a:ext cx="2971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 u="sng">
                <a:solidFill>
                  <a:srgbClr val="0000FF"/>
                </a:solidFill>
              </a:rPr>
              <a:t>2. Look and say.</a:t>
            </a:r>
          </a:p>
        </p:txBody>
      </p:sp>
      <p:grpSp>
        <p:nvGrpSpPr>
          <p:cNvPr id="5123" name="Group 3"/>
          <p:cNvGrpSpPr>
            <a:grpSpLocks/>
          </p:cNvGrpSpPr>
          <p:nvPr/>
        </p:nvGrpSpPr>
        <p:grpSpPr bwMode="auto">
          <a:xfrm>
            <a:off x="0" y="381000"/>
            <a:ext cx="9358313" cy="1066800"/>
            <a:chOff x="9" y="240"/>
            <a:chExt cx="5895" cy="672"/>
          </a:xfrm>
        </p:grpSpPr>
        <p:sp>
          <p:nvSpPr>
            <p:cNvPr id="5179" name="Line 4"/>
            <p:cNvSpPr>
              <a:spLocks noChangeShapeType="1"/>
            </p:cNvSpPr>
            <p:nvPr/>
          </p:nvSpPr>
          <p:spPr bwMode="auto">
            <a:xfrm>
              <a:off x="9" y="845"/>
              <a:ext cx="576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0" name="Text Box 5"/>
            <p:cNvSpPr txBox="1">
              <a:spLocks noChangeArrowheads="1"/>
            </p:cNvSpPr>
            <p:nvPr/>
          </p:nvSpPr>
          <p:spPr bwMode="auto">
            <a:xfrm>
              <a:off x="2688" y="528"/>
              <a:ext cx="321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cs typeface="Arial" charset="0"/>
                </a:rPr>
                <a:t>Section A: 1, 2, 3</a:t>
              </a:r>
            </a:p>
          </p:txBody>
        </p:sp>
        <p:sp>
          <p:nvSpPr>
            <p:cNvPr id="5181" name="Line 8"/>
            <p:cNvSpPr>
              <a:spLocks noChangeShapeType="1"/>
            </p:cNvSpPr>
            <p:nvPr/>
          </p:nvSpPr>
          <p:spPr bwMode="auto">
            <a:xfrm>
              <a:off x="24" y="912"/>
              <a:ext cx="5760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2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968" y="240"/>
              <a:ext cx="1992" cy="3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19050">
                    <a:solidFill>
                      <a:srgbClr val="99FF33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Arial"/>
                  <a:cs typeface="Arial"/>
                </a:rPr>
                <a:t>Unit 8 :   Ages    </a:t>
              </a:r>
            </a:p>
          </p:txBody>
        </p:sp>
        <p:pic>
          <p:nvPicPr>
            <p:cNvPr id="5183" name="Picture 10" descr="BLC0B2~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0" y="288"/>
              <a:ext cx="1316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4" name="Line 11"/>
          <p:cNvSpPr>
            <a:spLocks noChangeShapeType="1"/>
          </p:cNvSpPr>
          <p:nvPr/>
        </p:nvSpPr>
        <p:spPr bwMode="auto">
          <a:xfrm flipH="1">
            <a:off x="6472238" y="1328738"/>
            <a:ext cx="0" cy="548640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6477000" y="1828800"/>
            <a:ext cx="5791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Mai: </a:t>
            </a:r>
            <a:r>
              <a:rPr lang="en-US" sz="1200" b="1">
                <a:solidFill>
                  <a:srgbClr val="FF3300"/>
                </a:solidFill>
              </a:rPr>
              <a:t>This is my mother.</a:t>
            </a:r>
            <a:r>
              <a:rPr lang="en-US" sz="12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6777038" y="2000250"/>
            <a:ext cx="3962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 </a:t>
            </a:r>
            <a:r>
              <a:rPr lang="en-US" sz="1200" b="1">
                <a:solidFill>
                  <a:srgbClr val="FF3300"/>
                </a:solidFill>
              </a:rPr>
              <a:t>And this is my friend, Li Li.</a:t>
            </a:r>
          </a:p>
        </p:txBody>
      </p:sp>
      <p:sp>
        <p:nvSpPr>
          <p:cNvPr id="5127" name="Text Box 14"/>
          <p:cNvSpPr txBox="1">
            <a:spLocks noChangeArrowheads="1"/>
          </p:cNvSpPr>
          <p:nvPr/>
        </p:nvSpPr>
        <p:spPr bwMode="auto">
          <a:xfrm>
            <a:off x="6477000" y="2286000"/>
            <a:ext cx="487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Mother: </a:t>
            </a:r>
            <a:r>
              <a:rPr lang="en-US" sz="1200" b="1">
                <a:solidFill>
                  <a:srgbClr val="FF3300"/>
                </a:solidFill>
              </a:rPr>
              <a:t>Hi, Li Li. Nice to meet you.</a:t>
            </a:r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6515100" y="2514600"/>
            <a:ext cx="5257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Li Li:  </a:t>
            </a:r>
            <a:r>
              <a:rPr lang="en-US" sz="1200" b="1">
                <a:solidFill>
                  <a:srgbClr val="FF3300"/>
                </a:solidFill>
              </a:rPr>
              <a:t>Nice to meet you too.</a:t>
            </a:r>
          </a:p>
        </p:txBody>
      </p:sp>
      <p:sp>
        <p:nvSpPr>
          <p:cNvPr id="5129" name="Text Box 16"/>
          <p:cNvSpPr txBox="1">
            <a:spLocks noChangeArrowheads="1"/>
          </p:cNvSpPr>
          <p:nvPr/>
        </p:nvSpPr>
        <p:spPr bwMode="auto">
          <a:xfrm>
            <a:off x="6477000" y="2743200"/>
            <a:ext cx="441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Mother:  </a:t>
            </a:r>
            <a:r>
              <a:rPr lang="en-US" sz="1200" b="1">
                <a:solidFill>
                  <a:srgbClr val="FF3300"/>
                </a:solidFill>
              </a:rPr>
              <a:t>How old are you?</a:t>
            </a:r>
          </a:p>
        </p:txBody>
      </p:sp>
      <p:sp>
        <p:nvSpPr>
          <p:cNvPr id="5130" name="Text Box 17"/>
          <p:cNvSpPr txBox="1">
            <a:spLocks noChangeArrowheads="1"/>
          </p:cNvSpPr>
          <p:nvPr/>
        </p:nvSpPr>
        <p:spPr bwMode="auto">
          <a:xfrm>
            <a:off x="6477000" y="3048000"/>
            <a:ext cx="3581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Li Li:     </a:t>
            </a:r>
            <a:r>
              <a:rPr lang="en-US" sz="1200" b="1">
                <a:solidFill>
                  <a:srgbClr val="FF3300"/>
                </a:solidFill>
              </a:rPr>
              <a:t>I’m eight</a:t>
            </a:r>
          </a:p>
        </p:txBody>
      </p:sp>
      <p:sp>
        <p:nvSpPr>
          <p:cNvPr id="5131" name="Text Box 18"/>
          <p:cNvSpPr txBox="1">
            <a:spLocks noChangeArrowheads="1"/>
          </p:cNvSpPr>
          <p:nvPr/>
        </p:nvSpPr>
        <p:spPr bwMode="auto">
          <a:xfrm>
            <a:off x="6934200" y="3505200"/>
            <a:ext cx="441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A: How old are you?</a:t>
            </a:r>
          </a:p>
        </p:txBody>
      </p:sp>
      <p:sp>
        <p:nvSpPr>
          <p:cNvPr id="5132" name="Text Box 19"/>
          <p:cNvSpPr txBox="1">
            <a:spLocks noChangeArrowheads="1"/>
          </p:cNvSpPr>
          <p:nvPr/>
        </p:nvSpPr>
        <p:spPr bwMode="auto">
          <a:xfrm>
            <a:off x="6553200" y="3962400"/>
            <a:ext cx="4343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B: I’m  eight     </a:t>
            </a:r>
            <a:r>
              <a:rPr lang="en-US" sz="1200" b="1">
                <a:solidFill>
                  <a:srgbClr val="339933"/>
                </a:solidFill>
              </a:rPr>
              <a:t>Mình thỡ 8 tuổi</a:t>
            </a:r>
            <a:r>
              <a:rPr lang="en-US" sz="1200" b="1"/>
              <a:t> </a:t>
            </a:r>
            <a:r>
              <a:rPr lang="en-US" sz="1200" b="1">
                <a:solidFill>
                  <a:srgbClr val="0000FF"/>
                </a:solidFill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              nine     </a:t>
            </a:r>
            <a:r>
              <a:rPr lang="en-US" sz="1200" b="1">
                <a:solidFill>
                  <a:srgbClr val="339933"/>
                </a:solidFill>
              </a:rPr>
              <a:t>Mình thỡ 9 tuổi</a:t>
            </a:r>
            <a:r>
              <a:rPr lang="en-US" sz="1200" b="1">
                <a:solidFill>
                  <a:srgbClr val="0000FF"/>
                </a:solidFill>
              </a:rPr>
              <a:t>                 </a:t>
            </a:r>
          </a:p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              ten       </a:t>
            </a:r>
            <a:r>
              <a:rPr lang="en-US" sz="1200" b="1">
                <a:solidFill>
                  <a:srgbClr val="339933"/>
                </a:solidFill>
              </a:rPr>
              <a:t>Mình thì 10 tuổi</a:t>
            </a:r>
          </a:p>
        </p:txBody>
      </p:sp>
      <p:sp>
        <p:nvSpPr>
          <p:cNvPr id="5133" name="Text Box 20"/>
          <p:cNvSpPr txBox="1">
            <a:spLocks noChangeArrowheads="1"/>
          </p:cNvSpPr>
          <p:nvPr/>
        </p:nvSpPr>
        <p:spPr bwMode="auto">
          <a:xfrm>
            <a:off x="6477000" y="3276600"/>
            <a:ext cx="487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 i="1">
                <a:solidFill>
                  <a:srgbClr val="FF3300"/>
                </a:solidFill>
              </a:rPr>
              <a:t>Structure</a:t>
            </a:r>
            <a:r>
              <a:rPr lang="en-US" sz="1200">
                <a:solidFill>
                  <a:srgbClr val="FF3300"/>
                </a:solidFill>
              </a:rPr>
              <a:t>:  </a:t>
            </a:r>
            <a:r>
              <a:rPr lang="en-US" sz="1200">
                <a:solidFill>
                  <a:srgbClr val="0000FF"/>
                </a:solidFill>
              </a:rPr>
              <a:t>Hỏi và trả lời về tuổi</a:t>
            </a:r>
          </a:p>
        </p:txBody>
      </p:sp>
      <p:sp>
        <p:nvSpPr>
          <p:cNvPr id="5134" name="Text Box 21"/>
          <p:cNvSpPr txBox="1">
            <a:spLocks noChangeArrowheads="1"/>
          </p:cNvSpPr>
          <p:nvPr/>
        </p:nvSpPr>
        <p:spPr bwMode="auto">
          <a:xfrm>
            <a:off x="6858000" y="3733800"/>
            <a:ext cx="19351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339933"/>
                </a:solidFill>
              </a:rPr>
              <a:t>Bạn bao nhiêu tuổi rồi? </a:t>
            </a:r>
          </a:p>
        </p:txBody>
      </p:sp>
      <p:sp>
        <p:nvSpPr>
          <p:cNvPr id="5135" name="Line 22"/>
          <p:cNvSpPr>
            <a:spLocks noChangeShapeType="1"/>
          </p:cNvSpPr>
          <p:nvPr/>
        </p:nvSpPr>
        <p:spPr bwMode="auto">
          <a:xfrm>
            <a:off x="7115175" y="4071938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6" name="Rectangle 23"/>
          <p:cNvSpPr>
            <a:spLocks noChangeArrowheads="1"/>
          </p:cNvSpPr>
          <p:nvPr/>
        </p:nvSpPr>
        <p:spPr bwMode="auto">
          <a:xfrm>
            <a:off x="6453188" y="1195388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>
              <a:solidFill>
                <a:srgbClr val="008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200" b="1" u="sng">
                <a:solidFill>
                  <a:srgbClr val="000066"/>
                </a:solidFill>
              </a:rPr>
              <a:t>1. look, listen and repeat</a:t>
            </a:r>
          </a:p>
        </p:txBody>
      </p:sp>
      <p:sp>
        <p:nvSpPr>
          <p:cNvPr id="5137" name="Text Box 24"/>
          <p:cNvSpPr txBox="1">
            <a:spLocks noChangeArrowheads="1"/>
          </p:cNvSpPr>
          <p:nvPr/>
        </p:nvSpPr>
        <p:spPr bwMode="auto">
          <a:xfrm>
            <a:off x="6553200" y="5019675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1: one</a:t>
            </a:r>
          </a:p>
        </p:txBody>
      </p:sp>
      <p:sp>
        <p:nvSpPr>
          <p:cNvPr id="5138" name="Text Box 25"/>
          <p:cNvSpPr txBox="1">
            <a:spLocks noChangeArrowheads="1"/>
          </p:cNvSpPr>
          <p:nvPr/>
        </p:nvSpPr>
        <p:spPr bwMode="auto">
          <a:xfrm>
            <a:off x="6553200" y="5248275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2: two</a:t>
            </a:r>
          </a:p>
        </p:txBody>
      </p:sp>
      <p:sp>
        <p:nvSpPr>
          <p:cNvPr id="5139" name="Text Box 26"/>
          <p:cNvSpPr txBox="1">
            <a:spLocks noChangeArrowheads="1"/>
          </p:cNvSpPr>
          <p:nvPr/>
        </p:nvSpPr>
        <p:spPr bwMode="auto">
          <a:xfrm>
            <a:off x="6529388" y="5476875"/>
            <a:ext cx="160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3: three</a:t>
            </a:r>
          </a:p>
        </p:txBody>
      </p:sp>
      <p:sp>
        <p:nvSpPr>
          <p:cNvPr id="5140" name="Text Box 27"/>
          <p:cNvSpPr txBox="1">
            <a:spLocks noChangeArrowheads="1"/>
          </p:cNvSpPr>
          <p:nvPr/>
        </p:nvSpPr>
        <p:spPr bwMode="auto">
          <a:xfrm>
            <a:off x="6543675" y="5705475"/>
            <a:ext cx="1371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4: four</a:t>
            </a:r>
          </a:p>
        </p:txBody>
      </p:sp>
      <p:sp>
        <p:nvSpPr>
          <p:cNvPr id="5141" name="Text Box 28"/>
          <p:cNvSpPr txBox="1">
            <a:spLocks noChangeArrowheads="1"/>
          </p:cNvSpPr>
          <p:nvPr/>
        </p:nvSpPr>
        <p:spPr bwMode="auto">
          <a:xfrm>
            <a:off x="6538913" y="59817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5: five</a:t>
            </a:r>
          </a:p>
        </p:txBody>
      </p:sp>
      <p:sp>
        <p:nvSpPr>
          <p:cNvPr id="5142" name="Text Box 29"/>
          <p:cNvSpPr txBox="1">
            <a:spLocks noChangeArrowheads="1"/>
          </p:cNvSpPr>
          <p:nvPr/>
        </p:nvSpPr>
        <p:spPr bwMode="auto">
          <a:xfrm>
            <a:off x="7620000" y="5019675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6: six</a:t>
            </a:r>
          </a:p>
        </p:txBody>
      </p:sp>
      <p:sp>
        <p:nvSpPr>
          <p:cNvPr id="5143" name="Text Box 30"/>
          <p:cNvSpPr txBox="1">
            <a:spLocks noChangeArrowheads="1"/>
          </p:cNvSpPr>
          <p:nvPr/>
        </p:nvSpPr>
        <p:spPr bwMode="auto">
          <a:xfrm>
            <a:off x="7586663" y="5253038"/>
            <a:ext cx="1752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7: seven</a:t>
            </a:r>
          </a:p>
        </p:txBody>
      </p:sp>
      <p:sp>
        <p:nvSpPr>
          <p:cNvPr id="5144" name="Text Box 31"/>
          <p:cNvSpPr txBox="1">
            <a:spLocks noChangeArrowheads="1"/>
          </p:cNvSpPr>
          <p:nvPr/>
        </p:nvSpPr>
        <p:spPr bwMode="auto">
          <a:xfrm>
            <a:off x="7581900" y="5491163"/>
            <a:ext cx="1752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8: eight</a:t>
            </a:r>
          </a:p>
        </p:txBody>
      </p:sp>
      <p:sp>
        <p:nvSpPr>
          <p:cNvPr id="5145" name="Text Box 32"/>
          <p:cNvSpPr txBox="1">
            <a:spLocks noChangeArrowheads="1"/>
          </p:cNvSpPr>
          <p:nvPr/>
        </p:nvSpPr>
        <p:spPr bwMode="auto">
          <a:xfrm>
            <a:off x="7577138" y="5738813"/>
            <a:ext cx="1447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9: nine</a:t>
            </a:r>
          </a:p>
        </p:txBody>
      </p:sp>
      <p:sp>
        <p:nvSpPr>
          <p:cNvPr id="5146" name="Text Box 33"/>
          <p:cNvSpPr txBox="1">
            <a:spLocks noChangeArrowheads="1"/>
          </p:cNvSpPr>
          <p:nvPr/>
        </p:nvSpPr>
        <p:spPr bwMode="auto">
          <a:xfrm>
            <a:off x="7524750" y="6005513"/>
            <a:ext cx="137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10: ten</a:t>
            </a:r>
          </a:p>
        </p:txBody>
      </p:sp>
      <p:sp>
        <p:nvSpPr>
          <p:cNvPr id="5147" name="Text Box 42"/>
          <p:cNvSpPr txBox="1">
            <a:spLocks noChangeArrowheads="1"/>
          </p:cNvSpPr>
          <p:nvPr/>
        </p:nvSpPr>
        <p:spPr bwMode="auto">
          <a:xfrm>
            <a:off x="1676400" y="1676400"/>
            <a:ext cx="26670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   </a:t>
            </a:r>
            <a:r>
              <a:rPr lang="en-US" sz="3200" b="1">
                <a:solidFill>
                  <a:schemeClr val="accent2"/>
                </a:solidFill>
              </a:rPr>
              <a:t>MATCHING</a:t>
            </a:r>
          </a:p>
        </p:txBody>
      </p:sp>
      <p:sp>
        <p:nvSpPr>
          <p:cNvPr id="5148" name="Text Box 43"/>
          <p:cNvSpPr txBox="1">
            <a:spLocks noChangeArrowheads="1"/>
          </p:cNvSpPr>
          <p:nvPr/>
        </p:nvSpPr>
        <p:spPr bwMode="auto">
          <a:xfrm>
            <a:off x="3962400" y="3200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one</a:t>
            </a:r>
          </a:p>
        </p:txBody>
      </p:sp>
      <p:sp>
        <p:nvSpPr>
          <p:cNvPr id="5149" name="Text Box 44"/>
          <p:cNvSpPr txBox="1">
            <a:spLocks noChangeArrowheads="1"/>
          </p:cNvSpPr>
          <p:nvPr/>
        </p:nvSpPr>
        <p:spPr bwMode="auto">
          <a:xfrm>
            <a:off x="3962400" y="5888038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two</a:t>
            </a:r>
          </a:p>
        </p:txBody>
      </p:sp>
      <p:sp>
        <p:nvSpPr>
          <p:cNvPr id="5150" name="Text Box 45"/>
          <p:cNvSpPr txBox="1">
            <a:spLocks noChangeArrowheads="1"/>
          </p:cNvSpPr>
          <p:nvPr/>
        </p:nvSpPr>
        <p:spPr bwMode="auto">
          <a:xfrm>
            <a:off x="3962400" y="5126038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three</a:t>
            </a:r>
          </a:p>
        </p:txBody>
      </p:sp>
      <p:sp>
        <p:nvSpPr>
          <p:cNvPr id="5151" name="Text Box 46"/>
          <p:cNvSpPr txBox="1">
            <a:spLocks noChangeArrowheads="1"/>
          </p:cNvSpPr>
          <p:nvPr/>
        </p:nvSpPr>
        <p:spPr bwMode="auto">
          <a:xfrm>
            <a:off x="3962400" y="4287838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four</a:t>
            </a:r>
          </a:p>
        </p:txBody>
      </p:sp>
      <p:sp>
        <p:nvSpPr>
          <p:cNvPr id="5152" name="Text Box 47"/>
          <p:cNvSpPr txBox="1">
            <a:spLocks noChangeArrowheads="1"/>
          </p:cNvSpPr>
          <p:nvPr/>
        </p:nvSpPr>
        <p:spPr bwMode="auto">
          <a:xfrm>
            <a:off x="3962400" y="3449638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five</a:t>
            </a:r>
          </a:p>
        </p:txBody>
      </p:sp>
      <p:sp>
        <p:nvSpPr>
          <p:cNvPr id="5153" name="Text Box 48"/>
          <p:cNvSpPr txBox="1">
            <a:spLocks noChangeArrowheads="1"/>
          </p:cNvSpPr>
          <p:nvPr/>
        </p:nvSpPr>
        <p:spPr bwMode="auto">
          <a:xfrm>
            <a:off x="3962400" y="5507038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six</a:t>
            </a:r>
          </a:p>
        </p:txBody>
      </p:sp>
      <p:sp>
        <p:nvSpPr>
          <p:cNvPr id="5154" name="Text Box 49"/>
          <p:cNvSpPr txBox="1">
            <a:spLocks noChangeArrowheads="1"/>
          </p:cNvSpPr>
          <p:nvPr/>
        </p:nvSpPr>
        <p:spPr bwMode="auto">
          <a:xfrm>
            <a:off x="3962400" y="2687638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seven</a:t>
            </a:r>
          </a:p>
        </p:txBody>
      </p:sp>
      <p:sp>
        <p:nvSpPr>
          <p:cNvPr id="5155" name="Text Box 50"/>
          <p:cNvSpPr txBox="1">
            <a:spLocks noChangeArrowheads="1"/>
          </p:cNvSpPr>
          <p:nvPr/>
        </p:nvSpPr>
        <p:spPr bwMode="auto">
          <a:xfrm>
            <a:off x="3962400" y="3906838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eight</a:t>
            </a:r>
          </a:p>
        </p:txBody>
      </p:sp>
      <p:sp>
        <p:nvSpPr>
          <p:cNvPr id="5156" name="Text Box 51"/>
          <p:cNvSpPr txBox="1">
            <a:spLocks noChangeArrowheads="1"/>
          </p:cNvSpPr>
          <p:nvPr/>
        </p:nvSpPr>
        <p:spPr bwMode="auto">
          <a:xfrm>
            <a:off x="3962400" y="2382838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nine</a:t>
            </a:r>
          </a:p>
        </p:txBody>
      </p:sp>
      <p:sp>
        <p:nvSpPr>
          <p:cNvPr id="5157" name="Text Box 52"/>
          <p:cNvSpPr txBox="1">
            <a:spLocks noChangeArrowheads="1"/>
          </p:cNvSpPr>
          <p:nvPr/>
        </p:nvSpPr>
        <p:spPr bwMode="auto">
          <a:xfrm>
            <a:off x="3962400" y="4745038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ten</a:t>
            </a:r>
          </a:p>
        </p:txBody>
      </p:sp>
      <p:sp>
        <p:nvSpPr>
          <p:cNvPr id="5158" name="Text Box 54"/>
          <p:cNvSpPr txBox="1">
            <a:spLocks noChangeArrowheads="1"/>
          </p:cNvSpPr>
          <p:nvPr/>
        </p:nvSpPr>
        <p:spPr bwMode="auto">
          <a:xfrm>
            <a:off x="1524000" y="246697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159" name="Text Box 55"/>
          <p:cNvSpPr txBox="1">
            <a:spLocks noChangeArrowheads="1"/>
          </p:cNvSpPr>
          <p:nvPr/>
        </p:nvSpPr>
        <p:spPr bwMode="auto">
          <a:xfrm>
            <a:off x="1524000" y="277177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5160" name="Text Box 56"/>
          <p:cNvSpPr txBox="1">
            <a:spLocks noChangeArrowheads="1"/>
          </p:cNvSpPr>
          <p:nvPr/>
        </p:nvSpPr>
        <p:spPr bwMode="auto">
          <a:xfrm>
            <a:off x="1524000" y="315277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5161" name="Text Box 57"/>
          <p:cNvSpPr txBox="1">
            <a:spLocks noChangeArrowheads="1"/>
          </p:cNvSpPr>
          <p:nvPr/>
        </p:nvSpPr>
        <p:spPr bwMode="auto">
          <a:xfrm>
            <a:off x="1524000" y="345757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5162" name="Text Box 58"/>
          <p:cNvSpPr txBox="1">
            <a:spLocks noChangeArrowheads="1"/>
          </p:cNvSpPr>
          <p:nvPr/>
        </p:nvSpPr>
        <p:spPr bwMode="auto">
          <a:xfrm>
            <a:off x="1524000" y="383857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5163" name="Text Box 59"/>
          <p:cNvSpPr txBox="1">
            <a:spLocks noChangeArrowheads="1"/>
          </p:cNvSpPr>
          <p:nvPr/>
        </p:nvSpPr>
        <p:spPr bwMode="auto">
          <a:xfrm>
            <a:off x="1524000" y="421957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5164" name="Text Box 60"/>
          <p:cNvSpPr txBox="1">
            <a:spLocks noChangeArrowheads="1"/>
          </p:cNvSpPr>
          <p:nvPr/>
        </p:nvSpPr>
        <p:spPr bwMode="auto">
          <a:xfrm>
            <a:off x="1524000" y="467677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5165" name="Text Box 61"/>
          <p:cNvSpPr txBox="1">
            <a:spLocks noChangeArrowheads="1"/>
          </p:cNvSpPr>
          <p:nvPr/>
        </p:nvSpPr>
        <p:spPr bwMode="auto">
          <a:xfrm>
            <a:off x="1524000" y="505777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5166" name="Text Box 62"/>
          <p:cNvSpPr txBox="1">
            <a:spLocks noChangeArrowheads="1"/>
          </p:cNvSpPr>
          <p:nvPr/>
        </p:nvSpPr>
        <p:spPr bwMode="auto">
          <a:xfrm>
            <a:off x="1524000" y="543877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9</a:t>
            </a:r>
          </a:p>
        </p:txBody>
      </p:sp>
      <p:sp>
        <p:nvSpPr>
          <p:cNvPr id="5167" name="Text Box 63"/>
          <p:cNvSpPr txBox="1">
            <a:spLocks noChangeArrowheads="1"/>
          </p:cNvSpPr>
          <p:nvPr/>
        </p:nvSpPr>
        <p:spPr bwMode="auto">
          <a:xfrm>
            <a:off x="1447800" y="5895975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91200" name="Line 64"/>
          <p:cNvSpPr>
            <a:spLocks noChangeShapeType="1"/>
          </p:cNvSpPr>
          <p:nvPr/>
        </p:nvSpPr>
        <p:spPr bwMode="auto">
          <a:xfrm>
            <a:off x="1752600" y="2743200"/>
            <a:ext cx="2362200" cy="685800"/>
          </a:xfrm>
          <a:prstGeom prst="line">
            <a:avLst/>
          </a:prstGeom>
          <a:noFill/>
          <a:ln w="9525">
            <a:solidFill>
              <a:srgbClr val="33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201" name="Line 65"/>
          <p:cNvSpPr>
            <a:spLocks noChangeShapeType="1"/>
          </p:cNvSpPr>
          <p:nvPr/>
        </p:nvSpPr>
        <p:spPr bwMode="auto">
          <a:xfrm>
            <a:off x="1752600" y="3124200"/>
            <a:ext cx="2286000" cy="3124200"/>
          </a:xfrm>
          <a:prstGeom prst="line">
            <a:avLst/>
          </a:prstGeom>
          <a:noFill/>
          <a:ln w="9525">
            <a:solidFill>
              <a:srgbClr val="33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202" name="Line 66"/>
          <p:cNvSpPr>
            <a:spLocks noChangeShapeType="1"/>
          </p:cNvSpPr>
          <p:nvPr/>
        </p:nvSpPr>
        <p:spPr bwMode="auto">
          <a:xfrm>
            <a:off x="1752600" y="3505200"/>
            <a:ext cx="2362200" cy="1981200"/>
          </a:xfrm>
          <a:prstGeom prst="line">
            <a:avLst/>
          </a:prstGeom>
          <a:noFill/>
          <a:ln w="9525">
            <a:solidFill>
              <a:srgbClr val="33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203" name="Line 67"/>
          <p:cNvSpPr>
            <a:spLocks noChangeShapeType="1"/>
          </p:cNvSpPr>
          <p:nvPr/>
        </p:nvSpPr>
        <p:spPr bwMode="auto">
          <a:xfrm flipV="1">
            <a:off x="1752600" y="3810000"/>
            <a:ext cx="2286000" cy="304800"/>
          </a:xfrm>
          <a:prstGeom prst="line">
            <a:avLst/>
          </a:prstGeom>
          <a:noFill/>
          <a:ln w="9525">
            <a:solidFill>
              <a:srgbClr val="33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204" name="Line 68"/>
          <p:cNvSpPr>
            <a:spLocks noChangeShapeType="1"/>
          </p:cNvSpPr>
          <p:nvPr/>
        </p:nvSpPr>
        <p:spPr bwMode="auto">
          <a:xfrm>
            <a:off x="1752600" y="4495800"/>
            <a:ext cx="2286000" cy="1371600"/>
          </a:xfrm>
          <a:prstGeom prst="line">
            <a:avLst/>
          </a:prstGeom>
          <a:noFill/>
          <a:ln w="9525">
            <a:solidFill>
              <a:srgbClr val="33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205" name="Line 69"/>
          <p:cNvSpPr>
            <a:spLocks noChangeShapeType="1"/>
          </p:cNvSpPr>
          <p:nvPr/>
        </p:nvSpPr>
        <p:spPr bwMode="auto">
          <a:xfrm flipV="1">
            <a:off x="1676400" y="3048000"/>
            <a:ext cx="2362200" cy="1905000"/>
          </a:xfrm>
          <a:prstGeom prst="line">
            <a:avLst/>
          </a:prstGeom>
          <a:noFill/>
          <a:ln w="9525">
            <a:solidFill>
              <a:srgbClr val="33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206" name="Line 70"/>
          <p:cNvSpPr>
            <a:spLocks noChangeShapeType="1"/>
          </p:cNvSpPr>
          <p:nvPr/>
        </p:nvSpPr>
        <p:spPr bwMode="auto">
          <a:xfrm flipV="1">
            <a:off x="1752600" y="4267200"/>
            <a:ext cx="2286000" cy="1143000"/>
          </a:xfrm>
          <a:prstGeom prst="line">
            <a:avLst/>
          </a:prstGeom>
          <a:noFill/>
          <a:ln w="9525">
            <a:solidFill>
              <a:srgbClr val="33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207" name="Line 71"/>
          <p:cNvSpPr>
            <a:spLocks noChangeShapeType="1"/>
          </p:cNvSpPr>
          <p:nvPr/>
        </p:nvSpPr>
        <p:spPr bwMode="auto">
          <a:xfrm flipV="1">
            <a:off x="1828800" y="5105400"/>
            <a:ext cx="2209800" cy="1066800"/>
          </a:xfrm>
          <a:prstGeom prst="line">
            <a:avLst/>
          </a:prstGeom>
          <a:noFill/>
          <a:ln w="9525">
            <a:solidFill>
              <a:srgbClr val="33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208" name="Line 72"/>
          <p:cNvSpPr>
            <a:spLocks noChangeShapeType="1"/>
          </p:cNvSpPr>
          <p:nvPr/>
        </p:nvSpPr>
        <p:spPr bwMode="auto">
          <a:xfrm flipV="1">
            <a:off x="1752600" y="2743200"/>
            <a:ext cx="2286000" cy="2971800"/>
          </a:xfrm>
          <a:prstGeom prst="line">
            <a:avLst/>
          </a:prstGeom>
          <a:noFill/>
          <a:ln w="9525">
            <a:solidFill>
              <a:srgbClr val="33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209" name="Line 73"/>
          <p:cNvSpPr>
            <a:spLocks noChangeShapeType="1"/>
          </p:cNvSpPr>
          <p:nvPr/>
        </p:nvSpPr>
        <p:spPr bwMode="auto">
          <a:xfrm>
            <a:off x="1752600" y="3733800"/>
            <a:ext cx="2286000" cy="762000"/>
          </a:xfrm>
          <a:prstGeom prst="line">
            <a:avLst/>
          </a:prstGeom>
          <a:noFill/>
          <a:ln w="9525">
            <a:solidFill>
              <a:srgbClr val="33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8" name="Text Box 74"/>
          <p:cNvSpPr txBox="1">
            <a:spLocks noChangeArrowheads="1"/>
          </p:cNvSpPr>
          <p:nvPr/>
        </p:nvSpPr>
        <p:spPr bwMode="auto">
          <a:xfrm>
            <a:off x="6553200" y="6248400"/>
            <a:ext cx="10144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u="sng">
                <a:solidFill>
                  <a:schemeClr val="accent2"/>
                </a:solidFill>
              </a:rPr>
              <a:t>3, Let’s talk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1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9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00" grpId="0" animBg="1"/>
      <p:bldP spid="91201" grpId="0" animBg="1"/>
      <p:bldP spid="91202" grpId="0" animBg="1"/>
      <p:bldP spid="91203" grpId="0" animBg="1"/>
      <p:bldP spid="91204" grpId="0" animBg="1"/>
      <p:bldP spid="91205" grpId="0" animBg="1"/>
      <p:bldP spid="91206" grpId="0" animBg="1"/>
      <p:bldP spid="91207" grpId="0" animBg="1"/>
      <p:bldP spid="91208" grpId="0" animBg="1"/>
      <p:bldP spid="9120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553200" y="4800600"/>
            <a:ext cx="29718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 u="sng">
                <a:solidFill>
                  <a:srgbClr val="0000FF"/>
                </a:solidFill>
              </a:rPr>
              <a:t>2. Look and say.</a:t>
            </a:r>
          </a:p>
        </p:txBody>
      </p:sp>
      <p:grpSp>
        <p:nvGrpSpPr>
          <p:cNvPr id="6147" name="Group 3"/>
          <p:cNvGrpSpPr>
            <a:grpSpLocks/>
          </p:cNvGrpSpPr>
          <p:nvPr/>
        </p:nvGrpSpPr>
        <p:grpSpPr bwMode="auto">
          <a:xfrm>
            <a:off x="0" y="381000"/>
            <a:ext cx="9358313" cy="1066800"/>
            <a:chOff x="9" y="240"/>
            <a:chExt cx="5895" cy="672"/>
          </a:xfrm>
        </p:grpSpPr>
        <p:sp>
          <p:nvSpPr>
            <p:cNvPr id="6183" name="Line 4"/>
            <p:cNvSpPr>
              <a:spLocks noChangeShapeType="1"/>
            </p:cNvSpPr>
            <p:nvPr/>
          </p:nvSpPr>
          <p:spPr bwMode="auto">
            <a:xfrm>
              <a:off x="9" y="845"/>
              <a:ext cx="576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4" name="Text Box 5"/>
            <p:cNvSpPr txBox="1">
              <a:spLocks noChangeArrowheads="1"/>
            </p:cNvSpPr>
            <p:nvPr/>
          </p:nvSpPr>
          <p:spPr bwMode="auto">
            <a:xfrm>
              <a:off x="2688" y="528"/>
              <a:ext cx="321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cs typeface="Arial" charset="0"/>
                </a:rPr>
                <a:t>Section A: 1, 2, 3</a:t>
              </a:r>
            </a:p>
          </p:txBody>
        </p:sp>
        <p:sp>
          <p:nvSpPr>
            <p:cNvPr id="6185" name="Line 8"/>
            <p:cNvSpPr>
              <a:spLocks noChangeShapeType="1"/>
            </p:cNvSpPr>
            <p:nvPr/>
          </p:nvSpPr>
          <p:spPr bwMode="auto">
            <a:xfrm>
              <a:off x="24" y="912"/>
              <a:ext cx="5760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6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968" y="240"/>
              <a:ext cx="1992" cy="3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19050">
                    <a:solidFill>
                      <a:srgbClr val="99FF33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Arial"/>
                  <a:cs typeface="Arial"/>
                </a:rPr>
                <a:t>Unit 8 :   Ages    </a:t>
              </a:r>
            </a:p>
          </p:txBody>
        </p:sp>
        <p:pic>
          <p:nvPicPr>
            <p:cNvPr id="6187" name="Picture 10" descr="BLC0B2~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0" y="288"/>
              <a:ext cx="1316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48" name="Line 11"/>
          <p:cNvSpPr>
            <a:spLocks noChangeShapeType="1"/>
          </p:cNvSpPr>
          <p:nvPr/>
        </p:nvSpPr>
        <p:spPr bwMode="auto">
          <a:xfrm flipH="1">
            <a:off x="6472238" y="1328738"/>
            <a:ext cx="0" cy="548640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Text Box 12"/>
          <p:cNvSpPr txBox="1">
            <a:spLocks noChangeArrowheads="1"/>
          </p:cNvSpPr>
          <p:nvPr/>
        </p:nvSpPr>
        <p:spPr bwMode="auto">
          <a:xfrm>
            <a:off x="6477000" y="1828800"/>
            <a:ext cx="5791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rgbClr val="0000FF"/>
                </a:solidFill>
              </a:rPr>
              <a:t>Mai: </a:t>
            </a:r>
            <a:r>
              <a:rPr lang="en-US" sz="1100" b="1">
                <a:solidFill>
                  <a:srgbClr val="FF3300"/>
                </a:solidFill>
              </a:rPr>
              <a:t>This is my mother.</a:t>
            </a:r>
            <a:r>
              <a:rPr lang="en-US" sz="11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6150" name="Text Box 13"/>
          <p:cNvSpPr txBox="1">
            <a:spLocks noChangeArrowheads="1"/>
          </p:cNvSpPr>
          <p:nvPr/>
        </p:nvSpPr>
        <p:spPr bwMode="auto">
          <a:xfrm>
            <a:off x="6777038" y="2000250"/>
            <a:ext cx="39624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rgbClr val="0000FF"/>
                </a:solidFill>
              </a:rPr>
              <a:t> </a:t>
            </a:r>
            <a:r>
              <a:rPr lang="en-US" sz="1100" b="1">
                <a:solidFill>
                  <a:srgbClr val="FF3300"/>
                </a:solidFill>
              </a:rPr>
              <a:t>And this is my friend, Li Li.</a:t>
            </a:r>
          </a:p>
        </p:txBody>
      </p:sp>
      <p:sp>
        <p:nvSpPr>
          <p:cNvPr id="6151" name="Text Box 14"/>
          <p:cNvSpPr txBox="1">
            <a:spLocks noChangeArrowheads="1"/>
          </p:cNvSpPr>
          <p:nvPr/>
        </p:nvSpPr>
        <p:spPr bwMode="auto">
          <a:xfrm>
            <a:off x="6477000" y="2286000"/>
            <a:ext cx="48768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rgbClr val="0000FF"/>
                </a:solidFill>
              </a:rPr>
              <a:t>Mother: </a:t>
            </a:r>
            <a:r>
              <a:rPr lang="en-US" sz="1100" b="1">
                <a:solidFill>
                  <a:srgbClr val="FF3300"/>
                </a:solidFill>
              </a:rPr>
              <a:t>Hi, Li Li. Nice to meet you.</a:t>
            </a:r>
          </a:p>
        </p:txBody>
      </p:sp>
      <p:sp>
        <p:nvSpPr>
          <p:cNvPr id="6152" name="Text Box 15"/>
          <p:cNvSpPr txBox="1">
            <a:spLocks noChangeArrowheads="1"/>
          </p:cNvSpPr>
          <p:nvPr/>
        </p:nvSpPr>
        <p:spPr bwMode="auto">
          <a:xfrm>
            <a:off x="6515100" y="2514600"/>
            <a:ext cx="52578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rgbClr val="0000FF"/>
                </a:solidFill>
              </a:rPr>
              <a:t>Li Li:  </a:t>
            </a:r>
            <a:r>
              <a:rPr lang="en-US" sz="1100" b="1">
                <a:solidFill>
                  <a:srgbClr val="FF3300"/>
                </a:solidFill>
              </a:rPr>
              <a:t>Nice to meet you too.</a:t>
            </a:r>
          </a:p>
        </p:txBody>
      </p:sp>
      <p:sp>
        <p:nvSpPr>
          <p:cNvPr id="6153" name="Text Box 16"/>
          <p:cNvSpPr txBox="1">
            <a:spLocks noChangeArrowheads="1"/>
          </p:cNvSpPr>
          <p:nvPr/>
        </p:nvSpPr>
        <p:spPr bwMode="auto">
          <a:xfrm>
            <a:off x="6477000" y="2743200"/>
            <a:ext cx="4419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rgbClr val="0000FF"/>
                </a:solidFill>
              </a:rPr>
              <a:t>Mother:  </a:t>
            </a:r>
            <a:r>
              <a:rPr lang="en-US" sz="1100" b="1">
                <a:solidFill>
                  <a:srgbClr val="FF3300"/>
                </a:solidFill>
              </a:rPr>
              <a:t>How old are you?</a:t>
            </a:r>
          </a:p>
        </p:txBody>
      </p:sp>
      <p:sp>
        <p:nvSpPr>
          <p:cNvPr id="6154" name="Text Box 17"/>
          <p:cNvSpPr txBox="1">
            <a:spLocks noChangeArrowheads="1"/>
          </p:cNvSpPr>
          <p:nvPr/>
        </p:nvSpPr>
        <p:spPr bwMode="auto">
          <a:xfrm>
            <a:off x="6477000" y="3048000"/>
            <a:ext cx="35814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rgbClr val="0000FF"/>
                </a:solidFill>
              </a:rPr>
              <a:t>Li Li:     </a:t>
            </a:r>
            <a:r>
              <a:rPr lang="en-US" sz="1100" b="1">
                <a:solidFill>
                  <a:srgbClr val="FF3300"/>
                </a:solidFill>
              </a:rPr>
              <a:t>I’m eight</a:t>
            </a:r>
          </a:p>
        </p:txBody>
      </p:sp>
      <p:sp>
        <p:nvSpPr>
          <p:cNvPr id="6155" name="Text Box 18"/>
          <p:cNvSpPr txBox="1">
            <a:spLocks noChangeArrowheads="1"/>
          </p:cNvSpPr>
          <p:nvPr/>
        </p:nvSpPr>
        <p:spPr bwMode="auto">
          <a:xfrm>
            <a:off x="6934200" y="3505200"/>
            <a:ext cx="4419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rgbClr val="0000FF"/>
                </a:solidFill>
              </a:rPr>
              <a:t>A: How old are you?</a:t>
            </a:r>
          </a:p>
        </p:txBody>
      </p:sp>
      <p:sp>
        <p:nvSpPr>
          <p:cNvPr id="6156" name="Text Box 19"/>
          <p:cNvSpPr txBox="1">
            <a:spLocks noChangeArrowheads="1"/>
          </p:cNvSpPr>
          <p:nvPr/>
        </p:nvSpPr>
        <p:spPr bwMode="auto">
          <a:xfrm>
            <a:off x="6553200" y="3962400"/>
            <a:ext cx="4343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rgbClr val="0000FF"/>
                </a:solidFill>
              </a:rPr>
              <a:t>B: I’m  eight     </a:t>
            </a:r>
            <a:r>
              <a:rPr lang="en-US" sz="1100" b="1">
                <a:solidFill>
                  <a:srgbClr val="339933"/>
                </a:solidFill>
              </a:rPr>
              <a:t>Mình thỡ 8 tuổi</a:t>
            </a:r>
            <a:r>
              <a:rPr lang="en-US" sz="1100" b="1"/>
              <a:t> </a:t>
            </a:r>
            <a:r>
              <a:rPr lang="en-US" sz="1100" b="1">
                <a:solidFill>
                  <a:srgbClr val="0000FF"/>
                </a:solidFill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rgbClr val="0000FF"/>
                </a:solidFill>
              </a:rPr>
              <a:t>              nine     </a:t>
            </a:r>
            <a:r>
              <a:rPr lang="en-US" sz="1100" b="1">
                <a:solidFill>
                  <a:srgbClr val="339933"/>
                </a:solidFill>
              </a:rPr>
              <a:t>Mình thỡ 9 tuổi</a:t>
            </a:r>
            <a:r>
              <a:rPr lang="en-US" sz="1100" b="1">
                <a:solidFill>
                  <a:srgbClr val="0000FF"/>
                </a:solidFill>
              </a:rPr>
              <a:t>                 </a:t>
            </a:r>
          </a:p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rgbClr val="0000FF"/>
                </a:solidFill>
              </a:rPr>
              <a:t>              ten       </a:t>
            </a:r>
            <a:r>
              <a:rPr lang="en-US" sz="1100" b="1">
                <a:solidFill>
                  <a:srgbClr val="339933"/>
                </a:solidFill>
              </a:rPr>
              <a:t>Mình thì 10 tuổi</a:t>
            </a:r>
          </a:p>
        </p:txBody>
      </p:sp>
      <p:sp>
        <p:nvSpPr>
          <p:cNvPr id="6157" name="Text Box 20"/>
          <p:cNvSpPr txBox="1">
            <a:spLocks noChangeArrowheads="1"/>
          </p:cNvSpPr>
          <p:nvPr/>
        </p:nvSpPr>
        <p:spPr bwMode="auto">
          <a:xfrm>
            <a:off x="6477000" y="3276600"/>
            <a:ext cx="48768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 i="1">
                <a:solidFill>
                  <a:srgbClr val="FF3300"/>
                </a:solidFill>
              </a:rPr>
              <a:t>Structure</a:t>
            </a:r>
            <a:r>
              <a:rPr lang="en-US" sz="1100">
                <a:solidFill>
                  <a:srgbClr val="FF3300"/>
                </a:solidFill>
              </a:rPr>
              <a:t>:  </a:t>
            </a:r>
            <a:r>
              <a:rPr lang="en-US" sz="1100">
                <a:solidFill>
                  <a:srgbClr val="0000FF"/>
                </a:solidFill>
              </a:rPr>
              <a:t>Hỏi và trả lời về tuổi</a:t>
            </a:r>
          </a:p>
        </p:txBody>
      </p:sp>
      <p:sp>
        <p:nvSpPr>
          <p:cNvPr id="6158" name="Text Box 21"/>
          <p:cNvSpPr txBox="1">
            <a:spLocks noChangeArrowheads="1"/>
          </p:cNvSpPr>
          <p:nvPr/>
        </p:nvSpPr>
        <p:spPr bwMode="auto">
          <a:xfrm>
            <a:off x="6858000" y="3733800"/>
            <a:ext cx="17970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b="1">
                <a:solidFill>
                  <a:srgbClr val="339933"/>
                </a:solidFill>
              </a:rPr>
              <a:t>Bạn bao nhiêu tuổi rồi? </a:t>
            </a:r>
          </a:p>
        </p:txBody>
      </p:sp>
      <p:sp>
        <p:nvSpPr>
          <p:cNvPr id="6159" name="Line 22"/>
          <p:cNvSpPr>
            <a:spLocks noChangeShapeType="1"/>
          </p:cNvSpPr>
          <p:nvPr/>
        </p:nvSpPr>
        <p:spPr bwMode="auto">
          <a:xfrm>
            <a:off x="7115175" y="4071938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0" name="Rectangle 23"/>
          <p:cNvSpPr>
            <a:spLocks noChangeArrowheads="1"/>
          </p:cNvSpPr>
          <p:nvPr/>
        </p:nvSpPr>
        <p:spPr bwMode="auto">
          <a:xfrm>
            <a:off x="6453188" y="1195388"/>
            <a:ext cx="45720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 b="1">
              <a:solidFill>
                <a:srgbClr val="008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100" b="1" u="sng">
                <a:solidFill>
                  <a:srgbClr val="000066"/>
                </a:solidFill>
              </a:rPr>
              <a:t>1. look, listen and repeat</a:t>
            </a:r>
          </a:p>
        </p:txBody>
      </p:sp>
      <p:sp>
        <p:nvSpPr>
          <p:cNvPr id="6161" name="Text Box 24"/>
          <p:cNvSpPr txBox="1">
            <a:spLocks noChangeArrowheads="1"/>
          </p:cNvSpPr>
          <p:nvPr/>
        </p:nvSpPr>
        <p:spPr bwMode="auto">
          <a:xfrm>
            <a:off x="6553200" y="5019675"/>
            <a:ext cx="1143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chemeClr val="accent2"/>
                </a:solidFill>
              </a:rPr>
              <a:t>1: one</a:t>
            </a:r>
          </a:p>
        </p:txBody>
      </p:sp>
      <p:sp>
        <p:nvSpPr>
          <p:cNvPr id="6162" name="Text Box 25"/>
          <p:cNvSpPr txBox="1">
            <a:spLocks noChangeArrowheads="1"/>
          </p:cNvSpPr>
          <p:nvPr/>
        </p:nvSpPr>
        <p:spPr bwMode="auto">
          <a:xfrm>
            <a:off x="6553200" y="5248275"/>
            <a:ext cx="1143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chemeClr val="accent2"/>
                </a:solidFill>
              </a:rPr>
              <a:t>2: two</a:t>
            </a:r>
          </a:p>
        </p:txBody>
      </p:sp>
      <p:sp>
        <p:nvSpPr>
          <p:cNvPr id="6163" name="Text Box 26"/>
          <p:cNvSpPr txBox="1">
            <a:spLocks noChangeArrowheads="1"/>
          </p:cNvSpPr>
          <p:nvPr/>
        </p:nvSpPr>
        <p:spPr bwMode="auto">
          <a:xfrm>
            <a:off x="6529388" y="5476875"/>
            <a:ext cx="1600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chemeClr val="accent2"/>
                </a:solidFill>
              </a:rPr>
              <a:t>3: three</a:t>
            </a:r>
          </a:p>
        </p:txBody>
      </p:sp>
      <p:sp>
        <p:nvSpPr>
          <p:cNvPr id="6164" name="Text Box 27"/>
          <p:cNvSpPr txBox="1">
            <a:spLocks noChangeArrowheads="1"/>
          </p:cNvSpPr>
          <p:nvPr/>
        </p:nvSpPr>
        <p:spPr bwMode="auto">
          <a:xfrm>
            <a:off x="6543675" y="5705475"/>
            <a:ext cx="1371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chemeClr val="accent2"/>
                </a:solidFill>
              </a:rPr>
              <a:t>4: four</a:t>
            </a:r>
          </a:p>
        </p:txBody>
      </p:sp>
      <p:sp>
        <p:nvSpPr>
          <p:cNvPr id="6165" name="Text Box 28"/>
          <p:cNvSpPr txBox="1">
            <a:spLocks noChangeArrowheads="1"/>
          </p:cNvSpPr>
          <p:nvPr/>
        </p:nvSpPr>
        <p:spPr bwMode="auto">
          <a:xfrm>
            <a:off x="6538913" y="5981700"/>
            <a:ext cx="1143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chemeClr val="accent2"/>
                </a:solidFill>
              </a:rPr>
              <a:t>5: five</a:t>
            </a:r>
          </a:p>
        </p:txBody>
      </p:sp>
      <p:sp>
        <p:nvSpPr>
          <p:cNvPr id="6166" name="Text Box 29"/>
          <p:cNvSpPr txBox="1">
            <a:spLocks noChangeArrowheads="1"/>
          </p:cNvSpPr>
          <p:nvPr/>
        </p:nvSpPr>
        <p:spPr bwMode="auto">
          <a:xfrm>
            <a:off x="7620000" y="5019675"/>
            <a:ext cx="1143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chemeClr val="accent2"/>
                </a:solidFill>
              </a:rPr>
              <a:t>6: six</a:t>
            </a:r>
          </a:p>
        </p:txBody>
      </p:sp>
      <p:sp>
        <p:nvSpPr>
          <p:cNvPr id="6167" name="Text Box 30"/>
          <p:cNvSpPr txBox="1">
            <a:spLocks noChangeArrowheads="1"/>
          </p:cNvSpPr>
          <p:nvPr/>
        </p:nvSpPr>
        <p:spPr bwMode="auto">
          <a:xfrm>
            <a:off x="7586663" y="5253038"/>
            <a:ext cx="1752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chemeClr val="accent2"/>
                </a:solidFill>
              </a:rPr>
              <a:t>7: seven</a:t>
            </a:r>
          </a:p>
        </p:txBody>
      </p:sp>
      <p:sp>
        <p:nvSpPr>
          <p:cNvPr id="6168" name="Text Box 31"/>
          <p:cNvSpPr txBox="1">
            <a:spLocks noChangeArrowheads="1"/>
          </p:cNvSpPr>
          <p:nvPr/>
        </p:nvSpPr>
        <p:spPr bwMode="auto">
          <a:xfrm>
            <a:off x="7581900" y="5491163"/>
            <a:ext cx="1752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chemeClr val="accent2"/>
                </a:solidFill>
              </a:rPr>
              <a:t>8: eight</a:t>
            </a:r>
          </a:p>
        </p:txBody>
      </p:sp>
      <p:sp>
        <p:nvSpPr>
          <p:cNvPr id="6169" name="Text Box 32"/>
          <p:cNvSpPr txBox="1">
            <a:spLocks noChangeArrowheads="1"/>
          </p:cNvSpPr>
          <p:nvPr/>
        </p:nvSpPr>
        <p:spPr bwMode="auto">
          <a:xfrm>
            <a:off x="7577138" y="5738813"/>
            <a:ext cx="14478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chemeClr val="accent2"/>
                </a:solidFill>
              </a:rPr>
              <a:t>9: nine</a:t>
            </a:r>
          </a:p>
        </p:txBody>
      </p:sp>
      <p:sp>
        <p:nvSpPr>
          <p:cNvPr id="6170" name="Text Box 33"/>
          <p:cNvSpPr txBox="1">
            <a:spLocks noChangeArrowheads="1"/>
          </p:cNvSpPr>
          <p:nvPr/>
        </p:nvSpPr>
        <p:spPr bwMode="auto">
          <a:xfrm>
            <a:off x="7524750" y="6005513"/>
            <a:ext cx="1371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100" b="1">
                <a:solidFill>
                  <a:schemeClr val="accent2"/>
                </a:solidFill>
              </a:rPr>
              <a:t>10: ten</a:t>
            </a:r>
          </a:p>
        </p:txBody>
      </p:sp>
      <p:sp>
        <p:nvSpPr>
          <p:cNvPr id="92225" name="Text Box 65"/>
          <p:cNvSpPr txBox="1">
            <a:spLocks noChangeArrowheads="1"/>
          </p:cNvSpPr>
          <p:nvPr/>
        </p:nvSpPr>
        <p:spPr bwMode="auto">
          <a:xfrm>
            <a:off x="1143000" y="2362200"/>
            <a:ext cx="441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A: How old are you?</a:t>
            </a:r>
          </a:p>
        </p:txBody>
      </p:sp>
      <p:sp>
        <p:nvSpPr>
          <p:cNvPr id="92226" name="Text Box 66"/>
          <p:cNvSpPr txBox="1">
            <a:spLocks noChangeArrowheads="1"/>
          </p:cNvSpPr>
          <p:nvPr/>
        </p:nvSpPr>
        <p:spPr bwMode="auto">
          <a:xfrm>
            <a:off x="304800" y="1828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i="1" u="sng">
                <a:solidFill>
                  <a:srgbClr val="990000"/>
                </a:solidFill>
              </a:rPr>
              <a:t>*Structure</a:t>
            </a:r>
            <a:r>
              <a:rPr lang="en-US" sz="2000" b="1" u="sng">
                <a:solidFill>
                  <a:srgbClr val="990000"/>
                </a:solidFill>
              </a:rPr>
              <a:t>:</a:t>
            </a:r>
          </a:p>
        </p:txBody>
      </p:sp>
      <p:sp>
        <p:nvSpPr>
          <p:cNvPr id="92227" name="Text Box 67"/>
          <p:cNvSpPr txBox="1">
            <a:spLocks noChangeArrowheads="1"/>
          </p:cNvSpPr>
          <p:nvPr/>
        </p:nvSpPr>
        <p:spPr bwMode="auto">
          <a:xfrm>
            <a:off x="1447800" y="2743200"/>
            <a:ext cx="25352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339933"/>
                </a:solidFill>
              </a:rPr>
              <a:t>Bạn bao nhiêu tuổi rồi? </a:t>
            </a:r>
          </a:p>
        </p:txBody>
      </p:sp>
      <p:sp>
        <p:nvSpPr>
          <p:cNvPr id="92229" name="Text Box 69"/>
          <p:cNvSpPr txBox="1">
            <a:spLocks noChangeArrowheads="1"/>
          </p:cNvSpPr>
          <p:nvPr/>
        </p:nvSpPr>
        <p:spPr bwMode="auto">
          <a:xfrm>
            <a:off x="1425575" y="4495800"/>
            <a:ext cx="1506538" cy="338138"/>
          </a:xfrm>
          <a:prstGeom prst="rect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 </a:t>
            </a:r>
            <a:r>
              <a:rPr lang="en-US" sz="1600" b="1">
                <a:solidFill>
                  <a:srgbClr val="0000FF"/>
                </a:solidFill>
              </a:rPr>
              <a:t>I</a:t>
            </a:r>
            <a:r>
              <a:rPr lang="en-US" sz="1600" b="1">
                <a:solidFill>
                  <a:schemeClr val="accent2"/>
                </a:solidFill>
              </a:rPr>
              <a:t>’m  + số tuổi</a:t>
            </a:r>
          </a:p>
        </p:txBody>
      </p:sp>
      <p:sp>
        <p:nvSpPr>
          <p:cNvPr id="92230" name="Text Box 70"/>
          <p:cNvSpPr txBox="1">
            <a:spLocks noChangeArrowheads="1"/>
          </p:cNvSpPr>
          <p:nvPr/>
        </p:nvSpPr>
        <p:spPr bwMode="auto">
          <a:xfrm>
            <a:off x="3048000" y="4495800"/>
            <a:ext cx="2946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accent2"/>
                </a:solidFill>
              </a:rPr>
              <a:t>(để giới thiệu tuổi của mình)</a:t>
            </a:r>
          </a:p>
          <a:p>
            <a:endParaRPr lang="en-US" sz="1600"/>
          </a:p>
        </p:txBody>
      </p:sp>
      <p:sp>
        <p:nvSpPr>
          <p:cNvPr id="92231" name="Text Box 71"/>
          <p:cNvSpPr txBox="1">
            <a:spLocks noChangeArrowheads="1"/>
          </p:cNvSpPr>
          <p:nvPr/>
        </p:nvSpPr>
        <p:spPr bwMode="auto">
          <a:xfrm>
            <a:off x="1981200" y="1828800"/>
            <a:ext cx="264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Hỏi và trả lời về tuổi</a:t>
            </a:r>
          </a:p>
        </p:txBody>
      </p:sp>
      <p:sp>
        <p:nvSpPr>
          <p:cNvPr id="92232" name="Text Box 72"/>
          <p:cNvSpPr txBox="1">
            <a:spLocks noChangeArrowheads="1"/>
          </p:cNvSpPr>
          <p:nvPr/>
        </p:nvSpPr>
        <p:spPr bwMode="auto">
          <a:xfrm>
            <a:off x="1143000" y="3048000"/>
            <a:ext cx="4343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B: I’m  eight</a:t>
            </a:r>
          </a:p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             nine</a:t>
            </a:r>
          </a:p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             ten</a:t>
            </a:r>
            <a:endParaRPr lang="en-US" sz="1600" b="1">
              <a:solidFill>
                <a:srgbClr val="339933"/>
              </a:solidFill>
            </a:endParaRPr>
          </a:p>
        </p:txBody>
      </p:sp>
      <p:sp>
        <p:nvSpPr>
          <p:cNvPr id="92233" name="Text Box 73"/>
          <p:cNvSpPr txBox="1">
            <a:spLocks noChangeArrowheads="1"/>
          </p:cNvSpPr>
          <p:nvPr/>
        </p:nvSpPr>
        <p:spPr bwMode="auto">
          <a:xfrm>
            <a:off x="2743200" y="3124200"/>
            <a:ext cx="15795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339933"/>
                </a:solidFill>
              </a:rPr>
              <a:t>Mình thì 8 tuổi</a:t>
            </a:r>
          </a:p>
        </p:txBody>
      </p:sp>
      <p:sp>
        <p:nvSpPr>
          <p:cNvPr id="92234" name="Text Box 74"/>
          <p:cNvSpPr txBox="1">
            <a:spLocks noChangeArrowheads="1"/>
          </p:cNvSpPr>
          <p:nvPr/>
        </p:nvSpPr>
        <p:spPr bwMode="auto">
          <a:xfrm>
            <a:off x="2667000" y="3657600"/>
            <a:ext cx="15795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339933"/>
                </a:solidFill>
              </a:rPr>
              <a:t>Mình thì 9 tuổi</a:t>
            </a:r>
          </a:p>
        </p:txBody>
      </p:sp>
      <p:sp>
        <p:nvSpPr>
          <p:cNvPr id="92235" name="Text Box 75"/>
          <p:cNvSpPr txBox="1">
            <a:spLocks noChangeArrowheads="1"/>
          </p:cNvSpPr>
          <p:nvPr/>
        </p:nvSpPr>
        <p:spPr bwMode="auto">
          <a:xfrm>
            <a:off x="2667000" y="4052888"/>
            <a:ext cx="16938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339933"/>
                </a:solidFill>
              </a:rPr>
              <a:t>Mình thì 10 tuổi</a:t>
            </a:r>
          </a:p>
        </p:txBody>
      </p:sp>
      <p:sp>
        <p:nvSpPr>
          <p:cNvPr id="92236" name="Line 76"/>
          <p:cNvSpPr>
            <a:spLocks noChangeShapeType="1"/>
          </p:cNvSpPr>
          <p:nvPr/>
        </p:nvSpPr>
        <p:spPr bwMode="auto">
          <a:xfrm>
            <a:off x="1981200" y="3200400"/>
            <a:ext cx="0" cy="1081088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37" name="Text Box 77"/>
          <p:cNvSpPr txBox="1">
            <a:spLocks noChangeArrowheads="1"/>
          </p:cNvSpPr>
          <p:nvPr/>
        </p:nvSpPr>
        <p:spPr bwMode="auto">
          <a:xfrm>
            <a:off x="609600" y="5334000"/>
            <a:ext cx="4962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accent2"/>
                </a:solidFill>
              </a:rPr>
              <a:t>One        two             three            four          five     </a:t>
            </a:r>
          </a:p>
          <a:p>
            <a:r>
              <a:rPr lang="en-US" sz="1600" b="1">
                <a:solidFill>
                  <a:schemeClr val="accent2"/>
                </a:solidFill>
              </a:rPr>
              <a:t>six          seven         eight             nice          ten</a:t>
            </a:r>
            <a:r>
              <a:rPr lang="en-US" sz="1600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2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9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9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9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9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9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9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5" grpId="0"/>
      <p:bldP spid="92226" grpId="0"/>
      <p:bldP spid="92227" grpId="0"/>
      <p:bldP spid="92229" grpId="0" animBg="1"/>
      <p:bldP spid="92230" grpId="0"/>
      <p:bldP spid="92231" grpId="0"/>
      <p:bldP spid="92232" grpId="0"/>
      <p:bldP spid="92233" grpId="0"/>
      <p:bldP spid="92234" grpId="0"/>
      <p:bldP spid="92235" grpId="0"/>
      <p:bldP spid="92236" grpId="0" animBg="1"/>
      <p:bldP spid="922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1070-046-10-1042"/>
          <p:cNvPicPr>
            <a:picLocks noChangeAspect="1" noChangeArrowheads="1" noCrop="1"/>
          </p:cNvPicPr>
          <p:nvPr>
            <p:ph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715000"/>
            <a:ext cx="9144000" cy="1143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>
                <a:solidFill>
                  <a:srgbClr val="00FF00"/>
                </a:solidFill>
              </a:rPr>
              <a:t>Thank</a:t>
            </a:r>
            <a:r>
              <a:rPr lang="en-US" sz="4800" b="1">
                <a:solidFill>
                  <a:srgbClr val="0000FF"/>
                </a:solidFill>
              </a:rPr>
              <a:t> </a:t>
            </a:r>
            <a:r>
              <a:rPr lang="en-US" sz="4800" b="1">
                <a:solidFill>
                  <a:srgbClr val="FFFF00"/>
                </a:solidFill>
              </a:rPr>
              <a:t>you </a:t>
            </a:r>
            <a:r>
              <a:rPr lang="en-US" sz="4800" b="1">
                <a:solidFill>
                  <a:srgbClr val="00FF00"/>
                </a:solidFill>
              </a:rPr>
              <a:t>for</a:t>
            </a:r>
            <a:r>
              <a:rPr lang="en-US" sz="4800" b="1"/>
              <a:t> </a:t>
            </a:r>
            <a:r>
              <a:rPr lang="en-US" sz="4800" b="1">
                <a:solidFill>
                  <a:srgbClr val="FFFF00"/>
                </a:solidFill>
              </a:rPr>
              <a:t>your</a:t>
            </a:r>
            <a:r>
              <a:rPr lang="en-US" sz="4800" b="1">
                <a:solidFill>
                  <a:srgbClr val="FF9900"/>
                </a:solidFill>
              </a:rPr>
              <a:t> </a:t>
            </a:r>
            <a:r>
              <a:rPr lang="en-US" sz="4800" b="1">
                <a:solidFill>
                  <a:srgbClr val="00FFFF"/>
                </a:solidFill>
              </a:rPr>
              <a:t>attention !</a:t>
            </a:r>
          </a:p>
        </p:txBody>
      </p:sp>
      <p:pic>
        <p:nvPicPr>
          <p:cNvPr id="5124" name="S13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30639" fill="hold"/>
                                        <p:tgtEl>
                                          <p:spTgt spid="51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4"/>
                </p:tgtEl>
              </p:cMediaNode>
            </p:audio>
          </p:childTnLst>
        </p:cTn>
      </p:par>
    </p:tnLst>
    <p:bldLst>
      <p:bldP spid="5123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819</Words>
  <Application>Microsoft Office PowerPoint</Application>
  <PresentationFormat>On-screen Show (4:3)</PresentationFormat>
  <Paragraphs>171</Paragraphs>
  <Slides>6</Slides>
  <Notes>0</Notes>
  <HiddenSlides>0</HiddenSlides>
  <MMClips>12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34TRIEUKHUC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Huy Khanh</dc:creator>
  <cp:lastModifiedBy>CSTeam</cp:lastModifiedBy>
  <cp:revision>51</cp:revision>
  <dcterms:created xsi:type="dcterms:W3CDTF">2011-01-05T14:11:27Z</dcterms:created>
  <dcterms:modified xsi:type="dcterms:W3CDTF">2016-06-29T09:56:12Z</dcterms:modified>
</cp:coreProperties>
</file>