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8" r:id="rId3"/>
    <p:sldId id="283" r:id="rId4"/>
    <p:sldId id="269" r:id="rId5"/>
    <p:sldId id="270" r:id="rId6"/>
    <p:sldId id="271" r:id="rId7"/>
    <p:sldId id="272" r:id="rId8"/>
    <p:sldId id="273" r:id="rId9"/>
    <p:sldId id="280" r:id="rId10"/>
    <p:sldId id="286" r:id="rId11"/>
    <p:sldId id="275" r:id="rId12"/>
    <p:sldId id="27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FFCC"/>
    <a:srgbClr val="00CC00"/>
    <a:srgbClr val="FF99FF"/>
    <a:srgbClr val="660066"/>
    <a:srgbClr val="FF0066"/>
    <a:srgbClr val="FF0000"/>
    <a:srgbClr val="FF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FC18E-8079-4D11-B146-9E5D217CD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3D2FB-ED73-434B-B402-CD4512A50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0C51C-CBEC-4720-809D-9F54B0C6F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F4EAC-B820-4C2C-958A-F91B98A0F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2E473-1F30-47F9-B9D9-B6883C3AC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5F2E-BF81-41AB-9F16-1EFC2C14B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A299D-C5F1-4B21-941B-3A9708A81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5BD33-1375-449B-9E48-0C0037756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E8870-310C-4604-B87C-2A26EC331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F9AF0-6976-45E6-9710-11B5586E6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8DD97-3F0E-442B-B3E5-CEB02E99D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D97F4-7FE4-47D1-9B19-AC93019A0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E9789F3-96DE-49F8-80D8-06AB8D779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file:///D:\GA%20TA%203,5%202011-2012\BG%20PP%20anh%20tieu%20hoc\HGTP%20Tiet%202(3G)\Hide%20And%20Seek%20-%20Twin%20(www.YeuCaHat.com).mp3" TargetMode="External"/><Relationship Id="rId7" Type="http://schemas.openxmlformats.org/officeDocument/2006/relationships/image" Target="../media/image3.png"/><Relationship Id="rId2" Type="http://schemas.openxmlformats.org/officeDocument/2006/relationships/audio" Target="file:///E:\SOUND%20%20%20%20%20-C.Trih\20-11\cat%20-%20khi%20toc%20thay%20bac.mp3" TargetMode="External"/><Relationship Id="rId1" Type="http://schemas.openxmlformats.org/officeDocument/2006/relationships/audio" Target="file:///D:\Co%20va%20Me\Co%20Giao%20Nhu%20Me%20Hien%20-%20Be%20Xuan%20Mai%20%5bNCT%2013634283684788087500%5d.mp3" TargetMode="Externa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4" descr="Pictur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4419600" y="5715000"/>
            <a:ext cx="719138" cy="719138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4038600" y="17526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5486400" y="12192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228600" cy="261938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304800" y="6443663"/>
            <a:ext cx="228600" cy="41433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 flipH="1">
            <a:off x="2590800" y="1752600"/>
            <a:ext cx="228600" cy="338138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533400" y="457200"/>
            <a:ext cx="228600" cy="261938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8305800" y="6019800"/>
            <a:ext cx="457200" cy="490538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2514600" y="4114800"/>
            <a:ext cx="381000" cy="338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304800" y="17526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auto">
          <a:xfrm>
            <a:off x="1447800" y="6248400"/>
            <a:ext cx="304800" cy="338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7010400" y="6172200"/>
            <a:ext cx="457200" cy="4143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6172200" y="2286000"/>
            <a:ext cx="152400" cy="261938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2133600" y="1219200"/>
            <a:ext cx="228600" cy="261938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2067" name="Picture 19" descr="BƯỚM 6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81546">
            <a:off x="-533400" y="4114800"/>
            <a:ext cx="3733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8382000" y="0"/>
            <a:ext cx="304800" cy="338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8991600" y="0"/>
            <a:ext cx="152400" cy="261938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39958" name="Co Giao Nhu Me Hien - Be Xuan Mai [NCT 136342836847880875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67818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9" name="cat - khi toc thay bac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67818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2" name="Hide And Seek - Twin (www.YeuCaHat.com)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559675" y="6111875"/>
            <a:ext cx="6699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4091" fill="hold"/>
                                        <p:tgtEl>
                                          <p:spTgt spid="399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58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59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62"/>
                </p:tgtEl>
              </p:cMediaNode>
            </p:audio>
          </p:childTnLst>
        </p:cTn>
      </p:par>
    </p:tnLst>
    <p:bldLst>
      <p:bldP spid="399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0" y="0"/>
            <a:ext cx="1219200" cy="838200"/>
            <a:chOff x="0" y="0"/>
            <a:chExt cx="1717" cy="1656"/>
          </a:xfrm>
        </p:grpSpPr>
        <p:pic>
          <p:nvPicPr>
            <p:cNvPr id="1127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80" y="0"/>
              <a:ext cx="1200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1" name="Picture 5" descr="Book-09-jun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0" y="864"/>
              <a:ext cx="1717" cy="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743200" y="1676400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 u="sng">
                <a:solidFill>
                  <a:srgbClr val="FF0000"/>
                </a:solidFill>
                <a:latin typeface="Arial" charset="0"/>
                <a:cs typeface="Arial" charset="0"/>
              </a:rPr>
              <a:t>HOMEWORK</a:t>
            </a:r>
            <a:r>
              <a:rPr lang="vi-VN" sz="2800" b="1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447800" y="2438400"/>
            <a:ext cx="650875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>
                <a:latin typeface="Arial" charset="0"/>
                <a:cs typeface="Times New Roman" pitchFamily="18" charset="0"/>
              </a:rPr>
              <a:t> Rewrie the exercise 3.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>
                <a:latin typeface="Arial" charset="0"/>
                <a:cs typeface="Times New Roman" pitchFamily="18" charset="0"/>
              </a:rPr>
              <a:t> Copy exercise 4 “ Let’s chant”.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09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09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  <p:bldP spid="40966" grpId="1"/>
      <p:bldP spid="40967" grpId="0"/>
      <p:bldP spid="4096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4" name="Picture 4" descr="1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65500" y="1538288"/>
            <a:ext cx="5551488" cy="4740275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2430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0" y="2363788"/>
            <a:ext cx="3063875" cy="4494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2819400" y="6003925"/>
            <a:ext cx="63246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2971800" y="5524500"/>
            <a:ext cx="6172200" cy="1604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000" smtClean="0"/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0"/>
            <a:ext cx="4322762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9038" y="0"/>
            <a:ext cx="4144962" cy="32750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9063" y="3487738"/>
            <a:ext cx="37020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411163" y="0"/>
            <a:ext cx="365125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1</a:t>
            </a: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8701088" y="0"/>
            <a:ext cx="442912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2</a:t>
            </a:r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5516563" y="3703638"/>
            <a:ext cx="7921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3081" name="Text Box 11"/>
          <p:cNvSpPr txBox="1">
            <a:spLocks noChangeArrowheads="1"/>
          </p:cNvSpPr>
          <p:nvPr/>
        </p:nvSpPr>
        <p:spPr bwMode="auto">
          <a:xfrm>
            <a:off x="8426450" y="6049963"/>
            <a:ext cx="48895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3</a:t>
            </a:r>
          </a:p>
        </p:txBody>
      </p:sp>
      <p:pic>
        <p:nvPicPr>
          <p:cNvPr id="3082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6850" y="3595688"/>
            <a:ext cx="4513263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Text Box 15"/>
          <p:cNvSpPr txBox="1">
            <a:spLocks noChangeArrowheads="1"/>
          </p:cNvSpPr>
          <p:nvPr/>
        </p:nvSpPr>
        <p:spPr bwMode="auto">
          <a:xfrm>
            <a:off x="198438" y="6111875"/>
            <a:ext cx="395287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4</a:t>
            </a:r>
          </a:p>
        </p:txBody>
      </p:sp>
      <p:sp>
        <p:nvSpPr>
          <p:cNvPr id="3084" name="Text Box 17"/>
          <p:cNvSpPr txBox="1">
            <a:spLocks noChangeArrowheads="1"/>
          </p:cNvSpPr>
          <p:nvPr/>
        </p:nvSpPr>
        <p:spPr bwMode="auto">
          <a:xfrm>
            <a:off x="2209800" y="3048000"/>
            <a:ext cx="22256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3085" name="Text Box 18"/>
          <p:cNvSpPr txBox="1">
            <a:spLocks noChangeArrowheads="1"/>
          </p:cNvSpPr>
          <p:nvPr/>
        </p:nvSpPr>
        <p:spPr bwMode="auto">
          <a:xfrm>
            <a:off x="1355725" y="2774950"/>
            <a:ext cx="181292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YEN BAI</a:t>
            </a:r>
          </a:p>
        </p:txBody>
      </p:sp>
      <p:sp>
        <p:nvSpPr>
          <p:cNvPr id="3086" name="Text Box 19"/>
          <p:cNvSpPr txBox="1">
            <a:spLocks noChangeArrowheads="1"/>
          </p:cNvSpPr>
          <p:nvPr/>
        </p:nvSpPr>
        <p:spPr bwMode="auto">
          <a:xfrm>
            <a:off x="1355725" y="3671888"/>
            <a:ext cx="1890713" cy="400050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Arial" charset="0"/>
              </a:rPr>
              <a:t>LAO CAI</a:t>
            </a:r>
          </a:p>
        </p:txBody>
      </p:sp>
      <p:sp>
        <p:nvSpPr>
          <p:cNvPr id="3087" name="Text Box 20"/>
          <p:cNvSpPr txBox="1">
            <a:spLocks noChangeArrowheads="1"/>
          </p:cNvSpPr>
          <p:nvPr/>
        </p:nvSpPr>
        <p:spPr bwMode="auto">
          <a:xfrm>
            <a:off x="5653088" y="2147888"/>
            <a:ext cx="1554162" cy="708025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Arial" charset="0"/>
              </a:rPr>
              <a:t>QUANG BINH</a:t>
            </a:r>
          </a:p>
        </p:txBody>
      </p:sp>
      <p:sp>
        <p:nvSpPr>
          <p:cNvPr id="3088" name="Text Box 21"/>
          <p:cNvSpPr txBox="1">
            <a:spLocks noChangeArrowheads="1"/>
          </p:cNvSpPr>
          <p:nvPr/>
        </p:nvSpPr>
        <p:spPr bwMode="auto">
          <a:xfrm>
            <a:off x="5851525" y="3641725"/>
            <a:ext cx="1112838" cy="400050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Arial" charset="0"/>
              </a:rPr>
              <a:t>HUE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512763" y="769938"/>
            <a:ext cx="835342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800" b="1" u="sng">
                <a:latin typeface="Arial" charset="0"/>
              </a:rPr>
              <a:t>Period 111</a:t>
            </a:r>
            <a:r>
              <a:rPr lang="en-US" sz="2800">
                <a:latin typeface="Arial" charset="0"/>
              </a:rPr>
              <a:t>  Unit 16:  THE WEATHER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800">
                <a:latin typeface="Arial" charset="0"/>
              </a:rPr>
              <a:t>                                 </a:t>
            </a:r>
            <a:r>
              <a:rPr lang="en-US" sz="2400">
                <a:latin typeface="Arial" charset="0"/>
              </a:rPr>
              <a:t>Lesson 3(3,4)</a:t>
            </a:r>
            <a:endParaRPr lang="en-US" sz="2800">
              <a:latin typeface="Arial" charset="0"/>
            </a:endParaRP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639763" y="1768475"/>
            <a:ext cx="80311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graphicFrame>
        <p:nvGraphicFramePr>
          <p:cNvPr id="33846" name="Group 54"/>
          <p:cNvGraphicFramePr>
            <a:graphicFrameLocks noGrp="1"/>
          </p:cNvGraphicFramePr>
          <p:nvPr>
            <p:ph/>
          </p:nvPr>
        </p:nvGraphicFramePr>
        <p:xfrm>
          <a:off x="182563" y="1981200"/>
          <a:ext cx="8737600" cy="4879975"/>
        </p:xfrm>
        <a:graphic>
          <a:graphicData uri="http://schemas.openxmlformats.org/drawingml/2006/table">
            <a:tbl>
              <a:tblPr/>
              <a:tblGrid>
                <a:gridCol w="4368800"/>
                <a:gridCol w="4368800"/>
              </a:tblGrid>
              <a:tr h="64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Cities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Weather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46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Hai Phong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          rainy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Hue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3.Da Nang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Ho Chi Minh City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Your hometown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41" name="Text Box 49"/>
          <p:cNvSpPr txBox="1">
            <a:spLocks noChangeArrowheads="1"/>
          </p:cNvSpPr>
          <p:nvPr/>
        </p:nvSpPr>
        <p:spPr bwMode="auto">
          <a:xfrm>
            <a:off x="4846638" y="3352800"/>
            <a:ext cx="2316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cloudy</a:t>
            </a:r>
          </a:p>
        </p:txBody>
      </p:sp>
      <p:sp>
        <p:nvSpPr>
          <p:cNvPr id="33842" name="Text Box 50"/>
          <p:cNvSpPr txBox="1">
            <a:spLocks noChangeArrowheads="1"/>
          </p:cNvSpPr>
          <p:nvPr/>
        </p:nvSpPr>
        <p:spPr bwMode="auto">
          <a:xfrm>
            <a:off x="4894263" y="4195763"/>
            <a:ext cx="2378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windy</a:t>
            </a:r>
          </a:p>
        </p:txBody>
      </p:sp>
      <p:sp>
        <p:nvSpPr>
          <p:cNvPr id="33843" name="Text Box 51"/>
          <p:cNvSpPr txBox="1">
            <a:spLocks noChangeArrowheads="1"/>
          </p:cNvSpPr>
          <p:nvPr/>
        </p:nvSpPr>
        <p:spPr bwMode="auto">
          <a:xfrm>
            <a:off x="4906963" y="5105400"/>
            <a:ext cx="2316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sunny</a:t>
            </a:r>
          </a:p>
        </p:txBody>
      </p:sp>
      <p:sp>
        <p:nvSpPr>
          <p:cNvPr id="4126" name="Text Box 55"/>
          <p:cNvSpPr txBox="1">
            <a:spLocks noChangeArrowheads="1"/>
          </p:cNvSpPr>
          <p:nvPr/>
        </p:nvSpPr>
        <p:spPr bwMode="auto">
          <a:xfrm>
            <a:off x="198438" y="1614488"/>
            <a:ext cx="1265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3. Write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biglogo">
            <a:hlinkClick r:id="" action="ppaction://noaction">
              <a:snd r:embed="rId2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066800"/>
            <a:ext cx="543718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Activity 3: game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00200"/>
            <a:ext cx="9144000" cy="12223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09600" y="1676400"/>
            <a:ext cx="800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CC00"/>
                </a:solidFill>
                <a:latin typeface="Arial" charset="0"/>
              </a:rPr>
              <a:t>1. Choose the odd one.</a:t>
            </a:r>
          </a:p>
          <a:p>
            <a:pPr algn="ctr"/>
            <a:endParaRPr lang="en-US" sz="2800" b="1">
              <a:latin typeface="Arial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6200" y="5334000"/>
            <a:ext cx="4648200" cy="6461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572000"/>
            <a:ext cx="4648200" cy="6556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5334000"/>
            <a:ext cx="4648200" cy="6556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4104" name="Rectangle 8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3400" y="4572000"/>
            <a:ext cx="35814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A. weather</a:t>
            </a:r>
          </a:p>
        </p:txBody>
      </p:sp>
      <p:sp>
        <p:nvSpPr>
          <p:cNvPr id="4105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53000" y="4572000"/>
            <a:ext cx="36576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B. windy</a:t>
            </a:r>
          </a:p>
        </p:txBody>
      </p:sp>
      <p:sp>
        <p:nvSpPr>
          <p:cNvPr id="4106" name="Rectangle 10" descr="30%"/>
          <p:cNvSpPr>
            <a:spLocks noChangeArrowheads="1"/>
          </p:cNvSpPr>
          <p:nvPr/>
        </p:nvSpPr>
        <p:spPr bwMode="auto">
          <a:xfrm>
            <a:off x="533400" y="5334000"/>
            <a:ext cx="35814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C. sunny</a:t>
            </a:r>
          </a:p>
        </p:txBody>
      </p:sp>
      <p:sp>
        <p:nvSpPr>
          <p:cNvPr id="4107" name="Rectangle 11" descr="30%"/>
          <p:cNvSpPr>
            <a:spLocks noChangeArrowheads="1"/>
          </p:cNvSpPr>
          <p:nvPr/>
        </p:nvSpPr>
        <p:spPr bwMode="auto">
          <a:xfrm>
            <a:off x="4953000" y="5334000"/>
            <a:ext cx="36576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D. cloudy</a:t>
            </a:r>
          </a:p>
        </p:txBody>
      </p:sp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biglogo">
            <a:hlinkClick r:id="" action="ppaction://noaction">
              <a:snd r:embed="rId8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0" y="4495800"/>
            <a:ext cx="4648200" cy="762000"/>
          </a:xfrm>
          <a:prstGeom prst="hexagon">
            <a:avLst>
              <a:gd name="adj" fmla="val 64812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FF0066"/>
                </a:solidFill>
                <a:latin typeface="Arial" charset="0"/>
              </a:rPr>
              <a:t>A. weather</a:t>
            </a:r>
          </a:p>
        </p:txBody>
      </p:sp>
      <p:sp>
        <p:nvSpPr>
          <p:cNvPr id="6159" name="Line 30"/>
          <p:cNvSpPr>
            <a:spLocks noChangeShapeType="1"/>
          </p:cNvSpPr>
          <p:nvPr/>
        </p:nvSpPr>
        <p:spPr bwMode="auto">
          <a:xfrm>
            <a:off x="1524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0" name="WordArt 31"/>
          <p:cNvSpPr>
            <a:spLocks noChangeArrowheads="1" noChangeShapeType="1" noTextEdit="1"/>
          </p:cNvSpPr>
          <p:nvPr/>
        </p:nvSpPr>
        <p:spPr bwMode="auto">
          <a:xfrm>
            <a:off x="3886200" y="304800"/>
            <a:ext cx="45148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Who's a milionaire?</a:t>
            </a:r>
          </a:p>
        </p:txBody>
      </p:sp>
    </p:spTree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</p:childTnLst>
        </p:cTn>
      </p:par>
    </p:tnLst>
    <p:bldLst>
      <p:bldP spid="41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00200"/>
            <a:ext cx="9144000" cy="12223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5800" y="1524000"/>
            <a:ext cx="800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CC00"/>
                </a:solidFill>
                <a:latin typeface="Arial" charset="0"/>
              </a:rPr>
              <a:t>2. Hue / in / cloudy / is / It/.</a:t>
            </a:r>
            <a:endParaRPr lang="en-US" sz="2800" b="1">
              <a:latin typeface="Arial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" y="5334000"/>
            <a:ext cx="4648200" cy="6461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572000"/>
            <a:ext cx="4648200" cy="6556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334000"/>
            <a:ext cx="4648200" cy="6556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4104" name="Rectangle 8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" y="4572000"/>
            <a:ext cx="35814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</a:rPr>
              <a:t>A. In Hue is cloudy</a:t>
            </a:r>
            <a:r>
              <a:rPr lang="en-US" b="1">
                <a:solidFill>
                  <a:schemeClr val="bg1"/>
                </a:solidFill>
                <a:latin typeface="Arial" charset="0"/>
              </a:rPr>
              <a:t>.</a:t>
            </a:r>
          </a:p>
        </p:txBody>
      </p:sp>
      <p:sp>
        <p:nvSpPr>
          <p:cNvPr id="4105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24400" y="4572000"/>
            <a:ext cx="36576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</a:rPr>
              <a:t>B. It cloudy is in Hue.</a:t>
            </a:r>
          </a:p>
        </p:txBody>
      </p:sp>
      <p:sp>
        <p:nvSpPr>
          <p:cNvPr id="4106" name="Rectangle 10" descr="30%"/>
          <p:cNvSpPr>
            <a:spLocks noChangeArrowheads="1"/>
          </p:cNvSpPr>
          <p:nvPr/>
        </p:nvSpPr>
        <p:spPr bwMode="auto">
          <a:xfrm>
            <a:off x="381000" y="5334000"/>
            <a:ext cx="35814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</a:rPr>
              <a:t>C. Is it cloudy in Hue</a:t>
            </a:r>
          </a:p>
        </p:txBody>
      </p:sp>
      <p:sp>
        <p:nvSpPr>
          <p:cNvPr id="4107" name="Rectangle 11" descr="30%"/>
          <p:cNvSpPr>
            <a:spLocks noChangeArrowheads="1"/>
          </p:cNvSpPr>
          <p:nvPr/>
        </p:nvSpPr>
        <p:spPr bwMode="auto">
          <a:xfrm>
            <a:off x="4800600" y="5334000"/>
            <a:ext cx="36576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  <a:latin typeface="Arial" charset="0"/>
              </a:rPr>
              <a:t>D. It is cloudy in Hue.</a:t>
            </a:r>
          </a:p>
        </p:txBody>
      </p:sp>
      <p:pic>
        <p:nvPicPr>
          <p:cNvPr id="7180" name="Picture 13" descr="biglogo">
            <a:hlinkClick r:id="" action="ppaction://noaction">
              <a:snd r:embed="rId6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4724400" y="5318125"/>
            <a:ext cx="4419600" cy="762000"/>
          </a:xfrm>
          <a:prstGeom prst="hexagon">
            <a:avLst>
              <a:gd name="adj" fmla="val 61625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FF0066"/>
                </a:solidFill>
                <a:latin typeface="Arial" charset="0"/>
              </a:rPr>
              <a:t>D. It is cloudy in Hue.</a:t>
            </a:r>
          </a:p>
        </p:txBody>
      </p:sp>
      <p:sp>
        <p:nvSpPr>
          <p:cNvPr id="7182" name="Text Box 20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50:50</a:t>
            </a:r>
            <a:endParaRPr 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83" name="AutoShape 22"/>
          <p:cNvSpPr>
            <a:spLocks noChangeArrowheads="1"/>
          </p:cNvSpPr>
          <p:nvPr/>
        </p:nvSpPr>
        <p:spPr bwMode="auto">
          <a:xfrm rot="5400000">
            <a:off x="33528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7184" name="Oval 23"/>
          <p:cNvSpPr>
            <a:spLocks noChangeArrowheads="1"/>
          </p:cNvSpPr>
          <p:nvPr/>
        </p:nvSpPr>
        <p:spPr bwMode="auto">
          <a:xfrm>
            <a:off x="34290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85" name="AutoShape 24"/>
          <p:cNvSpPr>
            <a:spLocks noChangeArrowheads="1"/>
          </p:cNvSpPr>
          <p:nvPr/>
        </p:nvSpPr>
        <p:spPr bwMode="auto">
          <a:xfrm rot="5400000">
            <a:off x="35814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7186" name="Oval 25"/>
          <p:cNvSpPr>
            <a:spLocks noChangeArrowheads="1"/>
          </p:cNvSpPr>
          <p:nvPr/>
        </p:nvSpPr>
        <p:spPr bwMode="auto">
          <a:xfrm>
            <a:off x="36576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7187" name="Oval 26"/>
          <p:cNvSpPr>
            <a:spLocks noChangeArrowheads="1"/>
          </p:cNvSpPr>
          <p:nvPr/>
        </p:nvSpPr>
        <p:spPr bwMode="auto">
          <a:xfrm>
            <a:off x="38862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7188" name="AutoShape 27"/>
          <p:cNvSpPr>
            <a:spLocks noChangeArrowheads="1"/>
          </p:cNvSpPr>
          <p:nvPr/>
        </p:nvSpPr>
        <p:spPr bwMode="auto">
          <a:xfrm rot="5400000">
            <a:off x="38100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7189" name="Line 30"/>
          <p:cNvSpPr>
            <a:spLocks noChangeShapeType="1"/>
          </p:cNvSpPr>
          <p:nvPr/>
        </p:nvSpPr>
        <p:spPr bwMode="auto">
          <a:xfrm>
            <a:off x="1524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0" name="WordArt 31"/>
          <p:cNvSpPr>
            <a:spLocks noChangeArrowheads="1" noChangeShapeType="1" noTextEdit="1"/>
          </p:cNvSpPr>
          <p:nvPr/>
        </p:nvSpPr>
        <p:spPr bwMode="auto">
          <a:xfrm>
            <a:off x="3886200" y="304800"/>
            <a:ext cx="45148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Who's a milionaire?</a:t>
            </a:r>
          </a:p>
        </p:txBody>
      </p:sp>
    </p:spTree>
  </p:cSld>
  <p:clrMapOvr>
    <a:masterClrMapping/>
  </p:clrMapOvr>
  <p:transition spd="slow">
    <p:wipe dir="d"/>
    <p:sndAc>
      <p:stSnd>
        <p:snd r:embed="rId2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76400"/>
            <a:ext cx="9144000" cy="12223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09600" y="1676400"/>
            <a:ext cx="800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CC00"/>
                </a:solidFill>
                <a:latin typeface="Arial" charset="0"/>
              </a:rPr>
              <a:t>3.the/weather/What/like/is/Hai Phong/in? </a:t>
            </a:r>
            <a:endParaRPr lang="en-US" sz="2400" b="1">
              <a:latin typeface="Arial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34000"/>
            <a:ext cx="4648200" cy="6461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572000"/>
            <a:ext cx="4648200" cy="6556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7713" y="5334000"/>
            <a:ext cx="4860925" cy="6556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4104" name="Rectangle 8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4572000"/>
            <a:ext cx="4511675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What like is the weather</a:t>
            </a:r>
          </a:p>
          <a:p>
            <a:pPr marL="342900" indent="-342900"/>
            <a:r>
              <a:rPr lang="en-US" b="1">
                <a:solidFill>
                  <a:schemeClr val="bg1"/>
                </a:solidFill>
                <a:latin typeface="Arial" charset="0"/>
              </a:rPr>
              <a:t>in Hai Phong?</a:t>
            </a:r>
          </a:p>
        </p:txBody>
      </p:sp>
      <p:sp>
        <p:nvSpPr>
          <p:cNvPr id="4105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83100" y="4572000"/>
            <a:ext cx="46609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  <a:latin typeface="Arial" charset="0"/>
              </a:rPr>
              <a:t>B. What the weather like in</a:t>
            </a:r>
          </a:p>
          <a:p>
            <a:r>
              <a:rPr lang="en-US" b="1">
                <a:solidFill>
                  <a:schemeClr val="bg1"/>
                </a:solidFill>
                <a:latin typeface="Arial" charset="0"/>
              </a:rPr>
              <a:t> Hai Phong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? </a:t>
            </a:r>
          </a:p>
        </p:txBody>
      </p:sp>
      <p:sp>
        <p:nvSpPr>
          <p:cNvPr id="4106" name="Rectangle 10" descr="30%"/>
          <p:cNvSpPr>
            <a:spLocks noChangeArrowheads="1"/>
          </p:cNvSpPr>
          <p:nvPr/>
        </p:nvSpPr>
        <p:spPr bwMode="auto">
          <a:xfrm>
            <a:off x="0" y="5334000"/>
            <a:ext cx="41148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  <a:latin typeface="Arial" charset="0"/>
              </a:rPr>
              <a:t>C. What the weather is like in</a:t>
            </a:r>
          </a:p>
          <a:p>
            <a:r>
              <a:rPr lang="en-US" b="1">
                <a:solidFill>
                  <a:schemeClr val="bg1"/>
                </a:solidFill>
                <a:latin typeface="Arial" charset="0"/>
              </a:rPr>
              <a:t>Hai Phong?</a:t>
            </a:r>
          </a:p>
        </p:txBody>
      </p:sp>
      <p:sp>
        <p:nvSpPr>
          <p:cNvPr id="4107" name="Rectangle 11" descr="30%"/>
          <p:cNvSpPr>
            <a:spLocks noChangeArrowheads="1"/>
          </p:cNvSpPr>
          <p:nvPr/>
        </p:nvSpPr>
        <p:spPr bwMode="auto">
          <a:xfrm>
            <a:off x="4953000" y="5334000"/>
            <a:ext cx="36576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  <a:latin typeface="Arial" charset="0"/>
              </a:rPr>
              <a:t>D.What is the weather</a:t>
            </a:r>
          </a:p>
          <a:p>
            <a:r>
              <a:rPr lang="en-US" b="1">
                <a:solidFill>
                  <a:schemeClr val="bg1"/>
                </a:solidFill>
                <a:latin typeface="Arial" charset="0"/>
              </a:rPr>
              <a:t> like in Hai Phong? </a:t>
            </a:r>
          </a:p>
        </p:txBody>
      </p:sp>
      <p:pic>
        <p:nvPicPr>
          <p:cNvPr id="8204" name="Picture 13" descr="biglogo">
            <a:hlinkClick r:id="" action="ppaction://noaction">
              <a:snd r:embed="rId6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4724400" y="5303838"/>
            <a:ext cx="4419600" cy="762000"/>
          </a:xfrm>
          <a:prstGeom prst="hexagon">
            <a:avLst>
              <a:gd name="adj" fmla="val 61625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FF0066"/>
                </a:solidFill>
                <a:latin typeface="Arial" charset="0"/>
              </a:rPr>
              <a:t>D. What is the weather</a:t>
            </a:r>
          </a:p>
          <a:p>
            <a:r>
              <a:rPr lang="en-US" sz="2400" b="1">
                <a:solidFill>
                  <a:srgbClr val="FF0066"/>
                </a:solidFill>
                <a:latin typeface="Arial" charset="0"/>
              </a:rPr>
              <a:t> like in Hai Phong?</a:t>
            </a:r>
          </a:p>
        </p:txBody>
      </p:sp>
      <p:sp>
        <p:nvSpPr>
          <p:cNvPr id="8206" name="AutoShape 22"/>
          <p:cNvSpPr>
            <a:spLocks noChangeArrowheads="1"/>
          </p:cNvSpPr>
          <p:nvPr/>
        </p:nvSpPr>
        <p:spPr bwMode="auto">
          <a:xfrm rot="5400000">
            <a:off x="33528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8207" name="Oval 23"/>
          <p:cNvSpPr>
            <a:spLocks noChangeArrowheads="1"/>
          </p:cNvSpPr>
          <p:nvPr/>
        </p:nvSpPr>
        <p:spPr bwMode="auto">
          <a:xfrm>
            <a:off x="34290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208" name="AutoShape 24"/>
          <p:cNvSpPr>
            <a:spLocks noChangeArrowheads="1"/>
          </p:cNvSpPr>
          <p:nvPr/>
        </p:nvSpPr>
        <p:spPr bwMode="auto">
          <a:xfrm rot="5400000">
            <a:off x="35814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8209" name="Oval 25"/>
          <p:cNvSpPr>
            <a:spLocks noChangeArrowheads="1"/>
          </p:cNvSpPr>
          <p:nvPr/>
        </p:nvSpPr>
        <p:spPr bwMode="auto">
          <a:xfrm>
            <a:off x="36576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8210" name="Oval 26"/>
          <p:cNvSpPr>
            <a:spLocks noChangeArrowheads="1"/>
          </p:cNvSpPr>
          <p:nvPr/>
        </p:nvSpPr>
        <p:spPr bwMode="auto">
          <a:xfrm>
            <a:off x="38862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8211" name="AutoShape 27"/>
          <p:cNvSpPr>
            <a:spLocks noChangeArrowheads="1"/>
          </p:cNvSpPr>
          <p:nvPr/>
        </p:nvSpPr>
        <p:spPr bwMode="auto">
          <a:xfrm rot="5400000">
            <a:off x="3810000" y="41910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8212" name="Line 30"/>
          <p:cNvSpPr>
            <a:spLocks noChangeShapeType="1"/>
          </p:cNvSpPr>
          <p:nvPr/>
        </p:nvSpPr>
        <p:spPr bwMode="auto">
          <a:xfrm>
            <a:off x="1524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WordArt 31"/>
          <p:cNvSpPr>
            <a:spLocks noChangeArrowheads="1" noChangeShapeType="1" noTextEdit="1"/>
          </p:cNvSpPr>
          <p:nvPr/>
        </p:nvSpPr>
        <p:spPr bwMode="auto">
          <a:xfrm>
            <a:off x="3886200" y="304800"/>
            <a:ext cx="45148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Who's a milionaire?</a:t>
            </a:r>
          </a:p>
        </p:txBody>
      </p:sp>
    </p:spTree>
  </p:cSld>
  <p:clrMapOvr>
    <a:masterClrMapping/>
  </p:clrMapOvr>
  <p:transition spd="slow">
    <p:wipe dir="d"/>
    <p:sndAc>
      <p:stSnd>
        <p:snd r:embed="rId2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00200"/>
            <a:ext cx="9144000" cy="12223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5800" y="1447800"/>
            <a:ext cx="800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CC00"/>
                </a:solidFill>
                <a:latin typeface="Arial" charset="0"/>
              </a:rPr>
              <a:t>4. is/in/It/ and windy/cloudy/hometown/my.</a:t>
            </a:r>
            <a:endParaRPr lang="en-US" sz="2400" b="1">
              <a:latin typeface="Arial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6200" y="5334000"/>
            <a:ext cx="4648200" cy="6461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572000"/>
            <a:ext cx="4648200" cy="6556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5334000"/>
            <a:ext cx="4648200" cy="6556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4104" name="Rectangle 8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" y="4535488"/>
            <a:ext cx="35814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1400" b="1">
                <a:solidFill>
                  <a:schemeClr val="bg1"/>
                </a:solidFill>
                <a:latin typeface="Arial" charset="0"/>
              </a:rPr>
              <a:t>It is cloudy and windy in my </a:t>
            </a:r>
          </a:p>
          <a:p>
            <a:pPr marL="342900" indent="-342900"/>
            <a:r>
              <a:rPr lang="en-US" sz="1400" b="1">
                <a:solidFill>
                  <a:schemeClr val="bg1"/>
                </a:solidFill>
                <a:latin typeface="Arial" charset="0"/>
              </a:rPr>
              <a:t>     hometown.</a:t>
            </a:r>
          </a:p>
        </p:txBody>
      </p:sp>
      <p:sp>
        <p:nvSpPr>
          <p:cNvPr id="4105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76800" y="4572000"/>
            <a:ext cx="36576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  <a:latin typeface="Arial" charset="0"/>
              </a:rPr>
              <a:t>B. Is It windy and cloudy in my </a:t>
            </a:r>
          </a:p>
          <a:p>
            <a:r>
              <a:rPr lang="en-US" b="1">
                <a:solidFill>
                  <a:schemeClr val="bg1"/>
                </a:solidFill>
                <a:latin typeface="Arial" charset="0"/>
              </a:rPr>
              <a:t>hometown.</a:t>
            </a:r>
          </a:p>
        </p:txBody>
      </p:sp>
      <p:sp>
        <p:nvSpPr>
          <p:cNvPr id="4106" name="Rectangle 10" descr="30%"/>
          <p:cNvSpPr>
            <a:spLocks noChangeArrowheads="1"/>
          </p:cNvSpPr>
          <p:nvPr/>
        </p:nvSpPr>
        <p:spPr bwMode="auto">
          <a:xfrm>
            <a:off x="457200" y="5334000"/>
            <a:ext cx="35814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  <a:latin typeface="Arial" charset="0"/>
              </a:rPr>
              <a:t>C. It cloudy and windy in my </a:t>
            </a:r>
          </a:p>
          <a:p>
            <a:r>
              <a:rPr lang="en-US" b="1">
                <a:solidFill>
                  <a:schemeClr val="bg1"/>
                </a:solidFill>
                <a:latin typeface="Arial" charset="0"/>
              </a:rPr>
              <a:t>    hometown.</a:t>
            </a:r>
          </a:p>
        </p:txBody>
      </p:sp>
      <p:sp>
        <p:nvSpPr>
          <p:cNvPr id="4107" name="Rectangle 11" descr="30%"/>
          <p:cNvSpPr>
            <a:spLocks noChangeArrowheads="1"/>
          </p:cNvSpPr>
          <p:nvPr/>
        </p:nvSpPr>
        <p:spPr bwMode="auto">
          <a:xfrm>
            <a:off x="4648200" y="5334000"/>
            <a:ext cx="36576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  <a:latin typeface="Arial" charset="0"/>
              </a:rPr>
              <a:t>D. It cloudy and windy is in my </a:t>
            </a:r>
          </a:p>
          <a:p>
            <a:r>
              <a:rPr lang="en-US" b="1">
                <a:solidFill>
                  <a:schemeClr val="bg1"/>
                </a:solidFill>
                <a:latin typeface="Arial" charset="0"/>
              </a:rPr>
              <a:t>hometown.</a:t>
            </a:r>
          </a:p>
        </p:txBody>
      </p:sp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 descr="biglogo">
            <a:hlinkClick r:id="" action="ppaction://noaction">
              <a:snd r:embed="rId8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244475" y="4587875"/>
            <a:ext cx="4419600" cy="762000"/>
          </a:xfrm>
          <a:prstGeom prst="hexagon">
            <a:avLst>
              <a:gd name="adj" fmla="val 61625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66"/>
                </a:solidFill>
                <a:latin typeface="Arial" charset="0"/>
              </a:rPr>
              <a:t>A. It is cloudy and windy in my</a:t>
            </a:r>
          </a:p>
          <a:p>
            <a:pPr algn="ctr"/>
            <a:r>
              <a:rPr lang="en-US" b="1">
                <a:solidFill>
                  <a:srgbClr val="FF0066"/>
                </a:solidFill>
                <a:latin typeface="Arial" charset="0"/>
              </a:rPr>
              <a:t> hometown.</a:t>
            </a:r>
          </a:p>
        </p:txBody>
      </p:sp>
      <p:sp>
        <p:nvSpPr>
          <p:cNvPr id="9231" name="Oval 26"/>
          <p:cNvSpPr>
            <a:spLocks noChangeArrowheads="1"/>
          </p:cNvSpPr>
          <p:nvPr/>
        </p:nvSpPr>
        <p:spPr bwMode="auto">
          <a:xfrm>
            <a:off x="3886200" y="40386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9232" name="Line 30"/>
          <p:cNvSpPr>
            <a:spLocks noChangeShapeType="1"/>
          </p:cNvSpPr>
          <p:nvPr/>
        </p:nvSpPr>
        <p:spPr bwMode="auto">
          <a:xfrm>
            <a:off x="1524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3" name="WordArt 31"/>
          <p:cNvSpPr>
            <a:spLocks noChangeArrowheads="1" noChangeShapeType="1" noTextEdit="1"/>
          </p:cNvSpPr>
          <p:nvPr/>
        </p:nvSpPr>
        <p:spPr bwMode="auto">
          <a:xfrm>
            <a:off x="3886200" y="304800"/>
            <a:ext cx="45148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Who's a milionaire?</a:t>
            </a:r>
          </a:p>
        </p:txBody>
      </p:sp>
    </p:spTree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</p:childTnLst>
        </p:cTn>
      </p:par>
    </p:tnLst>
    <p:bldLst>
      <p:bldP spid="41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55838"/>
            <a:ext cx="9812338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192963" y="0"/>
            <a:ext cx="2590800" cy="6386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0" y="0"/>
            <a:ext cx="1935163" cy="6386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0" y="4144963"/>
            <a:ext cx="2362200" cy="4619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Bird: con chim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0" y="4862513"/>
            <a:ext cx="1447800" cy="4619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Fly: bay</a:t>
            </a:r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1570038" y="0"/>
            <a:ext cx="6157912" cy="3563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4. Let’s chant.              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The Weather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            What’s the weather like today?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            It’s fine today.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            The sun is shining.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            The birds are flying.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            And we are cycling away.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animBg="1"/>
      <p:bldP spid="3072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323</Words>
  <Application>Microsoft Office PowerPoint</Application>
  <PresentationFormat>On-screen Show (4:3)</PresentationFormat>
  <Paragraphs>119</Paragraphs>
  <Slides>12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Times New Roman</vt:lpstr>
      <vt:lpstr>Arial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28</cp:revision>
  <dcterms:created xsi:type="dcterms:W3CDTF">2010-10-26T04:05:44Z</dcterms:created>
  <dcterms:modified xsi:type="dcterms:W3CDTF">2016-06-29T09:55:55Z</dcterms:modified>
</cp:coreProperties>
</file>