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9" r:id="rId3"/>
    <p:sldId id="282" r:id="rId4"/>
    <p:sldId id="284" r:id="rId5"/>
    <p:sldId id="280" r:id="rId6"/>
    <p:sldId id="285" r:id="rId7"/>
    <p:sldId id="286" r:id="rId8"/>
    <p:sldId id="273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FF0000"/>
    <a:srgbClr val="FF3300"/>
    <a:srgbClr val="FF00FF"/>
    <a:srgbClr val="FF99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437" autoAdjust="0"/>
  </p:normalViewPr>
  <p:slideViewPr>
    <p:cSldViewPr>
      <p:cViewPr>
        <p:scale>
          <a:sx n="50" d="100"/>
          <a:sy n="50" d="100"/>
        </p:scale>
        <p:origin x="-103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51C13-DA4F-4BA3-B73E-EE42C8EBB4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E5912-19C6-4325-B386-50ED1DF47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F9B70-6E58-4F8F-83F3-986249DB5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0E19D-1A0B-45BC-BD08-82425C775A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1B7CF-657D-440D-9AC5-3F023B2F68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8725B-7887-4392-9600-B44D6641E8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42226-C06F-453E-A6B3-306B271C12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706A8-BA7E-41D9-B9B4-1753490877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FC5C9-0041-4B0C-B3DC-EBBF8209CF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CFABD-3870-4E98-8FC2-07685C614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367CA-A639-4CA6-B5BA-8BADB50FB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EA94903-29CB-44CA-AD8C-743E63271B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THANH%20THAO%20-%20NU%20CUOI%20TUOI%20THO\Bai%20hoc%20dau%20tien%20-%20Thanh%20Thao.mp3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wmf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SGP256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j0213704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81000" y="609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j021370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8001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2362200" y="2590800"/>
            <a:ext cx="5486400" cy="1219200"/>
          </a:xfrm>
          <a:prstGeom prst="rect">
            <a:avLst/>
          </a:prstGeom>
          <a:gradFill rotWithShape="1">
            <a:gsLst>
              <a:gs pos="0">
                <a:srgbClr val="767647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>
                <a:solidFill>
                  <a:srgbClr val="0000FF"/>
                </a:solidFill>
              </a:rPr>
              <a:t>ENGLISH 3 </a:t>
            </a:r>
            <a:br>
              <a:rPr lang="en-US" sz="3600" b="1">
                <a:solidFill>
                  <a:srgbClr val="0000FF"/>
                </a:solidFill>
              </a:rPr>
            </a:br>
            <a:r>
              <a:rPr lang="en-US" sz="4400" b="1">
                <a:solidFill>
                  <a:srgbClr val="0000FF"/>
                </a:solidFill>
              </a:rPr>
              <a:t>UNIT  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716" fill="hold"/>
                                        <p:tgtEl>
                                          <p:spTgt spid="174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11"/>
                </p:tgtEl>
              </p:cMediaNode>
            </p:audio>
          </p:childTnLst>
        </p:cTn>
      </p:par>
    </p:tnLst>
    <p:bldLst>
      <p:bldP spid="174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026" name="Image" r:id="rId3" imgW="8469841" imgH="6184127" progId="Photoshop.Image.8">
              <p:embed/>
            </p:oleObj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027" name="Image" r:id="rId4" imgW="8469841" imgH="6184127" progId="Photoshop.Image.8">
              <p:embed/>
            </p:oleObj>
          </a:graphicData>
        </a:graphic>
      </p:graphicFrame>
      <p:sp>
        <p:nvSpPr>
          <p:cNvPr id="1030" name="Text Box 13"/>
          <p:cNvSpPr txBox="1">
            <a:spLocks noChangeArrowheads="1"/>
          </p:cNvSpPr>
          <p:nvPr/>
        </p:nvSpPr>
        <p:spPr bwMode="auto">
          <a:xfrm>
            <a:off x="762000" y="838200"/>
            <a:ext cx="365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31" name="Text Box 14"/>
          <p:cNvSpPr txBox="1">
            <a:spLocks noChangeArrowheads="1"/>
          </p:cNvSpPr>
          <p:nvPr/>
        </p:nvSpPr>
        <p:spPr bwMode="auto">
          <a:xfrm>
            <a:off x="914400" y="914400"/>
            <a:ext cx="373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Kiểm tra bài cũ: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1219200" y="1447800"/>
            <a:ext cx="480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FF"/>
                </a:solidFill>
              </a:rPr>
              <a:t>Sắp xếp các từ sau thành câu hoàn chỉnh.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1371600" y="2362200"/>
            <a:ext cx="480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1. old / you / are / How?</a:t>
            </a: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1295400" y="3595688"/>
            <a:ext cx="495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2. nine / old / I’m / years.</a:t>
            </a: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1524000" y="2971800"/>
            <a:ext cx="487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FF"/>
                </a:solidFill>
              </a:rPr>
              <a:t>How old are you?</a:t>
            </a: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1524000" y="4343400"/>
            <a:ext cx="441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FF"/>
                </a:solidFill>
              </a:rPr>
              <a:t>I’m nine years old.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5" grpId="0"/>
      <p:bldP spid="5136" grpId="0"/>
      <p:bldP spid="5137" grpId="0"/>
      <p:bldP spid="5138" grpId="0"/>
      <p:bldP spid="51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5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050" name="Image" r:id="rId3" imgW="8469841" imgH="6184127" progId="Photoshop.Image.8">
              <p:embed/>
            </p:oleObj>
          </a:graphicData>
        </a:graphic>
      </p:graphicFrame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051" name="Image" r:id="rId4" imgW="8469841" imgH="6184127" progId="Photoshop.Image.8">
              <p:embed/>
            </p:oleObj>
          </a:graphicData>
        </a:graphic>
      </p:graphicFrame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2133600" y="4572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Unit Twelve: 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3429000" y="381000"/>
            <a:ext cx="3490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 How Old Are You?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3124200" y="762000"/>
            <a:ext cx="320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</a:rPr>
              <a:t>Lesson 3 (1,2)</a:t>
            </a: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685800" y="1295400"/>
            <a:ext cx="678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1. Listen and repeat.</a:t>
            </a:r>
          </a:p>
        </p:txBody>
      </p:sp>
      <p:graphicFrame>
        <p:nvGraphicFramePr>
          <p:cNvPr id="2052" name="Object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052" name="Equation" r:id="rId5" imgW="114151" imgH="215619" progId="Equation.3">
              <p:embed/>
            </p:oleObj>
          </a:graphicData>
        </a:graphic>
      </p:graphicFrame>
      <p:graphicFrame>
        <p:nvGraphicFramePr>
          <p:cNvPr id="2053" name="Object 1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053" name="Equation" r:id="rId6" imgW="114151" imgH="215619" progId="Equation.3">
              <p:embed/>
            </p:oleObj>
          </a:graphicData>
        </a:graphic>
      </p:graphicFrame>
      <p:graphicFrame>
        <p:nvGraphicFramePr>
          <p:cNvPr id="2054" name="Rectangle 13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2054" name="Equation" r:id="rId7" imgW="0" imgH="0" progId="Equation.3">
              <p:embed/>
            </p:oleObj>
          </a:graphicData>
        </a:graphic>
      </p:graphicFrame>
      <p:graphicFrame>
        <p:nvGraphicFramePr>
          <p:cNvPr id="2055" name="Rectangle 14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2055" name="Equation" r:id="rId8" imgW="0" imgH="0" progId="Equation.DSMT4">
              <p:embed/>
            </p:oleObj>
          </a:graphicData>
        </a:graphic>
      </p:graphicFrame>
      <p:sp>
        <p:nvSpPr>
          <p:cNvPr id="2062" name="Line 15"/>
          <p:cNvSpPr>
            <a:spLocks noChangeShapeType="1"/>
          </p:cNvSpPr>
          <p:nvPr/>
        </p:nvSpPr>
        <p:spPr bwMode="auto">
          <a:xfrm flipH="1">
            <a:off x="2590800" y="5791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3" name="Line 16"/>
          <p:cNvSpPr>
            <a:spLocks noChangeShapeType="1"/>
          </p:cNvSpPr>
          <p:nvPr/>
        </p:nvSpPr>
        <p:spPr bwMode="auto">
          <a:xfrm flipH="1">
            <a:off x="2571750" y="58388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1763" name="Picture 19" descr="Hình ảnh003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53000" y="1600200"/>
            <a:ext cx="3429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6" name="Rectangle 22"/>
          <p:cNvSpPr>
            <a:spLocks noChangeArrowheads="1"/>
          </p:cNvSpPr>
          <p:nvPr/>
        </p:nvSpPr>
        <p:spPr bwMode="auto">
          <a:xfrm>
            <a:off x="990600" y="1828800"/>
            <a:ext cx="45624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Linda:</a:t>
            </a:r>
            <a:r>
              <a:rPr lang="en-US"/>
              <a:t> This is my brother.</a:t>
            </a:r>
          </a:p>
          <a:p>
            <a:r>
              <a:rPr lang="en-US"/>
              <a:t>           His name’s Peter.</a:t>
            </a:r>
          </a:p>
          <a:p>
            <a:r>
              <a:rPr lang="en-US">
                <a:solidFill>
                  <a:schemeClr val="hlink"/>
                </a:solidFill>
              </a:rPr>
              <a:t>Tom:</a:t>
            </a:r>
            <a:r>
              <a:rPr lang="en-US"/>
              <a:t>  How old is he?</a:t>
            </a:r>
          </a:p>
          <a:p>
            <a:r>
              <a:rPr lang="en-US">
                <a:solidFill>
                  <a:schemeClr val="hlink"/>
                </a:solidFill>
              </a:rPr>
              <a:t>Linda:</a:t>
            </a:r>
            <a:r>
              <a:rPr lang="en-US"/>
              <a:t> He’s eight years old.</a:t>
            </a:r>
          </a:p>
        </p:txBody>
      </p:sp>
      <p:sp>
        <p:nvSpPr>
          <p:cNvPr id="31767" name="Text Box 23"/>
          <p:cNvSpPr txBox="1">
            <a:spLocks noChangeArrowheads="1"/>
          </p:cNvSpPr>
          <p:nvPr/>
        </p:nvSpPr>
        <p:spPr bwMode="auto">
          <a:xfrm>
            <a:off x="1638300" y="2381250"/>
            <a:ext cx="304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FF"/>
                </a:solidFill>
              </a:rPr>
              <a:t>How old </a:t>
            </a:r>
          </a:p>
        </p:txBody>
      </p:sp>
      <p:sp>
        <p:nvSpPr>
          <p:cNvPr id="31768" name="Text Box 24"/>
          <p:cNvSpPr txBox="1">
            <a:spLocks noChangeArrowheads="1"/>
          </p:cNvSpPr>
          <p:nvPr/>
        </p:nvSpPr>
        <p:spPr bwMode="auto">
          <a:xfrm>
            <a:off x="2457450" y="2381250"/>
            <a:ext cx="335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</a:t>
            </a:r>
            <a:r>
              <a:rPr lang="en-US">
                <a:solidFill>
                  <a:srgbClr val="FF00FF"/>
                </a:solidFill>
              </a:rPr>
              <a:t>is he?</a:t>
            </a:r>
          </a:p>
        </p:txBody>
      </p:sp>
      <p:sp>
        <p:nvSpPr>
          <p:cNvPr id="31769" name="Text Box 25"/>
          <p:cNvSpPr txBox="1">
            <a:spLocks noChangeArrowheads="1"/>
          </p:cNvSpPr>
          <p:nvPr/>
        </p:nvSpPr>
        <p:spPr bwMode="auto">
          <a:xfrm>
            <a:off x="1676400" y="2647950"/>
            <a:ext cx="304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FF"/>
                </a:solidFill>
              </a:rPr>
              <a:t>He’s eight years old.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/>
      <p:bldP spid="31752" grpId="0"/>
      <p:bldP spid="31753" grpId="0"/>
      <p:bldP spid="31754" grpId="0"/>
      <p:bldP spid="31766" grpId="0"/>
      <p:bldP spid="31767" grpId="0"/>
      <p:bldP spid="31768" grpId="0"/>
      <p:bldP spid="317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8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074" name="Image" r:id="rId3" imgW="8469841" imgH="6184127" progId="Photoshop.Image.8">
              <p:embed/>
            </p:oleObj>
          </a:graphicData>
        </a:graphic>
      </p:graphicFrame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075" name="Image" r:id="rId4" imgW="8469841" imgH="6184127" progId="Photoshop.Image.8">
              <p:embed/>
            </p:oleObj>
          </a:graphicData>
        </a:graphic>
      </p:graphicFrame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2286000" y="4572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Unit Twelve: 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3505200" y="381000"/>
            <a:ext cx="3490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 How Old Are You?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3200400" y="762000"/>
            <a:ext cx="320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</a:rPr>
              <a:t>Lesson 3 (1,2)</a:t>
            </a: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685800" y="1295400"/>
            <a:ext cx="678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1. Listen and repeat</a:t>
            </a:r>
          </a:p>
        </p:txBody>
      </p:sp>
      <p:graphicFrame>
        <p:nvGraphicFramePr>
          <p:cNvPr id="3076" name="Object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3076" name="Equation" r:id="rId5" imgW="114151" imgH="215619" progId="Equation.3">
              <p:embed/>
            </p:oleObj>
          </a:graphicData>
        </a:graphic>
      </p:graphicFrame>
      <p:graphicFrame>
        <p:nvGraphicFramePr>
          <p:cNvPr id="3077" name="Object 1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3077" name="Equation" r:id="rId6" imgW="114151" imgH="215619" progId="Equation.3">
              <p:embed/>
            </p:oleObj>
          </a:graphicData>
        </a:graphic>
      </p:graphicFrame>
      <p:graphicFrame>
        <p:nvGraphicFramePr>
          <p:cNvPr id="3078" name="Rectangle 13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3078" name="Equation" r:id="rId7" imgW="0" imgH="0" progId="Equation.3">
              <p:embed/>
            </p:oleObj>
          </a:graphicData>
        </a:graphic>
      </p:graphicFrame>
      <p:graphicFrame>
        <p:nvGraphicFramePr>
          <p:cNvPr id="3079" name="Rectangle 14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3079" name="Equation" r:id="rId8" imgW="0" imgH="0" progId="Equation.3">
              <p:embed/>
            </p:oleObj>
          </a:graphicData>
        </a:graphic>
      </p:graphicFrame>
      <p:sp>
        <p:nvSpPr>
          <p:cNvPr id="3086" name="Line 15"/>
          <p:cNvSpPr>
            <a:spLocks noChangeShapeType="1"/>
          </p:cNvSpPr>
          <p:nvPr/>
        </p:nvSpPr>
        <p:spPr bwMode="auto">
          <a:xfrm flipH="1">
            <a:off x="2590800" y="5791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7" name="Line 16"/>
          <p:cNvSpPr>
            <a:spLocks noChangeShapeType="1"/>
          </p:cNvSpPr>
          <p:nvPr/>
        </p:nvSpPr>
        <p:spPr bwMode="auto">
          <a:xfrm flipH="1">
            <a:off x="2571750" y="58388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4" name="Text Box 22"/>
          <p:cNvSpPr txBox="1">
            <a:spLocks noChangeArrowheads="1"/>
          </p:cNvSpPr>
          <p:nvPr/>
        </p:nvSpPr>
        <p:spPr bwMode="auto">
          <a:xfrm>
            <a:off x="1066800" y="1905000"/>
            <a:ext cx="327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* MẪU CÂU:</a:t>
            </a:r>
          </a:p>
        </p:txBody>
      </p:sp>
      <p:sp>
        <p:nvSpPr>
          <p:cNvPr id="33815" name="Text Box 23"/>
          <p:cNvSpPr txBox="1">
            <a:spLocks noChangeArrowheads="1"/>
          </p:cNvSpPr>
          <p:nvPr/>
        </p:nvSpPr>
        <p:spPr bwMode="auto">
          <a:xfrm>
            <a:off x="990600" y="2514600"/>
            <a:ext cx="3581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FF"/>
                </a:solidFill>
              </a:rPr>
              <a:t>- Hỏi và trả lời tuổi của 1 bạn nam:</a:t>
            </a:r>
          </a:p>
        </p:txBody>
      </p:sp>
      <p:sp>
        <p:nvSpPr>
          <p:cNvPr id="33816" name="Text Box 24"/>
          <p:cNvSpPr txBox="1">
            <a:spLocks noChangeArrowheads="1"/>
          </p:cNvSpPr>
          <p:nvPr/>
        </p:nvSpPr>
        <p:spPr bwMode="auto">
          <a:xfrm>
            <a:off x="914400" y="3124200"/>
            <a:ext cx="441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How old is + tên ( bạn nam )?</a:t>
            </a:r>
          </a:p>
        </p:txBody>
      </p:sp>
      <p:sp>
        <p:nvSpPr>
          <p:cNvPr id="33817" name="Text Box 25"/>
          <p:cNvSpPr txBox="1">
            <a:spLocks noChangeArrowheads="1"/>
          </p:cNvSpPr>
          <p:nvPr/>
        </p:nvSpPr>
        <p:spPr bwMode="auto">
          <a:xfrm>
            <a:off x="914400" y="3581400"/>
            <a:ext cx="38862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He is + số tuổi+ years old.</a:t>
            </a:r>
          </a:p>
          <a:p>
            <a:pPr>
              <a:spcBef>
                <a:spcPct val="50000"/>
              </a:spcBef>
            </a:pPr>
            <a:endParaRPr lang="en-US">
              <a:solidFill>
                <a:srgbClr val="0000FF"/>
              </a:solidFill>
            </a:endParaRPr>
          </a:p>
        </p:txBody>
      </p:sp>
      <p:sp>
        <p:nvSpPr>
          <p:cNvPr id="33818" name="Text Box 26"/>
          <p:cNvSpPr txBox="1">
            <a:spLocks noChangeArrowheads="1"/>
          </p:cNvSpPr>
          <p:nvPr/>
        </p:nvSpPr>
        <p:spPr bwMode="auto">
          <a:xfrm>
            <a:off x="914400" y="4191000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FF"/>
                </a:solidFill>
              </a:rPr>
              <a:t>- Hỏi và trả lời tuổi của 1 bạn nữ:</a:t>
            </a:r>
          </a:p>
        </p:txBody>
      </p:sp>
      <p:sp>
        <p:nvSpPr>
          <p:cNvPr id="33819" name="Text Box 27"/>
          <p:cNvSpPr txBox="1">
            <a:spLocks noChangeArrowheads="1"/>
          </p:cNvSpPr>
          <p:nvPr/>
        </p:nvSpPr>
        <p:spPr bwMode="auto">
          <a:xfrm>
            <a:off x="914400" y="4800600"/>
            <a:ext cx="472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How old is + tên ( bạn nữ ) ?</a:t>
            </a:r>
          </a:p>
        </p:txBody>
      </p: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914400" y="5257800"/>
            <a:ext cx="4562475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She is + số tuổi + years old.</a:t>
            </a:r>
          </a:p>
          <a:p>
            <a:pPr>
              <a:spcBef>
                <a:spcPct val="50000"/>
              </a:spcBef>
            </a:pPr>
            <a:endParaRPr lang="en-US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3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3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3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3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3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33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/>
      <p:bldP spid="33800" grpId="0"/>
      <p:bldP spid="33801" grpId="0"/>
      <p:bldP spid="33802" grpId="0"/>
      <p:bldP spid="338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0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4098" name="Image" r:id="rId3" imgW="8469841" imgH="6184127" progId="Photoshop.Image.8">
              <p:embed/>
            </p:oleObj>
          </a:graphicData>
        </a:graphic>
      </p:graphicFrame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4099" name="Image" r:id="rId4" imgW="8469841" imgH="6184127" progId="Photoshop.Image.8">
              <p:embed/>
            </p:oleObj>
          </a:graphicData>
        </a:graphic>
      </p:graphicFrame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209800" y="4572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Unit Twelve: 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3429000" y="381000"/>
            <a:ext cx="3490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 How Old Are You?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3048000" y="762000"/>
            <a:ext cx="320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</a:rPr>
              <a:t>Lesson 3 (1,2)</a:t>
            </a:r>
          </a:p>
        </p:txBody>
      </p:sp>
      <p:graphicFrame>
        <p:nvGraphicFramePr>
          <p:cNvPr id="4100" name="Object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4100" name="Equation" r:id="rId5" imgW="114151" imgH="215619" progId="Equation.3">
              <p:embed/>
            </p:oleObj>
          </a:graphicData>
        </a:graphic>
      </p:graphicFrame>
      <p:graphicFrame>
        <p:nvGraphicFramePr>
          <p:cNvPr id="4101" name="Object 1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4101" name="Equation" r:id="rId6" imgW="114151" imgH="215619" progId="Equation.3">
              <p:embed/>
            </p:oleObj>
          </a:graphicData>
        </a:graphic>
      </p:graphicFrame>
      <p:graphicFrame>
        <p:nvGraphicFramePr>
          <p:cNvPr id="4102" name="Rectangle 13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4102" name="Equation" r:id="rId7" imgW="0" imgH="0" progId="Equation.3">
              <p:embed/>
            </p:oleObj>
          </a:graphicData>
        </a:graphic>
      </p:graphicFrame>
      <p:graphicFrame>
        <p:nvGraphicFramePr>
          <p:cNvPr id="4103" name="Rectangle 14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4103" name="Equation" r:id="rId8" imgW="0" imgH="0" progId="Equation.3">
              <p:embed/>
            </p:oleObj>
          </a:graphicData>
        </a:graphic>
      </p:graphicFrame>
      <p:sp>
        <p:nvSpPr>
          <p:cNvPr id="4109" name="Line 15"/>
          <p:cNvSpPr>
            <a:spLocks noChangeShapeType="1"/>
          </p:cNvSpPr>
          <p:nvPr/>
        </p:nvSpPr>
        <p:spPr bwMode="auto">
          <a:xfrm flipH="1">
            <a:off x="2590800" y="5791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0" name="Line 16"/>
          <p:cNvSpPr>
            <a:spLocks noChangeShapeType="1"/>
          </p:cNvSpPr>
          <p:nvPr/>
        </p:nvSpPr>
        <p:spPr bwMode="auto">
          <a:xfrm flipH="1">
            <a:off x="2571750" y="58388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685800" y="1295400"/>
            <a:ext cx="678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2. Look and say </a:t>
            </a:r>
          </a:p>
        </p:txBody>
      </p:sp>
      <p:pic>
        <p:nvPicPr>
          <p:cNvPr id="29715" name="Picture 19" descr="Hình ảnh004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48000" y="2362200"/>
            <a:ext cx="4876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21" name="AutoShape 25"/>
          <p:cNvSpPr>
            <a:spLocks noChangeArrowheads="1"/>
          </p:cNvSpPr>
          <p:nvPr/>
        </p:nvSpPr>
        <p:spPr bwMode="auto">
          <a:xfrm>
            <a:off x="1066800" y="1828800"/>
            <a:ext cx="2743200" cy="457200"/>
          </a:xfrm>
          <a:prstGeom prst="wedgeRectCallout">
            <a:avLst>
              <a:gd name="adj1" fmla="val -44792"/>
              <a:gd name="adj2" fmla="val 1267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/>
              <a:t>How old is               ?</a:t>
            </a:r>
          </a:p>
        </p:txBody>
      </p:sp>
      <p:sp>
        <p:nvSpPr>
          <p:cNvPr id="29722" name="Line 26"/>
          <p:cNvSpPr>
            <a:spLocks noChangeShapeType="1"/>
          </p:cNvSpPr>
          <p:nvPr/>
        </p:nvSpPr>
        <p:spPr bwMode="auto">
          <a:xfrm>
            <a:off x="2514600" y="2133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3" name="AutoShape 27"/>
          <p:cNvSpPr>
            <a:spLocks noChangeArrowheads="1"/>
          </p:cNvSpPr>
          <p:nvPr/>
        </p:nvSpPr>
        <p:spPr bwMode="auto">
          <a:xfrm>
            <a:off x="6096000" y="1524000"/>
            <a:ext cx="2743200" cy="381000"/>
          </a:xfrm>
          <a:prstGeom prst="wedgeRectCallout">
            <a:avLst>
              <a:gd name="adj1" fmla="val -43750"/>
              <a:gd name="adj2" fmla="val 7791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/>
              <a:t>He’s                             . </a:t>
            </a:r>
          </a:p>
        </p:txBody>
      </p:sp>
      <p:sp>
        <p:nvSpPr>
          <p:cNvPr id="29724" name="Line 28"/>
          <p:cNvSpPr>
            <a:spLocks noChangeShapeType="1"/>
          </p:cNvSpPr>
          <p:nvPr/>
        </p:nvSpPr>
        <p:spPr bwMode="auto">
          <a:xfrm>
            <a:off x="6858000" y="17526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7" name="AutoShape 31"/>
          <p:cNvSpPr>
            <a:spLocks noChangeArrowheads="1"/>
          </p:cNvSpPr>
          <p:nvPr/>
        </p:nvSpPr>
        <p:spPr bwMode="auto">
          <a:xfrm>
            <a:off x="6096000" y="2133600"/>
            <a:ext cx="2819400" cy="381000"/>
          </a:xfrm>
          <a:prstGeom prst="wedgeRect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/>
              <a:t>She’s                           .</a:t>
            </a:r>
          </a:p>
        </p:txBody>
      </p:sp>
      <p:sp>
        <p:nvSpPr>
          <p:cNvPr id="29729" name="Line 33"/>
          <p:cNvSpPr>
            <a:spLocks noChangeShapeType="1"/>
          </p:cNvSpPr>
          <p:nvPr/>
        </p:nvSpPr>
        <p:spPr bwMode="auto">
          <a:xfrm>
            <a:off x="7010400" y="23622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9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9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29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/>
      <p:bldP spid="29704" grpId="0"/>
      <p:bldP spid="29705" grpId="0"/>
      <p:bldP spid="29714" grpId="0"/>
      <p:bldP spid="29721" grpId="0" animBg="1"/>
      <p:bldP spid="29722" grpId="0" animBg="1"/>
      <p:bldP spid="29723" grpId="0" animBg="1"/>
      <p:bldP spid="29724" grpId="0" animBg="1"/>
      <p:bldP spid="29727" grpId="0" animBg="1"/>
      <p:bldP spid="297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graphicFrame>
        <p:nvGraphicFramePr>
          <p:cNvPr id="36868" name="Object 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5122" name="Image" r:id="rId3" imgW="8469841" imgH="6184127" progId="Photoshop.Image.8">
              <p:embed/>
            </p:oleObj>
          </a:graphicData>
        </a:graphic>
      </p:graphicFrame>
      <p:graphicFrame>
        <p:nvGraphicFramePr>
          <p:cNvPr id="36869" name="Object 5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5123" name="Image" r:id="rId4" imgW="8469841" imgH="6184127" progId="Photoshop.Image.8">
              <p:embed/>
            </p:oleObj>
          </a:graphicData>
        </a:graphic>
      </p:graphicFrame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2286000" y="4572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Unit Twelve: 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3505200" y="381000"/>
            <a:ext cx="3490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 How Old Are You?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3200400" y="838200"/>
            <a:ext cx="320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</a:rPr>
              <a:t>Lesson 3 (1,2)</a:t>
            </a: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1219200" y="1295400"/>
            <a:ext cx="678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GHI NHỚ</a:t>
            </a:r>
          </a:p>
        </p:txBody>
      </p:sp>
      <p:graphicFrame>
        <p:nvGraphicFramePr>
          <p:cNvPr id="5124" name="Object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5124" name="Equation" r:id="rId5" imgW="114151" imgH="215619" progId="Equation.3">
              <p:embed/>
            </p:oleObj>
          </a:graphicData>
        </a:graphic>
      </p:graphicFrame>
      <p:graphicFrame>
        <p:nvGraphicFramePr>
          <p:cNvPr id="5125" name="Object 1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5125" name="Equation" r:id="rId6" imgW="114151" imgH="215619" progId="Equation.3">
              <p:embed/>
            </p:oleObj>
          </a:graphicData>
        </a:graphic>
      </p:graphicFrame>
      <p:graphicFrame>
        <p:nvGraphicFramePr>
          <p:cNvPr id="5126" name="Rectangle 13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5126" name="Equation" r:id="rId7" imgW="0" imgH="0" progId="Equation.3">
              <p:embed/>
            </p:oleObj>
          </a:graphicData>
        </a:graphic>
      </p:graphicFrame>
      <p:graphicFrame>
        <p:nvGraphicFramePr>
          <p:cNvPr id="5127" name="Rectangle 14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5127" name="Equation" r:id="rId8" imgW="0" imgH="0" progId="Equation.3">
              <p:embed/>
            </p:oleObj>
          </a:graphicData>
        </a:graphic>
      </p:graphicFrame>
      <p:sp>
        <p:nvSpPr>
          <p:cNvPr id="5134" name="Line 15"/>
          <p:cNvSpPr>
            <a:spLocks noChangeShapeType="1"/>
          </p:cNvSpPr>
          <p:nvPr/>
        </p:nvSpPr>
        <p:spPr bwMode="auto">
          <a:xfrm flipH="1">
            <a:off x="2590800" y="5791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5" name="Line 16"/>
          <p:cNvSpPr>
            <a:spLocks noChangeShapeType="1"/>
          </p:cNvSpPr>
          <p:nvPr/>
        </p:nvSpPr>
        <p:spPr bwMode="auto">
          <a:xfrm flipH="1">
            <a:off x="2571750" y="58388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1066800" y="1905000"/>
            <a:ext cx="327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* MẪU CÂU:</a:t>
            </a:r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990600" y="2514600"/>
            <a:ext cx="3581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FF"/>
                </a:solidFill>
              </a:rPr>
              <a:t>- Hỏi và trả lời tuổi của 1 bạn nam:</a:t>
            </a:r>
          </a:p>
        </p:txBody>
      </p:sp>
      <p:sp>
        <p:nvSpPr>
          <p:cNvPr id="36883" name="Text Box 19"/>
          <p:cNvSpPr txBox="1">
            <a:spLocks noChangeArrowheads="1"/>
          </p:cNvSpPr>
          <p:nvPr/>
        </p:nvSpPr>
        <p:spPr bwMode="auto">
          <a:xfrm>
            <a:off x="914400" y="3124200"/>
            <a:ext cx="464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How old is + tên ( bạn nam ) ?</a:t>
            </a:r>
          </a:p>
        </p:txBody>
      </p:sp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914400" y="3581400"/>
            <a:ext cx="38862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He is + số tuổi + years old.</a:t>
            </a:r>
          </a:p>
          <a:p>
            <a:pPr>
              <a:spcBef>
                <a:spcPct val="50000"/>
              </a:spcBef>
            </a:pPr>
            <a:endParaRPr lang="en-US">
              <a:solidFill>
                <a:srgbClr val="0000FF"/>
              </a:solidFill>
            </a:endParaRPr>
          </a:p>
        </p:txBody>
      </p:sp>
      <p:sp>
        <p:nvSpPr>
          <p:cNvPr id="36885" name="Text Box 21"/>
          <p:cNvSpPr txBox="1">
            <a:spLocks noChangeArrowheads="1"/>
          </p:cNvSpPr>
          <p:nvPr/>
        </p:nvSpPr>
        <p:spPr bwMode="auto">
          <a:xfrm>
            <a:off x="914400" y="4267200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FF"/>
                </a:solidFill>
              </a:rPr>
              <a:t>- Hỏi và trả lời tuổi của 1 bạn nữ:</a:t>
            </a:r>
          </a:p>
        </p:txBody>
      </p:sp>
      <p:sp>
        <p:nvSpPr>
          <p:cNvPr id="36886" name="Text Box 22"/>
          <p:cNvSpPr txBox="1">
            <a:spLocks noChangeArrowheads="1"/>
          </p:cNvSpPr>
          <p:nvPr/>
        </p:nvSpPr>
        <p:spPr bwMode="auto">
          <a:xfrm>
            <a:off x="914400" y="4800600"/>
            <a:ext cx="388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How old is + tên ( bạn nữ ) ?</a:t>
            </a: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914400" y="5257800"/>
            <a:ext cx="4562475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She is + số tuổi + years old.</a:t>
            </a:r>
          </a:p>
          <a:p>
            <a:pPr>
              <a:spcBef>
                <a:spcPct val="50000"/>
              </a:spcBef>
            </a:pPr>
            <a:endParaRPr lang="en-US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6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6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6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6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6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6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36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/>
      <p:bldP spid="36872" grpId="0"/>
      <p:bldP spid="36873" grpId="0"/>
      <p:bldP spid="36874" grpId="0"/>
      <p:bldP spid="3688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-38100"/>
            <a:ext cx="9144000" cy="6934200"/>
            <a:chOff x="0" y="-24"/>
            <a:chExt cx="5760" cy="4368"/>
          </a:xfrm>
        </p:grpSpPr>
        <p:grpSp>
          <p:nvGrpSpPr>
            <p:cNvPr id="8198" name="Group 3"/>
            <p:cNvGrpSpPr>
              <a:grpSpLocks/>
            </p:cNvGrpSpPr>
            <p:nvPr/>
          </p:nvGrpSpPr>
          <p:grpSpPr bwMode="auto">
            <a:xfrm>
              <a:off x="0" y="-24"/>
              <a:ext cx="5760" cy="4368"/>
              <a:chOff x="0" y="-24"/>
              <a:chExt cx="5760" cy="4368"/>
            </a:xfrm>
          </p:grpSpPr>
          <p:pic>
            <p:nvPicPr>
              <p:cNvPr id="8208" name="Picture 4" descr="ttrtrtr1151380670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-24"/>
                <a:ext cx="576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09" name="Picture 5" descr="ttrtrtr1151380670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5400000">
                <a:off x="3504" y="2064"/>
                <a:ext cx="432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10" name="Picture 6" descr="ttrtrtr1151380670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-5400000">
                <a:off x="-2088" y="2088"/>
                <a:ext cx="432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11" name="Picture 7" descr="ttrtrtr1151380670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4200"/>
                <a:ext cx="576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199" name="Group 8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pic>
            <p:nvPicPr>
              <p:cNvPr id="8200" name="Picture 9" descr="flower[1][1][1][1]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0"/>
                <a:ext cx="576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01" name="Picture 10" descr="flower[1][1][1][1]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3942"/>
                <a:ext cx="576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02" name="Picture 11" descr="flower[1][1][1][1]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-5400000">
                <a:off x="-1971" y="1971"/>
                <a:ext cx="432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03" name="Picture 12" descr="flower[1][1][1][1]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-5400000">
                <a:off x="3411" y="1971"/>
                <a:ext cx="432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04" name="Picture 13" descr="012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0"/>
                <a:ext cx="816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05" name="Picture 14" descr="012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3597"/>
                <a:ext cx="816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06" name="Picture 15" descr="012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0800000">
                <a:off x="4944" y="0"/>
                <a:ext cx="816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07" name="Picture 16" descr="012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0800000">
                <a:off x="4944" y="3597"/>
                <a:ext cx="816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38929" name="Rectangle 17"/>
          <p:cNvSpPr>
            <a:spLocks noChangeArrowheads="1"/>
          </p:cNvSpPr>
          <p:nvPr/>
        </p:nvSpPr>
        <p:spPr bwMode="auto">
          <a:xfrm>
            <a:off x="3200400" y="762000"/>
            <a:ext cx="22685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FF"/>
                </a:solidFill>
              </a:rPr>
              <a:t>SING A SONG.</a:t>
            </a:r>
          </a:p>
        </p:txBody>
      </p:sp>
      <p:sp>
        <p:nvSpPr>
          <p:cNvPr id="8196" name="Text Box 18"/>
          <p:cNvSpPr txBox="1">
            <a:spLocks noChangeArrowheads="1"/>
          </p:cNvSpPr>
          <p:nvPr/>
        </p:nvSpPr>
        <p:spPr bwMode="auto">
          <a:xfrm>
            <a:off x="2133600" y="2286000"/>
            <a:ext cx="487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8931" name="Text Box 19"/>
          <p:cNvSpPr txBox="1">
            <a:spLocks noChangeArrowheads="1"/>
          </p:cNvSpPr>
          <p:nvPr/>
        </p:nvSpPr>
        <p:spPr bwMode="auto">
          <a:xfrm>
            <a:off x="3200400" y="1905000"/>
            <a:ext cx="449580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One and one is two.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Two and two is four.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Four and one is five.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Five and five is ten.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8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8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8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8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ml00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5" descr="CRNRC4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638675"/>
            <a:ext cx="229552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6" descr="CRNRC4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6848475" y="4724400"/>
            <a:ext cx="229552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WordArt 7" descr="Solid diamond"/>
          <p:cNvSpPr>
            <a:spLocks noChangeArrowheads="1" noChangeShapeType="1" noTextEdit="1"/>
          </p:cNvSpPr>
          <p:nvPr/>
        </p:nvSpPr>
        <p:spPr bwMode="auto">
          <a:xfrm>
            <a:off x="503238" y="3352800"/>
            <a:ext cx="8640762" cy="16287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pattFill prst="solidDmnd">
                  <a:fgClr>
                    <a:srgbClr val="00FFFF"/>
                  </a:fgClr>
                  <a:bgClr>
                    <a:srgbClr val="FF0000"/>
                  </a:bgClr>
                </a:patt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THANK YOU FOR YOUR ATENTION.</a:t>
            </a:r>
          </a:p>
        </p:txBody>
      </p:sp>
      <p:pic>
        <p:nvPicPr>
          <p:cNvPr id="20488" name="Bai hoc dau tien - Thanh Thao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Text Box 9"/>
          <p:cNvSpPr txBox="1">
            <a:spLocks noChangeArrowheads="1"/>
          </p:cNvSpPr>
          <p:nvPr/>
        </p:nvSpPr>
        <p:spPr bwMode="auto">
          <a:xfrm>
            <a:off x="2803525" y="5751513"/>
            <a:ext cx="4740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490" name="WordArt 10" descr="Solid diamond"/>
          <p:cNvSpPr>
            <a:spLocks noChangeArrowheads="1" noChangeShapeType="1" noTextEdit="1"/>
          </p:cNvSpPr>
          <p:nvPr/>
        </p:nvSpPr>
        <p:spPr bwMode="auto">
          <a:xfrm>
            <a:off x="655638" y="5229225"/>
            <a:ext cx="8640762" cy="16287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pattFill prst="solidDmnd">
                  <a:fgClr>
                    <a:srgbClr val="00FFFF"/>
                  </a:fgClr>
                  <a:bgClr>
                    <a:srgbClr val="FF0000"/>
                  </a:bgClr>
                </a:patt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SEE YOU SOON!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4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43 -0.14382 L -0.02153 -0.47376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-1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43 -0.14382 L -0.02153 -0.47376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-1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8"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8"/>
                </p:tgtEl>
              </p:cMediaNode>
            </p:audio>
          </p:childTnLst>
        </p:cTn>
      </p:par>
    </p:tnLst>
    <p:bldLst>
      <p:bldP spid="20487" grpId="0" animBg="1"/>
      <p:bldP spid="20487" grpId="1" animBg="1"/>
      <p:bldP spid="20490" grpId="0" animBg="1"/>
      <p:bldP spid="20490" grpId="1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331</Words>
  <Application>Microsoft Office PowerPoint</Application>
  <PresentationFormat>On-screen Show (4:3)</PresentationFormat>
  <Paragraphs>54</Paragraphs>
  <Slides>8</Slides>
  <Notes>0</Notes>
  <HiddenSlides>0</HiddenSlides>
  <MMClips>3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Default Design</vt:lpstr>
      <vt:lpstr>Adobe Photoshop Image</vt:lpstr>
      <vt:lpstr>Microsoft Equation 3.0</vt:lpstr>
      <vt:lpstr>MathType 6.0 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Mobile: 0986194190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YlmF</dc:creator>
  <cp:lastModifiedBy>CSTeam</cp:lastModifiedBy>
  <cp:revision>51</cp:revision>
  <dcterms:created xsi:type="dcterms:W3CDTF">2010-02-08T02:43:59Z</dcterms:created>
  <dcterms:modified xsi:type="dcterms:W3CDTF">2016-06-29T09:55:48Z</dcterms:modified>
</cp:coreProperties>
</file>