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56" r:id="rId3"/>
    <p:sldId id="273" r:id="rId4"/>
    <p:sldId id="271" r:id="rId5"/>
    <p:sldId id="275" r:id="rId6"/>
    <p:sldId id="261" r:id="rId7"/>
    <p:sldId id="268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00FF"/>
    <a:srgbClr val="3333FF"/>
    <a:srgbClr val="FFFF00"/>
    <a:srgbClr val="00CC00"/>
    <a:srgbClr val="9900CC"/>
    <a:srgbClr val="00FF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52F8D-6934-4AC2-A59C-5BC1686B354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8C4E1E-12AD-492A-A113-B218EE17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Kiem tra roi Bai moi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Lien ket voi slide 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3F2E-522E-4FB0-AC5A-5887AF07EEAC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16CB-B450-4265-AE91-71952F5A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2BF9-AB7B-4089-90BF-556AA601BC6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0653-BE73-4831-849C-062400E6A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C0C9-B6F9-42B6-ADDE-0E1D0AE058E2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CACA-8458-4EF9-8C41-14BFCA00D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5AA7-091B-44D3-BD21-00B3F422CC3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A0A1-E237-4551-867B-3C35B78C0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7864-1BC0-4A4D-B1A6-640B176F78A1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BDFA-E751-48AC-ADE7-BEF6B13EC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0F8F-28F6-4A0B-90A5-F0D53FE09F8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6154-2AB9-4DB7-955C-BDB9F0DA4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0EF8-117F-49AF-9B37-807A056DB4E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56AD-EBA5-426B-8EC5-F081C8BD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2C49-86D1-49FD-B3F9-6F0FEB299E75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38E3-D656-4427-A874-5062E4C3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ACC5-3642-4A1F-89ED-A38C2407CD5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6FE1-3AF2-4368-AB7D-1DDEAF0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E088-C2A1-48AB-872F-6A9F10DF764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3CEC-E24D-4661-ACB0-91092B8E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4894-56CD-4865-BD69-B05AECB7FC2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7693-B051-4825-B2EC-DB2FEE05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B8E4A-AD62-4099-9D9C-A5EC175C57F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174E8B-B08B-4183-BBBD-8F5BC7060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8"/>
          <p:cNvSpPr txBox="1">
            <a:spLocks noChangeArrowheads="1"/>
          </p:cNvSpPr>
          <p:nvPr/>
        </p:nvSpPr>
        <p:spPr bwMode="auto">
          <a:xfrm>
            <a:off x="3276600" y="119221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657600" y="172402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Viết </a:t>
            </a:r>
            <a:r>
              <a:rPr lang="vi-VN" sz="2400" b="1">
                <a:solidFill>
                  <a:srgbClr val="FF0066"/>
                </a:solidFill>
              </a:rPr>
              <a:t>đơ</a:t>
            </a:r>
            <a:r>
              <a:rPr lang="en-US" sz="2400" b="1">
                <a:solidFill>
                  <a:srgbClr val="FF0066"/>
                </a:solidFill>
              </a:rPr>
              <a:t>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4384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</a:rPr>
              <a:t>Dựa theo mẫu </a:t>
            </a:r>
            <a:r>
              <a:rPr lang="vi-VN" sz="3200">
                <a:solidFill>
                  <a:srgbClr val="0000FF"/>
                </a:solidFill>
              </a:rPr>
              <a:t>đơ</a:t>
            </a:r>
            <a:r>
              <a:rPr lang="en-US" sz="3200">
                <a:solidFill>
                  <a:srgbClr val="0000FF"/>
                </a:solidFill>
              </a:rPr>
              <a:t>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ã học, em hãy viết </a:t>
            </a:r>
            <a:r>
              <a:rPr lang="vi-VN" sz="3200">
                <a:solidFill>
                  <a:srgbClr val="0000FF"/>
                </a:solidFill>
              </a:rPr>
              <a:t>đơ</a:t>
            </a:r>
            <a:r>
              <a:rPr lang="en-US" sz="3200">
                <a:solidFill>
                  <a:srgbClr val="0000FF"/>
                </a:solidFill>
              </a:rPr>
              <a:t>n xin vào Đội Thiếu niên Tiền phong Hồ Chí Minh.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914400" y="2286000"/>
            <a:ext cx="7772400" cy="2209800"/>
          </a:xfrm>
          <a:prstGeom prst="foldedCorne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8"/>
          <p:cNvSpPr txBox="1">
            <a:spLocks noChangeArrowheads="1"/>
          </p:cNvSpPr>
          <p:nvPr/>
        </p:nvSpPr>
        <p:spPr bwMode="auto">
          <a:xfrm>
            <a:off x="3429000" y="381000"/>
            <a:ext cx="244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3886200" y="8651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Viết </a:t>
            </a:r>
            <a:r>
              <a:rPr lang="vi-VN" sz="2400" b="1">
                <a:solidFill>
                  <a:srgbClr val="FF0066"/>
                </a:solidFill>
              </a:rPr>
              <a:t>đơ</a:t>
            </a:r>
            <a:r>
              <a:rPr lang="en-US" sz="2400" b="1">
                <a:solidFill>
                  <a:srgbClr val="FF0066"/>
                </a:solidFill>
              </a:rPr>
              <a:t>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1000" y="2160588"/>
            <a:ext cx="510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FF"/>
                </a:solidFill>
              </a:rPr>
              <a:t>Lá </a:t>
            </a:r>
            <a:r>
              <a:rPr lang="vi-VN" b="1">
                <a:solidFill>
                  <a:srgbClr val="FF00FF"/>
                </a:solidFill>
              </a:rPr>
              <a:t>đơ</a:t>
            </a:r>
            <a:r>
              <a:rPr lang="en-US" b="1">
                <a:solidFill>
                  <a:srgbClr val="FF00FF"/>
                </a:solidFill>
              </a:rPr>
              <a:t>n phải trình bày theo mẫu:</a:t>
            </a:r>
          </a:p>
        </p:txBody>
      </p:sp>
      <p:pic>
        <p:nvPicPr>
          <p:cNvPr id="3077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818188"/>
            <a:ext cx="6286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" y="14747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3333FF"/>
                </a:solidFill>
              </a:rPr>
              <a:t>Phần nào trong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oạn </a:t>
            </a:r>
            <a:r>
              <a:rPr lang="vi-VN" b="1">
                <a:solidFill>
                  <a:srgbClr val="3333FF"/>
                </a:solidFill>
              </a:rPr>
              <a:t>đơ</a:t>
            </a:r>
            <a:r>
              <a:rPr lang="en-US" b="1">
                <a:solidFill>
                  <a:srgbClr val="3333FF"/>
                </a:solidFill>
              </a:rPr>
              <a:t>n phải viết theo mẫu, phần nào không nhất thiết phải hoàn toàn nh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 mẫu? Vì sao?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3074988"/>
            <a:ext cx="441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Địa </a:t>
            </a:r>
            <a:r>
              <a:rPr lang="vi-VN" sz="1600">
                <a:solidFill>
                  <a:srgbClr val="000000"/>
                </a:solidFill>
              </a:rPr>
              <a:t>đ</a:t>
            </a:r>
            <a:r>
              <a:rPr lang="en-US" sz="1600">
                <a:solidFill>
                  <a:srgbClr val="000000"/>
                </a:solidFill>
              </a:rPr>
              <a:t>iểm, ngày, tháng, n</a:t>
            </a:r>
            <a:r>
              <a:rPr lang="vi-VN" sz="1600">
                <a:solidFill>
                  <a:srgbClr val="000000"/>
                </a:solidFill>
              </a:rPr>
              <a:t>ă</a:t>
            </a:r>
            <a:r>
              <a:rPr lang="en-US" sz="1600">
                <a:solidFill>
                  <a:srgbClr val="000000"/>
                </a:solidFill>
              </a:rPr>
              <a:t>m viết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81000" y="2693988"/>
            <a:ext cx="838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* Mở </a:t>
            </a:r>
            <a:r>
              <a:rPr lang="vi-VN" sz="1600"/>
              <a:t>đ</a:t>
            </a:r>
            <a:r>
              <a:rPr lang="en-US" sz="1600"/>
              <a:t>ầu </a:t>
            </a:r>
            <a:r>
              <a:rPr lang="vi-VN" sz="1600"/>
              <a:t>đơ</a:t>
            </a:r>
            <a:r>
              <a:rPr lang="en-US" sz="1600"/>
              <a:t>n phải viết tên Đội: Đội Thiếu niên Tiền phong Hồ Chí Minh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04800" y="1398588"/>
            <a:ext cx="8610600" cy="4343400"/>
          </a:xfrm>
          <a:prstGeom prst="rect">
            <a:avLst/>
          </a:prstGeom>
          <a:noFill/>
          <a:ln w="7620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81000" y="3394075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Tên của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n: Đ</a:t>
            </a:r>
            <a:r>
              <a:rPr lang="vi-VN" sz="1600">
                <a:solidFill>
                  <a:srgbClr val="000000"/>
                </a:solidFill>
              </a:rPr>
              <a:t>ơ</a:t>
            </a:r>
            <a:r>
              <a:rPr lang="en-US" sz="1600">
                <a:solidFill>
                  <a:srgbClr val="000000"/>
                </a:solidFill>
              </a:rPr>
              <a:t>n xin…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3775075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Tên ng</a:t>
            </a:r>
            <a:r>
              <a:rPr lang="vi-VN" sz="1600">
                <a:solidFill>
                  <a:srgbClr val="000000"/>
                </a:solidFill>
              </a:rPr>
              <a:t>ư</a:t>
            </a:r>
            <a:r>
              <a:rPr lang="en-US" sz="1600">
                <a:solidFill>
                  <a:srgbClr val="000000"/>
                </a:solidFill>
              </a:rPr>
              <a:t>ời hoặc tổ chức nhận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4079875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Họ, tên và ngày, tháng, n</a:t>
            </a:r>
            <a:r>
              <a:rPr lang="vi-VN" sz="1600">
                <a:solidFill>
                  <a:srgbClr val="000000"/>
                </a:solidFill>
              </a:rPr>
              <a:t>ă</a:t>
            </a:r>
            <a:r>
              <a:rPr lang="en-US" sz="1600">
                <a:solidFill>
                  <a:srgbClr val="000000"/>
                </a:solidFill>
              </a:rPr>
              <a:t>m sinh của ng</a:t>
            </a:r>
            <a:r>
              <a:rPr lang="vi-VN" sz="1600">
                <a:solidFill>
                  <a:srgbClr val="000000"/>
                </a:solidFill>
              </a:rPr>
              <a:t>ư</a:t>
            </a:r>
            <a:r>
              <a:rPr lang="en-US" sz="1600">
                <a:solidFill>
                  <a:srgbClr val="000000"/>
                </a:solidFill>
              </a:rPr>
              <a:t>ời viết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n; ng</a:t>
            </a:r>
            <a:r>
              <a:rPr lang="vi-VN" sz="1600">
                <a:solidFill>
                  <a:srgbClr val="000000"/>
                </a:solidFill>
              </a:rPr>
              <a:t>ư</a:t>
            </a:r>
            <a:r>
              <a:rPr lang="en-US" sz="1600">
                <a:solidFill>
                  <a:srgbClr val="000000"/>
                </a:solidFill>
              </a:rPr>
              <a:t>ời viết là học sinh của lớp nào…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4689475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Trình bày lí do viết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1000" y="4979988"/>
            <a:ext cx="6324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Lời hứa của ng</a:t>
            </a:r>
            <a:r>
              <a:rPr lang="vi-VN" sz="1600">
                <a:solidFill>
                  <a:srgbClr val="000000"/>
                </a:solidFill>
              </a:rPr>
              <a:t>ư</a:t>
            </a:r>
            <a:r>
              <a:rPr lang="en-US" sz="1600">
                <a:solidFill>
                  <a:srgbClr val="000000"/>
                </a:solidFill>
              </a:rPr>
              <a:t>ời viết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 khi </a:t>
            </a:r>
            <a:r>
              <a:rPr lang="vi-VN" sz="1600">
                <a:solidFill>
                  <a:srgbClr val="000000"/>
                </a:solidFill>
              </a:rPr>
              <a:t>đ</a:t>
            </a:r>
            <a:r>
              <a:rPr lang="en-US" sz="1600">
                <a:solidFill>
                  <a:srgbClr val="000000"/>
                </a:solidFill>
              </a:rPr>
              <a:t>ạt </a:t>
            </a:r>
            <a:r>
              <a:rPr lang="vi-VN" sz="1600">
                <a:solidFill>
                  <a:srgbClr val="000000"/>
                </a:solidFill>
              </a:rPr>
              <a:t>đư</a:t>
            </a:r>
            <a:r>
              <a:rPr lang="en-US" sz="1600">
                <a:solidFill>
                  <a:srgbClr val="000000"/>
                </a:solidFill>
              </a:rPr>
              <a:t>ợc nguyện vọng.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5284788"/>
            <a:ext cx="441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* Chữ kí và họ, tên của ng</a:t>
            </a:r>
            <a:r>
              <a:rPr lang="vi-VN" sz="1600">
                <a:solidFill>
                  <a:srgbClr val="000000"/>
                </a:solidFill>
              </a:rPr>
              <a:t>ư</a:t>
            </a:r>
            <a:r>
              <a:rPr lang="en-US" sz="1600">
                <a:solidFill>
                  <a:srgbClr val="000000"/>
                </a:solidFill>
              </a:rPr>
              <a:t>ời viết </a:t>
            </a:r>
            <a:r>
              <a:rPr lang="vi-VN" sz="1600">
                <a:solidFill>
                  <a:srgbClr val="000000"/>
                </a:solidFill>
              </a:rPr>
              <a:t>đơ</a:t>
            </a:r>
            <a:r>
              <a:rPr lang="en-US" sz="1600">
                <a:solidFill>
                  <a:srgbClr val="000000"/>
                </a:solidFill>
              </a:rPr>
              <a:t>n</a:t>
            </a: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3088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9150" y="5818188"/>
            <a:ext cx="6286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6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838200" y="898525"/>
            <a:ext cx="739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    Sau khi </a:t>
            </a:r>
            <a:r>
              <a:rPr lang="vi-VN" sz="2000"/>
              <a:t>đư</a:t>
            </a:r>
            <a:r>
              <a:rPr lang="en-US" sz="2000"/>
              <a:t>ợc học Điều lệ và tìm hiểu về Đội, em thấy Đội Thiếu niên Tiền phong là một tổ chức tốt nhất giúp em rèn luyện, học tập và phấn </a:t>
            </a:r>
            <a:r>
              <a:rPr lang="vi-VN" sz="2000"/>
              <a:t>đ</a:t>
            </a:r>
            <a:r>
              <a:rPr lang="en-US" sz="2000"/>
              <a:t>ấu trở thành một ng</a:t>
            </a:r>
            <a:r>
              <a:rPr lang="vi-VN" sz="2000"/>
              <a:t>ư</a:t>
            </a:r>
            <a:r>
              <a:rPr lang="en-US" sz="2000"/>
              <a:t>ời con ngoan, trò giỏi, có ích cho Tổ quốc. Em cũng rất thích trên vai của mình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đ</a:t>
            </a:r>
            <a:r>
              <a:rPr lang="en-US" sz="2000"/>
              <a:t>eo chiếc kh</a:t>
            </a:r>
            <a:r>
              <a:rPr lang="vi-VN" sz="2000"/>
              <a:t>ă</a:t>
            </a:r>
            <a:r>
              <a:rPr lang="en-US" sz="2000"/>
              <a:t>n quàng </a:t>
            </a:r>
            <a:r>
              <a:rPr lang="vi-VN" sz="2000"/>
              <a:t>đ</a:t>
            </a:r>
            <a:r>
              <a:rPr lang="en-US" sz="2000"/>
              <a:t>ỏ thắm.</a:t>
            </a:r>
          </a:p>
        </p:txBody>
      </p:sp>
      <p:sp>
        <p:nvSpPr>
          <p:cNvPr id="4100" name="TextBox 18"/>
          <p:cNvSpPr txBox="1">
            <a:spLocks noChangeArrowheads="1"/>
          </p:cNvSpPr>
          <p:nvPr/>
        </p:nvSpPr>
        <p:spPr bwMode="auto">
          <a:xfrm>
            <a:off x="762000" y="2879725"/>
            <a:ext cx="7620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 Từ lâu em </a:t>
            </a:r>
            <a:r>
              <a:rPr lang="vi-VN" sz="2000"/>
              <a:t>đ</a:t>
            </a:r>
            <a:r>
              <a:rPr lang="en-US" sz="2000"/>
              <a:t>ã m</a:t>
            </a:r>
            <a:r>
              <a:rPr lang="vi-VN" sz="2000"/>
              <a:t>ơ</a:t>
            </a:r>
            <a:r>
              <a:rPr lang="en-US" sz="2000"/>
              <a:t> </a:t>
            </a:r>
            <a:r>
              <a:rPr lang="vi-VN" sz="2000"/>
              <a:t>ư</a:t>
            </a:r>
            <a:r>
              <a:rPr lang="en-US" sz="2000"/>
              <a:t>ớc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đ</a:t>
            </a:r>
            <a:r>
              <a:rPr lang="en-US" sz="2000"/>
              <a:t>ứng trong hàng ngũ Đội Thiếu niên Tiền phong Hồ Chí Minh, </a:t>
            </a:r>
            <a:r>
              <a:rPr lang="vi-VN" sz="2000"/>
              <a:t>đư</a:t>
            </a:r>
            <a:r>
              <a:rPr lang="en-US" sz="2000"/>
              <a:t>ợc </a:t>
            </a:r>
            <a:r>
              <a:rPr lang="vi-VN" sz="2000"/>
              <a:t>đ</a:t>
            </a:r>
            <a:r>
              <a:rPr lang="en-US" sz="2000"/>
              <a:t>eo trên vai kh</a:t>
            </a:r>
            <a:r>
              <a:rPr lang="vi-VN" sz="2000"/>
              <a:t>ă</a:t>
            </a:r>
            <a:r>
              <a:rPr lang="en-US" sz="2000"/>
              <a:t>n quàng </a:t>
            </a:r>
            <a:r>
              <a:rPr lang="vi-VN" sz="2000"/>
              <a:t>đ</a:t>
            </a:r>
            <a:r>
              <a:rPr lang="en-US" sz="2000"/>
              <a:t>ỏ </a:t>
            </a:r>
            <a:r>
              <a:rPr lang="vi-VN" sz="2000"/>
              <a:t>đ</a:t>
            </a:r>
            <a:r>
              <a:rPr lang="en-US" sz="2000"/>
              <a:t>ội viên. Thời gian qua, em </a:t>
            </a:r>
            <a:r>
              <a:rPr lang="vi-VN" sz="2000"/>
              <a:t>đ</a:t>
            </a:r>
            <a:r>
              <a:rPr lang="en-US" sz="2000"/>
              <a:t>ã </a:t>
            </a:r>
            <a:r>
              <a:rPr lang="vi-VN" sz="2000"/>
              <a:t>đ</a:t>
            </a:r>
            <a:r>
              <a:rPr lang="en-US" sz="2000"/>
              <a:t>ọc rất kĩ bản </a:t>
            </a:r>
            <a:r>
              <a:rPr lang="vi-VN" sz="2000"/>
              <a:t>đ</a:t>
            </a:r>
            <a:r>
              <a:rPr lang="en-US" sz="2000"/>
              <a:t>iều lệ của Đội và càng hiểu Đội là một tổ chức rất tốt giúp em rèn luyện trở thành ng</a:t>
            </a:r>
            <a:r>
              <a:rPr lang="vi-VN" sz="2000"/>
              <a:t>ư</a:t>
            </a:r>
            <a:r>
              <a:rPr lang="en-US" sz="2000"/>
              <a:t>ời có ích cho Tổ quốc. Vì vậy em viết </a:t>
            </a:r>
            <a:r>
              <a:rPr lang="vi-VN" sz="2000"/>
              <a:t>đơ</a:t>
            </a:r>
            <a:r>
              <a:rPr lang="en-US" sz="2000"/>
              <a:t>n này </a:t>
            </a:r>
            <a:r>
              <a:rPr lang="vi-VN" sz="2000"/>
              <a:t>đ</a:t>
            </a:r>
            <a:r>
              <a:rPr lang="en-US" sz="2000"/>
              <a:t>ề nghị Ban chỉ huy Liên </a:t>
            </a:r>
            <a:r>
              <a:rPr lang="vi-VN" sz="2000"/>
              <a:t>đ</a:t>
            </a:r>
            <a:r>
              <a:rPr lang="en-US" sz="2000"/>
              <a:t>ội xét cho em </a:t>
            </a:r>
            <a:r>
              <a:rPr lang="vi-VN" sz="2000"/>
              <a:t>đư</a:t>
            </a:r>
            <a:r>
              <a:rPr lang="en-US" sz="2000"/>
              <a:t>ợc vào Đội, </a:t>
            </a:r>
            <a:r>
              <a:rPr lang="vi-VN" sz="2000"/>
              <a:t>đư</a:t>
            </a:r>
            <a:r>
              <a:rPr lang="en-US" sz="2000"/>
              <a:t>ợc thực hiện </a:t>
            </a:r>
            <a:r>
              <a:rPr lang="vi-VN" sz="2000"/>
              <a:t>ư</a:t>
            </a:r>
            <a:r>
              <a:rPr lang="en-US" sz="2000"/>
              <a:t>ớc m</a:t>
            </a:r>
            <a:r>
              <a:rPr lang="vi-VN" sz="2000"/>
              <a:t>ơ</a:t>
            </a:r>
            <a:r>
              <a:rPr lang="en-US" sz="2000"/>
              <a:t> từ lâu của mình.</a:t>
            </a:r>
          </a:p>
          <a:p>
            <a:r>
              <a:rPr lang="en-US" sz="2000"/>
              <a:t>     Đ</a:t>
            </a:r>
            <a:r>
              <a:rPr lang="vi-VN" sz="2000"/>
              <a:t>ư</a:t>
            </a:r>
            <a:r>
              <a:rPr lang="en-US" sz="2000"/>
              <a:t>ợc </a:t>
            </a:r>
            <a:r>
              <a:rPr lang="vi-VN" sz="2000"/>
              <a:t>đ</a:t>
            </a:r>
            <a:r>
              <a:rPr lang="en-US" sz="2000"/>
              <a:t>ứng trong hàng ngũ của Đội, em xin hứa sẽ thực hiện tốt Điều lệ Đội, sẽ cố gắng nhiều h</a:t>
            </a:r>
            <a:r>
              <a:rPr lang="vi-VN" sz="2000"/>
              <a:t>ơ</a:t>
            </a:r>
            <a:r>
              <a:rPr lang="en-US" sz="2000"/>
              <a:t>n nữa </a:t>
            </a:r>
            <a:r>
              <a:rPr lang="vi-VN" sz="2000"/>
              <a:t>đ</a:t>
            </a:r>
            <a:r>
              <a:rPr lang="en-US" sz="2000"/>
              <a:t>ể xứng </a:t>
            </a:r>
            <a:r>
              <a:rPr lang="vi-VN" sz="2000"/>
              <a:t>đ</a:t>
            </a:r>
            <a:r>
              <a:rPr lang="en-US" sz="2000"/>
              <a:t>áng là </a:t>
            </a:r>
            <a:r>
              <a:rPr lang="vi-VN" sz="2000"/>
              <a:t>đ</a:t>
            </a:r>
            <a:r>
              <a:rPr lang="en-US" sz="2000"/>
              <a:t>ội viên g</a:t>
            </a:r>
            <a:r>
              <a:rPr lang="vi-VN" sz="2000"/>
              <a:t>ươ</a:t>
            </a:r>
            <a:r>
              <a:rPr lang="en-US" sz="2000"/>
              <a:t>ng mẫu, là con ngoan, trò giỏi.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762000"/>
            <a:ext cx="7772400" cy="19050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685800" y="2819400"/>
            <a:ext cx="7772400" cy="32766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3058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ĐỘI THIẾU NIÊN TIỀN PHONG HỒ CHÍ MINH</a:t>
            </a:r>
          </a:p>
          <a:p>
            <a:pPr algn="r">
              <a:spcBef>
                <a:spcPct val="50000"/>
              </a:spcBef>
            </a:pPr>
            <a:r>
              <a:rPr lang="en-US"/>
              <a:t>Thạnh Hòa, ngày 6 tháng 9 n</a:t>
            </a:r>
            <a:r>
              <a:rPr lang="vi-VN"/>
              <a:t>ă</a:t>
            </a:r>
            <a:r>
              <a:rPr lang="en-US"/>
              <a:t>m 2011</a:t>
            </a:r>
          </a:p>
          <a:p>
            <a:pPr algn="ctr">
              <a:spcBef>
                <a:spcPct val="50000"/>
              </a:spcBef>
            </a:pPr>
            <a:r>
              <a:rPr lang="en-US"/>
              <a:t>Đ</a:t>
            </a:r>
            <a:r>
              <a:rPr lang="vi-VN"/>
              <a:t>Ơ</a:t>
            </a:r>
            <a:r>
              <a:rPr lang="en-US"/>
              <a:t>N XIN VÀO ĐỘI</a:t>
            </a:r>
          </a:p>
          <a:p>
            <a:pPr>
              <a:spcBef>
                <a:spcPct val="50000"/>
              </a:spcBef>
            </a:pPr>
            <a:r>
              <a:rPr lang="en-US"/>
              <a:t>Kính gửi: - Ban phụ trách Đội Tr</a:t>
            </a:r>
            <a:r>
              <a:rPr lang="vi-VN"/>
              <a:t>ư</a:t>
            </a:r>
            <a:r>
              <a:rPr lang="en-US"/>
              <a:t>ờng tiểu học Thạnh Hòa</a:t>
            </a:r>
          </a:p>
          <a:p>
            <a:pPr>
              <a:spcBef>
                <a:spcPct val="50000"/>
              </a:spcBef>
            </a:pPr>
            <a:r>
              <a:rPr lang="en-US"/>
              <a:t>	- Ban chỉ huy Liên </a:t>
            </a:r>
            <a:r>
              <a:rPr lang="vi-VN"/>
              <a:t>đ</a:t>
            </a:r>
            <a:r>
              <a:rPr lang="en-US"/>
              <a:t>ội</a:t>
            </a:r>
          </a:p>
          <a:p>
            <a:pPr>
              <a:spcBef>
                <a:spcPct val="50000"/>
              </a:spcBef>
            </a:pPr>
            <a:r>
              <a:rPr lang="en-US"/>
              <a:t>Em tên: </a:t>
            </a:r>
            <a:r>
              <a:rPr lang="en-US">
                <a:solidFill>
                  <a:srgbClr val="0000FF"/>
                </a:solidFill>
              </a:rPr>
              <a:t>Lê Minh Hồng </a:t>
            </a:r>
          </a:p>
          <a:p>
            <a:pPr>
              <a:spcBef>
                <a:spcPct val="50000"/>
              </a:spcBef>
            </a:pPr>
            <a:r>
              <a:rPr lang="en-US"/>
              <a:t>Sinh ngày: </a:t>
            </a:r>
            <a:r>
              <a:rPr lang="en-US">
                <a:solidFill>
                  <a:srgbClr val="0000FF"/>
                </a:solidFill>
              </a:rPr>
              <a:t>25 tháng 6 n</a:t>
            </a:r>
            <a:r>
              <a:rPr lang="vi-VN">
                <a:solidFill>
                  <a:srgbClr val="0000FF"/>
                </a:solidFill>
              </a:rPr>
              <a:t>ă</a:t>
            </a:r>
            <a:r>
              <a:rPr lang="en-US">
                <a:solidFill>
                  <a:srgbClr val="0000FF"/>
                </a:solidFill>
              </a:rPr>
              <a:t>m 2002</a:t>
            </a:r>
          </a:p>
          <a:p>
            <a:pPr>
              <a:spcBef>
                <a:spcPct val="50000"/>
              </a:spcBef>
            </a:pPr>
            <a:r>
              <a:rPr lang="en-US"/>
              <a:t>Học sinh lớp 3/1 Tr</a:t>
            </a:r>
            <a:r>
              <a:rPr lang="vi-VN"/>
              <a:t>ư</a:t>
            </a:r>
            <a:r>
              <a:rPr lang="en-US"/>
              <a:t>ờng tiểu học Thạnh Hòa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Từ lâu em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ã m</a:t>
            </a:r>
            <a:r>
              <a:rPr lang="vi-VN">
                <a:solidFill>
                  <a:srgbClr val="0000FF"/>
                </a:solidFill>
              </a:rPr>
              <a:t>ơ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vi-VN">
                <a:solidFill>
                  <a:srgbClr val="0000FF"/>
                </a:solidFill>
              </a:rPr>
              <a:t>ư</a:t>
            </a:r>
            <a:r>
              <a:rPr lang="en-US">
                <a:solidFill>
                  <a:srgbClr val="0000FF"/>
                </a:solidFill>
              </a:rPr>
              <a:t>ớc </a:t>
            </a:r>
            <a:r>
              <a:rPr lang="vi-VN">
                <a:solidFill>
                  <a:srgbClr val="0000FF"/>
                </a:solidFill>
              </a:rPr>
              <a:t>đư</a:t>
            </a:r>
            <a:r>
              <a:rPr lang="en-US">
                <a:solidFill>
                  <a:srgbClr val="0000FF"/>
                </a:solidFill>
              </a:rPr>
              <a:t>ợc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ứng trong hàng ngũ Đội Thiếu niên Tiền phong Hồ Chí Minh, </a:t>
            </a:r>
            <a:r>
              <a:rPr lang="vi-VN">
                <a:solidFill>
                  <a:srgbClr val="0000FF"/>
                </a:solidFill>
              </a:rPr>
              <a:t>đư</a:t>
            </a:r>
            <a:r>
              <a:rPr lang="en-US">
                <a:solidFill>
                  <a:srgbClr val="0000FF"/>
                </a:solidFill>
              </a:rPr>
              <a:t>ợc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eo trên vai kh</a:t>
            </a:r>
            <a:r>
              <a:rPr lang="vi-VN">
                <a:solidFill>
                  <a:srgbClr val="0000FF"/>
                </a:solidFill>
              </a:rPr>
              <a:t>ă</a:t>
            </a:r>
            <a:r>
              <a:rPr lang="en-US">
                <a:solidFill>
                  <a:srgbClr val="0000FF"/>
                </a:solidFill>
              </a:rPr>
              <a:t>n quàng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ỏ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ội viên. Thời gian qua, em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ã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ọc rất kĩ bản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iều lệ của Đội và càng hiểu Đội là một tổ chức rất tốt giúp em rèn luyện trở thành ng</a:t>
            </a:r>
            <a:r>
              <a:rPr lang="vi-VN">
                <a:solidFill>
                  <a:srgbClr val="0000FF"/>
                </a:solidFill>
              </a:rPr>
              <a:t>ư</a:t>
            </a:r>
            <a:r>
              <a:rPr lang="en-US">
                <a:solidFill>
                  <a:srgbClr val="0000FF"/>
                </a:solidFill>
              </a:rPr>
              <a:t>ời có ích cho Tổ quốc. Vì vậy em viết </a:t>
            </a:r>
            <a:r>
              <a:rPr lang="vi-VN">
                <a:solidFill>
                  <a:srgbClr val="0000FF"/>
                </a:solidFill>
              </a:rPr>
              <a:t>đơ</a:t>
            </a:r>
            <a:r>
              <a:rPr lang="en-US">
                <a:solidFill>
                  <a:srgbClr val="0000FF"/>
                </a:solidFill>
              </a:rPr>
              <a:t>n này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ề nghị Ban chỉ huy Liên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ội xét cho em </a:t>
            </a:r>
            <a:r>
              <a:rPr lang="vi-VN">
                <a:solidFill>
                  <a:srgbClr val="0000FF"/>
                </a:solidFill>
              </a:rPr>
              <a:t>đư</a:t>
            </a:r>
            <a:r>
              <a:rPr lang="en-US">
                <a:solidFill>
                  <a:srgbClr val="0000FF"/>
                </a:solidFill>
              </a:rPr>
              <a:t>ợc vào Đội, </a:t>
            </a:r>
            <a:r>
              <a:rPr lang="vi-VN">
                <a:solidFill>
                  <a:srgbClr val="0000FF"/>
                </a:solidFill>
              </a:rPr>
              <a:t>đư</a:t>
            </a:r>
            <a:r>
              <a:rPr lang="en-US">
                <a:solidFill>
                  <a:srgbClr val="0000FF"/>
                </a:solidFill>
              </a:rPr>
              <a:t>ợc thực hiện </a:t>
            </a:r>
            <a:r>
              <a:rPr lang="vi-VN">
                <a:solidFill>
                  <a:srgbClr val="0000FF"/>
                </a:solidFill>
              </a:rPr>
              <a:t>ư</a:t>
            </a:r>
            <a:r>
              <a:rPr lang="en-US">
                <a:solidFill>
                  <a:srgbClr val="0000FF"/>
                </a:solidFill>
              </a:rPr>
              <a:t>ớc m</a:t>
            </a:r>
            <a:r>
              <a:rPr lang="vi-VN">
                <a:solidFill>
                  <a:srgbClr val="0000FF"/>
                </a:solidFill>
              </a:rPr>
              <a:t>ơ</a:t>
            </a:r>
            <a:r>
              <a:rPr lang="en-US">
                <a:solidFill>
                  <a:srgbClr val="0000FF"/>
                </a:solidFill>
              </a:rPr>
              <a:t> từ lâu của mình.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Đ</a:t>
            </a:r>
            <a:r>
              <a:rPr lang="vi-VN">
                <a:solidFill>
                  <a:srgbClr val="0000FF"/>
                </a:solidFill>
              </a:rPr>
              <a:t>ư</a:t>
            </a:r>
            <a:r>
              <a:rPr lang="en-US">
                <a:solidFill>
                  <a:srgbClr val="0000FF"/>
                </a:solidFill>
              </a:rPr>
              <a:t>ợc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ứng trong hàng ngũ của Đội, em xin hứa sẽ thực hiện tốt Điều lệ Đội, sẽ cố gắng nhiều h</a:t>
            </a:r>
            <a:r>
              <a:rPr lang="vi-VN">
                <a:solidFill>
                  <a:srgbClr val="0000FF"/>
                </a:solidFill>
              </a:rPr>
              <a:t>ơ</a:t>
            </a:r>
            <a:r>
              <a:rPr lang="en-US">
                <a:solidFill>
                  <a:srgbClr val="0000FF"/>
                </a:solidFill>
              </a:rPr>
              <a:t>n nữa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ể xứng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áng là </a:t>
            </a:r>
            <a:r>
              <a:rPr lang="vi-VN">
                <a:solidFill>
                  <a:srgbClr val="0000FF"/>
                </a:solidFill>
              </a:rPr>
              <a:t>đ</a:t>
            </a:r>
            <a:r>
              <a:rPr lang="en-US">
                <a:solidFill>
                  <a:srgbClr val="0000FF"/>
                </a:solidFill>
              </a:rPr>
              <a:t>ội viên g</a:t>
            </a:r>
            <a:r>
              <a:rPr lang="vi-VN">
                <a:solidFill>
                  <a:srgbClr val="0000FF"/>
                </a:solidFill>
              </a:rPr>
              <a:t>ươ</a:t>
            </a:r>
            <a:r>
              <a:rPr lang="en-US">
                <a:solidFill>
                  <a:srgbClr val="0000FF"/>
                </a:solidFill>
              </a:rPr>
              <a:t>ng mẫu, là con ngoan, trò giỏi.</a:t>
            </a:r>
          </a:p>
          <a:p>
            <a:pPr algn="r">
              <a:spcBef>
                <a:spcPct val="50000"/>
              </a:spcBef>
            </a:pPr>
            <a:r>
              <a:rPr lang="en-US"/>
              <a:t>Ng</a:t>
            </a:r>
            <a:r>
              <a:rPr lang="vi-VN"/>
              <a:t>ư</a:t>
            </a:r>
            <a:r>
              <a:rPr lang="en-US"/>
              <a:t>ời làm </a:t>
            </a:r>
            <a:r>
              <a:rPr lang="vi-VN"/>
              <a:t>đơ</a:t>
            </a:r>
            <a:r>
              <a:rPr lang="en-US"/>
              <a:t>n</a:t>
            </a:r>
          </a:p>
          <a:p>
            <a:pPr>
              <a:spcBef>
                <a:spcPct val="50000"/>
              </a:spcBef>
            </a:pPr>
            <a:r>
              <a:rPr lang="en-US"/>
              <a:t>								</a:t>
            </a:r>
            <a:r>
              <a:rPr lang="en-US">
                <a:solidFill>
                  <a:srgbClr val="0000FF"/>
                </a:solidFill>
              </a:rPr>
              <a:t>Hồng</a:t>
            </a:r>
          </a:p>
          <a:p>
            <a:pPr algn="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Lê Minh Hồng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2046288" y="5867400"/>
            <a:ext cx="4025900" cy="1066800"/>
            <a:chOff x="1289" y="3696"/>
            <a:chExt cx="2536" cy="672"/>
          </a:xfrm>
        </p:grpSpPr>
        <p:pic>
          <p:nvPicPr>
            <p:cNvPr id="5125" name="Picture 4" descr="DECOR033"/>
            <p:cNvPicPr>
              <a:picLocks noChangeAspect="1" noChangeArrowheads="1"/>
            </p:cNvPicPr>
            <p:nvPr/>
          </p:nvPicPr>
          <p:blipFill>
            <a:blip r:embed="rId2">
              <a:lum bright="68000" contrast="34000"/>
            </a:blip>
            <a:srcRect/>
            <a:stretch>
              <a:fillRect/>
            </a:stretch>
          </p:blipFill>
          <p:spPr bwMode="auto">
            <a:xfrm rot="-824474">
              <a:off x="1289" y="3734"/>
              <a:ext cx="121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5" descr="DECOR033"/>
            <p:cNvPicPr>
              <a:picLocks noChangeAspect="1" noChangeArrowheads="1"/>
            </p:cNvPicPr>
            <p:nvPr/>
          </p:nvPicPr>
          <p:blipFill>
            <a:blip r:embed="rId2">
              <a:lum bright="68000" contrast="34000"/>
            </a:blip>
            <a:srcRect/>
            <a:stretch>
              <a:fillRect/>
            </a:stretch>
          </p:blipFill>
          <p:spPr bwMode="auto">
            <a:xfrm rot="674858" flipH="1">
              <a:off x="2544" y="3696"/>
              <a:ext cx="128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3276600" y="119221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Tập làm v</a:t>
            </a:r>
            <a:r>
              <a:rPr lang="vi-VN" sz="3200"/>
              <a:t>ă</a:t>
            </a:r>
            <a:r>
              <a:rPr lang="en-US" sz="3200"/>
              <a:t>n</a:t>
            </a: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3657600" y="172402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Viết </a:t>
            </a:r>
            <a:r>
              <a:rPr lang="vi-VN" sz="2400" b="1">
                <a:solidFill>
                  <a:srgbClr val="FF0066"/>
                </a:solidFill>
              </a:rPr>
              <a:t>đơ</a:t>
            </a:r>
            <a:r>
              <a:rPr lang="en-US" sz="2400" b="1">
                <a:solidFill>
                  <a:srgbClr val="FF0066"/>
                </a:solidFill>
              </a:rPr>
              <a:t>n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066800" y="24384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</a:rPr>
              <a:t>Dựa theo mẫu </a:t>
            </a:r>
            <a:r>
              <a:rPr lang="vi-VN" sz="3200">
                <a:solidFill>
                  <a:srgbClr val="0000FF"/>
                </a:solidFill>
              </a:rPr>
              <a:t>đơ</a:t>
            </a:r>
            <a:r>
              <a:rPr lang="en-US" sz="3200">
                <a:solidFill>
                  <a:srgbClr val="0000FF"/>
                </a:solidFill>
              </a:rPr>
              <a:t>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ã học, em hãy viết </a:t>
            </a:r>
            <a:r>
              <a:rPr lang="vi-VN" sz="3200">
                <a:solidFill>
                  <a:srgbClr val="0000FF"/>
                </a:solidFill>
              </a:rPr>
              <a:t>đơ</a:t>
            </a:r>
            <a:r>
              <a:rPr lang="en-US" sz="3200">
                <a:solidFill>
                  <a:srgbClr val="0000FF"/>
                </a:solidFill>
              </a:rPr>
              <a:t>n xin vào Đội Thiếu niên Tiền phong Hồ Chí Minh.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914400" y="2286000"/>
            <a:ext cx="7772400" cy="2209800"/>
          </a:xfrm>
          <a:prstGeom prst="foldedCorner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3048000" y="4826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Tập làm v</a:t>
            </a:r>
            <a:r>
              <a:rPr lang="vi-VN" sz="2800"/>
              <a:t>ă</a:t>
            </a:r>
            <a:r>
              <a:rPr lang="en-US" sz="2800"/>
              <a:t>n</a:t>
            </a:r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3581400" y="914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Viết </a:t>
            </a:r>
            <a:r>
              <a:rPr lang="vi-VN" sz="2000" b="1">
                <a:solidFill>
                  <a:srgbClr val="FF0066"/>
                </a:solidFill>
              </a:rPr>
              <a:t>đơ</a:t>
            </a:r>
            <a:r>
              <a:rPr lang="en-US" sz="2000" b="1">
                <a:solidFill>
                  <a:srgbClr val="FF0066"/>
                </a:solidFill>
              </a:rPr>
              <a:t>n</a:t>
            </a:r>
          </a:p>
        </p:txBody>
      </p:sp>
      <p:pic>
        <p:nvPicPr>
          <p:cNvPr id="7172" name="Picture 8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42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2133600" y="22860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33FF"/>
                </a:solidFill>
              </a:rPr>
              <a:t>- Đ</a:t>
            </a:r>
            <a:r>
              <a:rPr lang="vi-VN" sz="1600" b="1">
                <a:solidFill>
                  <a:srgbClr val="3333FF"/>
                </a:solidFill>
              </a:rPr>
              <a:t>ơ</a:t>
            </a:r>
            <a:r>
              <a:rPr lang="en-US" sz="1600" b="1">
                <a:solidFill>
                  <a:srgbClr val="3333FF"/>
                </a:solidFill>
              </a:rPr>
              <a:t>n viết có </a:t>
            </a:r>
            <a:r>
              <a:rPr lang="vi-VN" sz="1600" b="1">
                <a:solidFill>
                  <a:srgbClr val="3333FF"/>
                </a:solidFill>
              </a:rPr>
              <a:t>đ</a:t>
            </a:r>
            <a:r>
              <a:rPr lang="en-US" sz="1600" b="1">
                <a:solidFill>
                  <a:srgbClr val="3333FF"/>
                </a:solidFill>
              </a:rPr>
              <a:t>úng mẫu không? (trình tự của lá </a:t>
            </a:r>
            <a:r>
              <a:rPr lang="vi-VN" sz="1600" b="1">
                <a:solidFill>
                  <a:srgbClr val="3333FF"/>
                </a:solidFill>
              </a:rPr>
              <a:t>đơ</a:t>
            </a:r>
            <a:r>
              <a:rPr lang="en-US" sz="1600" b="1">
                <a:solidFill>
                  <a:srgbClr val="3333FF"/>
                </a:solidFill>
              </a:rPr>
              <a:t>n, nội dung trong </a:t>
            </a:r>
            <a:r>
              <a:rPr lang="vi-VN" sz="1600" b="1">
                <a:solidFill>
                  <a:srgbClr val="3333FF"/>
                </a:solidFill>
              </a:rPr>
              <a:t>đơ</a:t>
            </a:r>
            <a:r>
              <a:rPr lang="en-US" sz="1600" b="1">
                <a:solidFill>
                  <a:srgbClr val="3333FF"/>
                </a:solidFill>
              </a:rPr>
              <a:t>n, bạn </a:t>
            </a:r>
            <a:r>
              <a:rPr lang="vi-VN" sz="1600" b="1">
                <a:solidFill>
                  <a:srgbClr val="3333FF"/>
                </a:solidFill>
              </a:rPr>
              <a:t>đ</a:t>
            </a:r>
            <a:r>
              <a:rPr lang="en-US" sz="1600" b="1">
                <a:solidFill>
                  <a:srgbClr val="3333FF"/>
                </a:solidFill>
              </a:rPr>
              <a:t>ã kí tên trong </a:t>
            </a:r>
            <a:r>
              <a:rPr lang="vi-VN" sz="1600" b="1">
                <a:solidFill>
                  <a:srgbClr val="3333FF"/>
                </a:solidFill>
              </a:rPr>
              <a:t>đơ</a:t>
            </a:r>
            <a:r>
              <a:rPr lang="en-US" sz="1600" b="1">
                <a:solidFill>
                  <a:srgbClr val="3333FF"/>
                </a:solidFill>
              </a:rPr>
              <a:t>n ch</a:t>
            </a:r>
            <a:r>
              <a:rPr lang="vi-VN" sz="1600" b="1">
                <a:solidFill>
                  <a:srgbClr val="3333FF"/>
                </a:solidFill>
              </a:rPr>
              <a:t>ư</a:t>
            </a:r>
            <a:r>
              <a:rPr lang="en-US" sz="1600" b="1">
                <a:solidFill>
                  <a:srgbClr val="3333FF"/>
                </a:solidFill>
              </a:rPr>
              <a:t>a)</a:t>
            </a:r>
          </a:p>
        </p:txBody>
      </p:sp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2514600" y="3429000"/>
            <a:ext cx="487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33FF"/>
                </a:solidFill>
              </a:rPr>
              <a:t>- Cách diễn </a:t>
            </a:r>
            <a:r>
              <a:rPr lang="vi-VN" sz="1600" b="1">
                <a:solidFill>
                  <a:srgbClr val="3333FF"/>
                </a:solidFill>
              </a:rPr>
              <a:t>đ</a:t>
            </a:r>
            <a:r>
              <a:rPr lang="en-US" sz="1600" b="1">
                <a:solidFill>
                  <a:srgbClr val="3333FF"/>
                </a:solidFill>
              </a:rPr>
              <a:t>ạt trong lá </a:t>
            </a:r>
            <a:r>
              <a:rPr lang="vi-VN" sz="1600" b="1">
                <a:solidFill>
                  <a:srgbClr val="3333FF"/>
                </a:solidFill>
              </a:rPr>
              <a:t>đơ</a:t>
            </a:r>
            <a:r>
              <a:rPr lang="en-US" sz="1600" b="1">
                <a:solidFill>
                  <a:srgbClr val="3333FF"/>
                </a:solidFill>
              </a:rPr>
              <a:t>n (dùng từ, </a:t>
            </a:r>
            <a:r>
              <a:rPr lang="vi-VN" sz="1600" b="1">
                <a:solidFill>
                  <a:srgbClr val="3333FF"/>
                </a:solidFill>
              </a:rPr>
              <a:t>đ</a:t>
            </a:r>
            <a:r>
              <a:rPr lang="en-US" sz="1600" b="1">
                <a:solidFill>
                  <a:srgbClr val="3333FF"/>
                </a:solidFill>
              </a:rPr>
              <a:t>ặt câu)</a:t>
            </a:r>
          </a:p>
        </p:txBody>
      </p: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2133600" y="42672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33FF"/>
                </a:solidFill>
              </a:rPr>
              <a:t>- Lá </a:t>
            </a:r>
            <a:r>
              <a:rPr lang="vi-VN" sz="1600" b="1">
                <a:solidFill>
                  <a:srgbClr val="3333FF"/>
                </a:solidFill>
              </a:rPr>
              <a:t>đơ</a:t>
            </a:r>
            <a:r>
              <a:rPr lang="en-US" sz="1600" b="1">
                <a:solidFill>
                  <a:srgbClr val="3333FF"/>
                </a:solidFill>
              </a:rPr>
              <a:t>n viết có chân thực, thể hiện hiểu biết về Đội, tình cảm của ng</a:t>
            </a:r>
            <a:r>
              <a:rPr lang="vi-VN" sz="1600" b="1">
                <a:solidFill>
                  <a:srgbClr val="3333FF"/>
                </a:solidFill>
              </a:rPr>
              <a:t>ư</a:t>
            </a:r>
            <a:r>
              <a:rPr lang="en-US" sz="1600" b="1">
                <a:solidFill>
                  <a:srgbClr val="3333FF"/>
                </a:solidFill>
              </a:rPr>
              <a:t>ời viết và nguyện vọng tha thiết muốn </a:t>
            </a:r>
            <a:r>
              <a:rPr lang="vi-VN" sz="1600" b="1">
                <a:solidFill>
                  <a:srgbClr val="3333FF"/>
                </a:solidFill>
              </a:rPr>
              <a:t>đư</a:t>
            </a:r>
            <a:r>
              <a:rPr lang="en-US" sz="1600" b="1">
                <a:solidFill>
                  <a:srgbClr val="3333FF"/>
                </a:solidFill>
              </a:rPr>
              <a:t>ợc vào Đội hay không?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28600"/>
            <a:ext cx="10336213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76200" y="838200"/>
            <a:ext cx="69342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700" b="1">
                <a:solidFill>
                  <a:srgbClr val="66FF33"/>
                </a:solidFill>
                <a:latin typeface="Arial"/>
              </a:rPr>
              <a:t>Tiết học</a:t>
            </a:r>
          </a:p>
          <a:p>
            <a:pPr algn="ctr">
              <a:defRPr/>
            </a:pPr>
            <a:r>
              <a:rPr lang="en-US" sz="7700" b="1">
                <a:solidFill>
                  <a:srgbClr val="66FF33"/>
                </a:solidFill>
                <a:latin typeface="Arial"/>
              </a:rPr>
              <a:t>		</a:t>
            </a:r>
            <a:r>
              <a:rPr lang="vi-VN" sz="7700" b="1">
                <a:solidFill>
                  <a:srgbClr val="66FF33"/>
                </a:solidFill>
              </a:rPr>
              <a:t>đ</a:t>
            </a:r>
            <a:r>
              <a:rPr lang="en-US" sz="7700" b="1">
                <a:solidFill>
                  <a:srgbClr val="66FF33"/>
                </a:solidFill>
                <a:latin typeface="Arial"/>
              </a:rPr>
              <a:t>ến </a:t>
            </a:r>
            <a:r>
              <a:rPr lang="vi-VN" sz="7700" b="1">
                <a:solidFill>
                  <a:srgbClr val="66FF33"/>
                </a:solidFill>
              </a:rPr>
              <a:t>đ</a:t>
            </a:r>
            <a:r>
              <a:rPr lang="en-US" sz="7700" b="1">
                <a:solidFill>
                  <a:srgbClr val="66FF33"/>
                </a:solidFill>
                <a:latin typeface="Arial"/>
              </a:rPr>
              <a:t>ây </a:t>
            </a:r>
          </a:p>
          <a:p>
            <a:pPr algn="ctr">
              <a:defRPr/>
            </a:pPr>
            <a:r>
              <a:rPr lang="en-US" sz="7700" b="1">
                <a:solidFill>
                  <a:srgbClr val="66FF33"/>
                </a:solidFill>
                <a:latin typeface="Arial"/>
              </a:rPr>
              <a:t>kết thúc!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3058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ĐỘI THIẾU NIÊN TIỀN PHONG HỒ CHÍ MINH</a:t>
            </a:r>
          </a:p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Thạnh Hòa, ngày 6 tháng 9 n</a:t>
            </a:r>
            <a:r>
              <a:rPr lang="vi-VN" b="1">
                <a:solidFill>
                  <a:srgbClr val="3333FF"/>
                </a:solidFill>
              </a:rPr>
              <a:t>ă</a:t>
            </a:r>
            <a:r>
              <a:rPr lang="en-US" b="1">
                <a:solidFill>
                  <a:srgbClr val="3333FF"/>
                </a:solidFill>
              </a:rPr>
              <a:t>m 2011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Đ</a:t>
            </a:r>
            <a:r>
              <a:rPr lang="vi-VN" b="1">
                <a:solidFill>
                  <a:srgbClr val="3333FF"/>
                </a:solidFill>
              </a:rPr>
              <a:t>Ơ</a:t>
            </a:r>
            <a:r>
              <a:rPr lang="en-US" b="1">
                <a:solidFill>
                  <a:srgbClr val="3333FF"/>
                </a:solidFill>
              </a:rPr>
              <a:t>N XIN VÀO ĐỘI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Kính gửi: - Ban phụ trách Đội Tr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ờng tiểu học Thạnh Hòa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	- Ban chỉ huy Liên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ội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Em tên: Lê Minh Hồng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Sinh ngày: 25 tháng 6 n</a:t>
            </a:r>
            <a:r>
              <a:rPr lang="vi-VN" b="1">
                <a:solidFill>
                  <a:srgbClr val="3333FF"/>
                </a:solidFill>
              </a:rPr>
              <a:t>ă</a:t>
            </a:r>
            <a:r>
              <a:rPr lang="en-US" b="1">
                <a:solidFill>
                  <a:srgbClr val="3333FF"/>
                </a:solidFill>
              </a:rPr>
              <a:t>m 2002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Học sinh lớp 3/1 Tr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ờng tiểu học Thạnh Hòa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     Từ lâu em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ã m</a:t>
            </a:r>
            <a:r>
              <a:rPr lang="vi-VN" b="1">
                <a:solidFill>
                  <a:srgbClr val="3333FF"/>
                </a:solidFill>
              </a:rPr>
              <a:t>ơ</a:t>
            </a:r>
            <a:r>
              <a:rPr lang="en-US" b="1">
                <a:solidFill>
                  <a:srgbClr val="3333FF"/>
                </a:solidFill>
              </a:rPr>
              <a:t> 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ớc </a:t>
            </a:r>
            <a:r>
              <a:rPr lang="vi-VN" b="1">
                <a:solidFill>
                  <a:srgbClr val="3333FF"/>
                </a:solidFill>
              </a:rPr>
              <a:t>đư</a:t>
            </a:r>
            <a:r>
              <a:rPr lang="en-US" b="1">
                <a:solidFill>
                  <a:srgbClr val="3333FF"/>
                </a:solidFill>
              </a:rPr>
              <a:t>ợc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ứng trong hàng ngũ Đội Thiếu niên Tiền phong Hồ Chí Minh, </a:t>
            </a:r>
            <a:r>
              <a:rPr lang="vi-VN" b="1">
                <a:solidFill>
                  <a:srgbClr val="3333FF"/>
                </a:solidFill>
              </a:rPr>
              <a:t>đư</a:t>
            </a:r>
            <a:r>
              <a:rPr lang="en-US" b="1">
                <a:solidFill>
                  <a:srgbClr val="3333FF"/>
                </a:solidFill>
              </a:rPr>
              <a:t>ợc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eo trên vai kh</a:t>
            </a:r>
            <a:r>
              <a:rPr lang="vi-VN" b="1">
                <a:solidFill>
                  <a:srgbClr val="3333FF"/>
                </a:solidFill>
              </a:rPr>
              <a:t>ă</a:t>
            </a:r>
            <a:r>
              <a:rPr lang="en-US" b="1">
                <a:solidFill>
                  <a:srgbClr val="3333FF"/>
                </a:solidFill>
              </a:rPr>
              <a:t>n quàng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ỏ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ội viên. Thời gian qua, em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ã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ọc rất kĩ bản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iều lệ của Đội và càng hiểu Đội là một tổ chức rất tốt giúp em rèn luyện trở thành ng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ời có ích cho Tổ quốc. Vì vậy em viết </a:t>
            </a:r>
            <a:r>
              <a:rPr lang="vi-VN" b="1">
                <a:solidFill>
                  <a:srgbClr val="3333FF"/>
                </a:solidFill>
              </a:rPr>
              <a:t>đơ</a:t>
            </a:r>
            <a:r>
              <a:rPr lang="en-US" b="1">
                <a:solidFill>
                  <a:srgbClr val="3333FF"/>
                </a:solidFill>
              </a:rPr>
              <a:t>n này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ề nghị Ban chỉ huy Liên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ội xét cho em </a:t>
            </a:r>
            <a:r>
              <a:rPr lang="vi-VN" b="1">
                <a:solidFill>
                  <a:srgbClr val="3333FF"/>
                </a:solidFill>
              </a:rPr>
              <a:t>đư</a:t>
            </a:r>
            <a:r>
              <a:rPr lang="en-US" b="1">
                <a:solidFill>
                  <a:srgbClr val="3333FF"/>
                </a:solidFill>
              </a:rPr>
              <a:t>ợc vào Đội, </a:t>
            </a:r>
            <a:r>
              <a:rPr lang="vi-VN" b="1">
                <a:solidFill>
                  <a:srgbClr val="3333FF"/>
                </a:solidFill>
              </a:rPr>
              <a:t>đư</a:t>
            </a:r>
            <a:r>
              <a:rPr lang="en-US" b="1">
                <a:solidFill>
                  <a:srgbClr val="3333FF"/>
                </a:solidFill>
              </a:rPr>
              <a:t>ợc thực hiện 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ớc m</a:t>
            </a:r>
            <a:r>
              <a:rPr lang="vi-VN" b="1">
                <a:solidFill>
                  <a:srgbClr val="3333FF"/>
                </a:solidFill>
              </a:rPr>
              <a:t>ơ</a:t>
            </a:r>
            <a:r>
              <a:rPr lang="en-US" b="1">
                <a:solidFill>
                  <a:srgbClr val="3333FF"/>
                </a:solidFill>
              </a:rPr>
              <a:t> từ lâu của mình.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    Đ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ợc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ứng trong hàng ngũ của Đội, em xin hứa sẽ thực hiện tốt Điều lệ Đội, sẽ cố gắng nhiều h</a:t>
            </a:r>
            <a:r>
              <a:rPr lang="vi-VN" b="1">
                <a:solidFill>
                  <a:srgbClr val="3333FF"/>
                </a:solidFill>
              </a:rPr>
              <a:t>ơ</a:t>
            </a:r>
            <a:r>
              <a:rPr lang="en-US" b="1">
                <a:solidFill>
                  <a:srgbClr val="3333FF"/>
                </a:solidFill>
              </a:rPr>
              <a:t>n nữa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ể xứng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áng là </a:t>
            </a:r>
            <a:r>
              <a:rPr lang="vi-VN" b="1">
                <a:solidFill>
                  <a:srgbClr val="3333FF"/>
                </a:solidFill>
              </a:rPr>
              <a:t>đ</a:t>
            </a:r>
            <a:r>
              <a:rPr lang="en-US" b="1">
                <a:solidFill>
                  <a:srgbClr val="3333FF"/>
                </a:solidFill>
              </a:rPr>
              <a:t>ội viên g</a:t>
            </a:r>
            <a:r>
              <a:rPr lang="vi-VN" b="1">
                <a:solidFill>
                  <a:srgbClr val="3333FF"/>
                </a:solidFill>
              </a:rPr>
              <a:t>ươ</a:t>
            </a:r>
            <a:r>
              <a:rPr lang="en-US" b="1">
                <a:solidFill>
                  <a:srgbClr val="3333FF"/>
                </a:solidFill>
              </a:rPr>
              <a:t>ng mẫu, là con ngoan, trò giỏi.</a:t>
            </a:r>
          </a:p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Ng</a:t>
            </a:r>
            <a:r>
              <a:rPr lang="vi-VN" b="1">
                <a:solidFill>
                  <a:srgbClr val="3333FF"/>
                </a:solidFill>
              </a:rPr>
              <a:t>ư</a:t>
            </a:r>
            <a:r>
              <a:rPr lang="en-US" b="1">
                <a:solidFill>
                  <a:srgbClr val="3333FF"/>
                </a:solidFill>
              </a:rPr>
              <a:t>ời làm </a:t>
            </a:r>
            <a:r>
              <a:rPr lang="vi-VN" b="1">
                <a:solidFill>
                  <a:srgbClr val="3333FF"/>
                </a:solidFill>
              </a:rPr>
              <a:t>đơ</a:t>
            </a:r>
            <a:r>
              <a:rPr lang="en-US" b="1">
                <a:solidFill>
                  <a:srgbClr val="3333FF"/>
                </a:solidFill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								Hồng</a:t>
            </a:r>
          </a:p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Lê Minh Hồng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57150" cmpd="thinThick">
            <a:pattFill prst="pct90">
              <a:fgClr>
                <a:srgbClr val="0066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33FF"/>
              </a:solidFill>
            </a:endParaRPr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2105025" y="6096000"/>
            <a:ext cx="4448175" cy="762000"/>
            <a:chOff x="1326" y="3840"/>
            <a:chExt cx="2802" cy="480"/>
          </a:xfrm>
        </p:grpSpPr>
        <p:pic>
          <p:nvPicPr>
            <p:cNvPr id="9222" name="Picture 5" descr="DECOR033"/>
            <p:cNvPicPr>
              <a:picLocks noChangeAspect="1" noChangeArrowheads="1"/>
            </p:cNvPicPr>
            <p:nvPr/>
          </p:nvPicPr>
          <p:blipFill>
            <a:blip r:embed="rId2">
              <a:lum bright="68000" contrast="34000"/>
            </a:blip>
            <a:srcRect/>
            <a:stretch>
              <a:fillRect/>
            </a:stretch>
          </p:blipFill>
          <p:spPr bwMode="auto">
            <a:xfrm rot="-824474">
              <a:off x="1326" y="3867"/>
              <a:ext cx="136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DECOR033"/>
            <p:cNvPicPr>
              <a:picLocks noChangeAspect="1" noChangeArrowheads="1"/>
            </p:cNvPicPr>
            <p:nvPr/>
          </p:nvPicPr>
          <p:blipFill>
            <a:blip r:embed="rId2">
              <a:lum bright="68000" contrast="34000"/>
            </a:blip>
            <a:srcRect/>
            <a:stretch>
              <a:fillRect/>
            </a:stretch>
          </p:blipFill>
          <p:spPr bwMode="auto">
            <a:xfrm rot="674858" flipH="1">
              <a:off x="2694" y="3840"/>
              <a:ext cx="143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30" descr="http://images.yume.vn/blog/200903/23/8733941237803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5638800"/>
            <a:ext cx="10144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678</Words>
  <Application>Microsoft Office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81</cp:revision>
  <dcterms:created xsi:type="dcterms:W3CDTF">2011-06-24T07:51:03Z</dcterms:created>
  <dcterms:modified xsi:type="dcterms:W3CDTF">2016-06-29T10:00:59Z</dcterms:modified>
</cp:coreProperties>
</file>