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91" r:id="rId3"/>
    <p:sldId id="272" r:id="rId4"/>
    <p:sldId id="286" r:id="rId5"/>
    <p:sldId id="273" r:id="rId6"/>
    <p:sldId id="283" r:id="rId7"/>
    <p:sldId id="277" r:id="rId8"/>
    <p:sldId id="288" r:id="rId9"/>
    <p:sldId id="278" r:id="rId10"/>
    <p:sldId id="279"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CC"/>
    <a:srgbClr val="FF5050"/>
    <a:srgbClr val="FF3300"/>
    <a:srgbClr val="00FF00"/>
    <a:srgbClr val="0000FF"/>
    <a:srgbClr val="CC3300"/>
    <a:srgbClr val="FF00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1" autoAdjust="0"/>
    <p:restoredTop sz="94664" autoAdjust="0"/>
  </p:normalViewPr>
  <p:slideViewPr>
    <p:cSldViewPr>
      <p:cViewPr varScale="1">
        <p:scale>
          <a:sx n="41" d="100"/>
          <a:sy n="41" d="100"/>
        </p:scale>
        <p:origin x="-13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5D9F6-1CBB-4DA8-9046-06443A6AFA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E7CEE-C482-4E95-BCBD-E20F7BEDAF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4A64AA-7D85-45DB-BE50-798B94221EE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B68132-428A-496C-8564-1AACE99105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4DFE2-8B71-4143-A677-C5C0FE122F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E4BFAD-0FE3-49D6-8310-C061D3EFC0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D94DF-7BEE-473B-B1FD-B784A7EE6C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91E01C-0F73-44E1-BCCC-A1B5EFD19F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7FC0CC-BCDB-4E77-82C7-BE6E110DE5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65D39D-CD3C-4F5F-A11B-09F96DDD59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50CCA-7C4C-4D63-923E-D4A7F6D167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646A05-AFE1-4875-9403-F46BC0E3F6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15B3FBF-D01A-4E3A-BBB8-F5660ACD6A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E:\chuy&#234;n%20&#273;&#7873;%20tlv\Chau%20Yeu%20Ba%20-%20Tien%20Minh%20%5bNCT%2050634453163869712666%5d.mp3"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4"/>
          <p:cNvSpPr txBox="1">
            <a:spLocks noChangeArrowheads="1"/>
          </p:cNvSpPr>
          <p:nvPr/>
        </p:nvSpPr>
        <p:spPr bwMode="auto">
          <a:xfrm>
            <a:off x="3352800" y="609600"/>
            <a:ext cx="3733800" cy="523875"/>
          </a:xfrm>
          <a:prstGeom prst="rect">
            <a:avLst/>
          </a:prstGeom>
          <a:noFill/>
          <a:ln w="9525">
            <a:noFill/>
            <a:miter lim="800000"/>
            <a:headEnd/>
            <a:tailEnd/>
          </a:ln>
        </p:spPr>
        <p:txBody>
          <a:bodyPr>
            <a:spAutoFit/>
          </a:bodyPr>
          <a:lstStyle/>
          <a:p>
            <a:pPr>
              <a:spcBef>
                <a:spcPct val="50000"/>
              </a:spcBef>
            </a:pPr>
            <a:r>
              <a:rPr lang="en-US" sz="2800">
                <a:latin typeface="Arial" charset="0"/>
              </a:rPr>
              <a:t>Tập làm văn</a:t>
            </a:r>
          </a:p>
        </p:txBody>
      </p:sp>
      <p:sp>
        <p:nvSpPr>
          <p:cNvPr id="24591" name="Text Box 15"/>
          <p:cNvSpPr txBox="1">
            <a:spLocks noChangeArrowheads="1"/>
          </p:cNvSpPr>
          <p:nvPr/>
        </p:nvSpPr>
        <p:spPr bwMode="auto">
          <a:xfrm>
            <a:off x="533400" y="1676400"/>
            <a:ext cx="8153400" cy="10668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Arial" charset="0"/>
              </a:rPr>
              <a:t>H: Khi tả ngoại hình nhân vật chúng ta cần chú ý tả những gì ?</a:t>
            </a:r>
          </a:p>
        </p:txBody>
      </p:sp>
      <p:sp>
        <p:nvSpPr>
          <p:cNvPr id="24592" name="Text Box 16"/>
          <p:cNvSpPr txBox="1">
            <a:spLocks noChangeArrowheads="1"/>
          </p:cNvSpPr>
          <p:nvPr/>
        </p:nvSpPr>
        <p:spPr bwMode="auto">
          <a:xfrm>
            <a:off x="508000" y="2819400"/>
            <a:ext cx="8534400" cy="10668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Arial" charset="0"/>
              </a:rPr>
              <a:t>H: Trong kể chuyện tại sao cần phải tả ngoại hình của nhân vật ?</a:t>
            </a:r>
          </a:p>
        </p:txBody>
      </p:sp>
    </p:spTree>
  </p:cSld>
  <p:clrMapOvr>
    <a:masterClrMapping/>
  </p:clrMapOvr>
  <p:transition>
    <p:cover dir="d"/>
    <p:sndAc>
      <p:stSnd>
        <p:snd r:embed="rId2" name="arrow.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91">
                                            <p:txEl>
                                              <p:pRg st="0" end="0"/>
                                            </p:txEl>
                                          </p:spTgt>
                                        </p:tgtEl>
                                        <p:attrNameLst>
                                          <p:attrName>style.visibility</p:attrName>
                                        </p:attrNameLst>
                                      </p:cBhvr>
                                      <p:to>
                                        <p:strVal val="visible"/>
                                      </p:to>
                                    </p:set>
                                    <p:animEffect transition="in" filter="wipe(down)">
                                      <p:cBhvr>
                                        <p:cTn id="7" dur="500"/>
                                        <p:tgtEl>
                                          <p:spTgt spid="245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24591">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24591">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24591">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4592">
                                            <p:txEl>
                                              <p:pRg st="0" end="0"/>
                                            </p:txEl>
                                          </p:spTgt>
                                        </p:tgtEl>
                                        <p:attrNameLst>
                                          <p:attrName>style.visibility</p:attrName>
                                        </p:attrNameLst>
                                      </p:cBhvr>
                                      <p:to>
                                        <p:strVal val="visible"/>
                                      </p:to>
                                    </p:set>
                                    <p:animEffect transition="in" filter="wipe(down)">
                                      <p:cBhvr>
                                        <p:cTn id="18" dur="500"/>
                                        <p:tgtEl>
                                          <p:spTgt spid="2459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nodeType="clickEffect">
                                  <p:stCondLst>
                                    <p:cond delay="0"/>
                                  </p:stCondLst>
                                  <p:childTnLst>
                                    <p:animEffect transition="out" filter="checkerboard(across)">
                                      <p:cBhvr>
                                        <p:cTn id="22" dur="500"/>
                                        <p:tgtEl>
                                          <p:spTgt spid="24592">
                                            <p:txEl>
                                              <p:pRg st="0" end="0"/>
                                            </p:txEl>
                                          </p:spTgt>
                                        </p:tgtEl>
                                      </p:cBhvr>
                                    </p:animEffect>
                                    <p:set>
                                      <p:cBhvr>
                                        <p:cTn id="23" dur="1" fill="hold">
                                          <p:stCondLst>
                                            <p:cond delay="499"/>
                                          </p:stCondLst>
                                        </p:cTn>
                                        <p:tgtEl>
                                          <p:spTgt spid="2459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25450"/>
            <a:ext cx="8153400" cy="10668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latin typeface="Arial" charset="0"/>
              </a:rPr>
              <a:t>Câu 3: Chi tiết sau đây tả ngoại hình của nhân vật nào ?</a:t>
            </a:r>
          </a:p>
        </p:txBody>
      </p:sp>
      <p:sp>
        <p:nvSpPr>
          <p:cNvPr id="37892" name="Text Box 4"/>
          <p:cNvSpPr txBox="1">
            <a:spLocks noChangeArrowheads="1"/>
          </p:cNvSpPr>
          <p:nvPr/>
        </p:nvSpPr>
        <p:spPr bwMode="auto">
          <a:xfrm>
            <a:off x="1600200" y="3200400"/>
            <a:ext cx="3835400" cy="579438"/>
          </a:xfrm>
          <a:prstGeom prst="rect">
            <a:avLst/>
          </a:prstGeom>
          <a:noFill/>
          <a:ln w="9525">
            <a:noFill/>
            <a:miter lim="800000"/>
            <a:headEnd/>
            <a:tailEnd/>
          </a:ln>
        </p:spPr>
        <p:txBody>
          <a:bodyPr>
            <a:spAutoFit/>
          </a:bodyPr>
          <a:lstStyle/>
          <a:p>
            <a:pPr eaLnBrk="0" hangingPunct="0">
              <a:spcBef>
                <a:spcPct val="50000"/>
              </a:spcBef>
            </a:pPr>
            <a:r>
              <a:rPr lang="en-US" sz="3200" b="1">
                <a:latin typeface="Arial" charset="0"/>
              </a:rPr>
              <a:t>A. Một em bé.</a:t>
            </a:r>
          </a:p>
        </p:txBody>
      </p:sp>
      <p:sp>
        <p:nvSpPr>
          <p:cNvPr id="37893" name="Text Box 5"/>
          <p:cNvSpPr txBox="1">
            <a:spLocks noChangeArrowheads="1"/>
          </p:cNvSpPr>
          <p:nvPr/>
        </p:nvSpPr>
        <p:spPr bwMode="auto">
          <a:xfrm>
            <a:off x="1609725" y="5105400"/>
            <a:ext cx="3886200" cy="641350"/>
          </a:xfrm>
          <a:prstGeom prst="rect">
            <a:avLst/>
          </a:prstGeom>
          <a:noFill/>
          <a:ln w="9525">
            <a:noFill/>
            <a:miter lim="800000"/>
            <a:headEnd/>
            <a:tailEnd/>
          </a:ln>
        </p:spPr>
        <p:txBody>
          <a:bodyPr>
            <a:spAutoFit/>
          </a:bodyPr>
          <a:lstStyle/>
          <a:p>
            <a:pPr eaLnBrk="0" hangingPunct="0">
              <a:spcBef>
                <a:spcPct val="50000"/>
              </a:spcBef>
            </a:pPr>
            <a:r>
              <a:rPr lang="en-US" sz="3200" b="1">
                <a:latin typeface="Arial" charset="0"/>
              </a:rPr>
              <a:t>C. Một cô gái.</a:t>
            </a:r>
            <a:r>
              <a:rPr lang="en-US" sz="3600" b="1">
                <a:latin typeface="Arial" charset="0"/>
              </a:rPr>
              <a:t> </a:t>
            </a:r>
          </a:p>
        </p:txBody>
      </p:sp>
      <p:sp>
        <p:nvSpPr>
          <p:cNvPr id="37894" name="Text Box 6"/>
          <p:cNvSpPr txBox="1">
            <a:spLocks noChangeArrowheads="1"/>
          </p:cNvSpPr>
          <p:nvPr/>
        </p:nvSpPr>
        <p:spPr bwMode="auto">
          <a:xfrm>
            <a:off x="1600200" y="4267200"/>
            <a:ext cx="3200400" cy="579438"/>
          </a:xfrm>
          <a:prstGeom prst="rect">
            <a:avLst/>
          </a:prstGeom>
          <a:noFill/>
          <a:ln w="9525">
            <a:noFill/>
            <a:miter lim="800000"/>
            <a:headEnd/>
            <a:tailEnd/>
          </a:ln>
        </p:spPr>
        <p:txBody>
          <a:bodyPr>
            <a:spAutoFit/>
          </a:bodyPr>
          <a:lstStyle/>
          <a:p>
            <a:pPr eaLnBrk="0" hangingPunct="0">
              <a:spcBef>
                <a:spcPct val="50000"/>
              </a:spcBef>
            </a:pPr>
            <a:r>
              <a:rPr lang="en-US" sz="3200" b="1">
                <a:latin typeface="Arial" charset="0"/>
              </a:rPr>
              <a:t>B. Một cụ già.</a:t>
            </a:r>
          </a:p>
        </p:txBody>
      </p:sp>
      <p:pic>
        <p:nvPicPr>
          <p:cNvPr id="37907" name="Picture 19" descr="bunny_thumping_foot_md_clr"/>
          <p:cNvPicPr>
            <a:picLocks noChangeAspect="1" noChangeArrowheads="1" noCrop="1"/>
          </p:cNvPicPr>
          <p:nvPr/>
        </p:nvPicPr>
        <p:blipFill>
          <a:blip r:embed="rId3">
            <a:lum contrast="12000"/>
          </a:blip>
          <a:srcRect/>
          <a:stretch>
            <a:fillRect/>
          </a:stretch>
        </p:blipFill>
        <p:spPr bwMode="auto">
          <a:xfrm>
            <a:off x="549275" y="4298950"/>
            <a:ext cx="762000" cy="1295400"/>
          </a:xfrm>
          <a:prstGeom prst="rect">
            <a:avLst/>
          </a:prstGeom>
          <a:noFill/>
          <a:ln w="9525">
            <a:noFill/>
            <a:miter lim="800000"/>
            <a:headEnd/>
            <a:tailEnd/>
          </a:ln>
        </p:spPr>
      </p:pic>
      <p:sp>
        <p:nvSpPr>
          <p:cNvPr id="37908" name="AutoShape 20"/>
          <p:cNvSpPr>
            <a:spLocks noChangeArrowheads="1"/>
          </p:cNvSpPr>
          <p:nvPr/>
        </p:nvSpPr>
        <p:spPr bwMode="auto">
          <a:xfrm>
            <a:off x="1390650" y="4210050"/>
            <a:ext cx="742950" cy="790575"/>
          </a:xfrm>
          <a:prstGeom prst="wedgeEllipseCallout">
            <a:avLst>
              <a:gd name="adj1" fmla="val -78634"/>
              <a:gd name="adj2" fmla="val 74699"/>
            </a:avLst>
          </a:prstGeom>
          <a:solidFill>
            <a:srgbClr val="00FFFF"/>
          </a:solidFill>
          <a:ln w="9525">
            <a:solidFill>
              <a:schemeClr val="tx1"/>
            </a:solidFill>
            <a:miter lim="800000"/>
            <a:headEnd/>
            <a:tailEnd/>
          </a:ln>
        </p:spPr>
        <p:txBody>
          <a:bodyPr/>
          <a:lstStyle/>
          <a:p>
            <a:pPr algn="ctr" eaLnBrk="0" hangingPunct="0"/>
            <a:r>
              <a:rPr lang="en-US" sz="3200" b="1">
                <a:latin typeface="Arial" charset="0"/>
              </a:rPr>
              <a:t>B</a:t>
            </a:r>
          </a:p>
        </p:txBody>
      </p:sp>
      <p:sp>
        <p:nvSpPr>
          <p:cNvPr id="37909" name="Text Box 21"/>
          <p:cNvSpPr txBox="1">
            <a:spLocks noChangeArrowheads="1"/>
          </p:cNvSpPr>
          <p:nvPr/>
        </p:nvSpPr>
        <p:spPr bwMode="auto">
          <a:xfrm>
            <a:off x="457200" y="1524000"/>
            <a:ext cx="8686800" cy="1066800"/>
          </a:xfrm>
          <a:prstGeom prst="rect">
            <a:avLst/>
          </a:prstGeom>
          <a:noFill/>
          <a:ln w="9525">
            <a:noFill/>
            <a:miter lim="800000"/>
            <a:headEnd/>
            <a:tailEnd/>
          </a:ln>
        </p:spPr>
        <p:txBody>
          <a:bodyPr>
            <a:spAutoFit/>
          </a:bodyPr>
          <a:lstStyle/>
          <a:p>
            <a:pPr>
              <a:spcBef>
                <a:spcPct val="50000"/>
              </a:spcBef>
            </a:pPr>
            <a:r>
              <a:rPr lang="en-US" sz="3200" b="1">
                <a:latin typeface="Arial" charset="0"/>
              </a:rPr>
              <a:t>- Lưng còng. Da nhăn nheo.Tóc bạc trắng. Hàm răng móm mém.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909">
                                            <p:txEl>
                                              <p:pRg st="0" end="0"/>
                                            </p:txEl>
                                          </p:spTgt>
                                        </p:tgtEl>
                                        <p:attrNameLst>
                                          <p:attrName>style.visibility</p:attrName>
                                        </p:attrNameLst>
                                      </p:cBhvr>
                                      <p:to>
                                        <p:strVal val="visible"/>
                                      </p:to>
                                    </p:set>
                                    <p:animEffect transition="in" filter="checkerboard(across)">
                                      <p:cBhvr>
                                        <p:cTn id="7" dur="500"/>
                                        <p:tgtEl>
                                          <p:spTgt spid="379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92">
                                            <p:txEl>
                                              <p:pRg st="0" end="0"/>
                                            </p:txEl>
                                          </p:spTgt>
                                        </p:tgtEl>
                                        <p:attrNameLst>
                                          <p:attrName>style.visibility</p:attrName>
                                        </p:attrNameLst>
                                      </p:cBhvr>
                                      <p:to>
                                        <p:strVal val="visible"/>
                                      </p:to>
                                    </p:set>
                                    <p:anim calcmode="lin" valueType="num">
                                      <p:cBhvr additive="base">
                                        <p:cTn id="12" dur="5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7894">
                                            <p:txEl>
                                              <p:pRg st="0" end="0"/>
                                            </p:txEl>
                                          </p:spTgt>
                                        </p:tgtEl>
                                        <p:attrNameLst>
                                          <p:attrName>style.visibility</p:attrName>
                                        </p:attrNameLst>
                                      </p:cBhvr>
                                      <p:to>
                                        <p:strVal val="visible"/>
                                      </p:to>
                                    </p:set>
                                    <p:anim calcmode="lin" valueType="num">
                                      <p:cBhvr additive="base">
                                        <p:cTn id="18" dur="5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7893">
                                            <p:txEl>
                                              <p:pRg st="0" end="0"/>
                                            </p:txEl>
                                          </p:spTgt>
                                        </p:tgtEl>
                                        <p:attrNameLst>
                                          <p:attrName>style.visibility</p:attrName>
                                        </p:attrNameLst>
                                      </p:cBhvr>
                                      <p:to>
                                        <p:strVal val="visible"/>
                                      </p:to>
                                    </p:set>
                                    <p:anim calcmode="lin" valueType="num">
                                      <p:cBhvr additive="base">
                                        <p:cTn id="24" dur="500" fill="hold"/>
                                        <p:tgtEl>
                                          <p:spTgt spid="3789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7908"/>
                                        </p:tgtEl>
                                        <p:attrNameLst>
                                          <p:attrName>style.visibility</p:attrName>
                                        </p:attrNameLst>
                                      </p:cBhvr>
                                      <p:to>
                                        <p:strVal val="visible"/>
                                      </p:to>
                                    </p:set>
                                    <p:animEffect transition="in" filter="diamond(in)">
                                      <p:cBhvr>
                                        <p:cTn id="30" dur="2000"/>
                                        <p:tgtEl>
                                          <p:spTgt spid="37908"/>
                                        </p:tgtEl>
                                      </p:cBhvr>
                                    </p:animEffect>
                                  </p:childTnLst>
                                  <p:subTnLst>
                                    <p:audio>
                                      <p:cMediaNode>
                                        <p:cTn display="0" masterRel="sameClick">
                                          <p:stCondLst>
                                            <p:cond evt="begin" delay="0">
                                              <p:tn val="28"/>
                                            </p:cond>
                                          </p:stCondLst>
                                          <p:endCondLst>
                                            <p:cond evt="onStopAudio" delay="0">
                                              <p:tgtEl>
                                                <p:sldTgt/>
                                              </p:tgtEl>
                                            </p:cond>
                                          </p:endCondLst>
                                        </p:cTn>
                                        <p:tgtEl>
                                          <p:sndTgt r:embed="rId2" name="applause.wav" builtIn="1"/>
                                        </p:tgtEl>
                                      </p:cMediaNode>
                                    </p:audio>
                                  </p:subTnLst>
                                </p:cTn>
                              </p:par>
                              <p:par>
                                <p:cTn id="31" presetID="8" presetClass="entr" presetSubtype="16" fill="hold" nodeType="withEffect">
                                  <p:stCondLst>
                                    <p:cond delay="0"/>
                                  </p:stCondLst>
                                  <p:childTnLst>
                                    <p:set>
                                      <p:cBhvr>
                                        <p:cTn id="32" dur="1" fill="hold">
                                          <p:stCondLst>
                                            <p:cond delay="0"/>
                                          </p:stCondLst>
                                        </p:cTn>
                                        <p:tgtEl>
                                          <p:spTgt spid="37907"/>
                                        </p:tgtEl>
                                        <p:attrNameLst>
                                          <p:attrName>style.visibility</p:attrName>
                                        </p:attrNameLst>
                                      </p:cBhvr>
                                      <p:to>
                                        <p:strVal val="visible"/>
                                      </p:to>
                                    </p:set>
                                    <p:animEffect transition="in" filter="diamond(in)">
                                      <p:cBhvr>
                                        <p:cTn id="33" dur="20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inhdong"/>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7349" name="Chau Yeu Ba - Tien Minh [NCT 50634453163869712666].mp3">
            <a:hlinkClick r:id="" action="ppaction://media"/>
          </p:cNvPr>
          <p:cNvPicPr>
            <a:picLocks noRot="1" noChangeAspect="1" noChangeArrowheads="1"/>
          </p:cNvPicPr>
          <p:nvPr>
            <a:audioFile r:link="rId1"/>
          </p:nvPr>
        </p:nvPicPr>
        <p:blipFill>
          <a:blip r:embed="rId4"/>
          <a:srcRect/>
          <a:stretch>
            <a:fillRect/>
          </a:stretch>
        </p:blipFill>
        <p:spPr bwMode="auto">
          <a:xfrm>
            <a:off x="8077200" y="304800"/>
            <a:ext cx="6096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4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6497" fill="hold"/>
                                        <p:tgtEl>
                                          <p:spTgt spid="57349"/>
                                        </p:tgtEl>
                                      </p:cBhvr>
                                    </p:cmd>
                                  </p:childTnLst>
                                </p:cTn>
                              </p:par>
                            </p:childTnLst>
                          </p:cTn>
                        </p:par>
                      </p:childTnLst>
                    </p:cTn>
                  </p:par>
                </p:childTnLst>
              </p:cTn>
              <p:nextCondLst>
                <p:cond evt="onClick" delay="0">
                  <p:tgtEl>
                    <p:spTgt spid="5734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734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5"/>
          <p:cNvSpPr txBox="1">
            <a:spLocks noChangeArrowheads="1"/>
          </p:cNvSpPr>
          <p:nvPr/>
        </p:nvSpPr>
        <p:spPr bwMode="auto">
          <a:xfrm>
            <a:off x="3276600" y="762000"/>
            <a:ext cx="2209800" cy="519113"/>
          </a:xfrm>
          <a:prstGeom prst="rect">
            <a:avLst/>
          </a:prstGeom>
          <a:noFill/>
          <a:ln w="9525">
            <a:noFill/>
            <a:miter lim="800000"/>
            <a:headEnd/>
            <a:tailEnd/>
          </a:ln>
        </p:spPr>
        <p:txBody>
          <a:bodyPr>
            <a:spAutoFit/>
          </a:bodyPr>
          <a:lstStyle/>
          <a:p>
            <a:pPr>
              <a:spcBef>
                <a:spcPct val="50000"/>
              </a:spcBef>
            </a:pPr>
            <a:r>
              <a:rPr lang="en-US" sz="2800">
                <a:latin typeface="Arial" charset="0"/>
              </a:rPr>
              <a:t>Tập làm văn</a:t>
            </a:r>
          </a:p>
        </p:txBody>
      </p:sp>
      <p:sp>
        <p:nvSpPr>
          <p:cNvPr id="28688" name="Text Box 16"/>
          <p:cNvSpPr txBox="1">
            <a:spLocks noChangeArrowheads="1"/>
          </p:cNvSpPr>
          <p:nvPr/>
        </p:nvSpPr>
        <p:spPr bwMode="auto">
          <a:xfrm>
            <a:off x="785813" y="1295400"/>
            <a:ext cx="7543800" cy="1066800"/>
          </a:xfrm>
          <a:prstGeom prst="rect">
            <a:avLst/>
          </a:prstGeom>
          <a:noFill/>
          <a:ln w="9525">
            <a:noFill/>
            <a:miter lim="800000"/>
            <a:headEnd/>
            <a:tailEnd/>
          </a:ln>
        </p:spPr>
        <p:txBody>
          <a:bodyPr>
            <a:spAutoFit/>
          </a:bodyPr>
          <a:lstStyle/>
          <a:p>
            <a:pPr algn="ctr">
              <a:spcBef>
                <a:spcPct val="50000"/>
              </a:spcBef>
            </a:pPr>
            <a:r>
              <a:rPr lang="en-US" sz="2800" u="sng">
                <a:latin typeface="Arial" charset="0"/>
              </a:rPr>
              <a:t>Bài</a:t>
            </a:r>
            <a:r>
              <a:rPr lang="en-US" sz="2800">
                <a:latin typeface="Arial" charset="0"/>
              </a:rPr>
              <a:t> :</a:t>
            </a:r>
            <a:r>
              <a:rPr lang="en-US" sz="2800" b="1">
                <a:latin typeface="Arial" charset="0"/>
              </a:rPr>
              <a:t> </a:t>
            </a:r>
            <a:r>
              <a:rPr lang="en-US" sz="3200" b="1">
                <a:solidFill>
                  <a:srgbClr val="0000FF"/>
                </a:solidFill>
                <a:latin typeface="Arial" charset="0"/>
              </a:rPr>
              <a:t>Luyện tập tả ngoại hình của nhân vật trong bài văn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88">
                                            <p:txEl>
                                              <p:pRg st="0" end="0"/>
                                            </p:txEl>
                                          </p:spTgt>
                                        </p:tgtEl>
                                        <p:attrNameLst>
                                          <p:attrName>style.visibility</p:attrName>
                                        </p:attrNameLst>
                                      </p:cBhvr>
                                      <p:to>
                                        <p:strVal val="visible"/>
                                      </p:to>
                                    </p:set>
                                    <p:animEffect transition="in" filter="diamond(in)">
                                      <p:cBhvr>
                                        <p:cTn id="7" dur="2000"/>
                                        <p:tgtEl>
                                          <p:spTgt spid="286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GƯỜI ĂN XIN- TV2"/>
          <p:cNvPicPr>
            <a:picLocks noChangeAspect="1" noChangeArrowheads="1"/>
          </p:cNvPicPr>
          <p:nvPr/>
        </p:nvPicPr>
        <p:blipFill>
          <a:blip r:embed="rId2"/>
          <a:srcRect/>
          <a:stretch>
            <a:fillRect/>
          </a:stretch>
        </p:blipFill>
        <p:spPr bwMode="auto">
          <a:xfrm>
            <a:off x="-228600" y="-152400"/>
            <a:ext cx="9372600" cy="830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5" name="Text Box 19"/>
          <p:cNvSpPr txBox="1">
            <a:spLocks noChangeArrowheads="1"/>
          </p:cNvSpPr>
          <p:nvPr/>
        </p:nvSpPr>
        <p:spPr bwMode="auto">
          <a:xfrm>
            <a:off x="152400" y="1600200"/>
            <a:ext cx="8991600" cy="3600450"/>
          </a:xfrm>
          <a:prstGeom prst="rect">
            <a:avLst/>
          </a:prstGeom>
          <a:noFill/>
          <a:ln w="9525">
            <a:noFill/>
            <a:miter lim="800000"/>
            <a:headEnd/>
            <a:tailEnd/>
          </a:ln>
        </p:spPr>
        <p:txBody>
          <a:bodyPr>
            <a:spAutoFit/>
          </a:bodyPr>
          <a:lstStyle/>
          <a:p>
            <a:pPr algn="ctr">
              <a:spcBef>
                <a:spcPct val="50000"/>
              </a:spcBef>
            </a:pPr>
            <a:r>
              <a:rPr lang="en-US" sz="3200" b="1">
                <a:latin typeface="Arial" charset="0"/>
              </a:rPr>
              <a:t>     </a:t>
            </a:r>
            <a:r>
              <a:rPr lang="en-US" sz="2800" b="1">
                <a:latin typeface="Arial" charset="0"/>
              </a:rPr>
              <a:t>Người ăn xin</a:t>
            </a:r>
          </a:p>
          <a:p>
            <a:pPr algn="ctr">
              <a:spcBef>
                <a:spcPct val="50000"/>
              </a:spcBef>
            </a:pPr>
            <a:r>
              <a:rPr lang="en-US" sz="2800">
                <a:latin typeface="Arial" charset="0"/>
              </a:rPr>
              <a:t>  Đôi mắt ông lão đỏ đọc và giàn giụa nước mắt. Đôi môi tái nhợt, quần áo tả tơi thảm hại…Chao ôi!Cảnh nghèo đói đã gặm nát con người đau khổ kia thành xấu xí biết nhường nào!</a:t>
            </a:r>
          </a:p>
          <a:p>
            <a:pPr>
              <a:spcBef>
                <a:spcPct val="50000"/>
              </a:spcBef>
            </a:pPr>
            <a:r>
              <a:rPr lang="en-US" sz="2800">
                <a:latin typeface="Arial" charset="0"/>
              </a:rPr>
              <a:t>     Ông già chìa trước mặt tôi bàn tay sưng húp, bẩn thỉu. Ông rên rỉ cầu xin cứu giúp.</a:t>
            </a:r>
          </a:p>
        </p:txBody>
      </p:sp>
      <p:sp>
        <p:nvSpPr>
          <p:cNvPr id="6147" name="Text Box 20"/>
          <p:cNvSpPr txBox="1">
            <a:spLocks noChangeArrowheads="1"/>
          </p:cNvSpPr>
          <p:nvPr/>
        </p:nvSpPr>
        <p:spPr bwMode="auto">
          <a:xfrm>
            <a:off x="3111500" y="355600"/>
            <a:ext cx="2209800" cy="519113"/>
          </a:xfrm>
          <a:prstGeom prst="rect">
            <a:avLst/>
          </a:prstGeom>
          <a:noFill/>
          <a:ln w="9525">
            <a:noFill/>
            <a:miter lim="800000"/>
            <a:headEnd/>
            <a:tailEnd/>
          </a:ln>
        </p:spPr>
        <p:txBody>
          <a:bodyPr>
            <a:spAutoFit/>
          </a:bodyPr>
          <a:lstStyle/>
          <a:p>
            <a:pPr>
              <a:spcBef>
                <a:spcPct val="50000"/>
              </a:spcBef>
            </a:pPr>
            <a:r>
              <a:rPr lang="en-US" sz="2800">
                <a:latin typeface="Arial" charset="0"/>
              </a:rPr>
              <a:t>Tập làm văn</a:t>
            </a:r>
          </a:p>
        </p:txBody>
      </p:sp>
      <p:sp>
        <p:nvSpPr>
          <p:cNvPr id="6148" name="Text Box 21"/>
          <p:cNvSpPr txBox="1">
            <a:spLocks noChangeArrowheads="1"/>
          </p:cNvSpPr>
          <p:nvPr/>
        </p:nvSpPr>
        <p:spPr bwMode="auto">
          <a:xfrm>
            <a:off x="1371600" y="673100"/>
            <a:ext cx="7086600" cy="946150"/>
          </a:xfrm>
          <a:prstGeom prst="rect">
            <a:avLst/>
          </a:prstGeom>
          <a:noFill/>
          <a:ln w="9525">
            <a:noFill/>
            <a:miter lim="800000"/>
            <a:headEnd/>
            <a:tailEnd/>
          </a:ln>
        </p:spPr>
        <p:txBody>
          <a:bodyPr>
            <a:spAutoFit/>
          </a:bodyPr>
          <a:lstStyle/>
          <a:p>
            <a:pPr algn="ctr">
              <a:spcBef>
                <a:spcPct val="50000"/>
              </a:spcBef>
            </a:pPr>
            <a:r>
              <a:rPr lang="en-US" sz="2800" u="sng">
                <a:latin typeface="Arial" charset="0"/>
              </a:rPr>
              <a:t>Bài</a:t>
            </a:r>
            <a:r>
              <a:rPr lang="en-US" sz="2800">
                <a:latin typeface="Arial" charset="0"/>
              </a:rPr>
              <a:t> :</a:t>
            </a:r>
            <a:r>
              <a:rPr lang="en-US" sz="2800" b="1">
                <a:latin typeface="Arial" charset="0"/>
              </a:rPr>
              <a:t> </a:t>
            </a:r>
            <a:r>
              <a:rPr lang="en-US" sz="2800" b="1">
                <a:solidFill>
                  <a:srgbClr val="0000FF"/>
                </a:solidFill>
                <a:latin typeface="Arial" charset="0"/>
              </a:rPr>
              <a:t>Luyện tập tả ngoại hình của nhân vật trong bài văn kể chuyện</a:t>
            </a:r>
          </a:p>
        </p:txBody>
      </p:sp>
      <p:sp>
        <p:nvSpPr>
          <p:cNvPr id="29718" name="Text Box 22"/>
          <p:cNvSpPr txBox="1">
            <a:spLocks noChangeArrowheads="1"/>
          </p:cNvSpPr>
          <p:nvPr/>
        </p:nvSpPr>
        <p:spPr bwMode="auto">
          <a:xfrm>
            <a:off x="0" y="1447800"/>
            <a:ext cx="5867400" cy="457200"/>
          </a:xfrm>
          <a:prstGeom prst="rect">
            <a:avLst/>
          </a:prstGeom>
          <a:noFill/>
          <a:ln w="9525">
            <a:noFill/>
            <a:miter lim="800000"/>
            <a:headEnd/>
            <a:tailEnd/>
          </a:ln>
        </p:spPr>
        <p:txBody>
          <a:bodyPr>
            <a:spAutoFit/>
          </a:bodyPr>
          <a:lstStyle/>
          <a:p>
            <a:pPr>
              <a:spcBef>
                <a:spcPct val="50000"/>
              </a:spcBef>
            </a:pPr>
            <a:r>
              <a:rPr lang="en-US" b="1" u="sng">
                <a:latin typeface="Arial" charset="0"/>
              </a:rPr>
              <a:t>Bài 1</a:t>
            </a:r>
            <a:r>
              <a:rPr lang="en-US">
                <a:latin typeface="Arial" charset="0"/>
              </a:rPr>
              <a:t>: Hãy đọc đoạn trích sau:</a:t>
            </a:r>
          </a:p>
        </p:txBody>
      </p:sp>
      <p:sp>
        <p:nvSpPr>
          <p:cNvPr id="29720" name="Oval 24"/>
          <p:cNvSpPr>
            <a:spLocks noChangeArrowheads="1"/>
          </p:cNvSpPr>
          <p:nvPr/>
        </p:nvSpPr>
        <p:spPr bwMode="auto">
          <a:xfrm>
            <a:off x="381000" y="304800"/>
            <a:ext cx="762000" cy="762000"/>
          </a:xfrm>
          <a:prstGeom prst="ellipse">
            <a:avLst/>
          </a:prstGeom>
          <a:solidFill>
            <a:srgbClr val="00FFFF"/>
          </a:solidFill>
          <a:ln w="9525" algn="ctr">
            <a:solidFill>
              <a:srgbClr val="000000"/>
            </a:solidFill>
            <a:round/>
            <a:headEnd/>
            <a:tailEnd/>
          </a:ln>
        </p:spPr>
        <p:txBody>
          <a:bodyPr wrap="none" anchor="ctr"/>
          <a:lstStyle/>
          <a:p>
            <a:pPr algn="ctr"/>
            <a:r>
              <a:rPr lang="en-US" sz="3200" b="1">
                <a:solidFill>
                  <a:srgbClr val="FF0000"/>
                </a:solidFill>
                <a:latin typeface="Arial" charset="0"/>
              </a:rPr>
              <a:t>N2</a:t>
            </a:r>
          </a:p>
        </p:txBody>
      </p:sp>
      <p:sp>
        <p:nvSpPr>
          <p:cNvPr id="29723" name="Line 27"/>
          <p:cNvSpPr>
            <a:spLocks noChangeShapeType="1"/>
          </p:cNvSpPr>
          <p:nvPr/>
        </p:nvSpPr>
        <p:spPr bwMode="auto">
          <a:xfrm flipV="1">
            <a:off x="2895600" y="2738438"/>
            <a:ext cx="990600" cy="0"/>
          </a:xfrm>
          <a:prstGeom prst="line">
            <a:avLst/>
          </a:prstGeom>
          <a:noFill/>
          <a:ln w="38100">
            <a:solidFill>
              <a:srgbClr val="FF0066"/>
            </a:solidFill>
            <a:round/>
            <a:headEnd/>
            <a:tailEnd/>
          </a:ln>
        </p:spPr>
        <p:txBody>
          <a:bodyPr/>
          <a:lstStyle/>
          <a:p>
            <a:endParaRPr lang="en-US"/>
          </a:p>
        </p:txBody>
      </p:sp>
      <p:sp>
        <p:nvSpPr>
          <p:cNvPr id="29724" name="Line 28"/>
          <p:cNvSpPr>
            <a:spLocks noChangeShapeType="1"/>
          </p:cNvSpPr>
          <p:nvPr/>
        </p:nvSpPr>
        <p:spPr bwMode="auto">
          <a:xfrm flipV="1">
            <a:off x="4405313" y="2752725"/>
            <a:ext cx="2743200" cy="0"/>
          </a:xfrm>
          <a:prstGeom prst="line">
            <a:avLst/>
          </a:prstGeom>
          <a:noFill/>
          <a:ln w="38100">
            <a:solidFill>
              <a:srgbClr val="FF0066"/>
            </a:solidFill>
            <a:round/>
            <a:headEnd/>
            <a:tailEnd/>
          </a:ln>
        </p:spPr>
        <p:txBody>
          <a:bodyPr/>
          <a:lstStyle/>
          <a:p>
            <a:endParaRPr lang="en-US"/>
          </a:p>
        </p:txBody>
      </p:sp>
      <p:sp>
        <p:nvSpPr>
          <p:cNvPr id="29725" name="Line 29"/>
          <p:cNvSpPr>
            <a:spLocks noChangeShapeType="1"/>
          </p:cNvSpPr>
          <p:nvPr/>
        </p:nvSpPr>
        <p:spPr bwMode="auto">
          <a:xfrm flipV="1">
            <a:off x="7315200" y="2752725"/>
            <a:ext cx="1600200" cy="0"/>
          </a:xfrm>
          <a:prstGeom prst="line">
            <a:avLst/>
          </a:prstGeom>
          <a:noFill/>
          <a:ln w="38100">
            <a:solidFill>
              <a:srgbClr val="FF0066"/>
            </a:solidFill>
            <a:round/>
            <a:headEnd/>
            <a:tailEnd/>
          </a:ln>
        </p:spPr>
        <p:txBody>
          <a:bodyPr/>
          <a:lstStyle/>
          <a:p>
            <a:endParaRPr lang="en-US"/>
          </a:p>
        </p:txBody>
      </p:sp>
      <p:sp>
        <p:nvSpPr>
          <p:cNvPr id="29726" name="Line 30"/>
          <p:cNvSpPr>
            <a:spLocks noChangeShapeType="1"/>
          </p:cNvSpPr>
          <p:nvPr/>
        </p:nvSpPr>
        <p:spPr bwMode="auto">
          <a:xfrm flipV="1">
            <a:off x="428625" y="3195638"/>
            <a:ext cx="685800" cy="0"/>
          </a:xfrm>
          <a:prstGeom prst="line">
            <a:avLst/>
          </a:prstGeom>
          <a:noFill/>
          <a:ln w="38100">
            <a:solidFill>
              <a:srgbClr val="FF0066"/>
            </a:solidFill>
            <a:round/>
            <a:headEnd/>
            <a:tailEnd/>
          </a:ln>
        </p:spPr>
        <p:txBody>
          <a:bodyPr/>
          <a:lstStyle/>
          <a:p>
            <a:endParaRPr lang="en-US"/>
          </a:p>
        </p:txBody>
      </p:sp>
      <p:sp>
        <p:nvSpPr>
          <p:cNvPr id="29727" name="Line 31"/>
          <p:cNvSpPr>
            <a:spLocks noChangeShapeType="1"/>
          </p:cNvSpPr>
          <p:nvPr/>
        </p:nvSpPr>
        <p:spPr bwMode="auto">
          <a:xfrm flipV="1">
            <a:off x="1371600" y="3195638"/>
            <a:ext cx="3124200" cy="0"/>
          </a:xfrm>
          <a:prstGeom prst="line">
            <a:avLst/>
          </a:prstGeom>
          <a:noFill/>
          <a:ln w="38100">
            <a:solidFill>
              <a:srgbClr val="FF0066"/>
            </a:solidFill>
            <a:round/>
            <a:headEnd/>
            <a:tailEnd/>
          </a:ln>
        </p:spPr>
        <p:txBody>
          <a:bodyPr/>
          <a:lstStyle/>
          <a:p>
            <a:endParaRPr lang="en-US"/>
          </a:p>
        </p:txBody>
      </p:sp>
      <p:sp>
        <p:nvSpPr>
          <p:cNvPr id="29728" name="Line 32"/>
          <p:cNvSpPr>
            <a:spLocks noChangeShapeType="1"/>
          </p:cNvSpPr>
          <p:nvPr/>
        </p:nvSpPr>
        <p:spPr bwMode="auto">
          <a:xfrm flipV="1">
            <a:off x="5638800" y="3581400"/>
            <a:ext cx="838200" cy="0"/>
          </a:xfrm>
          <a:prstGeom prst="line">
            <a:avLst/>
          </a:prstGeom>
          <a:noFill/>
          <a:ln w="38100">
            <a:solidFill>
              <a:srgbClr val="FF0066"/>
            </a:solidFill>
            <a:round/>
            <a:headEnd/>
            <a:tailEnd/>
          </a:ln>
        </p:spPr>
        <p:txBody>
          <a:bodyPr/>
          <a:lstStyle/>
          <a:p>
            <a:endParaRPr lang="en-US"/>
          </a:p>
        </p:txBody>
      </p:sp>
      <p:sp>
        <p:nvSpPr>
          <p:cNvPr id="29729" name="Line 33"/>
          <p:cNvSpPr>
            <a:spLocks noChangeShapeType="1"/>
          </p:cNvSpPr>
          <p:nvPr/>
        </p:nvSpPr>
        <p:spPr bwMode="auto">
          <a:xfrm flipV="1">
            <a:off x="4572000" y="4267200"/>
            <a:ext cx="2362200" cy="0"/>
          </a:xfrm>
          <a:prstGeom prst="line">
            <a:avLst/>
          </a:prstGeom>
          <a:noFill/>
          <a:ln w="38100">
            <a:solidFill>
              <a:srgbClr val="FF0066"/>
            </a:solidFill>
            <a:round/>
            <a:headEnd/>
            <a:tailEnd/>
          </a:ln>
        </p:spPr>
        <p:txBody>
          <a:bodyPr/>
          <a:lstStyle/>
          <a:p>
            <a:endParaRPr lang="en-US"/>
          </a:p>
        </p:txBody>
      </p:sp>
      <p:sp>
        <p:nvSpPr>
          <p:cNvPr id="29730" name="Line 34"/>
          <p:cNvSpPr>
            <a:spLocks noChangeShapeType="1"/>
          </p:cNvSpPr>
          <p:nvPr/>
        </p:nvSpPr>
        <p:spPr bwMode="auto">
          <a:xfrm flipV="1">
            <a:off x="7162800" y="4248150"/>
            <a:ext cx="1066800" cy="0"/>
          </a:xfrm>
          <a:prstGeom prst="line">
            <a:avLst/>
          </a:prstGeom>
          <a:noFill/>
          <a:ln w="38100">
            <a:solidFill>
              <a:srgbClr val="FF0066"/>
            </a:solidFill>
            <a:round/>
            <a:headEnd/>
            <a:tailEnd/>
          </a:ln>
        </p:spPr>
        <p:txBody>
          <a:bodyPr/>
          <a:lstStyle/>
          <a:p>
            <a:endParaRPr lang="en-US"/>
          </a:p>
        </p:txBody>
      </p:sp>
      <p:sp>
        <p:nvSpPr>
          <p:cNvPr id="29733" name="Line 37"/>
          <p:cNvSpPr>
            <a:spLocks noChangeShapeType="1"/>
          </p:cNvSpPr>
          <p:nvPr/>
        </p:nvSpPr>
        <p:spPr bwMode="auto">
          <a:xfrm flipV="1">
            <a:off x="566738" y="2752725"/>
            <a:ext cx="1066800" cy="0"/>
          </a:xfrm>
          <a:prstGeom prst="line">
            <a:avLst/>
          </a:prstGeom>
          <a:noFill/>
          <a:ln w="38100">
            <a:solidFill>
              <a:srgbClr val="FF0066"/>
            </a:solidFill>
            <a:round/>
            <a:headEnd/>
            <a:tailEnd/>
          </a:ln>
        </p:spPr>
        <p:txBody>
          <a:bodyPr/>
          <a:lstStyle/>
          <a:p>
            <a:endParaRPr lang="en-US"/>
          </a:p>
        </p:txBody>
      </p:sp>
      <p:sp>
        <p:nvSpPr>
          <p:cNvPr id="29734" name="AutoShape 38"/>
          <p:cNvSpPr>
            <a:spLocks noChangeArrowheads="1"/>
          </p:cNvSpPr>
          <p:nvPr/>
        </p:nvSpPr>
        <p:spPr bwMode="auto">
          <a:xfrm>
            <a:off x="0" y="4414838"/>
            <a:ext cx="9144000" cy="2514600"/>
          </a:xfrm>
          <a:prstGeom prst="horizontalScroll">
            <a:avLst>
              <a:gd name="adj" fmla="val 12500"/>
            </a:avLst>
          </a:prstGeom>
          <a:solidFill>
            <a:schemeClr val="accent1"/>
          </a:solidFill>
          <a:ln w="9525">
            <a:solidFill>
              <a:schemeClr val="tx1"/>
            </a:solidFill>
            <a:round/>
            <a:headEnd/>
            <a:tailEnd/>
          </a:ln>
        </p:spPr>
        <p:txBody>
          <a:bodyPr wrap="none" anchor="ctr"/>
          <a:lstStyle/>
          <a:p>
            <a:pPr>
              <a:buFontTx/>
              <a:buChar char="-"/>
            </a:pPr>
            <a:r>
              <a:rPr lang="en-US" sz="2800">
                <a:latin typeface="Arial" charset="0"/>
              </a:rPr>
              <a:t> </a:t>
            </a:r>
            <a:r>
              <a:rPr lang="en-US" sz="2800">
                <a:solidFill>
                  <a:srgbClr val="0000FF"/>
                </a:solidFill>
                <a:latin typeface="Arial" charset="0"/>
              </a:rPr>
              <a:t>Tìm và gạch chân những chi tiết tác giả tả ngoại hình</a:t>
            </a:r>
          </a:p>
          <a:p>
            <a:r>
              <a:rPr lang="en-US" sz="2800">
                <a:solidFill>
                  <a:srgbClr val="0000FF"/>
                </a:solidFill>
                <a:latin typeface="Arial" charset="0"/>
              </a:rPr>
              <a:t>của nhân vật?</a:t>
            </a:r>
          </a:p>
          <a:p>
            <a:r>
              <a:rPr lang="en-US" sz="2800">
                <a:solidFill>
                  <a:srgbClr val="0000FF"/>
                </a:solidFill>
                <a:latin typeface="Arial" charset="0"/>
              </a:rPr>
              <a:t>- Các chi tiết ấy nói lên điều gì về ông lão ?</a:t>
            </a:r>
          </a:p>
          <a:p>
            <a:pPr>
              <a:spcBef>
                <a:spcPct val="50000"/>
              </a:spcBef>
            </a:pPr>
            <a:r>
              <a:rPr lang="en-US">
                <a:latin typeface="Arial" charset="0"/>
              </a:rPr>
              <a:t> </a:t>
            </a:r>
            <a:endParaRPr lang="en-US" sz="2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718"/>
                                        </p:tgtEl>
                                        <p:attrNameLst>
                                          <p:attrName>style.visibility</p:attrName>
                                        </p:attrNameLst>
                                      </p:cBhvr>
                                      <p:to>
                                        <p:strVal val="visible"/>
                                      </p:to>
                                    </p:set>
                                    <p:animEffect transition="in" filter="wipe(down)">
                                      <p:cBhvr>
                                        <p:cTn id="7" dur="500"/>
                                        <p:tgtEl>
                                          <p:spTgt spid="297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715"/>
                                        </p:tgtEl>
                                        <p:attrNameLst>
                                          <p:attrName>style.visibility</p:attrName>
                                        </p:attrNameLst>
                                      </p:cBhvr>
                                      <p:to>
                                        <p:strVal val="visible"/>
                                      </p:to>
                                    </p:set>
                                    <p:animEffect transition="in" filter="wipe(down)">
                                      <p:cBhvr>
                                        <p:cTn id="10" dur="500"/>
                                        <p:tgtEl>
                                          <p:spTgt spid="297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9734"/>
                                        </p:tgtEl>
                                        <p:attrNameLst>
                                          <p:attrName>style.visibility</p:attrName>
                                        </p:attrNameLst>
                                      </p:cBhvr>
                                      <p:to>
                                        <p:strVal val="visible"/>
                                      </p:to>
                                    </p:set>
                                    <p:animEffect transition="in" filter="strips(downLeft)">
                                      <p:cBhvr>
                                        <p:cTn id="15" dur="500"/>
                                        <p:tgtEl>
                                          <p:spTgt spid="297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720"/>
                                        </p:tgtEl>
                                        <p:attrNameLst>
                                          <p:attrName>style.visibility</p:attrName>
                                        </p:attrNameLst>
                                      </p:cBhvr>
                                      <p:to>
                                        <p:strVal val="visible"/>
                                      </p:to>
                                    </p:set>
                                    <p:anim calcmode="lin" valueType="num">
                                      <p:cBhvr additive="base">
                                        <p:cTn id="20" dur="500" fill="hold"/>
                                        <p:tgtEl>
                                          <p:spTgt spid="29720"/>
                                        </p:tgtEl>
                                        <p:attrNameLst>
                                          <p:attrName>ppt_x</p:attrName>
                                        </p:attrNameLst>
                                      </p:cBhvr>
                                      <p:tavLst>
                                        <p:tav tm="0">
                                          <p:val>
                                            <p:strVal val="#ppt_x"/>
                                          </p:val>
                                        </p:tav>
                                        <p:tav tm="100000">
                                          <p:val>
                                            <p:strVal val="#ppt_x"/>
                                          </p:val>
                                        </p:tav>
                                      </p:tavLst>
                                    </p:anim>
                                    <p:anim calcmode="lin" valueType="num">
                                      <p:cBhvr additive="base">
                                        <p:cTn id="21" dur="500" fill="hold"/>
                                        <p:tgtEl>
                                          <p:spTgt spid="2972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9733"/>
                                        </p:tgtEl>
                                        <p:attrNameLst>
                                          <p:attrName>style.visibility</p:attrName>
                                        </p:attrNameLst>
                                      </p:cBhvr>
                                      <p:to>
                                        <p:strVal val="visible"/>
                                      </p:to>
                                    </p:set>
                                    <p:animEffect transition="in" filter="strips(downLeft)">
                                      <p:cBhvr>
                                        <p:cTn id="26" dur="500"/>
                                        <p:tgtEl>
                                          <p:spTgt spid="2973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9723"/>
                                        </p:tgtEl>
                                        <p:attrNameLst>
                                          <p:attrName>style.visibility</p:attrName>
                                        </p:attrNameLst>
                                      </p:cBhvr>
                                      <p:to>
                                        <p:strVal val="visible"/>
                                      </p:to>
                                    </p:set>
                                    <p:animEffect transition="in" filter="strips(downLeft)">
                                      <p:cBhvr>
                                        <p:cTn id="29" dur="500"/>
                                        <p:tgtEl>
                                          <p:spTgt spid="2972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29724"/>
                                        </p:tgtEl>
                                        <p:attrNameLst>
                                          <p:attrName>style.visibility</p:attrName>
                                        </p:attrNameLst>
                                      </p:cBhvr>
                                      <p:to>
                                        <p:strVal val="visible"/>
                                      </p:to>
                                    </p:set>
                                    <p:animEffect transition="in" filter="strips(downLeft)">
                                      <p:cBhvr>
                                        <p:cTn id="32" dur="500"/>
                                        <p:tgtEl>
                                          <p:spTgt spid="297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9725"/>
                                        </p:tgtEl>
                                        <p:attrNameLst>
                                          <p:attrName>style.visibility</p:attrName>
                                        </p:attrNameLst>
                                      </p:cBhvr>
                                      <p:to>
                                        <p:strVal val="visible"/>
                                      </p:to>
                                    </p:set>
                                    <p:animEffect transition="in" filter="strips(downLeft)">
                                      <p:cBhvr>
                                        <p:cTn id="37" dur="500"/>
                                        <p:tgtEl>
                                          <p:spTgt spid="29725"/>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9726"/>
                                        </p:tgtEl>
                                        <p:attrNameLst>
                                          <p:attrName>style.visibility</p:attrName>
                                        </p:attrNameLst>
                                      </p:cBhvr>
                                      <p:to>
                                        <p:strVal val="visible"/>
                                      </p:to>
                                    </p:set>
                                    <p:animEffect transition="in" filter="strips(downLeft)">
                                      <p:cBhvr>
                                        <p:cTn id="40" dur="500"/>
                                        <p:tgtEl>
                                          <p:spTgt spid="29726"/>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9727"/>
                                        </p:tgtEl>
                                        <p:attrNameLst>
                                          <p:attrName>style.visibility</p:attrName>
                                        </p:attrNameLst>
                                      </p:cBhvr>
                                      <p:to>
                                        <p:strVal val="visible"/>
                                      </p:to>
                                    </p:set>
                                    <p:animEffect transition="in" filter="strips(downLeft)">
                                      <p:cBhvr>
                                        <p:cTn id="43" dur="500"/>
                                        <p:tgtEl>
                                          <p:spTgt spid="297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29728"/>
                                        </p:tgtEl>
                                        <p:attrNameLst>
                                          <p:attrName>style.visibility</p:attrName>
                                        </p:attrNameLst>
                                      </p:cBhvr>
                                      <p:to>
                                        <p:strVal val="visible"/>
                                      </p:to>
                                    </p:set>
                                    <p:animEffect transition="in" filter="strips(downLeft)">
                                      <p:cBhvr>
                                        <p:cTn id="48" dur="500"/>
                                        <p:tgtEl>
                                          <p:spTgt spid="297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729"/>
                                        </p:tgtEl>
                                        <p:attrNameLst>
                                          <p:attrName>style.visibility</p:attrName>
                                        </p:attrNameLst>
                                      </p:cBhvr>
                                      <p:to>
                                        <p:strVal val="visible"/>
                                      </p:to>
                                    </p:set>
                                    <p:animEffect transition="in" filter="strips(downLeft)">
                                      <p:cBhvr>
                                        <p:cTn id="53" dur="500"/>
                                        <p:tgtEl>
                                          <p:spTgt spid="29729"/>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29730"/>
                                        </p:tgtEl>
                                        <p:attrNameLst>
                                          <p:attrName>style.visibility</p:attrName>
                                        </p:attrNameLst>
                                      </p:cBhvr>
                                      <p:to>
                                        <p:strVal val="visible"/>
                                      </p:to>
                                    </p:set>
                                    <p:animEffect transition="in" filter="strips(downLeft)">
                                      <p:cBhvr>
                                        <p:cTn id="56" dur="500"/>
                                        <p:tgtEl>
                                          <p:spTgt spid="2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5" grpId="0"/>
      <p:bldP spid="29718" grpId="0"/>
      <p:bldP spid="29720" grpId="0" animBg="1"/>
      <p:bldP spid="29723" grpId="0" animBg="1"/>
      <p:bldP spid="29724" grpId="0" animBg="1"/>
      <p:bldP spid="29725" grpId="0" animBg="1"/>
      <p:bldP spid="29726" grpId="0" animBg="1"/>
      <p:bldP spid="29727" grpId="0" animBg="1"/>
      <p:bldP spid="29728" grpId="0" animBg="1"/>
      <p:bldP spid="29729" grpId="0" animBg="1"/>
      <p:bldP spid="29730" grpId="0" animBg="1"/>
      <p:bldP spid="29733" grpId="0" animBg="1"/>
      <p:bldP spid="297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75" name="Text Box 91"/>
          <p:cNvSpPr txBox="1">
            <a:spLocks noChangeArrowheads="1"/>
          </p:cNvSpPr>
          <p:nvPr/>
        </p:nvSpPr>
        <p:spPr bwMode="auto">
          <a:xfrm>
            <a:off x="0" y="1981200"/>
            <a:ext cx="9296400" cy="708025"/>
          </a:xfrm>
          <a:prstGeom prst="rect">
            <a:avLst/>
          </a:prstGeom>
          <a:noFill/>
          <a:ln w="9525">
            <a:noFill/>
            <a:miter lim="800000"/>
            <a:headEnd/>
            <a:tailEnd/>
          </a:ln>
        </p:spPr>
        <p:txBody>
          <a:bodyPr>
            <a:spAutoFit/>
          </a:bodyPr>
          <a:lstStyle/>
          <a:p>
            <a:pPr>
              <a:spcBef>
                <a:spcPct val="50000"/>
              </a:spcBef>
            </a:pPr>
            <a:r>
              <a:rPr lang="en-US" sz="2000" b="1" u="sng">
                <a:latin typeface="Arial" charset="0"/>
              </a:rPr>
              <a:t>Bài 2</a:t>
            </a:r>
            <a:r>
              <a:rPr lang="en-US" sz="2000">
                <a:latin typeface="Arial" charset="0"/>
              </a:rPr>
              <a:t>: Dựa vào bài thơ </a:t>
            </a:r>
            <a:r>
              <a:rPr lang="en-US" sz="2000" b="1" i="1">
                <a:latin typeface="Arial" charset="0"/>
              </a:rPr>
              <a:t>Thương ông</a:t>
            </a:r>
            <a:r>
              <a:rPr lang="en-US" sz="2000">
                <a:latin typeface="Arial" charset="0"/>
              </a:rPr>
              <a:t>, viết một đoạn văn kể lại câu chuyện Việt giúp ông bước lên thềm, trong đó kết hợp miêu tả ngoại hình của hai ông cháu.</a:t>
            </a:r>
          </a:p>
        </p:txBody>
      </p:sp>
      <p:sp>
        <p:nvSpPr>
          <p:cNvPr id="7171" name="Text Box 93"/>
          <p:cNvSpPr txBox="1">
            <a:spLocks noChangeArrowheads="1"/>
          </p:cNvSpPr>
          <p:nvPr/>
        </p:nvSpPr>
        <p:spPr bwMode="auto">
          <a:xfrm>
            <a:off x="1371600" y="757238"/>
            <a:ext cx="7086600" cy="830262"/>
          </a:xfrm>
          <a:prstGeom prst="rect">
            <a:avLst/>
          </a:prstGeom>
          <a:noFill/>
          <a:ln w="9525">
            <a:noFill/>
            <a:miter lim="800000"/>
            <a:headEnd/>
            <a:tailEnd/>
          </a:ln>
        </p:spPr>
        <p:txBody>
          <a:bodyPr>
            <a:spAutoFit/>
          </a:bodyPr>
          <a:lstStyle/>
          <a:p>
            <a:pPr algn="ctr">
              <a:spcBef>
                <a:spcPct val="50000"/>
              </a:spcBef>
            </a:pPr>
            <a:r>
              <a:rPr lang="en-US" u="sng">
                <a:latin typeface="Arial" charset="0"/>
              </a:rPr>
              <a:t>Bài</a:t>
            </a:r>
            <a:r>
              <a:rPr lang="en-US">
                <a:latin typeface="Arial" charset="0"/>
              </a:rPr>
              <a:t> :</a:t>
            </a:r>
            <a:r>
              <a:rPr lang="en-US" b="1">
                <a:latin typeface="Arial" charset="0"/>
              </a:rPr>
              <a:t> </a:t>
            </a:r>
            <a:r>
              <a:rPr lang="en-US" b="1">
                <a:solidFill>
                  <a:srgbClr val="0000FF"/>
                </a:solidFill>
                <a:latin typeface="Arial" charset="0"/>
              </a:rPr>
              <a:t>Luyện tập tả ngoại hình của nhân vật               trong bài văn kể chuyện</a:t>
            </a:r>
          </a:p>
        </p:txBody>
      </p:sp>
      <p:sp>
        <p:nvSpPr>
          <p:cNvPr id="7172" name="Text Box 94"/>
          <p:cNvSpPr txBox="1">
            <a:spLocks noChangeArrowheads="1"/>
          </p:cNvSpPr>
          <p:nvPr/>
        </p:nvSpPr>
        <p:spPr bwMode="auto">
          <a:xfrm>
            <a:off x="3124200" y="415925"/>
            <a:ext cx="2362200" cy="461963"/>
          </a:xfrm>
          <a:prstGeom prst="rect">
            <a:avLst/>
          </a:prstGeom>
          <a:noFill/>
          <a:ln w="9525">
            <a:noFill/>
            <a:miter lim="800000"/>
            <a:headEnd/>
            <a:tailEnd/>
          </a:ln>
        </p:spPr>
        <p:txBody>
          <a:bodyPr>
            <a:spAutoFit/>
          </a:bodyPr>
          <a:lstStyle/>
          <a:p>
            <a:pPr>
              <a:spcBef>
                <a:spcPct val="50000"/>
              </a:spcBef>
            </a:pPr>
            <a:r>
              <a:rPr lang="en-US">
                <a:latin typeface="Arial" charset="0"/>
              </a:rPr>
              <a:t>Tập làm văn</a:t>
            </a:r>
          </a:p>
        </p:txBody>
      </p:sp>
      <p:sp>
        <p:nvSpPr>
          <p:cNvPr id="42079" name="Text Box 95"/>
          <p:cNvSpPr txBox="1">
            <a:spLocks noChangeArrowheads="1"/>
          </p:cNvSpPr>
          <p:nvPr/>
        </p:nvSpPr>
        <p:spPr bwMode="auto">
          <a:xfrm>
            <a:off x="0" y="3200400"/>
            <a:ext cx="9144000" cy="2616200"/>
          </a:xfrm>
          <a:prstGeom prst="rect">
            <a:avLst/>
          </a:prstGeom>
          <a:noFill/>
          <a:ln w="9525">
            <a:noFill/>
            <a:miter lim="800000"/>
            <a:headEnd/>
            <a:tailEnd/>
          </a:ln>
        </p:spPr>
        <p:txBody>
          <a:bodyPr>
            <a:spAutoFit/>
          </a:bodyPr>
          <a:lstStyle/>
          <a:p>
            <a:pPr algn="ctr"/>
            <a:r>
              <a:rPr lang="en-US" sz="2000" b="1">
                <a:latin typeface="Arial" charset="0"/>
              </a:rPr>
              <a:t>Thương ông</a:t>
            </a:r>
            <a:endParaRPr lang="en-US" sz="2000">
              <a:latin typeface="Arial" charset="0"/>
            </a:endParaRPr>
          </a:p>
          <a:p>
            <a:r>
              <a:rPr lang="en-US" sz="2000">
                <a:latin typeface="Arial" charset="0"/>
              </a:rPr>
              <a:t>Ông bị đau chân	     Việt chơi ngoài sân          Quẳng gậy, cúi xuống</a:t>
            </a:r>
          </a:p>
          <a:p>
            <a:r>
              <a:rPr lang="en-US" sz="2000">
                <a:latin typeface="Arial" charset="0"/>
              </a:rPr>
              <a:t>Nó sưng nó tấy,	     Lon ton lại gần	          Quên cả đớn đau</a:t>
            </a:r>
          </a:p>
          <a:p>
            <a:r>
              <a:rPr lang="en-US" sz="2000">
                <a:latin typeface="Arial" charset="0"/>
              </a:rPr>
              <a:t>Đi phải chống gậy	     Âu yếm, nhanh nhảu:       Ôm cháu xoa đầu</a:t>
            </a:r>
          </a:p>
          <a:p>
            <a:r>
              <a:rPr lang="en-US" sz="2000">
                <a:latin typeface="Arial" charset="0"/>
              </a:rPr>
              <a:t>Khập khiễng, khập khà,   “ Ông vịn vai cháu	          “ Hoan hô thàng bé! </a:t>
            </a:r>
          </a:p>
          <a:p>
            <a:r>
              <a:rPr lang="en-US" sz="2000">
                <a:latin typeface="Arial" charset="0"/>
              </a:rPr>
              <a:t>Bước lên thềm nhà	      Cháu đỡ ông lên ! ”         Bé thế mà khỏe</a:t>
            </a:r>
          </a:p>
          <a:p>
            <a:r>
              <a:rPr lang="en-US" sz="2000">
                <a:latin typeface="Arial" charset="0"/>
              </a:rPr>
              <a:t>Nhấc chân quá khó.	      Ông bước lên thềm,        Vì nó thương ông!”…</a:t>
            </a:r>
          </a:p>
          <a:p>
            <a:r>
              <a:rPr lang="en-US" sz="2000">
                <a:latin typeface="Arial" charset="0"/>
              </a:rPr>
              <a:t>Thấy ông nhăn nhó	     Trong lòng vui sướng,		 ( </a:t>
            </a:r>
            <a:r>
              <a:rPr lang="en-US" sz="2000" b="1" i="1">
                <a:latin typeface="Arial" charset="0"/>
              </a:rPr>
              <a:t>Tú Mỡ</a:t>
            </a:r>
            <a:r>
              <a:rPr lang="en-US" sz="2000">
                <a:latin typeface="Arial" charset="0"/>
              </a:rPr>
              <a:t> )</a:t>
            </a:r>
          </a:p>
        </p:txBody>
      </p:sp>
      <p:sp>
        <p:nvSpPr>
          <p:cNvPr id="42080" name="Oval 96"/>
          <p:cNvSpPr>
            <a:spLocks noChangeArrowheads="1"/>
          </p:cNvSpPr>
          <p:nvPr/>
        </p:nvSpPr>
        <p:spPr bwMode="auto">
          <a:xfrm>
            <a:off x="381000" y="304800"/>
            <a:ext cx="762000" cy="762000"/>
          </a:xfrm>
          <a:prstGeom prst="ellipse">
            <a:avLst/>
          </a:prstGeom>
          <a:solidFill>
            <a:srgbClr val="00FFFF"/>
          </a:solidFill>
          <a:ln w="9525" algn="ctr">
            <a:solidFill>
              <a:srgbClr val="000000"/>
            </a:solidFill>
            <a:round/>
            <a:headEnd/>
            <a:tailEnd/>
          </a:ln>
        </p:spPr>
        <p:txBody>
          <a:bodyPr wrap="none" anchor="ctr"/>
          <a:lstStyle/>
          <a:p>
            <a:pPr algn="ctr"/>
            <a:r>
              <a:rPr lang="en-US" sz="2800" b="1">
                <a:solidFill>
                  <a:srgbClr val="FF0000"/>
                </a:solidFill>
                <a:latin typeface="Arial" charset="0"/>
              </a:rPr>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075"/>
                                        </p:tgtEl>
                                        <p:attrNameLst>
                                          <p:attrName>style.visibility</p:attrName>
                                        </p:attrNameLst>
                                      </p:cBhvr>
                                      <p:to>
                                        <p:strVal val="visible"/>
                                      </p:to>
                                    </p:set>
                                    <p:animEffect transition="in" filter="wipe(down)">
                                      <p:cBhvr>
                                        <p:cTn id="7" dur="500"/>
                                        <p:tgtEl>
                                          <p:spTgt spid="420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079"/>
                                        </p:tgtEl>
                                        <p:attrNameLst>
                                          <p:attrName>style.visibility</p:attrName>
                                        </p:attrNameLst>
                                      </p:cBhvr>
                                      <p:to>
                                        <p:strVal val="visible"/>
                                      </p:to>
                                    </p:set>
                                    <p:animEffect transition="in" filter="wipe(down)">
                                      <p:cBhvr>
                                        <p:cTn id="10" dur="500"/>
                                        <p:tgtEl>
                                          <p:spTgt spid="420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2080"/>
                                        </p:tgtEl>
                                        <p:attrNameLst>
                                          <p:attrName>style.visibility</p:attrName>
                                        </p:attrNameLst>
                                      </p:cBhvr>
                                      <p:to>
                                        <p:strVal val="visible"/>
                                      </p:to>
                                    </p:set>
                                    <p:animEffect transition="in" filter="box(in)">
                                      <p:cBhvr>
                                        <p:cTn id="15" dur="500"/>
                                        <p:tgtEl>
                                          <p:spTgt spid="42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75" grpId="0"/>
      <p:bldP spid="42079" grpId="0"/>
      <p:bldP spid="420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
          <p:cNvPicPr>
            <a:picLocks noChangeAspect="1" noChangeArrowheads="1"/>
          </p:cNvPicPr>
          <p:nvPr/>
        </p:nvPicPr>
        <p:blipFill>
          <a:blip r:embed="rId2"/>
          <a:srcRect/>
          <a:stretch>
            <a:fillRect/>
          </a:stretch>
        </p:blipFill>
        <p:spPr bwMode="auto">
          <a:xfrm>
            <a:off x="0" y="0"/>
            <a:ext cx="9296400" cy="7010400"/>
          </a:xfrm>
          <a:prstGeom prst="rect">
            <a:avLst/>
          </a:prstGeom>
          <a:noFill/>
          <a:ln w="9525">
            <a:noFill/>
            <a:miter lim="800000"/>
            <a:headEnd/>
            <a:tailEnd/>
          </a:ln>
        </p:spPr>
      </p:pic>
      <p:sp>
        <p:nvSpPr>
          <p:cNvPr id="8195" name="WordArt 3"/>
          <p:cNvSpPr>
            <a:spLocks noChangeArrowheads="1" noChangeShapeType="1" noTextEdit="1"/>
          </p:cNvSpPr>
          <p:nvPr/>
        </p:nvSpPr>
        <p:spPr bwMode="auto">
          <a:xfrm>
            <a:off x="1143000" y="1828800"/>
            <a:ext cx="6477000" cy="2895600"/>
          </a:xfrm>
          <a:prstGeom prst="rect">
            <a:avLst/>
          </a:prstGeom>
        </p:spPr>
        <p:txBody>
          <a:bodyPr wrap="none" fromWordArt="1">
            <a:prstTxWarp prst="textInflate">
              <a:avLst>
                <a:gd name="adj" fmla="val 13634"/>
              </a:avLst>
            </a:prstTxWarp>
          </a:bodyPr>
          <a:lstStyle/>
          <a:p>
            <a:pPr algn="ctr"/>
            <a:r>
              <a:rPr lang="vi-VN" sz="3600" kern="10">
                <a:ln w="9525">
                  <a:solidFill>
                    <a:srgbClr val="FF0000"/>
                  </a:solidFill>
                  <a:round/>
                  <a:headEnd/>
                  <a:tailEnd/>
                </a:ln>
                <a:solidFill>
                  <a:srgbClr val="FF00FF"/>
                </a:solidFill>
                <a:latin typeface="Arial"/>
                <a:cs typeface="Arial"/>
              </a:rPr>
              <a:t>Trò chơi </a:t>
            </a:r>
          </a:p>
          <a:p>
            <a:pPr algn="ctr"/>
            <a:r>
              <a:rPr lang="vi-VN" sz="3600" kern="10">
                <a:ln w="9525">
                  <a:solidFill>
                    <a:srgbClr val="FF0000"/>
                  </a:solidFill>
                  <a:round/>
                  <a:headEnd/>
                  <a:tailEnd/>
                </a:ln>
                <a:solidFill>
                  <a:srgbClr val="FF00FF"/>
                </a:solidFill>
                <a:latin typeface="Arial"/>
                <a:cs typeface="Arial"/>
              </a:rPr>
              <a:t>Rung chuông vàng</a:t>
            </a:r>
            <a:endParaRPr lang="en-US" sz="3600" kern="10">
              <a:ln w="9525">
                <a:solidFill>
                  <a:srgbClr val="FF0000"/>
                </a:solidFill>
                <a:round/>
                <a:headEnd/>
                <a:tailEnd/>
              </a:ln>
              <a:solidFill>
                <a:srgbClr val="FF00FF"/>
              </a:solidFill>
              <a:latin typeface="Arial"/>
              <a:cs typeface="Arial"/>
            </a:endParaRPr>
          </a:p>
        </p:txBody>
      </p:sp>
      <p:pic>
        <p:nvPicPr>
          <p:cNvPr id="35844" name="Picture 4" descr="Bellcoll"/>
          <p:cNvPicPr>
            <a:picLocks noChangeAspect="1" noChangeArrowheads="1" noCrop="1"/>
          </p:cNvPicPr>
          <p:nvPr/>
        </p:nvPicPr>
        <p:blipFill>
          <a:blip r:embed="rId3"/>
          <a:srcRect/>
          <a:stretch>
            <a:fillRect/>
          </a:stretch>
        </p:blipFill>
        <p:spPr bwMode="auto">
          <a:xfrm>
            <a:off x="3429000" y="4267200"/>
            <a:ext cx="2590800" cy="2286000"/>
          </a:xfrm>
          <a:prstGeom prst="rect">
            <a:avLst/>
          </a:prstGeom>
          <a:noFill/>
          <a:ln w="9525">
            <a:noFill/>
            <a:miter lim="800000"/>
            <a:headEnd/>
            <a:tailEnd/>
          </a:ln>
        </p:spPr>
      </p:pic>
      <p:pic>
        <p:nvPicPr>
          <p:cNvPr id="8197" name="Picture 5" descr="Bellcoll"/>
          <p:cNvPicPr>
            <a:picLocks noChangeAspect="1" noChangeArrowheads="1" noCrop="1"/>
          </p:cNvPicPr>
          <p:nvPr/>
        </p:nvPicPr>
        <p:blipFill>
          <a:blip r:embed="rId3"/>
          <a:srcRect/>
          <a:stretch>
            <a:fillRect/>
          </a:stretch>
        </p:blipFill>
        <p:spPr bwMode="auto">
          <a:xfrm>
            <a:off x="7620000" y="152400"/>
            <a:ext cx="1524000" cy="1371600"/>
          </a:xfrm>
          <a:prstGeom prst="rect">
            <a:avLst/>
          </a:prstGeom>
          <a:noFill/>
          <a:ln w="9525">
            <a:noFill/>
            <a:miter lim="800000"/>
            <a:headEnd/>
            <a:tailEnd/>
          </a:ln>
        </p:spPr>
      </p:pic>
      <p:pic>
        <p:nvPicPr>
          <p:cNvPr id="8198" name="Picture 6" descr="Bellcoll"/>
          <p:cNvPicPr>
            <a:picLocks noChangeAspect="1" noChangeArrowheads="1" noCrop="1"/>
          </p:cNvPicPr>
          <p:nvPr/>
        </p:nvPicPr>
        <p:blipFill>
          <a:blip r:embed="rId3"/>
          <a:srcRect/>
          <a:stretch>
            <a:fillRect/>
          </a:stretch>
        </p:blipFill>
        <p:spPr bwMode="auto">
          <a:xfrm>
            <a:off x="0" y="228600"/>
            <a:ext cx="1524000" cy="1371600"/>
          </a:xfrm>
          <a:prstGeom prst="rect">
            <a:avLst/>
          </a:prstGeom>
          <a:noFill/>
          <a:ln w="9525">
            <a:noFill/>
            <a:miter lim="800000"/>
            <a:headEnd/>
            <a:tailEnd/>
          </a:ln>
        </p:spPr>
      </p:pic>
      <p:pic>
        <p:nvPicPr>
          <p:cNvPr id="8199" name="Picture 7" descr="Bellcoll"/>
          <p:cNvPicPr>
            <a:picLocks noChangeAspect="1" noChangeArrowheads="1" noCrop="1"/>
          </p:cNvPicPr>
          <p:nvPr/>
        </p:nvPicPr>
        <p:blipFill>
          <a:blip r:embed="rId3"/>
          <a:srcRect/>
          <a:stretch>
            <a:fillRect/>
          </a:stretch>
        </p:blipFill>
        <p:spPr bwMode="auto">
          <a:xfrm>
            <a:off x="304800" y="5486400"/>
            <a:ext cx="1524000" cy="1371600"/>
          </a:xfrm>
          <a:prstGeom prst="rect">
            <a:avLst/>
          </a:prstGeom>
          <a:noFill/>
          <a:ln w="9525">
            <a:noFill/>
            <a:miter lim="800000"/>
            <a:headEnd/>
            <a:tailEnd/>
          </a:ln>
        </p:spPr>
      </p:pic>
      <p:pic>
        <p:nvPicPr>
          <p:cNvPr id="8200" name="Picture 8" descr="Bellcoll"/>
          <p:cNvPicPr>
            <a:picLocks noChangeAspect="1" noChangeArrowheads="1" noCrop="1"/>
          </p:cNvPicPr>
          <p:nvPr/>
        </p:nvPicPr>
        <p:blipFill>
          <a:blip r:embed="rId3"/>
          <a:srcRect/>
          <a:stretch>
            <a:fillRect/>
          </a:stretch>
        </p:blipFill>
        <p:spPr bwMode="auto">
          <a:xfrm>
            <a:off x="7620000" y="5486400"/>
            <a:ext cx="1524000" cy="1371600"/>
          </a:xfrm>
          <a:prstGeom prst="rect">
            <a:avLst/>
          </a:prstGeom>
          <a:noFill/>
          <a:ln w="9525">
            <a:noFill/>
            <a:miter lim="800000"/>
            <a:headEnd/>
            <a:tailEnd/>
          </a:ln>
        </p:spPr>
      </p:pic>
      <p:pic>
        <p:nvPicPr>
          <p:cNvPr id="8201" name="Picture 9" descr="Bellcoll"/>
          <p:cNvPicPr>
            <a:picLocks noChangeAspect="1" noChangeArrowheads="1" noCrop="1"/>
          </p:cNvPicPr>
          <p:nvPr/>
        </p:nvPicPr>
        <p:blipFill>
          <a:blip r:embed="rId3"/>
          <a:srcRect/>
          <a:stretch>
            <a:fillRect/>
          </a:stretch>
        </p:blipFill>
        <p:spPr bwMode="auto">
          <a:xfrm>
            <a:off x="3276600" y="0"/>
            <a:ext cx="27432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5844"/>
                                        </p:tgtEl>
                                        <p:attrNameLst>
                                          <p:attrName>style.visibility</p:attrName>
                                        </p:attrNameLst>
                                      </p:cBhvr>
                                      <p:to>
                                        <p:strVal val="visible"/>
                                      </p:to>
                                    </p:set>
                                    <p:anim calcmode="lin" valueType="num">
                                      <p:cBhvr>
                                        <p:cTn id="7" dur="1000" fill="hold"/>
                                        <p:tgtEl>
                                          <p:spTgt spid="35844"/>
                                        </p:tgtEl>
                                        <p:attrNameLst>
                                          <p:attrName>ppt_w</p:attrName>
                                        </p:attrNameLst>
                                      </p:cBhvr>
                                      <p:tavLst>
                                        <p:tav tm="0">
                                          <p:val>
                                            <p:fltVal val="0"/>
                                          </p:val>
                                        </p:tav>
                                        <p:tav tm="100000">
                                          <p:val>
                                            <p:strVal val="#ppt_w"/>
                                          </p:val>
                                        </p:tav>
                                      </p:tavLst>
                                    </p:anim>
                                    <p:anim calcmode="lin" valueType="num">
                                      <p:cBhvr>
                                        <p:cTn id="8" dur="1000" fill="hold"/>
                                        <p:tgtEl>
                                          <p:spTgt spid="35844"/>
                                        </p:tgtEl>
                                        <p:attrNameLst>
                                          <p:attrName>ppt_h</p:attrName>
                                        </p:attrNameLst>
                                      </p:cBhvr>
                                      <p:tavLst>
                                        <p:tav tm="0">
                                          <p:val>
                                            <p:fltVal val="0"/>
                                          </p:val>
                                        </p:tav>
                                        <p:tav tm="100000">
                                          <p:val>
                                            <p:strVal val="#ppt_h"/>
                                          </p:val>
                                        </p:tav>
                                      </p:tavLst>
                                    </p:anim>
                                    <p:anim calcmode="lin" valueType="num">
                                      <p:cBhvr>
                                        <p:cTn id="9" dur="1000" fill="hold"/>
                                        <p:tgtEl>
                                          <p:spTgt spid="35844"/>
                                        </p:tgtEl>
                                        <p:attrNameLst>
                                          <p:attrName>style.rotation</p:attrName>
                                        </p:attrNameLst>
                                      </p:cBhvr>
                                      <p:tavLst>
                                        <p:tav tm="0">
                                          <p:val>
                                            <p:fltVal val="90"/>
                                          </p:val>
                                        </p:tav>
                                        <p:tav tm="100000">
                                          <p:val>
                                            <p:fltVal val="0"/>
                                          </p:val>
                                        </p:tav>
                                      </p:tavLst>
                                    </p:anim>
                                    <p:animEffect transition="in" filter="fade">
                                      <p:cBhvr>
                                        <p:cTn id="10"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9063" y="600075"/>
            <a:ext cx="8991600" cy="10668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latin typeface="Arial" charset="0"/>
              </a:rPr>
              <a:t>Câu 1: Để bài văn kể chuyện thêm sinh động chúng ta cần chú ý những gì ?</a:t>
            </a:r>
          </a:p>
        </p:txBody>
      </p:sp>
      <p:sp>
        <p:nvSpPr>
          <p:cNvPr id="50179" name="Text Box 3"/>
          <p:cNvSpPr txBox="1">
            <a:spLocks noChangeArrowheads="1"/>
          </p:cNvSpPr>
          <p:nvPr/>
        </p:nvSpPr>
        <p:spPr bwMode="auto">
          <a:xfrm>
            <a:off x="1109663" y="2247900"/>
            <a:ext cx="7315200" cy="579438"/>
          </a:xfrm>
          <a:prstGeom prst="rect">
            <a:avLst/>
          </a:prstGeom>
          <a:noFill/>
          <a:ln w="9525">
            <a:noFill/>
            <a:miter lim="800000"/>
            <a:headEnd/>
            <a:tailEnd/>
          </a:ln>
        </p:spPr>
        <p:txBody>
          <a:bodyPr>
            <a:spAutoFit/>
          </a:bodyPr>
          <a:lstStyle/>
          <a:p>
            <a:pPr eaLnBrk="0" hangingPunct="0">
              <a:spcBef>
                <a:spcPct val="50000"/>
              </a:spcBef>
            </a:pPr>
            <a:r>
              <a:rPr lang="en-US" sz="3200" b="1">
                <a:latin typeface="Arial" charset="0"/>
              </a:rPr>
              <a:t>A. Kết hợp tả ngoại hình nhân vật. </a:t>
            </a:r>
          </a:p>
        </p:txBody>
      </p:sp>
      <p:sp>
        <p:nvSpPr>
          <p:cNvPr id="50180" name="Text Box 4"/>
          <p:cNvSpPr txBox="1">
            <a:spLocks noChangeArrowheads="1"/>
          </p:cNvSpPr>
          <p:nvPr/>
        </p:nvSpPr>
        <p:spPr bwMode="auto">
          <a:xfrm>
            <a:off x="1143000" y="4724400"/>
            <a:ext cx="7162800" cy="641350"/>
          </a:xfrm>
          <a:prstGeom prst="rect">
            <a:avLst/>
          </a:prstGeom>
          <a:noFill/>
          <a:ln w="9525">
            <a:noFill/>
            <a:miter lim="800000"/>
            <a:headEnd/>
            <a:tailEnd/>
          </a:ln>
        </p:spPr>
        <p:txBody>
          <a:bodyPr>
            <a:spAutoFit/>
          </a:bodyPr>
          <a:lstStyle/>
          <a:p>
            <a:pPr eaLnBrk="0" hangingPunct="0">
              <a:spcBef>
                <a:spcPct val="50000"/>
              </a:spcBef>
            </a:pPr>
            <a:r>
              <a:rPr lang="en-US" sz="3200" b="1">
                <a:latin typeface="Arial" charset="0"/>
              </a:rPr>
              <a:t>C. Cả hai ý trên.</a:t>
            </a:r>
            <a:r>
              <a:rPr lang="en-US" sz="3600" b="1">
                <a:latin typeface="Arial" charset="0"/>
              </a:rPr>
              <a:t> </a:t>
            </a:r>
          </a:p>
        </p:txBody>
      </p:sp>
      <p:sp>
        <p:nvSpPr>
          <p:cNvPr id="50181" name="Text Box 5"/>
          <p:cNvSpPr txBox="1">
            <a:spLocks noChangeArrowheads="1"/>
          </p:cNvSpPr>
          <p:nvPr/>
        </p:nvSpPr>
        <p:spPr bwMode="auto">
          <a:xfrm>
            <a:off x="1076325" y="3438525"/>
            <a:ext cx="7924800" cy="1077913"/>
          </a:xfrm>
          <a:prstGeom prst="rect">
            <a:avLst/>
          </a:prstGeom>
          <a:noFill/>
          <a:ln w="9525">
            <a:noFill/>
            <a:miter lim="800000"/>
            <a:headEnd/>
            <a:tailEnd/>
          </a:ln>
        </p:spPr>
        <p:txBody>
          <a:bodyPr>
            <a:spAutoFit/>
          </a:bodyPr>
          <a:lstStyle/>
          <a:p>
            <a:pPr eaLnBrk="0" hangingPunct="0">
              <a:spcBef>
                <a:spcPct val="50000"/>
              </a:spcBef>
            </a:pPr>
            <a:r>
              <a:rPr lang="en-US" sz="3200" b="1">
                <a:latin typeface="Arial" charset="0"/>
              </a:rPr>
              <a:t>B. Tả những đặc điểm ngoại hình tiêu biểu.</a:t>
            </a:r>
          </a:p>
        </p:txBody>
      </p:sp>
      <p:sp>
        <p:nvSpPr>
          <p:cNvPr id="50182" name="Oval 6"/>
          <p:cNvSpPr>
            <a:spLocks noChangeArrowheads="1"/>
          </p:cNvSpPr>
          <p:nvPr/>
        </p:nvSpPr>
        <p:spPr bwMode="auto">
          <a:xfrm>
            <a:off x="950913" y="4695825"/>
            <a:ext cx="762000" cy="762000"/>
          </a:xfrm>
          <a:prstGeom prst="ellipse">
            <a:avLst/>
          </a:prstGeom>
          <a:solidFill>
            <a:srgbClr val="00FFFF"/>
          </a:solidFill>
          <a:ln w="9525" algn="ctr">
            <a:solidFill>
              <a:srgbClr val="000000"/>
            </a:solidFill>
            <a:round/>
            <a:headEnd/>
            <a:tailEnd/>
          </a:ln>
        </p:spPr>
        <p:txBody>
          <a:bodyPr wrap="none" anchor="ctr"/>
          <a:lstStyle/>
          <a:p>
            <a:pPr algn="ctr"/>
            <a:r>
              <a:rPr lang="en-US" sz="3200" b="1">
                <a:solidFill>
                  <a:srgbClr val="FF0000"/>
                </a:solidFill>
                <a:latin typeface="Arial" charset="0"/>
              </a:rPr>
              <a:t>C</a:t>
            </a:r>
          </a:p>
        </p:txBody>
      </p:sp>
      <p:pic>
        <p:nvPicPr>
          <p:cNvPr id="50183" name="Picture 7" descr="1"/>
          <p:cNvPicPr>
            <a:picLocks noChangeAspect="1" noChangeArrowheads="1" noCrop="1"/>
          </p:cNvPicPr>
          <p:nvPr/>
        </p:nvPicPr>
        <p:blipFill>
          <a:blip r:embed="rId3"/>
          <a:srcRect/>
          <a:stretch>
            <a:fillRect/>
          </a:stretch>
        </p:blipFill>
        <p:spPr bwMode="auto">
          <a:xfrm>
            <a:off x="-14288" y="4581525"/>
            <a:ext cx="1066801" cy="10509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arn(in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50181">
                                            <p:txEl>
                                              <p:pRg st="0" end="0"/>
                                            </p:txEl>
                                          </p:spTgt>
                                        </p:tgtEl>
                                        <p:attrNameLst>
                                          <p:attrName>style.visibility</p:attrName>
                                        </p:attrNameLst>
                                      </p:cBhvr>
                                      <p:to>
                                        <p:strVal val="visible"/>
                                      </p:to>
                                    </p:set>
                                    <p:animEffect transition="in" filter="barn(inHorizontal)">
                                      <p:cBhvr>
                                        <p:cTn id="12" dur="500"/>
                                        <p:tgtEl>
                                          <p:spTgt spid="501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50180">
                                            <p:txEl>
                                              <p:pRg st="0" end="0"/>
                                            </p:txEl>
                                          </p:spTgt>
                                        </p:tgtEl>
                                        <p:attrNameLst>
                                          <p:attrName>style.visibility</p:attrName>
                                        </p:attrNameLst>
                                      </p:cBhvr>
                                      <p:to>
                                        <p:strVal val="visible"/>
                                      </p:to>
                                    </p:set>
                                    <p:animEffect transition="in" filter="barn(inHorizontal)">
                                      <p:cBhvr>
                                        <p:cTn id="17" dur="500"/>
                                        <p:tgtEl>
                                          <p:spTgt spid="5018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wedge">
                                      <p:cBhvr>
                                        <p:cTn id="22" dur="2000"/>
                                        <p:tgtEl>
                                          <p:spTgt spid="50182"/>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builtIn="1"/>
                                        </p:tgtEl>
                                      </p:cMediaNode>
                                    </p:audio>
                                  </p:subTnLst>
                                </p:cTn>
                              </p:par>
                              <p:par>
                                <p:cTn id="23" presetID="20" presetClass="entr" presetSubtype="0" fill="hold" nodeType="withEffect">
                                  <p:stCondLst>
                                    <p:cond delay="0"/>
                                  </p:stCondLst>
                                  <p:childTnLst>
                                    <p:set>
                                      <p:cBhvr>
                                        <p:cTn id="24" dur="1" fill="hold">
                                          <p:stCondLst>
                                            <p:cond delay="0"/>
                                          </p:stCondLst>
                                        </p:cTn>
                                        <p:tgtEl>
                                          <p:spTgt spid="50183"/>
                                        </p:tgtEl>
                                        <p:attrNameLst>
                                          <p:attrName>style.visibility</p:attrName>
                                        </p:attrNameLst>
                                      </p:cBhvr>
                                      <p:to>
                                        <p:strVal val="visible"/>
                                      </p:to>
                                    </p:set>
                                    <p:animEffect transition="in" filter="wedge">
                                      <p:cBhvr>
                                        <p:cTn id="25" dur="2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 y="371475"/>
            <a:ext cx="8839200" cy="10668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latin typeface="Arial" charset="0"/>
              </a:rPr>
              <a:t>Câu 2 :Dòng nào dưới đây tả ngoại hình của nhân vật ?</a:t>
            </a:r>
          </a:p>
        </p:txBody>
      </p:sp>
      <p:sp>
        <p:nvSpPr>
          <p:cNvPr id="36868" name="Text Box 4"/>
          <p:cNvSpPr txBox="1">
            <a:spLocks noChangeArrowheads="1"/>
          </p:cNvSpPr>
          <p:nvPr/>
        </p:nvSpPr>
        <p:spPr bwMode="auto">
          <a:xfrm>
            <a:off x="533400" y="3886200"/>
            <a:ext cx="8610600" cy="11382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3600" b="1">
                <a:latin typeface="Arial" charset="0"/>
              </a:rPr>
              <a:t> </a:t>
            </a:r>
            <a:r>
              <a:rPr lang="en-US" sz="3200" b="1">
                <a:latin typeface="Arial" charset="0"/>
              </a:rPr>
              <a:t>B.  Bằng giọng khản đặc, ông lão cảm ơn tôi.</a:t>
            </a:r>
          </a:p>
        </p:txBody>
      </p:sp>
      <p:sp>
        <p:nvSpPr>
          <p:cNvPr id="36869" name="Text Box 5"/>
          <p:cNvSpPr txBox="1">
            <a:spLocks noChangeArrowheads="1"/>
          </p:cNvSpPr>
          <p:nvPr/>
        </p:nvSpPr>
        <p:spPr bwMode="auto">
          <a:xfrm>
            <a:off x="438150" y="4953000"/>
            <a:ext cx="7772400" cy="11382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3600" b="1">
                <a:latin typeface="Arial" charset="0"/>
              </a:rPr>
              <a:t>  </a:t>
            </a:r>
            <a:r>
              <a:rPr lang="en-US" sz="3200" b="1">
                <a:latin typeface="Arial" charset="0"/>
              </a:rPr>
              <a:t>C.  Tôi nắm chặt lấy bàn tay run rẫy kia.</a:t>
            </a:r>
          </a:p>
        </p:txBody>
      </p:sp>
      <p:sp>
        <p:nvSpPr>
          <p:cNvPr id="36872" name="Text Box 8"/>
          <p:cNvSpPr txBox="1">
            <a:spLocks noChangeArrowheads="1"/>
          </p:cNvSpPr>
          <p:nvPr/>
        </p:nvSpPr>
        <p:spPr bwMode="auto">
          <a:xfrm>
            <a:off x="533400" y="2362200"/>
            <a:ext cx="8153400" cy="1128713"/>
          </a:xfrm>
          <a:prstGeom prst="rect">
            <a:avLst/>
          </a:prstGeom>
          <a:solidFill>
            <a:schemeClr val="bg1"/>
          </a:solidFill>
          <a:ln w="9525">
            <a:noFill/>
            <a:miter lim="800000"/>
            <a:headEnd/>
            <a:tailEnd/>
          </a:ln>
        </p:spPr>
        <p:txBody>
          <a:bodyPr>
            <a:spAutoFit/>
          </a:bodyPr>
          <a:lstStyle/>
          <a:p>
            <a:pPr eaLnBrk="0" hangingPunct="0">
              <a:spcBef>
                <a:spcPct val="50000"/>
              </a:spcBef>
            </a:pPr>
            <a:r>
              <a:rPr lang="en-US" sz="3600" b="1">
                <a:latin typeface="Arial" charset="0"/>
              </a:rPr>
              <a:t> </a:t>
            </a:r>
            <a:r>
              <a:rPr lang="en-US" sz="3200" b="1">
                <a:latin typeface="Arial" charset="0"/>
              </a:rPr>
              <a:t>A.  Thân hình cân đối, khỏe khoắn, nước da ngăm đen.</a:t>
            </a:r>
          </a:p>
        </p:txBody>
      </p:sp>
      <p:pic>
        <p:nvPicPr>
          <p:cNvPr id="36885" name="Picture 21" descr="3DBUTT~1"/>
          <p:cNvPicPr>
            <a:picLocks noChangeAspect="1" noChangeArrowheads="1" noCrop="1"/>
          </p:cNvPicPr>
          <p:nvPr/>
        </p:nvPicPr>
        <p:blipFill>
          <a:blip r:embed="rId3"/>
          <a:srcRect/>
          <a:stretch>
            <a:fillRect/>
          </a:stretch>
        </p:blipFill>
        <p:spPr bwMode="auto">
          <a:xfrm>
            <a:off x="390525" y="1376363"/>
            <a:ext cx="1295400" cy="990600"/>
          </a:xfrm>
          <a:prstGeom prst="rect">
            <a:avLst/>
          </a:prstGeom>
          <a:noFill/>
          <a:ln w="9525">
            <a:noFill/>
            <a:miter lim="800000"/>
            <a:headEnd/>
            <a:tailEnd/>
          </a:ln>
        </p:spPr>
      </p:pic>
      <p:sp>
        <p:nvSpPr>
          <p:cNvPr id="36886" name="AutoShape 22"/>
          <p:cNvSpPr>
            <a:spLocks noChangeArrowheads="1"/>
          </p:cNvSpPr>
          <p:nvPr/>
        </p:nvSpPr>
        <p:spPr bwMode="auto">
          <a:xfrm>
            <a:off x="466725" y="2366963"/>
            <a:ext cx="838200" cy="609600"/>
          </a:xfrm>
          <a:prstGeom prst="wedgeEllipseCallout">
            <a:avLst>
              <a:gd name="adj1" fmla="val -10037"/>
              <a:gd name="adj2" fmla="val -151565"/>
            </a:avLst>
          </a:prstGeom>
          <a:solidFill>
            <a:srgbClr val="00FFFF"/>
          </a:solidFill>
          <a:ln w="9525">
            <a:solidFill>
              <a:schemeClr val="tx1"/>
            </a:solidFill>
            <a:miter lim="800000"/>
            <a:headEnd/>
            <a:tailEnd/>
          </a:ln>
        </p:spPr>
        <p:txBody>
          <a:bodyPr/>
          <a:lstStyle/>
          <a:p>
            <a:pPr algn="ctr" eaLnBrk="0" hangingPunct="0"/>
            <a:r>
              <a:rPr lang="en-US" sz="3200">
                <a:solidFill>
                  <a:srgbClr val="FF0000"/>
                </a:solidFill>
                <a:latin typeface="Arial" charset="0"/>
              </a:rPr>
              <a:t>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72">
                                            <p:txEl>
                                              <p:pRg st="0" end="0"/>
                                            </p:txEl>
                                          </p:spTgt>
                                        </p:tgtEl>
                                        <p:attrNameLst>
                                          <p:attrName>style.visibility</p:attrName>
                                        </p:attrNameLst>
                                      </p:cBhvr>
                                      <p:to>
                                        <p:strVal val="visible"/>
                                      </p:to>
                                    </p:set>
                                    <p:animEffect transition="in" filter="checkerboard(across)">
                                      <p:cBhvr>
                                        <p:cTn id="7" dur="500"/>
                                        <p:tgtEl>
                                          <p:spTgt spid="3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Effect transition="in" filter="checkerboard(across)">
                                      <p:cBhvr>
                                        <p:cTn id="12" dur="500"/>
                                        <p:tgtEl>
                                          <p:spTgt spid="368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6869">
                                            <p:txEl>
                                              <p:pRg st="0" end="0"/>
                                            </p:txEl>
                                          </p:spTgt>
                                        </p:tgtEl>
                                        <p:attrNameLst>
                                          <p:attrName>style.visibility</p:attrName>
                                        </p:attrNameLst>
                                      </p:cBhvr>
                                      <p:to>
                                        <p:strVal val="visible"/>
                                      </p:to>
                                    </p:set>
                                    <p:animEffect transition="in" filter="checkerboard(across)">
                                      <p:cBhvr>
                                        <p:cTn id="17" dur="500"/>
                                        <p:tgtEl>
                                          <p:spTgt spid="3686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886"/>
                                        </p:tgtEl>
                                        <p:attrNameLst>
                                          <p:attrName>style.visibility</p:attrName>
                                        </p:attrNameLst>
                                      </p:cBhvr>
                                      <p:to>
                                        <p:strVal val="visible"/>
                                      </p:to>
                                    </p:set>
                                    <p:animEffect transition="in" filter="diamond(in)">
                                      <p:cBhvr>
                                        <p:cTn id="22" dur="2000"/>
                                        <p:tgtEl>
                                          <p:spTgt spid="36886"/>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builtIn="1"/>
                                        </p:tgtEl>
                                      </p:cMediaNode>
                                    </p:audio>
                                  </p:subTnLst>
                                </p:cTn>
                              </p:par>
                              <p:par>
                                <p:cTn id="23" presetID="8" presetClass="entr" presetSubtype="16" fill="hold" nodeType="withEffect">
                                  <p:stCondLst>
                                    <p:cond delay="0"/>
                                  </p:stCondLst>
                                  <p:childTnLst>
                                    <p:set>
                                      <p:cBhvr>
                                        <p:cTn id="24" dur="1" fill="hold">
                                          <p:stCondLst>
                                            <p:cond delay="0"/>
                                          </p:stCondLst>
                                        </p:cTn>
                                        <p:tgtEl>
                                          <p:spTgt spid="36885"/>
                                        </p:tgtEl>
                                        <p:attrNameLst>
                                          <p:attrName>style.visibility</p:attrName>
                                        </p:attrNameLst>
                                      </p:cBhvr>
                                      <p:to>
                                        <p:strVal val="visible"/>
                                      </p:to>
                                    </p:set>
                                    <p:animEffect transition="in" filter="diamond(in)">
                                      <p:cBhvr>
                                        <p:cTn id="25" dur="20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2031</TotalTime>
  <Words>405</Words>
  <Application>Microsoft Office PowerPoint</Application>
  <PresentationFormat>On-screen Show (4:3)</PresentationFormat>
  <Paragraphs>46</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Times New Roman</vt: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133</cp:revision>
  <dcterms:created xsi:type="dcterms:W3CDTF">2009-12-31T02:11:15Z</dcterms:created>
  <dcterms:modified xsi:type="dcterms:W3CDTF">2016-06-30T02:29:19Z</dcterms:modified>
</cp:coreProperties>
</file>