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70" r:id="rId4"/>
    <p:sldId id="258" r:id="rId5"/>
    <p:sldId id="259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800000"/>
    <a:srgbClr val="00CCFF"/>
    <a:srgbClr val="CC9900"/>
    <a:srgbClr val="3366FF"/>
    <a:srgbClr val="FF99FF"/>
    <a:srgbClr val="990099"/>
    <a:srgbClr val="FF33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72" y="15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180D570-C46B-4E0E-A997-6F657658A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9AD71-8121-490A-89A3-47699E657C81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7AC17-C202-4D67-838E-344F5E520596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D6FB9-F03D-4761-A963-18D2CED45446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E9FB2-76B1-4C1C-A2C3-8A30F5511CE8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F1D37-53AC-47C2-BD85-DD24E298F5F5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65548-97F0-46E8-A5CE-1E7FCC8CCCC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44ACE-1D07-4D1F-9827-9924325406AC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684B2-3841-48F4-AB2A-D5707F1BEC8B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E654-4BE1-4CFA-B94A-0C10D71ED122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4A48E-1DF6-4F87-94DD-D1C958784D9A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D03FE000-5BD9-4706-9047-975152C5CB07}" type="slidenum">
              <a:rPr lang="en-US"/>
              <a:pPr>
                <a:defRPr/>
              </a:pPr>
              <a:t>‹#›</a:t>
            </a:fld>
            <a:endParaRPr lang="en-US" sz="140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17525"/>
            <a:ext cx="8915400" cy="3749675"/>
          </a:xfrm>
        </p:spPr>
        <p:txBody>
          <a:bodyPr/>
          <a:lstStyle/>
          <a:p>
            <a:pPr algn="ctr" eaLnBrk="1" hangingPunct="1"/>
            <a:r>
              <a:rPr lang="en-US" sz="8000" b="1" smtClean="0">
                <a:solidFill>
                  <a:srgbClr val="FF0000"/>
                </a:solidFill>
                <a:latin typeface="Arial" charset="0"/>
              </a:rPr>
              <a:t>Tìm số </a:t>
            </a:r>
            <a:br>
              <a:rPr lang="en-US" sz="8000" b="1" smtClean="0">
                <a:solidFill>
                  <a:srgbClr val="FF0000"/>
                </a:solidFill>
                <a:latin typeface="Arial" charset="0"/>
              </a:rPr>
            </a:br>
            <a:r>
              <a:rPr lang="en-US" sz="8000" b="1" smtClean="0">
                <a:solidFill>
                  <a:srgbClr val="FF0000"/>
                </a:solidFill>
                <a:latin typeface="Arial" charset="0"/>
              </a:rPr>
              <a:t>trung bình cộng</a:t>
            </a:r>
            <a:endParaRPr lang="vi-VN" sz="8000" b="1" smtClean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push dir="r"/>
    <p:sndAc>
      <p:stSnd>
        <p:snd r:embed="rId2" name="The Microsoft Sou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990600"/>
            <a:ext cx="7900988" cy="549275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  <a:latin typeface="Arial" charset="0"/>
              </a:rPr>
              <a:t>Tìm số trung bình cộng</a:t>
            </a:r>
          </a:p>
        </p:txBody>
      </p:sp>
      <p:pic>
        <p:nvPicPr>
          <p:cNvPr id="4099" name="Picture 24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914400"/>
            <a:ext cx="6096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685800" y="1676400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toán: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791179"/>
                </a:solidFill>
                <a:latin typeface="Arial" charset="0"/>
              </a:rPr>
              <a:t>Rót vào can thứ nhất 6l dầu, rót vào can thứ hai 4l dầu. Hỏi nếu số lít dầu đó được rót đều vào 2 can thì mỗi can có bao nhiêu lít dầu?</a:t>
            </a:r>
          </a:p>
        </p:txBody>
      </p:sp>
      <p:sp>
        <p:nvSpPr>
          <p:cNvPr id="410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5638800" y="5257800"/>
            <a:ext cx="3048000" cy="1600200"/>
            <a:chOff x="528" y="3312"/>
            <a:chExt cx="1920" cy="1008"/>
          </a:xfrm>
        </p:grpSpPr>
        <p:grpSp>
          <p:nvGrpSpPr>
            <p:cNvPr id="4160" name="Group 56"/>
            <p:cNvGrpSpPr>
              <a:grpSpLocks/>
            </p:cNvGrpSpPr>
            <p:nvPr/>
          </p:nvGrpSpPr>
          <p:grpSpPr bwMode="auto">
            <a:xfrm>
              <a:off x="1776" y="3312"/>
              <a:ext cx="672" cy="1008"/>
              <a:chOff x="624" y="3168"/>
              <a:chExt cx="672" cy="1008"/>
            </a:xfrm>
          </p:grpSpPr>
          <p:sp>
            <p:nvSpPr>
              <p:cNvPr id="4165" name="AutoShape 30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6" name="Text Box 33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? l</a:t>
                </a:r>
              </a:p>
            </p:txBody>
          </p:sp>
          <p:sp>
            <p:nvSpPr>
              <p:cNvPr id="4167" name="AutoShape 35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4161" name="Group 57"/>
            <p:cNvGrpSpPr>
              <a:grpSpLocks/>
            </p:cNvGrpSpPr>
            <p:nvPr/>
          </p:nvGrpSpPr>
          <p:grpSpPr bwMode="auto">
            <a:xfrm>
              <a:off x="528" y="3312"/>
              <a:ext cx="672" cy="1008"/>
              <a:chOff x="624" y="3168"/>
              <a:chExt cx="672" cy="1008"/>
            </a:xfrm>
          </p:grpSpPr>
          <p:sp>
            <p:nvSpPr>
              <p:cNvPr id="4162" name="AutoShape 5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63" name="Text Box 59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? l</a:t>
                </a:r>
              </a:p>
            </p:txBody>
          </p:sp>
          <p:sp>
            <p:nvSpPr>
              <p:cNvPr id="4164" name="AutoShape 60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grpSp>
        <p:nvGrpSpPr>
          <p:cNvPr id="5" name="Group 151"/>
          <p:cNvGrpSpPr>
            <a:grpSpLocks/>
          </p:cNvGrpSpPr>
          <p:nvPr/>
        </p:nvGrpSpPr>
        <p:grpSpPr bwMode="auto">
          <a:xfrm>
            <a:off x="5638800" y="2895600"/>
            <a:ext cx="3048000" cy="2209800"/>
            <a:chOff x="3552" y="1824"/>
            <a:chExt cx="1920" cy="1392"/>
          </a:xfrm>
        </p:grpSpPr>
        <p:grpSp>
          <p:nvGrpSpPr>
            <p:cNvPr id="4151" name="Group 45"/>
            <p:cNvGrpSpPr>
              <a:grpSpLocks/>
            </p:cNvGrpSpPr>
            <p:nvPr/>
          </p:nvGrpSpPr>
          <p:grpSpPr bwMode="auto">
            <a:xfrm>
              <a:off x="3552" y="1824"/>
              <a:ext cx="1920" cy="1008"/>
              <a:chOff x="624" y="1920"/>
              <a:chExt cx="1920" cy="1008"/>
            </a:xfrm>
          </p:grpSpPr>
          <p:sp>
            <p:nvSpPr>
              <p:cNvPr id="4153" name="AutoShape 46"/>
              <p:cNvSpPr>
                <a:spLocks noChangeArrowheads="1"/>
              </p:cNvSpPr>
              <p:nvPr/>
            </p:nvSpPr>
            <p:spPr bwMode="auto">
              <a:xfrm>
                <a:off x="1872" y="1920"/>
                <a:ext cx="672" cy="1008"/>
              </a:xfrm>
              <a:prstGeom prst="can">
                <a:avLst>
                  <a:gd name="adj" fmla="val 37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54" name="AutoShape 47"/>
              <p:cNvSpPr>
                <a:spLocks noChangeArrowheads="1"/>
              </p:cNvSpPr>
              <p:nvPr/>
            </p:nvSpPr>
            <p:spPr bwMode="auto">
              <a:xfrm>
                <a:off x="1872" y="2160"/>
                <a:ext cx="672" cy="768"/>
              </a:xfrm>
              <a:prstGeom prst="can">
                <a:avLst>
                  <a:gd name="adj" fmla="val 28571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4155" name="Group 48"/>
              <p:cNvGrpSpPr>
                <a:grpSpLocks/>
              </p:cNvGrpSpPr>
              <p:nvPr/>
            </p:nvGrpSpPr>
            <p:grpSpPr bwMode="auto">
              <a:xfrm>
                <a:off x="624" y="1920"/>
                <a:ext cx="672" cy="1008"/>
                <a:chOff x="624" y="1920"/>
                <a:chExt cx="672" cy="1008"/>
              </a:xfrm>
            </p:grpSpPr>
            <p:sp>
              <p:nvSpPr>
                <p:cNvPr id="4157" name="AutoShape 49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72" cy="480"/>
                </a:xfrm>
                <a:prstGeom prst="can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415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768" y="2544"/>
                  <a:ext cx="336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latin typeface="Arial" charset="0"/>
                    </a:rPr>
                    <a:t>4 l</a:t>
                  </a:r>
                </a:p>
              </p:txBody>
            </p:sp>
            <p:sp>
              <p:nvSpPr>
                <p:cNvPr id="4159" name="AutoShape 51"/>
                <p:cNvSpPr>
                  <a:spLocks noChangeArrowheads="1"/>
                </p:cNvSpPr>
                <p:nvPr/>
              </p:nvSpPr>
              <p:spPr bwMode="auto">
                <a:xfrm>
                  <a:off x="624" y="1920"/>
                  <a:ext cx="672" cy="1008"/>
                </a:xfrm>
                <a:prstGeom prst="can">
                  <a:avLst>
                    <a:gd name="adj" fmla="val 375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4156" name="Text Box 52"/>
              <p:cNvSpPr txBox="1">
                <a:spLocks noChangeArrowheads="1"/>
              </p:cNvSpPr>
              <p:nvPr/>
            </p:nvSpPr>
            <p:spPr bwMode="auto">
              <a:xfrm>
                <a:off x="2064" y="2496"/>
                <a:ext cx="38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6 l</a:t>
                </a:r>
              </a:p>
            </p:txBody>
          </p:sp>
        </p:grpSp>
        <p:sp>
          <p:nvSpPr>
            <p:cNvPr id="4152" name="AutoShape 63"/>
            <p:cNvSpPr>
              <a:spLocks/>
            </p:cNvSpPr>
            <p:nvPr/>
          </p:nvSpPr>
          <p:spPr bwMode="auto">
            <a:xfrm rot="-5439595">
              <a:off x="4320" y="2352"/>
              <a:ext cx="336" cy="1392"/>
            </a:xfrm>
            <a:prstGeom prst="leftBrace">
              <a:avLst>
                <a:gd name="adj1" fmla="val 34524"/>
                <a:gd name="adj2" fmla="val 51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762000" y="3352800"/>
            <a:ext cx="441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1109B7"/>
                </a:solidFill>
                <a:latin typeface="Arial" charset="0"/>
              </a:rPr>
              <a:t>Tóm tắt:</a:t>
            </a: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grpSp>
        <p:nvGrpSpPr>
          <p:cNvPr id="8" name="Group 146"/>
          <p:cNvGrpSpPr>
            <a:grpSpLocks/>
          </p:cNvGrpSpPr>
          <p:nvPr/>
        </p:nvGrpSpPr>
        <p:grpSpPr bwMode="auto">
          <a:xfrm>
            <a:off x="3124200" y="4038600"/>
            <a:ext cx="1371600" cy="838200"/>
            <a:chOff x="1968" y="2544"/>
            <a:chExt cx="864" cy="528"/>
          </a:xfrm>
        </p:grpSpPr>
        <p:grpSp>
          <p:nvGrpSpPr>
            <p:cNvPr id="4142" name="Group 112"/>
            <p:cNvGrpSpPr>
              <a:grpSpLocks/>
            </p:cNvGrpSpPr>
            <p:nvPr/>
          </p:nvGrpSpPr>
          <p:grpSpPr bwMode="auto">
            <a:xfrm>
              <a:off x="1968" y="2544"/>
              <a:ext cx="768" cy="0"/>
              <a:chOff x="3792" y="2304"/>
              <a:chExt cx="768" cy="0"/>
            </a:xfrm>
          </p:grpSpPr>
          <p:grpSp>
            <p:nvGrpSpPr>
              <p:cNvPr id="4145" name="Group 103"/>
              <p:cNvGrpSpPr>
                <a:grpSpLocks/>
              </p:cNvGrpSpPr>
              <p:nvPr/>
            </p:nvGrpSpPr>
            <p:grpSpPr bwMode="auto">
              <a:xfrm>
                <a:off x="3792" y="2304"/>
                <a:ext cx="384" cy="0"/>
                <a:chOff x="2640" y="2304"/>
                <a:chExt cx="384" cy="0"/>
              </a:xfrm>
            </p:grpSpPr>
            <p:sp>
              <p:nvSpPr>
                <p:cNvPr id="4149" name="Line 104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50" name="Line 105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46" name="Group 109"/>
              <p:cNvGrpSpPr>
                <a:grpSpLocks/>
              </p:cNvGrpSpPr>
              <p:nvPr/>
            </p:nvGrpSpPr>
            <p:grpSpPr bwMode="auto">
              <a:xfrm>
                <a:off x="4176" y="2304"/>
                <a:ext cx="384" cy="0"/>
                <a:chOff x="2640" y="2304"/>
                <a:chExt cx="384" cy="0"/>
              </a:xfrm>
            </p:grpSpPr>
            <p:sp>
              <p:nvSpPr>
                <p:cNvPr id="4147" name="Line 110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48" name="Line 111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4143" name="AutoShape 114"/>
            <p:cNvSpPr>
              <a:spLocks/>
            </p:cNvSpPr>
            <p:nvPr/>
          </p:nvSpPr>
          <p:spPr bwMode="auto">
            <a:xfrm rot="5353883">
              <a:off x="2256" y="2256"/>
              <a:ext cx="192" cy="76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44" name="Text Box 116"/>
            <p:cNvSpPr txBox="1">
              <a:spLocks noChangeArrowheads="1"/>
            </p:cNvSpPr>
            <p:nvPr/>
          </p:nvSpPr>
          <p:spPr bwMode="auto">
            <a:xfrm>
              <a:off x="2256" y="278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791179"/>
                  </a:solidFill>
                  <a:latin typeface="Arial" charset="0"/>
                </a:rPr>
                <a:t>4 l</a:t>
              </a:r>
            </a:p>
          </p:txBody>
        </p:sp>
      </p:grpSp>
      <p:grpSp>
        <p:nvGrpSpPr>
          <p:cNvPr id="12" name="Group 145"/>
          <p:cNvGrpSpPr>
            <a:grpSpLocks/>
          </p:cNvGrpSpPr>
          <p:nvPr/>
        </p:nvGrpSpPr>
        <p:grpSpPr bwMode="auto">
          <a:xfrm>
            <a:off x="1295400" y="4038600"/>
            <a:ext cx="1828800" cy="914400"/>
            <a:chOff x="816" y="2544"/>
            <a:chExt cx="1152" cy="576"/>
          </a:xfrm>
        </p:grpSpPr>
        <p:sp>
          <p:nvSpPr>
            <p:cNvPr id="4130" name="AutoShape 113"/>
            <p:cNvSpPr>
              <a:spLocks/>
            </p:cNvSpPr>
            <p:nvPr/>
          </p:nvSpPr>
          <p:spPr bwMode="auto">
            <a:xfrm rot="5395779">
              <a:off x="1248" y="2112"/>
              <a:ext cx="288" cy="1152"/>
            </a:xfrm>
            <a:prstGeom prst="rightBrace">
              <a:avLst>
                <a:gd name="adj1" fmla="val 33333"/>
                <a:gd name="adj2" fmla="val 47963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131" name="Text Box 115"/>
            <p:cNvSpPr txBox="1">
              <a:spLocks noChangeArrowheads="1"/>
            </p:cNvSpPr>
            <p:nvPr/>
          </p:nvSpPr>
          <p:spPr bwMode="auto">
            <a:xfrm>
              <a:off x="1296" y="283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791179"/>
                  </a:solidFill>
                  <a:latin typeface="Arial" charset="0"/>
                </a:rPr>
                <a:t>6 l</a:t>
              </a:r>
            </a:p>
          </p:txBody>
        </p:sp>
        <p:grpSp>
          <p:nvGrpSpPr>
            <p:cNvPr id="4132" name="Group 117"/>
            <p:cNvGrpSpPr>
              <a:grpSpLocks/>
            </p:cNvGrpSpPr>
            <p:nvPr/>
          </p:nvGrpSpPr>
          <p:grpSpPr bwMode="auto">
            <a:xfrm>
              <a:off x="816" y="2544"/>
              <a:ext cx="1152" cy="0"/>
              <a:chOff x="2640" y="2304"/>
              <a:chExt cx="1152" cy="0"/>
            </a:xfrm>
          </p:grpSpPr>
          <p:grpSp>
            <p:nvGrpSpPr>
              <p:cNvPr id="4133" name="Group 118"/>
              <p:cNvGrpSpPr>
                <a:grpSpLocks/>
              </p:cNvGrpSpPr>
              <p:nvPr/>
            </p:nvGrpSpPr>
            <p:grpSpPr bwMode="auto">
              <a:xfrm>
                <a:off x="2640" y="2304"/>
                <a:ext cx="384" cy="0"/>
                <a:chOff x="2640" y="2304"/>
                <a:chExt cx="384" cy="0"/>
              </a:xfrm>
            </p:grpSpPr>
            <p:sp>
              <p:nvSpPr>
                <p:cNvPr id="4140" name="Line 119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41" name="Line 120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34" name="Group 121"/>
              <p:cNvGrpSpPr>
                <a:grpSpLocks/>
              </p:cNvGrpSpPr>
              <p:nvPr/>
            </p:nvGrpSpPr>
            <p:grpSpPr bwMode="auto">
              <a:xfrm>
                <a:off x="3024" y="2304"/>
                <a:ext cx="384" cy="0"/>
                <a:chOff x="2640" y="2304"/>
                <a:chExt cx="384" cy="0"/>
              </a:xfrm>
            </p:grpSpPr>
            <p:sp>
              <p:nvSpPr>
                <p:cNvPr id="4138" name="Line 122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39" name="Line 123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4135" name="Group 124"/>
              <p:cNvGrpSpPr>
                <a:grpSpLocks/>
              </p:cNvGrpSpPr>
              <p:nvPr/>
            </p:nvGrpSpPr>
            <p:grpSpPr bwMode="auto">
              <a:xfrm>
                <a:off x="3408" y="2304"/>
                <a:ext cx="384" cy="0"/>
                <a:chOff x="2640" y="2304"/>
                <a:chExt cx="384" cy="0"/>
              </a:xfrm>
            </p:grpSpPr>
            <p:sp>
              <p:nvSpPr>
                <p:cNvPr id="4136" name="Line 125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37" name="Line 126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154"/>
          <p:cNvGrpSpPr>
            <a:grpSpLocks/>
          </p:cNvGrpSpPr>
          <p:nvPr/>
        </p:nvGrpSpPr>
        <p:grpSpPr bwMode="auto">
          <a:xfrm>
            <a:off x="1447800" y="5715000"/>
            <a:ext cx="3048000" cy="838200"/>
            <a:chOff x="912" y="3600"/>
            <a:chExt cx="1920" cy="528"/>
          </a:xfrm>
        </p:grpSpPr>
        <p:grpSp>
          <p:nvGrpSpPr>
            <p:cNvPr id="4109" name="Group 148"/>
            <p:cNvGrpSpPr>
              <a:grpSpLocks/>
            </p:cNvGrpSpPr>
            <p:nvPr/>
          </p:nvGrpSpPr>
          <p:grpSpPr bwMode="auto">
            <a:xfrm>
              <a:off x="912" y="3600"/>
              <a:ext cx="960" cy="528"/>
              <a:chOff x="912" y="3600"/>
              <a:chExt cx="960" cy="528"/>
            </a:xfrm>
          </p:grpSpPr>
          <p:grpSp>
            <p:nvGrpSpPr>
              <p:cNvPr id="4122" name="Group 147"/>
              <p:cNvGrpSpPr>
                <a:grpSpLocks/>
              </p:cNvGrpSpPr>
              <p:nvPr/>
            </p:nvGrpSpPr>
            <p:grpSpPr bwMode="auto">
              <a:xfrm>
                <a:off x="912" y="3600"/>
                <a:ext cx="960" cy="0"/>
                <a:chOff x="912" y="3600"/>
                <a:chExt cx="960" cy="0"/>
              </a:xfrm>
            </p:grpSpPr>
            <p:sp>
              <p:nvSpPr>
                <p:cNvPr id="4125" name="Line 90"/>
                <p:cNvSpPr>
                  <a:spLocks noChangeShapeType="1"/>
                </p:cNvSpPr>
                <p:nvPr/>
              </p:nvSpPr>
              <p:spPr bwMode="auto">
                <a:xfrm>
                  <a:off x="91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6" name="Line 91"/>
                <p:cNvSpPr>
                  <a:spLocks noChangeShapeType="1"/>
                </p:cNvSpPr>
                <p:nvPr/>
              </p:nvSpPr>
              <p:spPr bwMode="auto">
                <a:xfrm>
                  <a:off x="1104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7" name="Line 94"/>
                <p:cNvSpPr>
                  <a:spLocks noChangeShapeType="1"/>
                </p:cNvSpPr>
                <p:nvPr/>
              </p:nvSpPr>
              <p:spPr bwMode="auto">
                <a:xfrm>
                  <a:off x="1296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8" name="Line 95"/>
                <p:cNvSpPr>
                  <a:spLocks noChangeShapeType="1"/>
                </p:cNvSpPr>
                <p:nvPr/>
              </p:nvSpPr>
              <p:spPr bwMode="auto">
                <a:xfrm>
                  <a:off x="1488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4129" name="Line 97"/>
                <p:cNvSpPr>
                  <a:spLocks noChangeShapeType="1"/>
                </p:cNvSpPr>
                <p:nvPr/>
              </p:nvSpPr>
              <p:spPr bwMode="auto">
                <a:xfrm>
                  <a:off x="1680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4123" name="AutoShape 136"/>
              <p:cNvSpPr>
                <a:spLocks/>
              </p:cNvSpPr>
              <p:nvPr/>
            </p:nvSpPr>
            <p:spPr bwMode="auto">
              <a:xfrm rot="5392461" flipV="1">
                <a:off x="132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4124" name="Text Box 142"/>
              <p:cNvSpPr txBox="1">
                <a:spLocks noChangeArrowheads="1"/>
              </p:cNvSpPr>
              <p:nvPr/>
            </p:nvSpPr>
            <p:spPr bwMode="auto">
              <a:xfrm>
                <a:off x="1200" y="3840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791179"/>
                    </a:solidFill>
                    <a:latin typeface="Arial" charset="0"/>
                  </a:rPr>
                  <a:t>? l</a:t>
                </a:r>
              </a:p>
            </p:txBody>
          </p:sp>
        </p:grpSp>
        <p:grpSp>
          <p:nvGrpSpPr>
            <p:cNvPr id="4110" name="Group 153"/>
            <p:cNvGrpSpPr>
              <a:grpSpLocks/>
            </p:cNvGrpSpPr>
            <p:nvPr/>
          </p:nvGrpSpPr>
          <p:grpSpPr bwMode="auto">
            <a:xfrm>
              <a:off x="1872" y="3600"/>
              <a:ext cx="960" cy="528"/>
              <a:chOff x="1872" y="3600"/>
              <a:chExt cx="960" cy="528"/>
            </a:xfrm>
          </p:grpSpPr>
          <p:sp>
            <p:nvSpPr>
              <p:cNvPr id="4111" name="AutoShape 137"/>
              <p:cNvSpPr>
                <a:spLocks/>
              </p:cNvSpPr>
              <p:nvPr/>
            </p:nvSpPr>
            <p:spPr bwMode="auto">
              <a:xfrm rot="5392461" flipV="1">
                <a:off x="228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grpSp>
            <p:nvGrpSpPr>
              <p:cNvPr id="4112" name="Group 152"/>
              <p:cNvGrpSpPr>
                <a:grpSpLocks/>
              </p:cNvGrpSpPr>
              <p:nvPr/>
            </p:nvGrpSpPr>
            <p:grpSpPr bwMode="auto">
              <a:xfrm>
                <a:off x="1872" y="3600"/>
                <a:ext cx="960" cy="528"/>
                <a:chOff x="1872" y="3600"/>
                <a:chExt cx="960" cy="528"/>
              </a:xfrm>
            </p:grpSpPr>
            <p:sp>
              <p:nvSpPr>
                <p:cNvPr id="4113" name="Line 98"/>
                <p:cNvSpPr>
                  <a:spLocks noChangeShapeType="1"/>
                </p:cNvSpPr>
                <p:nvPr/>
              </p:nvSpPr>
              <p:spPr bwMode="auto">
                <a:xfrm>
                  <a:off x="187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4114" name="Group 127"/>
                <p:cNvGrpSpPr>
                  <a:grpSpLocks/>
                </p:cNvGrpSpPr>
                <p:nvPr/>
              </p:nvGrpSpPr>
              <p:grpSpPr bwMode="auto">
                <a:xfrm>
                  <a:off x="2064" y="3600"/>
                  <a:ext cx="768" cy="0"/>
                  <a:chOff x="3792" y="2304"/>
                  <a:chExt cx="768" cy="0"/>
                </a:xfrm>
              </p:grpSpPr>
              <p:grpSp>
                <p:nvGrpSpPr>
                  <p:cNvPr id="4116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3792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4120" name="Line 1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21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17" name="Group 131"/>
                  <p:cNvGrpSpPr>
                    <a:grpSpLocks/>
                  </p:cNvGrpSpPr>
                  <p:nvPr/>
                </p:nvGrpSpPr>
                <p:grpSpPr bwMode="auto">
                  <a:xfrm>
                    <a:off x="4176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4118" name="Line 1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9" name="Line 1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4115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2208" y="3840"/>
                  <a:ext cx="43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791179"/>
                      </a:solidFill>
                      <a:latin typeface="Arial" charset="0"/>
                    </a:rPr>
                    <a:t>? l</a:t>
                  </a:r>
                </a:p>
              </p:txBody>
            </p:sp>
          </p:grpSp>
        </p:grpSp>
      </p:grpSp>
      <p:sp>
        <p:nvSpPr>
          <p:cNvPr id="21648" name="Text Box 144"/>
          <p:cNvSpPr txBox="1">
            <a:spLocks noChangeArrowheads="1"/>
          </p:cNvSpPr>
          <p:nvPr/>
        </p:nvSpPr>
        <p:spPr bwMode="auto">
          <a:xfrm>
            <a:off x="4953000" y="2749550"/>
            <a:ext cx="3886200" cy="48942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Tổng số lít dầu của hai can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6 + 4 = 10 ( lit )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Số lít dầu rót đều vào mỗi can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10 : 2 = 5 ( lít )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F7C09"/>
                </a:solidFill>
                <a:latin typeface="Arial" charset="0"/>
              </a:rPr>
              <a:t>                          Đáp số : 5 l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EF7C09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6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9" grpId="0" autoUpdateAnimBg="0"/>
      <p:bldP spid="21570" grpId="0" autoUpdateAnimBg="0"/>
      <p:bldP spid="2164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981200"/>
            <a:ext cx="8153400" cy="25146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" charset="0"/>
              </a:rPr>
              <a:t/>
            </a:r>
            <a:br>
              <a:rPr lang="en-US" sz="2400" smtClean="0"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  <a:sym typeface="Wingdings" pitchFamily="2" charset="2"/>
              </a:rPr>
              <a:t>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>Lấy tổng số lít dầu chia cho 2 được số lít dầu rót đều vào mỗi can:</a:t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>( 6 + 4) : 2 = 5 ( l)</a:t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/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r>
              <a:rPr lang="en-US" sz="2800" smtClean="0">
                <a:solidFill>
                  <a:srgbClr val="BC2910"/>
                </a:solidFill>
                <a:latin typeface="Arial" charset="0"/>
              </a:rPr>
              <a:t/>
            </a:r>
            <a:br>
              <a:rPr lang="en-US" sz="2800" smtClean="0">
                <a:solidFill>
                  <a:srgbClr val="BC2910"/>
                </a:solidFill>
                <a:latin typeface="Arial" charset="0"/>
              </a:rPr>
            </a:br>
            <a:endParaRPr lang="en-US" sz="2800" smtClean="0">
              <a:solidFill>
                <a:srgbClr val="BC2910"/>
              </a:solidFill>
              <a:latin typeface="Arial" charset="0"/>
            </a:endParaRPr>
          </a:p>
        </p:txBody>
      </p:sp>
      <p:pic>
        <p:nvPicPr>
          <p:cNvPr id="5123" name="Picture 3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143000" y="914400"/>
            <a:ext cx="1065213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1219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  <a:latin typeface="Arial" charset="0"/>
              </a:rPr>
              <a:t>Nhận xét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066800" y="5029200"/>
            <a:ext cx="693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1109B7"/>
                </a:solidFill>
                <a:latin typeface="Arial" charset="0"/>
                <a:sym typeface="Wingdings" pitchFamily="2" charset="2"/>
              </a:rPr>
              <a:t></a:t>
            </a:r>
            <a:r>
              <a:rPr lang="en-US" sz="2800">
                <a:solidFill>
                  <a:srgbClr val="1109B7"/>
                </a:solidFill>
                <a:latin typeface="Arial" charset="0"/>
              </a:rPr>
              <a:t> Ta nói: Can thứ nhất có 6 lít, can thứ hai có 4 lit, trung bình mỗi can có 5 lít.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066800" y="36576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BC291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1109B7"/>
                </a:solidFill>
                <a:latin typeface="Arial" charset="0"/>
              </a:rPr>
              <a:t>Ta gọi số 5 là số trung bình cộng của hai số 6 và 4.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1447800"/>
            <a:ext cx="8686800" cy="1524000"/>
            <a:chOff x="288" y="1200"/>
            <a:chExt cx="5472" cy="960"/>
          </a:xfrm>
        </p:grpSpPr>
        <p:sp>
          <p:nvSpPr>
            <p:cNvPr id="5128" name="AutoShape 7"/>
            <p:cNvSpPr>
              <a:spLocks noChangeArrowheads="1"/>
            </p:cNvSpPr>
            <p:nvPr/>
          </p:nvSpPr>
          <p:spPr bwMode="auto">
            <a:xfrm>
              <a:off x="288" y="1200"/>
              <a:ext cx="5472" cy="960"/>
            </a:xfrm>
            <a:prstGeom prst="rightArrow">
              <a:avLst>
                <a:gd name="adj1" fmla="val 50000"/>
                <a:gd name="adj2" fmla="val 1425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336" y="1440"/>
              <a:ext cx="5040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Muốn biết khi chia đều mỗi can có bao nhiêu lít ta làm thế nào?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3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61" grpId="0" autoUpdateAnimBg="0"/>
      <p:bldP spid="4506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772400" cy="608013"/>
          </a:xfrm>
        </p:spPr>
        <p:txBody>
          <a:bodyPr/>
          <a:lstStyle/>
          <a:p>
            <a:pPr eaLnBrk="1" hangingPunct="1"/>
            <a:r>
              <a:rPr lang="en-US" sz="2800" u="sng" smtClean="0">
                <a:latin typeface="Arial" charset="0"/>
              </a:rPr>
              <a:t>B</a:t>
            </a:r>
            <a:r>
              <a:rPr lang="vi-VN" sz="2800" u="sng" smtClean="0">
                <a:latin typeface="Arial" charset="0"/>
              </a:rPr>
              <a:t>ài</a:t>
            </a:r>
            <a:r>
              <a:rPr lang="en-US" sz="2800" u="sng" smtClean="0">
                <a:latin typeface="Arial" charset="0"/>
              </a:rPr>
              <a:t> s</a:t>
            </a:r>
            <a:r>
              <a:rPr lang="vi-VN" sz="2800" u="sng" smtClean="0">
                <a:latin typeface="Arial" charset="0"/>
              </a:rPr>
              <a:t>ố</a:t>
            </a:r>
            <a:r>
              <a:rPr lang="en-US" sz="2800" u="sng" smtClean="0">
                <a:latin typeface="Arial" charset="0"/>
              </a:rPr>
              <a:t> 2:</a:t>
            </a:r>
            <a:endParaRPr lang="vi-VN" sz="2800" u="sng" smtClean="0">
              <a:latin typeface="Arial" charset="0"/>
            </a:endParaRPr>
          </a:p>
        </p:txBody>
      </p:sp>
      <p:pic>
        <p:nvPicPr>
          <p:cNvPr id="6147" name="Picture 17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838200"/>
            <a:ext cx="673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762000" y="16002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1109B7"/>
                </a:solidFill>
                <a:latin typeface="Arial" charset="0"/>
              </a:rPr>
              <a:t>Số học sinh của 3 lớp lần lượt là 25 học sinh, 27 học sinh, 32 học sinh. Hỏi trung bình mỗi lớp có bao nhiêu học sinh?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914400" y="2438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Tóm tắt: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609600" y="2971800"/>
            <a:ext cx="8001000" cy="830263"/>
            <a:chOff x="432" y="2016"/>
            <a:chExt cx="5040" cy="523"/>
          </a:xfrm>
        </p:grpSpPr>
        <p:grpSp>
          <p:nvGrpSpPr>
            <p:cNvPr id="6168" name="Group 49"/>
            <p:cNvGrpSpPr>
              <a:grpSpLocks/>
            </p:cNvGrpSpPr>
            <p:nvPr/>
          </p:nvGrpSpPr>
          <p:grpSpPr bwMode="auto">
            <a:xfrm>
              <a:off x="432" y="2016"/>
              <a:ext cx="1296" cy="523"/>
              <a:chOff x="432" y="2016"/>
              <a:chExt cx="1296" cy="523"/>
            </a:xfrm>
          </p:grpSpPr>
          <p:sp>
            <p:nvSpPr>
              <p:cNvPr id="6180" name="Text Box 29"/>
              <p:cNvSpPr txBox="1">
                <a:spLocks noChangeArrowheads="1"/>
              </p:cNvSpPr>
              <p:nvPr/>
            </p:nvSpPr>
            <p:spPr bwMode="auto">
              <a:xfrm>
                <a:off x="576" y="2016"/>
                <a:ext cx="1056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25 học sinh</a:t>
                </a:r>
              </a:p>
            </p:txBody>
          </p:sp>
          <p:sp>
            <p:nvSpPr>
              <p:cNvPr id="6181" name="Freeform 32"/>
              <p:cNvSpPr>
                <a:spLocks/>
              </p:cNvSpPr>
              <p:nvPr/>
            </p:nvSpPr>
            <p:spPr bwMode="auto">
              <a:xfrm>
                <a:off x="432" y="2160"/>
                <a:ext cx="192" cy="144"/>
              </a:xfrm>
              <a:custGeom>
                <a:avLst/>
                <a:gdLst>
                  <a:gd name="T0" fmla="*/ 192 w 192"/>
                  <a:gd name="T1" fmla="*/ 0 h 144"/>
                  <a:gd name="T2" fmla="*/ 0 w 192"/>
                  <a:gd name="T3" fmla="*/ 144 h 144"/>
                  <a:gd name="T4" fmla="*/ 0 60000 65536"/>
                  <a:gd name="T5" fmla="*/ 0 60000 65536"/>
                  <a:gd name="T6" fmla="*/ 0 w 192"/>
                  <a:gd name="T7" fmla="*/ 0 h 144"/>
                  <a:gd name="T8" fmla="*/ 192 w 192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92" h="144">
                    <a:moveTo>
                      <a:pt x="192" y="0"/>
                    </a:moveTo>
                    <a:cubicBezTo>
                      <a:pt x="112" y="60"/>
                      <a:pt x="32" y="120"/>
                      <a:pt x="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82" name="Freeform 33"/>
              <p:cNvSpPr>
                <a:spLocks/>
              </p:cNvSpPr>
              <p:nvPr/>
            </p:nvSpPr>
            <p:spPr bwMode="auto">
              <a:xfrm>
                <a:off x="1488" y="2160"/>
                <a:ext cx="240" cy="144"/>
              </a:xfrm>
              <a:custGeom>
                <a:avLst/>
                <a:gdLst>
                  <a:gd name="T0" fmla="*/ 0 w 240"/>
                  <a:gd name="T1" fmla="*/ 0 h 144"/>
                  <a:gd name="T2" fmla="*/ 240 w 240"/>
                  <a:gd name="T3" fmla="*/ 14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6169" name="Group 50"/>
            <p:cNvGrpSpPr>
              <a:grpSpLocks/>
            </p:cNvGrpSpPr>
            <p:nvPr/>
          </p:nvGrpSpPr>
          <p:grpSpPr bwMode="auto">
            <a:xfrm>
              <a:off x="432" y="2016"/>
              <a:ext cx="5040" cy="288"/>
              <a:chOff x="432" y="2016"/>
              <a:chExt cx="5040" cy="288"/>
            </a:xfrm>
          </p:grpSpPr>
          <p:grpSp>
            <p:nvGrpSpPr>
              <p:cNvPr id="6170" name="Group 26"/>
              <p:cNvGrpSpPr>
                <a:grpSpLocks/>
              </p:cNvGrpSpPr>
              <p:nvPr/>
            </p:nvGrpSpPr>
            <p:grpSpPr bwMode="auto">
              <a:xfrm>
                <a:off x="432" y="2304"/>
                <a:ext cx="5040" cy="0"/>
                <a:chOff x="576" y="2304"/>
                <a:chExt cx="5040" cy="0"/>
              </a:xfrm>
            </p:grpSpPr>
            <p:sp>
              <p:nvSpPr>
                <p:cNvPr id="6177" name="Line 20"/>
                <p:cNvSpPr>
                  <a:spLocks noChangeShapeType="1"/>
                </p:cNvSpPr>
                <p:nvPr/>
              </p:nvSpPr>
              <p:spPr bwMode="auto">
                <a:xfrm>
                  <a:off x="576" y="2304"/>
                  <a:ext cx="129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6178" name="Line 21"/>
                <p:cNvSpPr>
                  <a:spLocks noChangeShapeType="1"/>
                </p:cNvSpPr>
                <p:nvPr/>
              </p:nvSpPr>
              <p:spPr bwMode="auto">
                <a:xfrm>
                  <a:off x="3456" y="2304"/>
                  <a:ext cx="216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6179" name="Line 22"/>
                <p:cNvSpPr>
                  <a:spLocks noChangeShapeType="1"/>
                </p:cNvSpPr>
                <p:nvPr/>
              </p:nvSpPr>
              <p:spPr bwMode="auto">
                <a:xfrm>
                  <a:off x="1872" y="2304"/>
                  <a:ext cx="15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6171" name="Text Box 30"/>
              <p:cNvSpPr txBox="1">
                <a:spLocks noChangeArrowheads="1"/>
              </p:cNvSpPr>
              <p:nvPr/>
            </p:nvSpPr>
            <p:spPr bwMode="auto">
              <a:xfrm>
                <a:off x="1824" y="2016"/>
                <a:ext cx="14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  </a:t>
                </a: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27 học sinh</a:t>
                </a:r>
              </a:p>
            </p:txBody>
          </p:sp>
          <p:sp>
            <p:nvSpPr>
              <p:cNvPr id="6172" name="Text Box 31"/>
              <p:cNvSpPr txBox="1">
                <a:spLocks noChangeArrowheads="1"/>
              </p:cNvSpPr>
              <p:nvPr/>
            </p:nvSpPr>
            <p:spPr bwMode="auto">
              <a:xfrm>
                <a:off x="3408" y="2016"/>
                <a:ext cx="206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       </a:t>
                </a:r>
                <a:r>
                  <a:rPr lang="en-US">
                    <a:solidFill>
                      <a:srgbClr val="1109B7"/>
                    </a:solidFill>
                    <a:latin typeface="Arial" charset="0"/>
                  </a:rPr>
                  <a:t>32 học sinh</a:t>
                </a:r>
              </a:p>
            </p:txBody>
          </p:sp>
          <p:sp>
            <p:nvSpPr>
              <p:cNvPr id="6173" name="Freeform 35"/>
              <p:cNvSpPr>
                <a:spLocks/>
              </p:cNvSpPr>
              <p:nvPr/>
            </p:nvSpPr>
            <p:spPr bwMode="auto">
              <a:xfrm>
                <a:off x="1728" y="2208"/>
                <a:ext cx="240" cy="96"/>
              </a:xfrm>
              <a:custGeom>
                <a:avLst/>
                <a:gdLst>
                  <a:gd name="T0" fmla="*/ 0 w 240"/>
                  <a:gd name="T1" fmla="*/ 96 h 96"/>
                  <a:gd name="T2" fmla="*/ 240 w 240"/>
                  <a:gd name="T3" fmla="*/ 0 h 96"/>
                  <a:gd name="T4" fmla="*/ 0 60000 65536"/>
                  <a:gd name="T5" fmla="*/ 0 60000 65536"/>
                  <a:gd name="T6" fmla="*/ 0 w 240"/>
                  <a:gd name="T7" fmla="*/ 0 h 96"/>
                  <a:gd name="T8" fmla="*/ 240 w 240"/>
                  <a:gd name="T9" fmla="*/ 96 h 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96">
                    <a:moveTo>
                      <a:pt x="0" y="96"/>
                    </a:moveTo>
                    <a:cubicBezTo>
                      <a:pt x="100" y="56"/>
                      <a:pt x="200" y="16"/>
                      <a:pt x="24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4" name="Freeform 36"/>
              <p:cNvSpPr>
                <a:spLocks/>
              </p:cNvSpPr>
              <p:nvPr/>
            </p:nvSpPr>
            <p:spPr bwMode="auto">
              <a:xfrm>
                <a:off x="3360" y="2160"/>
                <a:ext cx="432" cy="96"/>
              </a:xfrm>
              <a:custGeom>
                <a:avLst/>
                <a:gdLst>
                  <a:gd name="T0" fmla="*/ 0 w 240"/>
                  <a:gd name="T1" fmla="*/ 96 h 96"/>
                  <a:gd name="T2" fmla="*/ 778 w 240"/>
                  <a:gd name="T3" fmla="*/ 0 h 96"/>
                  <a:gd name="T4" fmla="*/ 0 60000 65536"/>
                  <a:gd name="T5" fmla="*/ 0 60000 65536"/>
                  <a:gd name="T6" fmla="*/ 0 w 240"/>
                  <a:gd name="T7" fmla="*/ 0 h 96"/>
                  <a:gd name="T8" fmla="*/ 240 w 240"/>
                  <a:gd name="T9" fmla="*/ 96 h 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96">
                    <a:moveTo>
                      <a:pt x="0" y="96"/>
                    </a:moveTo>
                    <a:cubicBezTo>
                      <a:pt x="100" y="56"/>
                      <a:pt x="200" y="16"/>
                      <a:pt x="24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5" name="Freeform 37"/>
              <p:cNvSpPr>
                <a:spLocks/>
              </p:cNvSpPr>
              <p:nvPr/>
            </p:nvSpPr>
            <p:spPr bwMode="auto">
              <a:xfrm>
                <a:off x="2928" y="2208"/>
                <a:ext cx="384" cy="96"/>
              </a:xfrm>
              <a:custGeom>
                <a:avLst/>
                <a:gdLst>
                  <a:gd name="T0" fmla="*/ 0 w 240"/>
                  <a:gd name="T1" fmla="*/ 0 h 144"/>
                  <a:gd name="T2" fmla="*/ 614 w 240"/>
                  <a:gd name="T3" fmla="*/ 6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6" name="Freeform 38"/>
              <p:cNvSpPr>
                <a:spLocks/>
              </p:cNvSpPr>
              <p:nvPr/>
            </p:nvSpPr>
            <p:spPr bwMode="auto">
              <a:xfrm>
                <a:off x="4752" y="2160"/>
                <a:ext cx="720" cy="144"/>
              </a:xfrm>
              <a:custGeom>
                <a:avLst/>
                <a:gdLst>
                  <a:gd name="T0" fmla="*/ 0 w 240"/>
                  <a:gd name="T1" fmla="*/ 0 h 144"/>
                  <a:gd name="T2" fmla="*/ 2160 w 240"/>
                  <a:gd name="T3" fmla="*/ 144 h 144"/>
                  <a:gd name="T4" fmla="*/ 0 60000 65536"/>
                  <a:gd name="T5" fmla="*/ 0 60000 65536"/>
                  <a:gd name="T6" fmla="*/ 0 w 240"/>
                  <a:gd name="T7" fmla="*/ 0 h 144"/>
                  <a:gd name="T8" fmla="*/ 240 w 240"/>
                  <a:gd name="T9" fmla="*/ 144 h 14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40" h="144">
                    <a:moveTo>
                      <a:pt x="0" y="0"/>
                    </a:moveTo>
                    <a:cubicBezTo>
                      <a:pt x="100" y="60"/>
                      <a:pt x="200" y="120"/>
                      <a:pt x="240" y="14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609600" y="3733800"/>
            <a:ext cx="8001000" cy="457200"/>
            <a:chOff x="432" y="2688"/>
            <a:chExt cx="5040" cy="288"/>
          </a:xfrm>
        </p:grpSpPr>
        <p:grpSp>
          <p:nvGrpSpPr>
            <p:cNvPr id="6155" name="Group 28"/>
            <p:cNvGrpSpPr>
              <a:grpSpLocks/>
            </p:cNvGrpSpPr>
            <p:nvPr/>
          </p:nvGrpSpPr>
          <p:grpSpPr bwMode="auto">
            <a:xfrm>
              <a:off x="432" y="2688"/>
              <a:ext cx="5040" cy="0"/>
              <a:chOff x="480" y="2688"/>
              <a:chExt cx="5040" cy="0"/>
            </a:xfrm>
          </p:grpSpPr>
          <p:sp>
            <p:nvSpPr>
              <p:cNvPr id="6165" name="Line 23"/>
              <p:cNvSpPr>
                <a:spLocks noChangeShapeType="1"/>
              </p:cNvSpPr>
              <p:nvPr/>
            </p:nvSpPr>
            <p:spPr bwMode="auto">
              <a:xfrm>
                <a:off x="48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66" name="Line 24"/>
              <p:cNvSpPr>
                <a:spLocks noChangeShapeType="1"/>
              </p:cNvSpPr>
              <p:nvPr/>
            </p:nvSpPr>
            <p:spPr bwMode="auto">
              <a:xfrm>
                <a:off x="216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67" name="Line 25"/>
              <p:cNvSpPr>
                <a:spLocks noChangeShapeType="1"/>
              </p:cNvSpPr>
              <p:nvPr/>
            </p:nvSpPr>
            <p:spPr bwMode="auto">
              <a:xfrm>
                <a:off x="384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 type="oval" w="med" len="med"/>
                <a:tailEnd type="oval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56" name="Text Box 40"/>
            <p:cNvSpPr txBox="1">
              <a:spLocks noChangeArrowheads="1"/>
            </p:cNvSpPr>
            <p:nvPr/>
          </p:nvSpPr>
          <p:spPr bwMode="auto">
            <a:xfrm>
              <a:off x="720" y="26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7" name="Text Box 41"/>
            <p:cNvSpPr txBox="1">
              <a:spLocks noChangeArrowheads="1"/>
            </p:cNvSpPr>
            <p:nvPr/>
          </p:nvSpPr>
          <p:spPr bwMode="auto">
            <a:xfrm>
              <a:off x="2400" y="2688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8" name="Text Box 42"/>
            <p:cNvSpPr txBox="1">
              <a:spLocks noChangeArrowheads="1"/>
            </p:cNvSpPr>
            <p:nvPr/>
          </p:nvSpPr>
          <p:spPr bwMode="auto">
            <a:xfrm>
              <a:off x="4176" y="2688"/>
              <a:ext cx="12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1109B7"/>
                  </a:solidFill>
                  <a:latin typeface="Arial" charset="0"/>
                </a:rPr>
                <a:t>? học sinh</a:t>
              </a:r>
            </a:p>
          </p:txBody>
        </p:sp>
        <p:sp>
          <p:nvSpPr>
            <p:cNvPr id="6159" name="Freeform 43"/>
            <p:cNvSpPr>
              <a:spLocks/>
            </p:cNvSpPr>
            <p:nvPr/>
          </p:nvSpPr>
          <p:spPr bwMode="auto">
            <a:xfrm>
              <a:off x="432" y="2688"/>
              <a:ext cx="336" cy="144"/>
            </a:xfrm>
            <a:custGeom>
              <a:avLst/>
              <a:gdLst>
                <a:gd name="T0" fmla="*/ 0 w 240"/>
                <a:gd name="T1" fmla="*/ 0 h 192"/>
                <a:gd name="T2" fmla="*/ 470 w 240"/>
                <a:gd name="T3" fmla="*/ 10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0" name="Freeform 44"/>
            <p:cNvSpPr>
              <a:spLocks/>
            </p:cNvSpPr>
            <p:nvPr/>
          </p:nvSpPr>
          <p:spPr bwMode="auto">
            <a:xfrm>
              <a:off x="3840" y="2736"/>
              <a:ext cx="336" cy="96"/>
            </a:xfrm>
            <a:custGeom>
              <a:avLst/>
              <a:gdLst>
                <a:gd name="T0" fmla="*/ 0 w 240"/>
                <a:gd name="T1" fmla="*/ 0 h 192"/>
                <a:gd name="T2" fmla="*/ 470 w 240"/>
                <a:gd name="T3" fmla="*/ 4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1" name="Freeform 45"/>
            <p:cNvSpPr>
              <a:spLocks/>
            </p:cNvSpPr>
            <p:nvPr/>
          </p:nvSpPr>
          <p:spPr bwMode="auto">
            <a:xfrm>
              <a:off x="2112" y="2688"/>
              <a:ext cx="288" cy="144"/>
            </a:xfrm>
            <a:custGeom>
              <a:avLst/>
              <a:gdLst>
                <a:gd name="T0" fmla="*/ 0 w 240"/>
                <a:gd name="T1" fmla="*/ 0 h 192"/>
                <a:gd name="T2" fmla="*/ 346 w 240"/>
                <a:gd name="T3" fmla="*/ 108 h 192"/>
                <a:gd name="T4" fmla="*/ 0 60000 65536"/>
                <a:gd name="T5" fmla="*/ 0 60000 65536"/>
                <a:gd name="T6" fmla="*/ 0 w 240"/>
                <a:gd name="T7" fmla="*/ 0 h 192"/>
                <a:gd name="T8" fmla="*/ 240 w 240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0" h="192">
                  <a:moveTo>
                    <a:pt x="0" y="0"/>
                  </a:moveTo>
                  <a:cubicBezTo>
                    <a:pt x="100" y="80"/>
                    <a:pt x="200" y="160"/>
                    <a:pt x="240" y="19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2" name="Freeform 46"/>
            <p:cNvSpPr>
              <a:spLocks/>
            </p:cNvSpPr>
            <p:nvPr/>
          </p:nvSpPr>
          <p:spPr bwMode="auto">
            <a:xfrm>
              <a:off x="1632" y="2688"/>
              <a:ext cx="480" cy="144"/>
            </a:xfrm>
            <a:custGeom>
              <a:avLst/>
              <a:gdLst>
                <a:gd name="T0" fmla="*/ 369 w 624"/>
                <a:gd name="T1" fmla="*/ 0 h 288"/>
                <a:gd name="T2" fmla="*/ 0 w 624"/>
                <a:gd name="T3" fmla="*/ 7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3" name="Freeform 47"/>
            <p:cNvSpPr>
              <a:spLocks/>
            </p:cNvSpPr>
            <p:nvPr/>
          </p:nvSpPr>
          <p:spPr bwMode="auto">
            <a:xfrm>
              <a:off x="3312" y="2688"/>
              <a:ext cx="480" cy="144"/>
            </a:xfrm>
            <a:custGeom>
              <a:avLst/>
              <a:gdLst>
                <a:gd name="T0" fmla="*/ 369 w 624"/>
                <a:gd name="T1" fmla="*/ 0 h 288"/>
                <a:gd name="T2" fmla="*/ 0 w 624"/>
                <a:gd name="T3" fmla="*/ 7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64" name="Freeform 48"/>
            <p:cNvSpPr>
              <a:spLocks/>
            </p:cNvSpPr>
            <p:nvPr/>
          </p:nvSpPr>
          <p:spPr bwMode="auto">
            <a:xfrm>
              <a:off x="5088" y="2736"/>
              <a:ext cx="384" cy="96"/>
            </a:xfrm>
            <a:custGeom>
              <a:avLst/>
              <a:gdLst>
                <a:gd name="T0" fmla="*/ 236 w 624"/>
                <a:gd name="T1" fmla="*/ 0 h 288"/>
                <a:gd name="T2" fmla="*/ 0 w 624"/>
                <a:gd name="T3" fmla="*/ 32 h 288"/>
                <a:gd name="T4" fmla="*/ 0 60000 65536"/>
                <a:gd name="T5" fmla="*/ 0 60000 65536"/>
                <a:gd name="T6" fmla="*/ 0 w 624"/>
                <a:gd name="T7" fmla="*/ 0 h 288"/>
                <a:gd name="T8" fmla="*/ 624 w 624"/>
                <a:gd name="T9" fmla="*/ 288 h 2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288">
                  <a:moveTo>
                    <a:pt x="624" y="0"/>
                  </a:moveTo>
                  <a:cubicBezTo>
                    <a:pt x="368" y="116"/>
                    <a:pt x="112" y="232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533400" y="4267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1109B7"/>
                </a:solidFill>
                <a:latin typeface="Arial" charset="0"/>
              </a:rPr>
              <a:t>Bài giải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2438400" y="48768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2895600" y="4419600"/>
            <a:ext cx="38100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Tổng số học sinh của 3 lớp 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25 + 27 +32 = 84 ( học sinh)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Trung bình mỗi lớp có 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84 : 3 = 28 ( học sinh 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BC2910"/>
                </a:solidFill>
                <a:latin typeface="Arial" charset="0"/>
              </a:rPr>
              <a:t>             Đáp số : 28 học sinh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BC291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47" grpId="0" autoUpdateAnimBg="0"/>
      <p:bldP spid="22582" grpId="0" autoUpdateAnimBg="0"/>
      <p:bldP spid="22583" grpId="0" autoUpdateAnimBg="0"/>
      <p:bldP spid="2258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1109B7"/>
                </a:solidFill>
                <a:latin typeface="Arial" charset="0"/>
              </a:rPr>
              <a:t>Nhận xét:</a:t>
            </a:r>
          </a:p>
        </p:txBody>
      </p:sp>
      <p:pic>
        <p:nvPicPr>
          <p:cNvPr id="7171" name="Picture 91" descr="C:\Program Files\Common Files\Microsoft Shared\Clipart\cagcat50\pe01832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763588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838200" y="2286000"/>
            <a:ext cx="7924800" cy="1666875"/>
            <a:chOff x="528" y="1440"/>
            <a:chExt cx="4992" cy="1050"/>
          </a:xfrm>
        </p:grpSpPr>
        <p:sp>
          <p:nvSpPr>
            <p:cNvPr id="7177" name="Text Box 92"/>
            <p:cNvSpPr txBox="1">
              <a:spLocks noChangeArrowheads="1"/>
            </p:cNvSpPr>
            <p:nvPr/>
          </p:nvSpPr>
          <p:spPr bwMode="auto">
            <a:xfrm>
              <a:off x="528" y="1440"/>
              <a:ext cx="494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791179"/>
                  </a:solidFill>
                  <a:latin typeface="Arial" charset="0"/>
                  <a:sym typeface="Wingdings" pitchFamily="2" charset="2"/>
                </a:rPr>
                <a:t></a:t>
              </a:r>
              <a:r>
                <a:rPr lang="en-US" sz="2800">
                  <a:solidFill>
                    <a:srgbClr val="791179"/>
                  </a:solidFill>
                  <a:latin typeface="Arial" charset="0"/>
                </a:rPr>
                <a:t>Số 28 là số trung bình cộng của ba số số 25; 27 và 32 </a:t>
              </a:r>
            </a:p>
          </p:txBody>
        </p:sp>
        <p:sp>
          <p:nvSpPr>
            <p:cNvPr id="7178" name="Text Box 94"/>
            <p:cNvSpPr txBox="1">
              <a:spLocks noChangeArrowheads="1"/>
            </p:cNvSpPr>
            <p:nvPr/>
          </p:nvSpPr>
          <p:spPr bwMode="auto">
            <a:xfrm>
              <a:off x="528" y="2160"/>
              <a:ext cx="49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3399FF"/>
                  </a:solidFill>
                  <a:latin typeface="Arial" charset="0"/>
                  <a:sym typeface="Wingdings" pitchFamily="2" charset="2"/>
                </a:rPr>
                <a:t></a:t>
              </a:r>
              <a:r>
                <a:rPr lang="en-US" sz="2800">
                  <a:solidFill>
                    <a:srgbClr val="3399FF"/>
                  </a:solidFill>
                  <a:latin typeface="Arial" charset="0"/>
                </a:rPr>
                <a:t> Ta viết: ( 25 + 27 + 32 ) : 3 = 28</a:t>
              </a:r>
            </a:p>
          </p:txBody>
        </p:sp>
      </p:grpSp>
      <p:sp>
        <p:nvSpPr>
          <p:cNvPr id="7173" name="Text Box 97"/>
          <p:cNvSpPr txBox="1">
            <a:spLocks noChangeArrowheads="1"/>
          </p:cNvSpPr>
          <p:nvPr/>
        </p:nvSpPr>
        <p:spPr bwMode="auto">
          <a:xfrm>
            <a:off x="1371600" y="26670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grpSp>
        <p:nvGrpSpPr>
          <p:cNvPr id="3" name="Group 101"/>
          <p:cNvGrpSpPr>
            <a:grpSpLocks/>
          </p:cNvGrpSpPr>
          <p:nvPr/>
        </p:nvGrpSpPr>
        <p:grpSpPr bwMode="auto">
          <a:xfrm>
            <a:off x="592138" y="2406650"/>
            <a:ext cx="8686800" cy="914400"/>
            <a:chOff x="288" y="1536"/>
            <a:chExt cx="5472" cy="576"/>
          </a:xfrm>
        </p:grpSpPr>
        <p:sp>
          <p:nvSpPr>
            <p:cNvPr id="7175" name="AutoShape 98"/>
            <p:cNvSpPr>
              <a:spLocks noChangeArrowheads="1"/>
            </p:cNvSpPr>
            <p:nvPr/>
          </p:nvSpPr>
          <p:spPr bwMode="auto">
            <a:xfrm>
              <a:off x="288" y="1536"/>
              <a:ext cx="5472" cy="576"/>
            </a:xfrm>
            <a:prstGeom prst="rightArrow">
              <a:avLst>
                <a:gd name="adj1" fmla="val 50000"/>
                <a:gd name="adj2" fmla="val 2375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7176" name="Text Box 99"/>
            <p:cNvSpPr txBox="1">
              <a:spLocks noChangeArrowheads="1"/>
            </p:cNvSpPr>
            <p:nvPr/>
          </p:nvSpPr>
          <p:spPr bwMode="auto">
            <a:xfrm>
              <a:off x="336" y="1632"/>
              <a:ext cx="48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1109B7"/>
                  </a:solidFill>
                  <a:latin typeface="Arial" charset="0"/>
                </a:rPr>
                <a:t>28 là số trung bình cộng của những số nào?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00200" y="762000"/>
            <a:ext cx="6781800" cy="5632450"/>
            <a:chOff x="1008" y="480"/>
            <a:chExt cx="4272" cy="3548"/>
          </a:xfrm>
        </p:grpSpPr>
        <p:sp>
          <p:nvSpPr>
            <p:cNvPr id="8195" name="AutoShape 9"/>
            <p:cNvSpPr>
              <a:spLocks noChangeArrowheads="1"/>
            </p:cNvSpPr>
            <p:nvPr/>
          </p:nvSpPr>
          <p:spPr bwMode="auto">
            <a:xfrm>
              <a:off x="1008" y="480"/>
              <a:ext cx="4272" cy="1488"/>
            </a:xfrm>
            <a:prstGeom prst="cloudCallout">
              <a:avLst>
                <a:gd name="adj1" fmla="val -19875"/>
                <a:gd name="adj2" fmla="val 88574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>
                  <a:solidFill>
                    <a:srgbClr val="1109B7"/>
                  </a:solidFill>
                  <a:latin typeface="Arial" charset="0"/>
                </a:rPr>
                <a:t>Muốn tìm trung bình cộng của nhiếu số, ta tính tổng của các số đó, rồi chia tổng đó cho số hạng.</a:t>
              </a:r>
            </a:p>
          </p:txBody>
        </p:sp>
        <p:pic>
          <p:nvPicPr>
            <p:cNvPr id="8196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08" y="2448"/>
              <a:ext cx="1729" cy="1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990600" y="1752600"/>
            <a:ext cx="762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1109B7"/>
                </a:solidFill>
                <a:latin typeface="Arial" charset="0"/>
              </a:rPr>
              <a:t>Tìm số trung bình cộng của các số sau:</a:t>
            </a:r>
          </a:p>
        </p:txBody>
      </p:sp>
      <p:grpSp>
        <p:nvGrpSpPr>
          <p:cNvPr id="9219" name="Group 23"/>
          <p:cNvGrpSpPr>
            <a:grpSpLocks/>
          </p:cNvGrpSpPr>
          <p:nvPr/>
        </p:nvGrpSpPr>
        <p:grpSpPr bwMode="auto">
          <a:xfrm>
            <a:off x="609600" y="914400"/>
            <a:ext cx="2819400" cy="838200"/>
            <a:chOff x="384" y="576"/>
            <a:chExt cx="1776" cy="528"/>
          </a:xfrm>
        </p:grpSpPr>
        <p:sp>
          <p:nvSpPr>
            <p:cNvPr id="9232" name="Text Box 8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u="sng">
                  <a:solidFill>
                    <a:srgbClr val="1109B7"/>
                  </a:solidFill>
                  <a:latin typeface="Arial" charset="0"/>
                </a:rPr>
                <a:t>Bài 1</a:t>
              </a:r>
            </a:p>
          </p:txBody>
        </p:sp>
        <p:pic>
          <p:nvPicPr>
            <p:cNvPr id="9233" name="Picture 9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990600" y="2438400"/>
            <a:ext cx="7086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>
                <a:solidFill>
                  <a:srgbClr val="1109B7"/>
                </a:solidFill>
                <a:latin typeface="Arial" charset="0"/>
              </a:rPr>
              <a:t>42 và 52                              b)36; 42; và 57.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solidFill>
                  <a:srgbClr val="1109B7"/>
                </a:solidFill>
                <a:latin typeface="Arial" charset="0"/>
              </a:rPr>
              <a:t>c)</a:t>
            </a:r>
            <a:r>
              <a:rPr lang="en-US" sz="2000">
                <a:latin typeface="Arial" charset="0"/>
              </a:rPr>
              <a:t> </a:t>
            </a:r>
            <a:r>
              <a:rPr lang="en-US" sz="2000">
                <a:solidFill>
                  <a:srgbClr val="1109B7"/>
                </a:solidFill>
                <a:latin typeface="Arial" charset="0"/>
              </a:rPr>
              <a:t>34; 43; 52 và 39                 d) 20; 35; 37; 65 và 73 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838200" y="24384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BC2910"/>
                </a:solidFill>
                <a:latin typeface="Arial" charset="0"/>
              </a:rPr>
              <a:t>Bài làm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457200" y="2971800"/>
            <a:ext cx="7696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  <a:latin typeface="Arial" charset="0"/>
              </a:rPr>
              <a:t>a)Trung bình cộng của 42 và 52 là: ( 42 + 52 ) : 2 = 46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381000" y="3429000"/>
            <a:ext cx="830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6600"/>
                </a:solidFill>
                <a:latin typeface="Arial" charset="0"/>
              </a:rPr>
              <a:t>b) Trung bình cộng của 36; 42 và 57 là: ( 36+ 42+ 57 ) : 3 = 45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81000" y="3886200"/>
            <a:ext cx="944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c) Trung bình cộng của 34; 43; 52 và 39 là: ( 34+ 43+ 52+ 39 ) : 4 = 42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81000" y="4267200"/>
            <a:ext cx="975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006600"/>
                </a:solidFill>
                <a:latin typeface="Arial" charset="0"/>
              </a:rPr>
              <a:t>d) Trung bình cộng của 20; 35; 37; 65; 73 là:( 20 + 35+ 37+ 65+ 73 ) : 5 = 46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81000" y="4876800"/>
            <a:ext cx="8763000" cy="1066800"/>
            <a:chOff x="240" y="3072"/>
            <a:chExt cx="5520" cy="672"/>
          </a:xfrm>
        </p:grpSpPr>
        <p:sp>
          <p:nvSpPr>
            <p:cNvPr id="9230" name="AutoShape 16"/>
            <p:cNvSpPr>
              <a:spLocks noChangeArrowheads="1"/>
            </p:cNvSpPr>
            <p:nvPr/>
          </p:nvSpPr>
          <p:spPr bwMode="auto">
            <a:xfrm>
              <a:off x="240" y="3072"/>
              <a:ext cx="5520" cy="672"/>
            </a:xfrm>
            <a:prstGeom prst="rightArrow">
              <a:avLst>
                <a:gd name="adj1" fmla="val 50000"/>
                <a:gd name="adj2" fmla="val 205357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336" y="3264"/>
              <a:ext cx="47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  <a:latin typeface="Arial" charset="0"/>
                </a:rPr>
                <a:t>Muốn tìm trung bình của nhiều số ta làm thế nào ?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6400800" y="4343400"/>
            <a:ext cx="2209800" cy="2514600"/>
            <a:chOff x="3120" y="2736"/>
            <a:chExt cx="1392" cy="1584"/>
          </a:xfrm>
        </p:grpSpPr>
        <p:sp>
          <p:nvSpPr>
            <p:cNvPr id="9228" name="Text Box 19"/>
            <p:cNvSpPr txBox="1">
              <a:spLocks noChangeArrowheads="1"/>
            </p:cNvSpPr>
            <p:nvPr/>
          </p:nvSpPr>
          <p:spPr bwMode="auto">
            <a:xfrm>
              <a:off x="3120" y="2736"/>
              <a:ext cx="624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8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9229" name="Picture 2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96" y="3456"/>
              <a:ext cx="816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 autoUpdateAnimBg="0"/>
      <p:bldP spid="31754" grpId="0" autoUpdateAnimBg="0"/>
      <p:bldP spid="31755" grpId="0" autoUpdateAnimBg="0"/>
      <p:bldP spid="31756" grpId="0" autoUpdateAnimBg="0"/>
      <p:bldP spid="31757" grpId="0" autoUpdateAnimBg="0"/>
      <p:bldP spid="31758" grpId="0" autoUpdateAnimBg="0"/>
      <p:bldP spid="3175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8"/>
          <p:cNvGrpSpPr>
            <a:grpSpLocks/>
          </p:cNvGrpSpPr>
          <p:nvPr/>
        </p:nvGrpSpPr>
        <p:grpSpPr bwMode="auto">
          <a:xfrm>
            <a:off x="762000" y="609600"/>
            <a:ext cx="2819400" cy="838200"/>
            <a:chOff x="384" y="576"/>
            <a:chExt cx="1776" cy="528"/>
          </a:xfrm>
        </p:grpSpPr>
        <p:sp>
          <p:nvSpPr>
            <p:cNvPr id="10256" name="Text Box 9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u="sng">
                  <a:solidFill>
                    <a:srgbClr val="1109B7"/>
                  </a:solidFill>
                  <a:latin typeface="Arial" charset="0"/>
                </a:rPr>
                <a:t>Bài 2</a:t>
              </a:r>
            </a:p>
          </p:txBody>
        </p:sp>
        <p:pic>
          <p:nvPicPr>
            <p:cNvPr id="10257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57200" y="1371600"/>
            <a:ext cx="868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1109B7"/>
                </a:solidFill>
                <a:latin typeface="Arial" charset="0"/>
              </a:rPr>
              <a:t>Bốn em Mai, Hoa, Hưng, Thịnh, lần lượt cân nặng là 36kg, 38kg, 40kg, 34kg. Hỏi trung bình mỗi em cân nặng bao nhiêu ki- lô- gam?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33400" y="25908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791179"/>
                </a:solidFill>
                <a:latin typeface="Arial" charset="0"/>
              </a:rPr>
              <a:t>Bài làm: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1905000" y="2743200"/>
            <a:ext cx="6934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Bốn em cân nặng số ki- lô- gam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36+ 38+ 40+ 34 = 148 ( kg)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Trung bình mỗi em cân nặng số ki- lô- gam là: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148 : 4 = 37 ( kg)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791179"/>
                </a:solidFill>
                <a:latin typeface="Arial" charset="0"/>
              </a:rPr>
              <a:t>                                                    Đáp số: 37 kg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066800" y="5791200"/>
            <a:ext cx="8077200" cy="1066800"/>
            <a:chOff x="672" y="3648"/>
            <a:chExt cx="5088" cy="672"/>
          </a:xfrm>
        </p:grpSpPr>
        <p:sp>
          <p:nvSpPr>
            <p:cNvPr id="10254" name="AutoShape 14"/>
            <p:cNvSpPr>
              <a:spLocks noChangeArrowheads="1"/>
            </p:cNvSpPr>
            <p:nvPr/>
          </p:nvSpPr>
          <p:spPr bwMode="auto">
            <a:xfrm>
              <a:off x="672" y="3648"/>
              <a:ext cx="5088" cy="672"/>
            </a:xfrm>
            <a:prstGeom prst="rightArrow">
              <a:avLst>
                <a:gd name="adj1" fmla="val 50000"/>
                <a:gd name="adj2" fmla="val 189286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720" y="3840"/>
              <a:ext cx="44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791179"/>
                  </a:solidFill>
                  <a:latin typeface="Arial" charset="0"/>
                </a:rPr>
                <a:t>Trung bình, cân nặng của mỗi em là bao nhiêu?</a:t>
              </a:r>
            </a:p>
          </p:txBody>
        </p:sp>
      </p:grp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7734300" y="535305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37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685800" y="5715000"/>
            <a:ext cx="8458200" cy="1143000"/>
            <a:chOff x="432" y="2736"/>
            <a:chExt cx="5328" cy="720"/>
          </a:xfrm>
        </p:grpSpPr>
        <p:sp>
          <p:nvSpPr>
            <p:cNvPr id="10252" name="AutoShape 19"/>
            <p:cNvSpPr>
              <a:spLocks noChangeArrowheads="1"/>
            </p:cNvSpPr>
            <p:nvPr/>
          </p:nvSpPr>
          <p:spPr bwMode="auto">
            <a:xfrm>
              <a:off x="432" y="2736"/>
              <a:ext cx="5328" cy="720"/>
            </a:xfrm>
            <a:prstGeom prst="rightArrow">
              <a:avLst>
                <a:gd name="adj1" fmla="val 50000"/>
                <a:gd name="adj2" fmla="val 185000"/>
              </a:avLst>
            </a:prstGeom>
            <a:solidFill>
              <a:srgbClr val="EF7C0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53" name="Text Box 20"/>
            <p:cNvSpPr txBox="1">
              <a:spLocks noChangeArrowheads="1"/>
            </p:cNvSpPr>
            <p:nvPr/>
          </p:nvSpPr>
          <p:spPr bwMode="auto">
            <a:xfrm>
              <a:off x="576" y="2880"/>
              <a:ext cx="436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791179"/>
                  </a:solidFill>
                  <a:latin typeface="Arial" charset="0"/>
                </a:rPr>
                <a:t>Trung bình mỗi em nặng 37 kg.</a:t>
              </a: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762000" y="4343400"/>
            <a:ext cx="2209800" cy="2514600"/>
            <a:chOff x="3120" y="2736"/>
            <a:chExt cx="1392" cy="1584"/>
          </a:xfrm>
        </p:grpSpPr>
        <p:sp>
          <p:nvSpPr>
            <p:cNvPr id="10250" name="Text Box 27"/>
            <p:cNvSpPr txBox="1">
              <a:spLocks noChangeArrowheads="1"/>
            </p:cNvSpPr>
            <p:nvPr/>
          </p:nvSpPr>
          <p:spPr bwMode="auto">
            <a:xfrm>
              <a:off x="3120" y="2736"/>
              <a:ext cx="624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8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10251" name="Picture 28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96" y="3456"/>
              <a:ext cx="816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 autoUpdateAnimBg="0"/>
      <p:bldP spid="32780" grpId="0" autoUpdateAnimBg="0"/>
      <p:bldP spid="32781" grpId="0" autoUpdateAnimBg="0"/>
      <p:bldP spid="3278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8"/>
          <p:cNvGrpSpPr>
            <a:grpSpLocks/>
          </p:cNvGrpSpPr>
          <p:nvPr/>
        </p:nvGrpSpPr>
        <p:grpSpPr bwMode="auto">
          <a:xfrm>
            <a:off x="762000" y="609600"/>
            <a:ext cx="2819400" cy="838200"/>
            <a:chOff x="384" y="576"/>
            <a:chExt cx="1776" cy="528"/>
          </a:xfrm>
        </p:grpSpPr>
        <p:sp>
          <p:nvSpPr>
            <p:cNvPr id="11298" name="Text Box 9"/>
            <p:cNvSpPr txBox="1">
              <a:spLocks noChangeArrowheads="1"/>
            </p:cNvSpPr>
            <p:nvPr/>
          </p:nvSpPr>
          <p:spPr bwMode="auto">
            <a:xfrm>
              <a:off x="960" y="672"/>
              <a:ext cx="120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u="sng">
                  <a:solidFill>
                    <a:srgbClr val="1109B7"/>
                  </a:solidFill>
                  <a:latin typeface="Arial" charset="0"/>
                </a:rPr>
                <a:t>Bài 3</a:t>
              </a:r>
            </a:p>
          </p:txBody>
        </p:sp>
        <p:pic>
          <p:nvPicPr>
            <p:cNvPr id="11299" name="Picture 10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576"/>
              <a:ext cx="57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762000" y="1447800"/>
            <a:ext cx="838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Tìm trung bình cộng của các số tự nhiên liên tiếp từ 1 đến 9.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838200" y="2133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EF7C09"/>
                </a:solidFill>
                <a:latin typeface="Arial" charset="0"/>
              </a:rPr>
              <a:t>Bài làm:</a:t>
            </a:r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838200" y="2286000"/>
            <a:ext cx="8305800" cy="1295400"/>
            <a:chOff x="528" y="1584"/>
            <a:chExt cx="5232" cy="816"/>
          </a:xfrm>
        </p:grpSpPr>
        <p:sp>
          <p:nvSpPr>
            <p:cNvPr id="11296" name="AutoShape 14"/>
            <p:cNvSpPr>
              <a:spLocks noChangeArrowheads="1"/>
            </p:cNvSpPr>
            <p:nvPr/>
          </p:nvSpPr>
          <p:spPr bwMode="auto">
            <a:xfrm>
              <a:off x="528" y="1584"/>
              <a:ext cx="5232" cy="816"/>
            </a:xfrm>
            <a:prstGeom prst="rightArrow">
              <a:avLst>
                <a:gd name="adj1" fmla="val 50000"/>
                <a:gd name="adj2" fmla="val 160294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7" name="Text Box 15"/>
            <p:cNvSpPr txBox="1">
              <a:spLocks noChangeArrowheads="1"/>
            </p:cNvSpPr>
            <p:nvPr/>
          </p:nvSpPr>
          <p:spPr bwMode="auto">
            <a:xfrm>
              <a:off x="576" y="1824"/>
              <a:ext cx="451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800000"/>
                  </a:solidFill>
                  <a:latin typeface="Arial" charset="0"/>
                </a:rPr>
                <a:t>Từ 1 đến 9 gồm những số nào?</a:t>
              </a:r>
            </a:p>
          </p:txBody>
        </p:sp>
      </p:grp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914400" y="25908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Các số từ 1 đến 9 là : 1, 2, 3, 4, 5, 6, 7, 8, 9.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914400" y="2971800"/>
            <a:ext cx="8534400" cy="1182688"/>
            <a:chOff x="240" y="2544"/>
            <a:chExt cx="5376" cy="745"/>
          </a:xfrm>
        </p:grpSpPr>
        <p:sp>
          <p:nvSpPr>
            <p:cNvPr id="11294" name="AutoShape 18"/>
            <p:cNvSpPr>
              <a:spLocks noChangeArrowheads="1"/>
            </p:cNvSpPr>
            <p:nvPr/>
          </p:nvSpPr>
          <p:spPr bwMode="auto">
            <a:xfrm>
              <a:off x="240" y="2544"/>
              <a:ext cx="5376" cy="672"/>
            </a:xfrm>
            <a:prstGeom prst="rightArrow">
              <a:avLst>
                <a:gd name="adj1" fmla="val 50000"/>
                <a:gd name="adj2" fmla="val 200000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5" name="Text Box 19"/>
            <p:cNvSpPr txBox="1">
              <a:spLocks noChangeArrowheads="1"/>
            </p:cNvSpPr>
            <p:nvPr/>
          </p:nvSpPr>
          <p:spPr bwMode="auto">
            <a:xfrm>
              <a:off x="288" y="2688"/>
              <a:ext cx="504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800000"/>
                  </a:solidFill>
                  <a:latin typeface="Arial" charset="0"/>
                </a:rPr>
                <a:t>Muốn tìm trung bình cộng, trước tiên ta phải làm gì?</a:t>
              </a:r>
            </a:p>
          </p:txBody>
        </p:sp>
      </p:grp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914400" y="3124200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Tổng của các số tự nhiên liên tiếp từ 1 đến 9 là: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1+ 2 +3+ 4+ 5+ 6+ 7+ 8+ 9 =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133600" y="3657600"/>
            <a:ext cx="1143000" cy="457200"/>
            <a:chOff x="1200" y="2736"/>
            <a:chExt cx="720" cy="288"/>
          </a:xfrm>
        </p:grpSpPr>
        <p:sp>
          <p:nvSpPr>
            <p:cNvPr id="11292" name="Text Box 25"/>
            <p:cNvSpPr txBox="1">
              <a:spLocks noChangeArrowheads="1"/>
            </p:cNvSpPr>
            <p:nvPr/>
          </p:nvSpPr>
          <p:spPr bwMode="auto">
            <a:xfrm>
              <a:off x="1200" y="27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1293" name="Text Box 27"/>
            <p:cNvSpPr txBox="1">
              <a:spLocks noChangeArrowheads="1"/>
            </p:cNvSpPr>
            <p:nvPr/>
          </p:nvSpPr>
          <p:spPr bwMode="auto">
            <a:xfrm>
              <a:off x="1680" y="273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6</a:t>
              </a: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1752600" y="3657600"/>
            <a:ext cx="2209800" cy="457200"/>
            <a:chOff x="1104" y="2304"/>
            <a:chExt cx="1392" cy="288"/>
          </a:xfrm>
        </p:grpSpPr>
        <p:sp>
          <p:nvSpPr>
            <p:cNvPr id="11290" name="Text Box 24"/>
            <p:cNvSpPr txBox="1">
              <a:spLocks noChangeArrowheads="1"/>
            </p:cNvSpPr>
            <p:nvPr/>
          </p:nvSpPr>
          <p:spPr bwMode="auto">
            <a:xfrm>
              <a:off x="1104" y="23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1291" name="Text Box 28"/>
            <p:cNvSpPr txBox="1">
              <a:spLocks noChangeArrowheads="1"/>
            </p:cNvSpPr>
            <p:nvPr/>
          </p:nvSpPr>
          <p:spPr bwMode="auto">
            <a:xfrm>
              <a:off x="2112" y="23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1295400" y="3657600"/>
            <a:ext cx="2819400" cy="457200"/>
            <a:chOff x="672" y="2736"/>
            <a:chExt cx="1776" cy="288"/>
          </a:xfrm>
        </p:grpSpPr>
        <p:sp>
          <p:nvSpPr>
            <p:cNvPr id="11288" name="Text Box 23"/>
            <p:cNvSpPr txBox="1">
              <a:spLocks noChangeArrowheads="1"/>
            </p:cNvSpPr>
            <p:nvPr/>
          </p:nvSpPr>
          <p:spPr bwMode="auto">
            <a:xfrm>
              <a:off x="672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1289" name="Text Box 29"/>
            <p:cNvSpPr txBox="1">
              <a:spLocks noChangeArrowheads="1"/>
            </p:cNvSpPr>
            <p:nvPr/>
          </p:nvSpPr>
          <p:spPr bwMode="auto">
            <a:xfrm>
              <a:off x="2208" y="273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80000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914400" y="3657600"/>
            <a:ext cx="3657600" cy="457200"/>
            <a:chOff x="432" y="2736"/>
            <a:chExt cx="2304" cy="288"/>
          </a:xfrm>
        </p:grpSpPr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432" y="27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1287" name="Text Box 30"/>
            <p:cNvSpPr txBox="1">
              <a:spLocks noChangeArrowheads="1"/>
            </p:cNvSpPr>
            <p:nvPr/>
          </p:nvSpPr>
          <p:spPr bwMode="auto">
            <a:xfrm>
              <a:off x="2448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9</a:t>
              </a:r>
            </a:p>
          </p:txBody>
        </p:sp>
      </p:grpSp>
      <p:sp>
        <p:nvSpPr>
          <p:cNvPr id="33827" name="Text Box 35"/>
          <p:cNvSpPr txBox="1">
            <a:spLocks noChangeArrowheads="1"/>
          </p:cNvSpPr>
          <p:nvPr/>
        </p:nvSpPr>
        <p:spPr bwMode="auto">
          <a:xfrm>
            <a:off x="914400" y="3581400"/>
            <a:ext cx="4953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( 1+ 9 ) + ( 2+ 8) + ( 4+ 6 ) + 5 = 35</a:t>
            </a: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1066800" y="3886200"/>
            <a:ext cx="8077200" cy="1295400"/>
            <a:chOff x="672" y="3312"/>
            <a:chExt cx="5088" cy="816"/>
          </a:xfrm>
        </p:grpSpPr>
        <p:sp>
          <p:nvSpPr>
            <p:cNvPr id="11284" name="AutoShape 37"/>
            <p:cNvSpPr>
              <a:spLocks noChangeArrowheads="1"/>
            </p:cNvSpPr>
            <p:nvPr/>
          </p:nvSpPr>
          <p:spPr bwMode="auto">
            <a:xfrm>
              <a:off x="672" y="3312"/>
              <a:ext cx="5088" cy="816"/>
            </a:xfrm>
            <a:prstGeom prst="rightArrow">
              <a:avLst>
                <a:gd name="adj1" fmla="val 50000"/>
                <a:gd name="adj2" fmla="val 155882"/>
              </a:avLst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85" name="Text Box 38"/>
            <p:cNvSpPr txBox="1">
              <a:spLocks noChangeArrowheads="1"/>
            </p:cNvSpPr>
            <p:nvPr/>
          </p:nvSpPr>
          <p:spPr bwMode="auto">
            <a:xfrm>
              <a:off x="768" y="3600"/>
              <a:ext cx="4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800000"/>
                  </a:solidFill>
                  <a:latin typeface="Arial" charset="0"/>
                </a:rPr>
                <a:t>Từ 1 đến 9 có bao nhiêu chữ số ?</a:t>
              </a:r>
            </a:p>
          </p:txBody>
        </p:sp>
      </p:grpSp>
      <p:sp>
        <p:nvSpPr>
          <p:cNvPr id="33832" name="Text Box 40"/>
          <p:cNvSpPr txBox="1">
            <a:spLocks noChangeArrowheads="1"/>
          </p:cNvSpPr>
          <p:nvPr/>
        </p:nvSpPr>
        <p:spPr bwMode="auto">
          <a:xfrm>
            <a:off x="1066800" y="41910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9900"/>
                </a:solidFill>
                <a:latin typeface="Arial" charset="0"/>
              </a:rPr>
              <a:t>Từ 1 đến 9 có 7 chữ số</a:t>
            </a:r>
          </a:p>
        </p:txBody>
      </p:sp>
      <p:sp>
        <p:nvSpPr>
          <p:cNvPr id="33833" name="Text Box 41"/>
          <p:cNvSpPr txBox="1">
            <a:spLocks noChangeArrowheads="1"/>
          </p:cNvSpPr>
          <p:nvPr/>
        </p:nvSpPr>
        <p:spPr bwMode="auto">
          <a:xfrm>
            <a:off x="1066800" y="4419600"/>
            <a:ext cx="6477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Trung bình cộng của các số tự nhiên liên tiếp từ 1 đến 9 là: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35 : 7 = 5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charset="0"/>
              </a:rPr>
              <a:t>                               Đáp số : 5 </a:t>
            </a:r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7086600" y="5029200"/>
            <a:ext cx="2057400" cy="1263650"/>
            <a:chOff x="4128" y="3216"/>
            <a:chExt cx="1296" cy="796"/>
          </a:xfrm>
        </p:grpSpPr>
        <p:sp>
          <p:nvSpPr>
            <p:cNvPr id="11282" name="Text Box 45"/>
            <p:cNvSpPr txBox="1">
              <a:spLocks noChangeArrowheads="1"/>
            </p:cNvSpPr>
            <p:nvPr/>
          </p:nvSpPr>
          <p:spPr bwMode="auto">
            <a:xfrm>
              <a:off x="4128" y="3216"/>
              <a:ext cx="43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>
                  <a:solidFill>
                    <a:srgbClr val="FF3300"/>
                  </a:solidFill>
                  <a:latin typeface="Arial" charset="0"/>
                </a:rPr>
                <a:t>Đ</a:t>
              </a:r>
            </a:p>
          </p:txBody>
        </p:sp>
        <p:pic>
          <p:nvPicPr>
            <p:cNvPr id="11283" name="Picture 46" descr="C:\Program Files\Common Files\Microsoft Shared\Clipart\cagcat50\pe0183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08" y="3360"/>
              <a:ext cx="81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 autoUpdateAnimBg="0"/>
      <p:bldP spid="33804" grpId="0" autoUpdateAnimBg="0"/>
      <p:bldP spid="33808" grpId="0" autoUpdateAnimBg="0"/>
      <p:bldP spid="33813" grpId="0" autoUpdateAnimBg="0"/>
      <p:bldP spid="33827" grpId="0" animBg="1" autoUpdateAnimBg="0"/>
      <p:bldP spid="33832" grpId="0" autoUpdateAnimBg="0"/>
      <p:bldP spid="33833" grpId="0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Arial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627</TotalTime>
  <Words>791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Arial</vt:lpstr>
      <vt:lpstr>Wingdings</vt:lpstr>
      <vt:lpstr>Nature</vt:lpstr>
      <vt:lpstr>Tìm số  trung bình cộng</vt:lpstr>
      <vt:lpstr>Tìm số trung bình cộng</vt:lpstr>
      <vt:lpstr>  Lấy tổng số lít dầu chia cho 2 được số lít dầu rót đều vào mỗi can: ( 6 + 4) : 2 = 5 ( l)   </vt:lpstr>
      <vt:lpstr>Bài số 2:</vt:lpstr>
      <vt:lpstr>Nhận xét:</vt:lpstr>
      <vt:lpstr>Slide 6</vt:lpstr>
      <vt:lpstr>Slide 7</vt:lpstr>
      <vt:lpstr>Slide 8</vt:lpstr>
      <vt:lpstr>Slide 9</vt:lpstr>
    </vt:vector>
  </TitlesOfParts>
  <Company>Knight of light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số  trung bình cộng</dc:title>
  <dc:creator>minhphúc</dc:creator>
  <cp:lastModifiedBy>CSTeam</cp:lastModifiedBy>
  <cp:revision>32</cp:revision>
  <dcterms:created xsi:type="dcterms:W3CDTF">2004-10-09T05:32:58Z</dcterms:created>
  <dcterms:modified xsi:type="dcterms:W3CDTF">2016-06-30T02:10:55Z</dcterms:modified>
</cp:coreProperties>
</file>