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7"/>
  </p:notesMasterIdLst>
  <p:handoutMasterIdLst>
    <p:handoutMasterId r:id="rId48"/>
  </p:handoutMasterIdLst>
  <p:sldIdLst>
    <p:sldId id="311" r:id="rId2"/>
    <p:sldId id="294" r:id="rId3"/>
    <p:sldId id="322" r:id="rId4"/>
    <p:sldId id="263" r:id="rId5"/>
    <p:sldId id="319" r:id="rId6"/>
    <p:sldId id="310" r:id="rId7"/>
    <p:sldId id="265" r:id="rId8"/>
    <p:sldId id="280" r:id="rId9"/>
    <p:sldId id="266" r:id="rId10"/>
    <p:sldId id="312" r:id="rId11"/>
    <p:sldId id="314" r:id="rId12"/>
    <p:sldId id="313" r:id="rId13"/>
    <p:sldId id="316" r:id="rId14"/>
    <p:sldId id="320" r:id="rId15"/>
    <p:sldId id="323" r:id="rId16"/>
    <p:sldId id="325" r:id="rId17"/>
    <p:sldId id="293" r:id="rId18"/>
    <p:sldId id="270" r:id="rId19"/>
    <p:sldId id="307" r:id="rId20"/>
    <p:sldId id="267" r:id="rId21"/>
    <p:sldId id="281" r:id="rId22"/>
    <p:sldId id="282" r:id="rId23"/>
    <p:sldId id="283" r:id="rId24"/>
    <p:sldId id="284" r:id="rId25"/>
    <p:sldId id="285" r:id="rId26"/>
    <p:sldId id="287" r:id="rId27"/>
    <p:sldId id="272" r:id="rId28"/>
    <p:sldId id="286" r:id="rId29"/>
    <p:sldId id="275" r:id="rId30"/>
    <p:sldId id="276" r:id="rId31"/>
    <p:sldId id="277" r:id="rId32"/>
    <p:sldId id="278" r:id="rId33"/>
    <p:sldId id="279" r:id="rId34"/>
    <p:sldId id="268" r:id="rId35"/>
    <p:sldId id="290" r:id="rId36"/>
    <p:sldId id="318" r:id="rId37"/>
    <p:sldId id="289" r:id="rId38"/>
    <p:sldId id="260" r:id="rId39"/>
    <p:sldId id="262" r:id="rId40"/>
    <p:sldId id="261" r:id="rId41"/>
    <p:sldId id="296" r:id="rId42"/>
    <p:sldId id="321" r:id="rId43"/>
    <p:sldId id="324" r:id="rId44"/>
    <p:sldId id="273" r:id="rId45"/>
    <p:sldId id="27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66FF"/>
    <a:srgbClr val="FF3399"/>
    <a:srgbClr val="2904C8"/>
    <a:srgbClr val="6600CC"/>
    <a:srgbClr val="990000"/>
    <a:srgbClr val="FF0000"/>
    <a:srgbClr val="009900"/>
    <a:srgbClr val="81ED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63" autoAdjust="0"/>
    <p:restoredTop sz="94656" autoAdjust="0"/>
  </p:normalViewPr>
  <p:slideViewPr>
    <p:cSldViewPr>
      <p:cViewPr>
        <p:scale>
          <a:sx n="75" d="100"/>
          <a:sy n="75" d="100"/>
        </p:scale>
        <p:origin x="-36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6D7BB3-6733-44EE-95FC-76A1BF9065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D1A3DF7A-6402-4D51-923F-49D1D0A5CA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33883-AC23-4998-A27F-3A2D3ACDAA66}" type="slidenum">
              <a:rPr lang="ar-SA" smtClean="0"/>
              <a:pPr/>
              <a:t>40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3251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252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6B7D-0587-42A4-8373-229D9624BA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1CDB-3E01-4917-A9C6-4A2E56EA91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05CC8-FB39-4FA1-835D-020690E9A2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3473-3CF3-4B7F-944B-33FEFB09CB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D132F-8EC0-46FF-BF44-084BC56255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52D9-4F1C-4D23-A620-D8E8F9120B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B5934-55C8-44FB-A2E3-81FDF8E013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BCA7B-F2BA-40DA-BB3C-FF70646905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5319-F72B-4D5D-B37D-6B5A92CB80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BE881-AED4-477A-95B8-48272BA269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76759-760D-4F55-A1DD-EDF977316A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30135-1279-4981-AA6F-29FFFDE3BB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BDCF3C8-59A0-46BF-B659-F36B5BE7FC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jpeg"/><Relationship Id="rId2" Type="http://schemas.openxmlformats.org/officeDocument/2006/relationships/hyperlink" Target="http://img.tamtay.vn/files/photo2/2010/1/23/21/342680/4b5b02d2_1adb51e1_6057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http://img.tamtay.vn/files/photo2/2010/1/23/21/342680/4b5b03ac_541e089a_6157.g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jpeg"/><Relationship Id="rId2" Type="http://schemas.openxmlformats.org/officeDocument/2006/relationships/hyperlink" Target="http://img.tamtay.vn/files/photo2/2010/1/23/21/342680/4b5b02d2_1adb51e1_6057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http://img.tamtay.vn/files/photo2/2010/1/23/21/342680/4b5b03ac_541e089a_6157.g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mg.tamtay.vn/files/photo2/2010/1/23/21/342680/4b5b02d2_1adb51e1_6057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img.tamtay.vn/files/photo2/2010/1/23/21/342680/4b5b03ac_541e089a_6157.gi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mg.tamtay.vn/files/photo2/2010/1/23/21/342680/4b5b02d2_1adb51e1_6057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tindachieu.com/news/wp-content/uploads/2010/12/cdpwr12.jpg&amp;imgrefurl=http://tindachieu.com/news/2010/12/10-phat-hien-an-tuong-nhat-trong-nam-2010.html&amp;usg=___Ipd5gXhm6diMZEN-6eYaCzwENI=&amp;h=345&amp;w=475&amp;sz=46&amp;hl=vi&amp;start=38&amp;zoom=1&amp;tbnid=Gr_xKHpf5CJ06M:&amp;tbnh=94&amp;tbnw=129&amp;ei=Wd2HTZPOIonQcdTtjbUM&amp;prev=/images%3Fq%3D%25E1%25BA%25A3nh%2Blo%25C3%25A0i%2Bc%25C3%25A1%26start%3D20%26hl%3Dvi%26sa%3DN%26tbo%3Dp%26tbm%3Disch&amp;itbs=1" TargetMode="External"/><Relationship Id="rId13" Type="http://schemas.openxmlformats.org/officeDocument/2006/relationships/image" Target="../media/image105.jpeg"/><Relationship Id="rId18" Type="http://schemas.openxmlformats.org/officeDocument/2006/relationships/hyperlink" Target="http://www.google.com.vn/imgres?imgurl=http://images7.dantri.com.vn/Uploaded/thenbt/2009/02/25/catrong24292.jpg&amp;imgrefurl=http://www.autinhyeu.com/forum/loai-ca-la-co-dau-trong-suot-t4236.html&amp;usg=__5KaVKM0H4Xy21kV28B4_cUPzF3I=&amp;h=292&amp;w=400&amp;sz=20&amp;hl=vi&amp;start=93&amp;zoom=1&amp;tbnid=AOhyeQ6uVkArfM:&amp;tbnh=91&amp;tbnw=124&amp;ei=1d2HTbiNKZ_KcOiE4KIM&amp;prev=/images%3Fq%3D%25E1%25BA%25A3nh%2Blo%25C3%25A0i%2Bc%25C3%25A1%26start%3D80%26hl%3Dvi%26sa%3DN%26tbo%3Dp%26tbm%3Disch&amp;itbs=1" TargetMode="External"/><Relationship Id="rId3" Type="http://schemas.openxmlformats.org/officeDocument/2006/relationships/image" Target="../media/image100.jpeg"/><Relationship Id="rId21" Type="http://schemas.openxmlformats.org/officeDocument/2006/relationships/image" Target="../media/image109.jpeg"/><Relationship Id="rId7" Type="http://schemas.openxmlformats.org/officeDocument/2006/relationships/image" Target="../media/image102.jpeg"/><Relationship Id="rId12" Type="http://schemas.openxmlformats.org/officeDocument/2006/relationships/hyperlink" Target="http://www.google.com.vn/imgres?imgurl=http://i942.photobucket.com/albums/ad269/ppm193/3.jpg&amp;imgrefurl=http://www.webtretho.com/forum/f844/chom-sao-song-ngu-19-02-20-03-a-469031/index7.html&amp;usg=__tmJscqx-tP0Ly9gtmNkhGQLUltE=&amp;h=434&amp;w=650&amp;sz=43&amp;hl=vi&amp;start=51&amp;zoom=1&amp;tbnid=S0tE0MG7VDibGM:&amp;tbnh=91&amp;tbnw=137&amp;ei=gt2HTZKkCtvKcKnZsbUM&amp;prev=/images%3Fq%3D%25E1%25BA%25A3nh%2Blo%25C3%25A0i%2Bc%25C3%25A1%26start%3D40%26hl%3Dvi%26sa%3DN%26tbo%3Dp%26tbm%3Disch&amp;itbs=1" TargetMode="External"/><Relationship Id="rId17" Type="http://schemas.openxmlformats.org/officeDocument/2006/relationships/image" Target="../media/image107.jpeg"/><Relationship Id="rId2" Type="http://schemas.openxmlformats.org/officeDocument/2006/relationships/hyperlink" Target="http://www.google.com.vn/imgres?imgurl=http://i730.photobucket.com/albums/ww301/naruto353_2009/DSC00122.jpg&amp;imgrefurl=http://hanhthien.info/showthread.php%3Ft%3D278%26page%3D1&amp;usg=__q51z_lA0nMObiy1XYc1HF1J9jgY=&amp;h=768&amp;w=1024&amp;sz=149&amp;hl=vi&amp;start=41&amp;zoom=1&amp;tbnid=SYW15yuRMG3mnM:&amp;tbnh=113&amp;tbnw=150&amp;ei=ndyHTezSDsODcK_R9LoM&amp;prev=/images%3Fq%3D%25E1%25BA%25A3nhc%25C3%25A1c%2Blo%25C3%25A0i%2Bgia%2Bc%25E1%25BA%25A7m%26start%3D40%26hl%3Dvi%26sa%3DN%26tbo%3Dp%26tbm%3Disch&amp;itbs=1" TargetMode="External"/><Relationship Id="rId16" Type="http://schemas.openxmlformats.org/officeDocument/2006/relationships/hyperlink" Target="http://www.google.com.vn/imgres?imgurl=http://images.vietnamnet.vn/dataimages/201009/original/images2036754_ca_rong.jpg&amp;imgrefurl=http://www.aquabird.com.vn/forum/content.php%3Fr%3D452-C%25C3%25A1-c%25E1%25BA%25A3nh%26page%3D3%26langid%3D1&amp;usg=__9q1Pa2a_UOpC202cKI78VjyoQ5Q=&amp;h=330&amp;w=440&amp;sz=52&amp;hl=vi&amp;start=80&amp;zoom=1&amp;tbnid=okPsZEL-FacYfM:&amp;tbnh=95&amp;tbnw=127&amp;ei=qN2HTer2A9OkcZXhobkM&amp;prev=/images%3Fq%3D%25E1%25BA%25A3nh%2Blo%25C3%25A0i%2Bc%25C3%25A1%26start%3D60%26hl%3Dvi%26sa%3DN%26tbo%3Dp%26tbm%3Disch&amp;itbs=1" TargetMode="External"/><Relationship Id="rId20" Type="http://schemas.openxmlformats.org/officeDocument/2006/relationships/hyperlink" Target="http://www.google.com.vn/imgres?imgurl=http://upnhanh.sieuthinhanh.com/tmpimages/images/sieuthiNHANH2010093027239otexogrizd17435.jpeg&amp;imgrefurl=http://dragonfish.com.vn/forum/showthread.php%3Fp%3D41485&amp;usg=__bHgRBjxjh-NFqU-inA4h6Xf0BYU=&amp;h=360&amp;w=640&amp;sz=27&amp;hl=vi&amp;start=96&amp;zoom=1&amp;tbnid=8JZtwUqbWX-PsM:&amp;tbnh=77&amp;tbnw=137&amp;ei=1d2HTbiNKZ_KcOiE4KIM&amp;prev=/images%3Fq%3D%25E1%25BA%25A3nh%2Blo%25C3%25A0i%2Bc%25C3%25A1%26start%3D80%26hl%3Dvi%26sa%3DN%26tbo%3Dp%26tbm%3D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vnexpress.net/Files/Subject/3B/A2/0A/DA/Anh%25201.jpg&amp;imgrefurl=http://vnexpress.net/gl/khoa-hoc/2010/09/3ba20ada/&amp;usg=___uWmpRWBTc7CXAub4InzS0wOvWo=&amp;h=417&amp;w=600&amp;sz=59&amp;hl=vi&amp;start=7&amp;zoom=1&amp;tbnid=BlmWRs0pAcJd9M:&amp;tbnh=94&amp;tbnw=135&amp;ei=Jt2HTcCrGJDBccml1a0M&amp;prev=/images%3Fq%3D%25E1%25BA%25A3nh%2Blo%25C3%25A0i%2Bc%25C3%25A1%26hl%3Dvi%26sa%3DN%26tbo%3Dp%26tbm%3Disch&amp;itbs=1" TargetMode="External"/><Relationship Id="rId11" Type="http://schemas.openxmlformats.org/officeDocument/2006/relationships/image" Target="../media/image104.jpeg"/><Relationship Id="rId5" Type="http://schemas.openxmlformats.org/officeDocument/2006/relationships/image" Target="../media/image101.jpeg"/><Relationship Id="rId15" Type="http://schemas.openxmlformats.org/officeDocument/2006/relationships/image" Target="../media/image106.jpeg"/><Relationship Id="rId23" Type="http://schemas.openxmlformats.org/officeDocument/2006/relationships/image" Target="../media/image110.jpeg"/><Relationship Id="rId10" Type="http://schemas.openxmlformats.org/officeDocument/2006/relationships/hyperlink" Target="http://www.google.com.vn/imgres?imgurl=http://upanh.phuquocnet.com/data-2009/2010-12/CMS_12_LOAI_CA.jpg&amp;imgrefurl=http://phuquocnet.com/vn/&amp;usg=__k4KB-e9KmYeuGoR65i3xKfko1RU=&amp;h=320&amp;w=480&amp;sz=47&amp;hl=vi&amp;start=34&amp;zoom=1&amp;tbnid=mqDfiUljK0QmDM:&amp;tbnh=86&amp;tbnw=129&amp;ei=Wd2HTZPOIonQcdTtjbUM&amp;prev=/images%3Fq%3D%25E1%25BA%25A3nh%2Blo%25C3%25A0i%2Bc%25C3%25A1%26start%3D20%26hl%3Dvi%26sa%3DN%26tbo%3Dp%26tbm%3Disch&amp;itbs=1" TargetMode="External"/><Relationship Id="rId19" Type="http://schemas.openxmlformats.org/officeDocument/2006/relationships/image" Target="../media/image108.jpeg"/><Relationship Id="rId4" Type="http://schemas.openxmlformats.org/officeDocument/2006/relationships/hyperlink" Target="http://www.google.com.vn/imgres?imgurl=http://www.xaluan.com/images/news/Image/2009/10/09/ca3.jpg&amp;imgrefurl=http://www.xaluan.com/modules.php%3Fname%3DNews%26file%3Darticle%26sid%3D144592&amp;usg=__ZSbOId7OVC9898A_jkPkDZkE3To=&amp;h=300&amp;w=480&amp;sz=48&amp;hl=vi&amp;start=8&amp;zoom=1&amp;tbnid=RGwFz_ej5txR3M:&amp;tbnh=81&amp;tbnw=129&amp;ei=Jt2HTcCrGJDBccml1a0M&amp;prev=/images%3Fq%3D%25E1%25BA%25A3nh%2Blo%25C3%25A0i%2Bc%25C3%25A1%26hl%3Dvi%26sa%3DN%26tbo%3Dp%26tbm%3Disch&amp;itbs=1" TargetMode="External"/><Relationship Id="rId9" Type="http://schemas.openxmlformats.org/officeDocument/2006/relationships/image" Target="../media/image103.jpeg"/><Relationship Id="rId14" Type="http://schemas.openxmlformats.org/officeDocument/2006/relationships/hyperlink" Target="http://www.google.com.vn/imgres?imgurl=http://www.nps.gov/archive/npsa/NPSAfish/images/Chaetodo/DSN487rt.jpg&amp;imgrefurl=http://tungthien.info/fhstt/printer_friendly_posts.asp%3FTID%3D9109&amp;usg=__bUn8O7ku9MDWpjF_S1WL24OXbL4=&amp;h=361&amp;w=504&amp;sz=25&amp;hl=vi&amp;start=61&amp;zoom=1&amp;tbnid=zmKEOEYHDzMCbM:&amp;tbnh=93&amp;tbnw=130&amp;ei=qN2HTer2A9OkcZXhobkM&amp;prev=/images%3Fq%3D%25E1%25BA%25A3nh%2Blo%25C3%25A0i%2Bc%25C3%25A1%26start%3D60%26hl%3Dvi%26sa%3DN%26tbo%3Dp%26tbm%3Disch&amp;itbs=1" TargetMode="External"/><Relationship Id="rId22" Type="http://schemas.openxmlformats.org/officeDocument/2006/relationships/hyperlink" Target="http://www.google.com.vn/imgres?imgurl=http://www.khoahoc.com.vn/photos/Image/2009/02/25/2.jpg&amp;imgrefurl=http://www.khoahoc.com.vn/khampha/the-gioi-dong-vat/22947_Loai-ca-ky-la-co-dau-nhin-xuyen-thau.aspx%3FcmtPageIndex%3D2&amp;usg=__wP-xSixcvGBugrF1bgcEuSwzl0E=&amp;h=274&amp;w=350&amp;sz=11&amp;hl=vi&amp;start=88&amp;zoom=1&amp;tbnid=P9Ohkk6pEsjDIM:&amp;tbnh=94&amp;tbnw=120&amp;ei=1d2HTbiNKZ_KcOiE4KIM&amp;prev=/images%3Fq%3D%25E1%25BA%25A3nh%2Blo%25C3%25A0i%2Bc%25C3%25A1%26start%3D80%26hl%3Dvi%26sa%3DN%26tbo%3Dp%26tbm%3Disch&amp;itbs=1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11.jpeg"/><Relationship Id="rId7" Type="http://schemas.openxmlformats.org/officeDocument/2006/relationships/image" Target="../media/image113.jpeg"/><Relationship Id="rId2" Type="http://schemas.openxmlformats.org/officeDocument/2006/relationships/hyperlink" Target="http://www.google.com.vn/imgres?imgurl=http://www.envimco.com/FileManager/Chim%2520%C4%91%E1%BA%B9p.jpg&amp;imgrefurl=http://www.envimco.com/ArticleDetail/77/27/10-loai-chim-dep-nhat-hanh-tinh.aspx&amp;usg=__MDEar6pGB_lGWbRDqd8X0sVtVxc=&amp;h=415&amp;w=540&amp;sz=61&amp;hl=vi&amp;start=1&amp;zoom=1&amp;tbnid=26ZiE7g9c8BzSM:&amp;tbnh=101&amp;tbnw=132&amp;ei=6FCHTb_aK4imcND_yJED&amp;prev=/images%3Fq%3Dchim%2Bdep%2Bnhat%26hl%3Dvi%26tbs%3Disch: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www.sgtt.com.vn/HTMG/2009/1203/60132/03.jpg&amp;imgrefurl=http://www.baomoi.com/Muoi-loai-chim-dep-nhat-the-gioi/79/3574944.epi&amp;usg=__9SqwHPLS0epA8Q6GH62uurad6E8=&amp;h=210&amp;w=300&amp;sz=32&amp;hl=vi&amp;start=17&amp;zoom=1&amp;tbnid=isZHVPpMsBmGxM:&amp;tbnh=81&amp;tbnw=116&amp;ei=6FCHTb_aK4imcND_yJED&amp;prev=/images%3Fq%3Dchim%2Bdep%2Bnhat%26hl%3Dvi%26tbs%3Disch:1&amp;itbs=1" TargetMode="External"/><Relationship Id="rId11" Type="http://schemas.openxmlformats.org/officeDocument/2006/relationships/image" Target="../media/image117.gif"/><Relationship Id="rId5" Type="http://schemas.openxmlformats.org/officeDocument/2006/relationships/image" Target="../media/image112.jpeg"/><Relationship Id="rId10" Type="http://schemas.openxmlformats.org/officeDocument/2006/relationships/image" Target="../media/image116.gif"/><Relationship Id="rId4" Type="http://schemas.openxmlformats.org/officeDocument/2006/relationships/hyperlink" Target="http://www.google.com.vn/imgres?imgurl=http://www.look.yeah1.com/albums/userpics/17559/Pet_Calendars_2009_(8).jpg&amp;imgrefurl=http://www.diendan.eva.vn/anh-lich-thu-cung-2009-a-t92893.html&amp;usg=__akcKNUXr_R0TdM9ST-2r-lc2lfQ=&amp;h=450&amp;w=450&amp;sz=46&amp;hl=vi&amp;start=15&amp;zoom=1&amp;tbnid=eYEqZcXltiohKM:&amp;tbnh=127&amp;tbnw=127&amp;ei=6FCHTb_aK4imcND_yJED&amp;prev=/images%3Fq%3Dchim%2Bdep%2Bnhat%26hl%3Dvi%26tbs%3Disch:1&amp;itbs=1" TargetMode="External"/><Relationship Id="rId9" Type="http://schemas.openxmlformats.org/officeDocument/2006/relationships/image" Target="../media/image115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yeutretho.com/anh-tre-tho/2009/11/02/1c0vit.jpg&amp;imgrefurl=http://www.yeutretho.com/baiviet/2009/canh-bao-dich-cum-gia-cam-h5n1-tai-phat.html&amp;usg=__QUqVvoBjhLR4lHeZUpOBVr75Sqc=&amp;h=337&amp;w=450&amp;sz=66&amp;hl=vi&amp;start=30&amp;zoom=1&amp;tbnid=OYEENEbOn77lxM:&amp;tbnh=95&amp;tbnw=127&amp;ei=etyHTdzbM4_5cdf_vMAM&amp;prev=/images%3Fq%3D%25E1%25BA%25A3nhc%25C3%25A1c%2Blo%25C3%25A0i%2Bgia%2Bc%25E1%25BA%25A7m%26start%3D20%26hl%3Dvi%26sa%3DN%26tbo%3Dp%26tbm%3Disch&amp;itbs=1" TargetMode="External"/><Relationship Id="rId13" Type="http://schemas.openxmlformats.org/officeDocument/2006/relationships/image" Target="../media/image124.jpeg"/><Relationship Id="rId3" Type="http://schemas.openxmlformats.org/officeDocument/2006/relationships/image" Target="../media/image119.jpeg"/><Relationship Id="rId7" Type="http://schemas.openxmlformats.org/officeDocument/2006/relationships/image" Target="../media/image121.jpeg"/><Relationship Id="rId12" Type="http://schemas.openxmlformats.org/officeDocument/2006/relationships/hyperlink" Target="http://www.google.com.vn/imgres?imgurl=http://www.animalpicturesarchive.com/ArchOLD-2/1102402713.jpg&amp;imgrefurl=http://binhdt.blogspot.com/2008_09_01_archive.html&amp;usg=__zIHt0gwZYGEyuoFjVhIerLLqZ1A=&amp;h=768&amp;w=1024&amp;sz=63&amp;hl=vi&amp;start=1&amp;zoom=1&amp;tbnid=w-Phz9qzTyq2tM:&amp;tbnh=113&amp;tbnw=150&amp;ei=zNyHTfrDNsGrcamx0KcM&amp;prev=/images%3Fq%3D%25E1%25BA%25A3nh%2Blo%25C3%25A0i%2Bng%25E1%25BB%2595ng%26hl%3Dvi%26sa%3DN%26tbo%3Dp%26tbm%3Disch&amp;itbs=1" TargetMode="External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www.vnphoto.net/data/p13/4286_img_0449b_6514.jpg&amp;imgrefurl=http://www.vnphoto.net/forums/showthread.php%3Ft%3D35114%26page%3D4&amp;usg=__-KSzzJ0_4rUCjRjyXpb7X9uT14g=&amp;h=485&amp;w=727&amp;sz=210&amp;hl=vi&amp;start=15&amp;zoom=1&amp;tbnid=4K6nlPpV-UtFJM:&amp;tbnh=94&amp;tbnw=141&amp;ei=SNyHTe7SNYr0ca78ycEM&amp;prev=/images%3Fq%3D%25E1%25BA%25A3nhc%25C3%25A1c%2Blo%25C3%25A0i%2Bgia%2Bc%25E1%25BA%25A7m%26hl%3Dvi%26sa%3DG%26tbo%3Dp%26tbm%3Disch&amp;itbs=1" TargetMode="External"/><Relationship Id="rId11" Type="http://schemas.openxmlformats.org/officeDocument/2006/relationships/image" Target="../media/image123.jpeg"/><Relationship Id="rId5" Type="http://schemas.openxmlformats.org/officeDocument/2006/relationships/image" Target="../media/image120.jpeg"/><Relationship Id="rId15" Type="http://schemas.openxmlformats.org/officeDocument/2006/relationships/image" Target="../media/image125.jpeg"/><Relationship Id="rId10" Type="http://schemas.openxmlformats.org/officeDocument/2006/relationships/hyperlink" Target="http://www.google.com.vn/imgres?imgurl=http://www1.istockphoto.com/file_thumbview_approve/3161669/2/istockphoto_3161669_gander.jpg&amp;imgrefurl=http://my.opera.com/camlydang/blog/index.dml/tag/s%25C6%25B0u%2520t%25E1%25BA%25A7m&amp;usg=__RRHe9ZWtZ0D0xYGhs9k7sEW2zaA=&amp;h=380&amp;w=380&amp;sz=30&amp;hl=vi&amp;start=5&amp;zoom=1&amp;tbnid=5WkAqKjIDxhDEM:&amp;tbnh=123&amp;tbnw=123&amp;ei=zNyHTfrDNsGrcamx0KcM&amp;prev=/images%3Fq%3D%25E1%25BA%25A3nh%2Blo%25C3%25A0i%2Bng%25E1%25BB%2595ng%26hl%3Dvi%26sa%3DN%26tbo%3Dp%26tbm%3Disch&amp;itbs=1" TargetMode="External"/><Relationship Id="rId4" Type="http://schemas.openxmlformats.org/officeDocument/2006/relationships/hyperlink" Target="http://www.google.com.vn/imgres?imgurl=http://i625.photobucket.com/albums/tt337/vuongkhanhut/IMG_3420.jpg&amp;imgrefurl=http://bongban.org/forum/showthread.php%3Ft%3D7996&amp;usg=__1R-_eebKkv3mqYKhml2vC0tvrKk=&amp;h=586&amp;w=799&amp;sz=145&amp;hl=vi&amp;start=11&amp;zoom=1&amp;tbnid=D6bMHwPvKfzoqM:&amp;tbnh=105&amp;tbnw=143&amp;ei=SNyHTe7SNYr0ca78ycEM&amp;prev=/images%3Fq%3D%25E1%25BA%25A3nhc%25C3%25A1c%2Blo%25C3%25A0i%2Bgia%2Bc%25E1%25BA%25A7m%26hl%3Dvi%26sa%3DG%26tbo%3Dp%26tbm%3Disch&amp;itbs=1" TargetMode="External"/><Relationship Id="rId9" Type="http://schemas.openxmlformats.org/officeDocument/2006/relationships/image" Target="../media/image122.jpeg"/><Relationship Id="rId14" Type="http://schemas.openxmlformats.org/officeDocument/2006/relationships/hyperlink" Target="http://www.google.com.vn/imgres?imgurl=http://i18.tinypic.com/81a08ko.jpg&amp;imgrefurl=http://www.vietnamsingle.com/f_view.asp%3FCID%3D1826%26QID%3D34121&amp;usg=__5wQ_yAGXg4BExW9ZqD3s0by0yu8=&amp;h=384&amp;w=576&amp;sz=165&amp;hl=vi&amp;start=11&amp;zoom=1&amp;tbnid=Jx8UdPyGX4uRZM:&amp;tbnh=89&amp;tbnw=134&amp;ei=zNyHTfrDNsGrcamx0KcM&amp;prev=/images%3Fq%3D%25E1%25BA%25A3nh%2Blo%25C3%25A0i%2Bng%25E1%25BB%2595ng%26hl%3Dvi%26sa%3DN%26tbo%3Dp%26tbm%3Disch&amp;itbs=1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13" Type="http://schemas.openxmlformats.org/officeDocument/2006/relationships/image" Target="../media/image135.jpeg"/><Relationship Id="rId18" Type="http://schemas.openxmlformats.org/officeDocument/2006/relationships/image" Target="../media/image138.jpeg"/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12" Type="http://schemas.openxmlformats.org/officeDocument/2006/relationships/hyperlink" Target="http://anhso.net/xem.asp?id=&amp;k=0&amp;alb=504080@2273&amp;as=67663" TargetMode="External"/><Relationship Id="rId17" Type="http://schemas.openxmlformats.org/officeDocument/2006/relationships/hyperlink" Target="http://img.muare.vn/123aloalo94/hedgehogbnps450x300.jpg" TargetMode="External"/><Relationship Id="rId2" Type="http://schemas.openxmlformats.org/officeDocument/2006/relationships/image" Target="../media/image126.jpeg"/><Relationship Id="rId16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11" Type="http://schemas.openxmlformats.org/officeDocument/2006/relationships/image" Target="../media/image134.jpeg"/><Relationship Id="rId5" Type="http://schemas.openxmlformats.org/officeDocument/2006/relationships/image" Target="../media/image129.jpeg"/><Relationship Id="rId15" Type="http://schemas.openxmlformats.org/officeDocument/2006/relationships/image" Target="../media/image136.jpeg"/><Relationship Id="rId10" Type="http://schemas.openxmlformats.org/officeDocument/2006/relationships/hyperlink" Target="http://vietbao.vn/Khoa-hoc/Thao-cam-vien-co-them-2-con-huou-cao-co/40052766/188/" TargetMode="External"/><Relationship Id="rId4" Type="http://schemas.openxmlformats.org/officeDocument/2006/relationships/image" Target="../media/image128.jpeg"/><Relationship Id="rId9" Type="http://schemas.openxmlformats.org/officeDocument/2006/relationships/image" Target="../media/image133.jpeg"/><Relationship Id="rId14" Type="http://schemas.openxmlformats.org/officeDocument/2006/relationships/hyperlink" Target="http://anhso.net/xem.asp?id=&amp;k=0&amp;alb=504080@2273&amp;as=6765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3" Type="http://schemas.openxmlformats.org/officeDocument/2006/relationships/image" Target="../media/image140.jpeg"/><Relationship Id="rId7" Type="http://schemas.openxmlformats.org/officeDocument/2006/relationships/image" Target="../media/image143.jpeg"/><Relationship Id="rId12" Type="http://schemas.openxmlformats.org/officeDocument/2006/relationships/image" Target="../media/image147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jpeg"/><Relationship Id="rId11" Type="http://schemas.openxmlformats.org/officeDocument/2006/relationships/hyperlink" Target="http://www.google.com.vn/imgres?imgurl=http://hoibi.net/uploads/anh-vui/hai/tam-ca-ao-van.jpg&amp;imgrefurl=http://hoibi.net/anh-vui/tam-ca-ao-van.html&amp;usg=__2Z9fmecJ77Tz3a7dSjNO6rVIH5A=&amp;h=351&amp;w=400&amp;sz=37&amp;hl=vi&amp;start=4&amp;zoom=1&amp;tbnid=TRF6yLz6yPRC1M:&amp;tbnh=109&amp;tbnw=124&amp;ei=ORh5TaiIA8yrcaWD_b0E&amp;prev=/images%3Fq%3Dcon%2Bng%25E1%25BB%25B1a%26hl%3Dvi%26sa%3DG%26gbv%3D2%26tbs%3Disch:1&amp;itbs=1" TargetMode="External"/><Relationship Id="rId5" Type="http://schemas.openxmlformats.org/officeDocument/2006/relationships/image" Target="../media/image137.jpeg"/><Relationship Id="rId10" Type="http://schemas.openxmlformats.org/officeDocument/2006/relationships/image" Target="../media/image146.jpeg"/><Relationship Id="rId4" Type="http://schemas.openxmlformats.org/officeDocument/2006/relationships/image" Target="../media/image141.jpeg"/><Relationship Id="rId9" Type="http://schemas.openxmlformats.org/officeDocument/2006/relationships/image" Target="../media/image14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eg"/><Relationship Id="rId13" Type="http://schemas.openxmlformats.org/officeDocument/2006/relationships/image" Target="../media/image155.jpeg"/><Relationship Id="rId18" Type="http://schemas.openxmlformats.org/officeDocument/2006/relationships/hyperlink" Target="http://vietbao.vn/Khoa-hoc/Thao-cam-vien-co-them-2-con-huou-cao-co/40052766/188/" TargetMode="External"/><Relationship Id="rId3" Type="http://schemas.openxmlformats.org/officeDocument/2006/relationships/image" Target="../media/image149.jpeg"/><Relationship Id="rId7" Type="http://schemas.openxmlformats.org/officeDocument/2006/relationships/image" Target="../media/image151.jpeg"/><Relationship Id="rId12" Type="http://schemas.openxmlformats.org/officeDocument/2006/relationships/image" Target="../media/image154.jpeg"/><Relationship Id="rId17" Type="http://schemas.openxmlformats.org/officeDocument/2006/relationships/image" Target="../media/image159.jpeg"/><Relationship Id="rId2" Type="http://schemas.openxmlformats.org/officeDocument/2006/relationships/image" Target="../media/image148.jpeg"/><Relationship Id="rId16" Type="http://schemas.openxmlformats.org/officeDocument/2006/relationships/image" Target="../media/image158.jpeg"/><Relationship Id="rId20" Type="http://schemas.openxmlformats.org/officeDocument/2006/relationships/image" Target="../media/image16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etbao.vn/vn/trang-ngoai/http:/a9.vietbao.vn/images/vn902/khoa-hoc/20896238_images1926376_1.jpg/vivavietnam.net/" TargetMode="External"/><Relationship Id="rId11" Type="http://schemas.openxmlformats.org/officeDocument/2006/relationships/hyperlink" Target="http://vietbao.vn/vn/trang-ngoai/images/viet2/khoa-hoc/20761691_images1474467_tegiacnam.jpg/vivavietnam.net/" TargetMode="External"/><Relationship Id="rId5" Type="http://schemas.openxmlformats.org/officeDocument/2006/relationships/image" Target="../media/image145.jpeg"/><Relationship Id="rId15" Type="http://schemas.openxmlformats.org/officeDocument/2006/relationships/image" Target="../media/image157.jpeg"/><Relationship Id="rId10" Type="http://schemas.openxmlformats.org/officeDocument/2006/relationships/image" Target="../media/image153.png"/><Relationship Id="rId19" Type="http://schemas.openxmlformats.org/officeDocument/2006/relationships/image" Target="../media/image134.jpeg"/><Relationship Id="rId4" Type="http://schemas.openxmlformats.org/officeDocument/2006/relationships/image" Target="../media/image150.jpeg"/><Relationship Id="rId9" Type="http://schemas.openxmlformats.org/officeDocument/2006/relationships/hyperlink" Target="http://vietbao.vn/Cuoi/Chan-gia-cho-chuot-tui/45204473/440/" TargetMode="External"/><Relationship Id="rId14" Type="http://schemas.openxmlformats.org/officeDocument/2006/relationships/image" Target="../media/image15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truongdinh.edu.vn/forum/uploads/images/2010/khoai_nuong/2010/8/25/truongdinhi_Attachments_55152796-quyennldolomitbest_edited_757x600Autosave_362920940.jpg&amp;imgrefurl=http://www.truongdinh.edu.vn/h/2322/L%25C3%25A3ng-m%25E1%25BA%25A1n/Con-ngua-nho.tde&amp;usg=__MippMWe25giqMWu6oObTzcn9S0Y=&amp;h=355&amp;w=415&amp;sz=139&amp;hl=vi&amp;start=34&amp;zoom=1&amp;tbnid=9X-qlScrR7Y-dM:&amp;tbnh=107&amp;tbnw=125&amp;ei=wBd5TcyQEsLMcPqe5bME&amp;prev=/images%3Fq%3Dcon%2Bng%25E1%25BB%25B1a%26start%3D20%26hl%3Dvi%26sa%3DN%26gbv%3D2%26tbs%3Disch:1&amp;itbs=1" TargetMode="External"/><Relationship Id="rId3" Type="http://schemas.openxmlformats.org/officeDocument/2006/relationships/image" Target="../media/image161.jpeg"/><Relationship Id="rId7" Type="http://schemas.openxmlformats.org/officeDocument/2006/relationships/image" Target="../media/image163.jpeg"/><Relationship Id="rId2" Type="http://schemas.openxmlformats.org/officeDocument/2006/relationships/hyperlink" Target="http://vi.wikipedia.org/wiki/T%E1%BA%ADp_tin:Bactrian_Cam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www.vietnamopentour.com.vn/images/news/1246467641-9.jpg&amp;imgrefurl=http://www.vietnamopentour.com.vn/vn/tin-tuc/news/lang-que-quang-nam.html&amp;usg=__V8JpZH8CGwDmNO-UUVC_Us6Mx7c=&amp;h=300&amp;w=450&amp;sz=21&amp;hl=vi&amp;start=3&amp;zoom=1&amp;tbnid=pAFSLN4hucKQzM:&amp;tbnh=85&amp;tbnw=127&amp;ei=Fdh4TbXrIcGrcfnT_KgE&amp;prev=/images%3Fq%3Dcon%2Btrau%2Bo%2Blang%2Bque%2Bviet%2Bnam%26hl%3Dvi%26gbv%3D2%26tbs%3Disch:1&amp;itbs=1" TargetMode="External"/><Relationship Id="rId5" Type="http://schemas.openxmlformats.org/officeDocument/2006/relationships/image" Target="../media/image162.jpeg"/><Relationship Id="rId10" Type="http://schemas.openxmlformats.org/officeDocument/2006/relationships/image" Target="../media/image165.jpeg"/><Relationship Id="rId4" Type="http://schemas.openxmlformats.org/officeDocument/2006/relationships/hyperlink" Target="http://anhso.net/xem.asp?id=&amp;k=0&amp;alb=504080@2273&amp;as=67659" TargetMode="External"/><Relationship Id="rId9" Type="http://schemas.openxmlformats.org/officeDocument/2006/relationships/image" Target="../media/image16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movevietnam.com/photo/photo-20-02-08-02-33-50.jpg&amp;imgrefurl=http://www.movevietnam.com/ad-b%25C3%25A1n-ch%25C3%25B3-ph%25C3%25BA-qu%25E1%25BB%2591c-194-vi.html&amp;usg=__DkBCLKvMU6CgWky981VqYicrxBU=&amp;h=346&amp;w=365&amp;sz=23&amp;hl=vi&amp;start=4&amp;zoom=1&amp;tbnid=SE865FCgghOhGM:&amp;tbnh=115&amp;tbnw=121&amp;ei=6zZ5TZ6KM8WrcbX3oboE&amp;prev=/images%3Fq%3Dcon%2Bcho%26hl%3Dvi%26sa%3DN%26gbv%3D2%26tbs%3Disch:1&amp;itbs=1" TargetMode="External"/><Relationship Id="rId3" Type="http://schemas.openxmlformats.org/officeDocument/2006/relationships/image" Target="../media/image166.jpeg"/><Relationship Id="rId7" Type="http://schemas.openxmlformats.org/officeDocument/2006/relationships/image" Target="../media/image161.jpeg"/><Relationship Id="rId2" Type="http://schemas.openxmlformats.org/officeDocument/2006/relationships/hyperlink" Target="http://vietbao.vn/Khoa-hoc/Cuu-Dolly-da-chet/20003563/18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T%E1%BA%ADp_tin:Bactrian_Camel.jpg" TargetMode="External"/><Relationship Id="rId5" Type="http://schemas.openxmlformats.org/officeDocument/2006/relationships/image" Target="../media/image167.jpeg"/><Relationship Id="rId4" Type="http://schemas.openxmlformats.org/officeDocument/2006/relationships/hyperlink" Target="http://www.google.com.vn/imgres?imgurl=http://giaoducthoidai.vn/dataimages/201101/original/images460538_images424199_470369ca_cat43.jpg&amp;imgrefurl=http://ue.vnweblogs.com/blog/18513/page/3&amp;usg=__kEKOlc9KoBpPLym2hl-DdxTcEqk=&amp;h=400&amp;w=500&amp;sz=50&amp;hl=vi&amp;start=48&amp;zoom=1&amp;tbnid=qjtMTmrzZE_pyM:&amp;tbnh=104&amp;tbnw=130&amp;ei=_j90TfPzC8rMcILc1PsC&amp;prev=/images%3Fq%3Dh%25C3%25ACnh%2B%25E1%25BA%25A3nh%2Bv%25E1%25BB%2581%2Bcon%2Bm%25C3%25A8o%2B%25E1%25BB%259F%2Bvi%25E1%25BB%2587t%2Bnam%26start%3D40%26hl%3Dvi%26sa%3DN%26tbs%3Disch:1&amp;itbs=1" TargetMode="External"/><Relationship Id="rId9" Type="http://schemas.openxmlformats.org/officeDocument/2006/relationships/image" Target="../media/image16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img.tamtay.vn/files/photo2/2010/1/23/21/342680/4b5b03ac_541e089a_6157.gi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3" Type="http://schemas.openxmlformats.org/officeDocument/2006/relationships/image" Target="../media/image170.jpeg"/><Relationship Id="rId7" Type="http://schemas.openxmlformats.org/officeDocument/2006/relationships/image" Target="../media/image174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10" Type="http://schemas.openxmlformats.org/officeDocument/2006/relationships/image" Target="../media/image177.jpeg"/><Relationship Id="rId4" Type="http://schemas.openxmlformats.org/officeDocument/2006/relationships/image" Target="../media/image171.jpeg"/><Relationship Id="rId9" Type="http://schemas.openxmlformats.org/officeDocument/2006/relationships/image" Target="../media/image17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jpeg"/><Relationship Id="rId3" Type="http://schemas.openxmlformats.org/officeDocument/2006/relationships/image" Target="../media/image179.jpeg"/><Relationship Id="rId7" Type="http://schemas.openxmlformats.org/officeDocument/2006/relationships/image" Target="../media/image183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jpeg"/><Relationship Id="rId5" Type="http://schemas.openxmlformats.org/officeDocument/2006/relationships/image" Target="../media/image181.jpeg"/><Relationship Id="rId10" Type="http://schemas.openxmlformats.org/officeDocument/2006/relationships/image" Target="../media/image186.jpeg"/><Relationship Id="rId4" Type="http://schemas.openxmlformats.org/officeDocument/2006/relationships/image" Target="../media/image180.jpeg"/><Relationship Id="rId9" Type="http://schemas.openxmlformats.org/officeDocument/2006/relationships/image" Target="../media/image1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.vn/imgres?imgurl=http://4.bp.blogspot.com/_zQIZ3opTZJM/TTP3UoYYgdI/AAAAAAAABrU/1J3LMnlWiA4/s1600/C%C3%83%C2%A2y%2BSao.JPG&amp;imgrefurl=http://anhdo90.blogspot.com/2011/01/que-ngoai.html&amp;usg=__qpA2TZpT1AO7TvRCnFQcD0mlzNM=&amp;h=550&amp;w=378&amp;sz=52&amp;hl=vi&amp;start=18&amp;zoom=1&amp;tbnid=MDNab06Sk-62IM:&amp;tbnh=133&amp;tbnw=91&amp;ei=c0mHTeSXGcnRcdqVqIsD&amp;prev=/images%3Fq%3D%25E1%25BA%25A3nh%2Bc%25C3%25A2y%2Bl%25E1%25BA%25A5y%2Bg%25E1%25BB%2597%26hl%3Dvi%26sa%3DN%26tbs%3Disch:1&amp;itbs=1" TargetMode="Externa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jpeg"/><Relationship Id="rId3" Type="http://schemas.openxmlformats.org/officeDocument/2006/relationships/image" Target="../media/image187.jpeg"/><Relationship Id="rId7" Type="http://schemas.openxmlformats.org/officeDocument/2006/relationships/image" Target="../media/image191.jpeg"/><Relationship Id="rId12" Type="http://schemas.openxmlformats.org/officeDocument/2006/relationships/image" Target="../media/image19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jpeg"/><Relationship Id="rId11" Type="http://schemas.openxmlformats.org/officeDocument/2006/relationships/image" Target="../media/image195.jpeg"/><Relationship Id="rId5" Type="http://schemas.openxmlformats.org/officeDocument/2006/relationships/image" Target="../media/image189.jpeg"/><Relationship Id="rId10" Type="http://schemas.openxmlformats.org/officeDocument/2006/relationships/image" Target="../media/image194.jpeg"/><Relationship Id="rId4" Type="http://schemas.openxmlformats.org/officeDocument/2006/relationships/image" Target="../media/image188.jpeg"/><Relationship Id="rId9" Type="http://schemas.openxmlformats.org/officeDocument/2006/relationships/image" Target="../media/image19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audio" Target="../media/audio1.wav"/><Relationship Id="rId7" Type="http://schemas.openxmlformats.org/officeDocument/2006/relationships/image" Target="../media/image201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LAN%20TINH\VUIDEHOC%20t1.mp3" TargetMode="Externa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7" Type="http://schemas.openxmlformats.org/officeDocument/2006/relationships/image" Target="../media/image11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ruong%20hoc\Giao%20an%20dien%20tu%20tham%20khao\TieuHoc.82\TieuHoc.82\Let%20It%20Be.mp3" TargetMode="External"/><Relationship Id="rId6" Type="http://schemas.openxmlformats.org/officeDocument/2006/relationships/image" Target="../media/image3.gif"/><Relationship Id="rId5" Type="http://schemas.openxmlformats.org/officeDocument/2006/relationships/hyperlink" Target="http://img.tamtay.vn/files/photo2/2010/1/23/21/342680/4b5b03ac_541e089a_6157.gif" TargetMode="External"/><Relationship Id="rId4" Type="http://schemas.openxmlformats.org/officeDocument/2006/relationships/image" Target="../media/image20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hyperlink" Target="http://www.google.com.vn/imgres?imgurl=http://www.skydoor.net/Download%3Fmode%3Dphoto%26id%3D5441&amp;imgrefurl=http://www.skydoor.net/photo/Hoa_anh_dao_no_trang_cay/5441&amp;usg=__xadvgVz9xiezy_2sugNM4Ql0Fao=&amp;h=375&amp;w=500&amp;sz=87&amp;hl=vi&amp;start=1&amp;zoom=1&amp;tbnid=h6FXhYlr5aW96M:&amp;tbnh=98&amp;tbnw=130&amp;ei=_UqHTaTTOcGrcfmmhIUD&amp;prev=/images%3Fq%3D%25E1%25BA%25A3nh%2Bc%25C3%25A2y%2Bhoa%26hl%3Dvi%26sa%3DG%26tbs%3Disch:1&amp;itbs=1" TargetMode="Externa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hyperlink" Target="http://www.google.com.vn/imgres?imgurl=http://4.bp.blogspot.com/_zQIZ3opTZJM/TTP3UoYYgdI/AAAAAAAABrU/1J3LMnlWiA4/s1600/C%C3%83%C2%A2y%2BSao.JPG&amp;imgrefurl=http://anhdo90.blogspot.com/2011/01/que-ngoai.html&amp;usg=__qpA2TZpT1AO7TvRCnFQcD0mlzNM=&amp;h=550&amp;w=378&amp;sz=52&amp;hl=vi&amp;start=18&amp;zoom=1&amp;tbnid=MDNab06Sk-62IM:&amp;tbnh=133&amp;tbnw=91&amp;ei=c0mHTeSXGcnRcdqVqIsD&amp;prev=/images%3Fq%3D%25E1%25BA%25A3nh%2Bc%25C3%25A2y%2Bl%25E1%25BA%25A5y%2Bg%25E1%25BB%2597%26hl%3Dvi%26sa%3DN%26tbs%3Disch:1&amp;itbs=1" TargetMode="External"/><Relationship Id="rId7" Type="http://schemas.openxmlformats.org/officeDocument/2006/relationships/hyperlink" Target="http://www.google.com.vn/imgres?imgurl=http://img.vctv.vn/Images/Uploaded/Share/2010/03/29/117quabai1.jpg&amp;imgrefurl=http://beta.vctv.vn/2010032908598596p110c134/tien-giang-100000-du-khach-hoa-minh-voi-festival-trai-cay.htm&amp;usg=__6ltATfuHf4UaeR_fkyE8bDtXjEE=&amp;h=344&amp;w=450&amp;sz=127&amp;hl=vi&amp;start=100&amp;zoom=1&amp;tbnid=Banni784aZE1iM:&amp;tbnh=97&amp;tbnw=127&amp;ei=TEmHTeDQNp_RcKaI_JMD&amp;prev=/images%3Fq%3D%25E1%25BA%25A3nh%2Bc%25C3%25A2y%2B%25C4%2583n%2Bqu%25E1%25BA%25A3%26start%3D80%26hl%3Dvi%26sa%3DN%26tbs%3Disch:1&amp;itbs=1" TargetMode="External"/><Relationship Id="rId12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11.jpeg"/><Relationship Id="rId5" Type="http://schemas.openxmlformats.org/officeDocument/2006/relationships/hyperlink" Target="http://www.google.com.vn/imgres?imgurl=http://bee.net.vn/dataimages/201008/original/images456538_T11_doc2.jpg&amp;imgrefurl=http://www.baomoi.com/Chu-9-bai-vang-thanh-ke-ngo-rung/59/4738801.epi&amp;usg=__z99tQCKxQbfecMNexDlOUEbU7rU=&amp;h=375&amp;w=500&amp;sz=65&amp;hl=vi&amp;start=20&amp;zoom=1&amp;tbnid=XiSM4sAjCFkbvM:&amp;tbnh=98&amp;tbnw=130&amp;ei=tkmHTf-5A43ZcbS0oIsD&amp;prev=/images%3Fq%3D%25E1%25BA%25A3nh%2Bc%25C3%25A2y%2Bl%25E1%25BA%25A5y%2Bg%25E1%25BB%2597%26hl%3Dvi%26sa%3DN%26tbs%3Disch:1&amp;itbs=1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12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791200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" descr="4b5b03ac_541e089a_61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4b5b03ac_541e089a_61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4" name="Picture 8" descr="SONNE000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429000"/>
            <a:ext cx="17526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6" name="WordArt 18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7820025" cy="1676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2904C8"/>
                  </a:solidFill>
                  <a:miter lim="800000"/>
                  <a:headEnd/>
                  <a:tailE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THỰC HÀNH ĐI THĂM THIÊN NHIÊN</a:t>
            </a:r>
          </a:p>
        </p:txBody>
      </p:sp>
      <p:sp>
        <p:nvSpPr>
          <p:cNvPr id="3079" name="WordArt 19" descr="Paper bag"/>
          <p:cNvSpPr>
            <a:spLocks noChangeArrowheads="1" noChangeShapeType="1" noTextEdit="1"/>
          </p:cNvSpPr>
          <p:nvPr/>
        </p:nvSpPr>
        <p:spPr bwMode="auto">
          <a:xfrm>
            <a:off x="2971800" y="3200400"/>
            <a:ext cx="2371725" cy="8175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TIẾT 1</a:t>
            </a:r>
          </a:p>
        </p:txBody>
      </p:sp>
      <p:sp>
        <p:nvSpPr>
          <p:cNvPr id="3080" name="Text Box 22"/>
          <p:cNvSpPr txBox="1">
            <a:spLocks noChangeArrowheads="1"/>
          </p:cNvSpPr>
          <p:nvPr/>
        </p:nvSpPr>
        <p:spPr bwMode="auto">
          <a:xfrm>
            <a:off x="304800" y="220663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>
            <a:spLocks noChangeArrowheads="1"/>
          </p:cNvSpPr>
          <p:nvPr/>
        </p:nvSpPr>
        <p:spPr bwMode="auto">
          <a:xfrm>
            <a:off x="2514600" y="152400"/>
            <a:ext cx="30480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TR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Ò CHƠI Ô CHỮ</a:t>
            </a:r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>
            <a:off x="0" y="182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2292" name="Oval 7"/>
          <p:cNvSpPr>
            <a:spLocks noChangeArrowheads="1"/>
          </p:cNvSpPr>
          <p:nvPr/>
        </p:nvSpPr>
        <p:spPr bwMode="auto">
          <a:xfrm>
            <a:off x="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12293" name="Oval 8"/>
          <p:cNvSpPr>
            <a:spLocks noChangeArrowheads="1"/>
          </p:cNvSpPr>
          <p:nvPr/>
        </p:nvSpPr>
        <p:spPr bwMode="auto">
          <a:xfrm>
            <a:off x="0" y="3124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3</a:t>
            </a:r>
          </a:p>
        </p:txBody>
      </p:sp>
      <p:sp>
        <p:nvSpPr>
          <p:cNvPr id="12294" name="Oval 9"/>
          <p:cNvSpPr>
            <a:spLocks noChangeArrowheads="1"/>
          </p:cNvSpPr>
          <p:nvPr/>
        </p:nvSpPr>
        <p:spPr bwMode="auto">
          <a:xfrm>
            <a:off x="0" y="3733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4</a:t>
            </a:r>
          </a:p>
        </p:txBody>
      </p:sp>
      <p:sp>
        <p:nvSpPr>
          <p:cNvPr id="12295" name="Rectangle 14"/>
          <p:cNvSpPr>
            <a:spLocks noChangeArrowheads="1"/>
          </p:cNvSpPr>
          <p:nvPr/>
        </p:nvSpPr>
        <p:spPr bwMode="auto">
          <a:xfrm>
            <a:off x="1828800" y="2438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2296" name="Rectangle 32"/>
          <p:cNvSpPr>
            <a:spLocks noChangeArrowheads="1"/>
          </p:cNvSpPr>
          <p:nvPr/>
        </p:nvSpPr>
        <p:spPr bwMode="auto">
          <a:xfrm>
            <a:off x="1828800" y="1828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7" name="Rectangle 33"/>
          <p:cNvSpPr>
            <a:spLocks noChangeArrowheads="1"/>
          </p:cNvSpPr>
          <p:nvPr/>
        </p:nvSpPr>
        <p:spPr bwMode="auto">
          <a:xfrm>
            <a:off x="1219200" y="1828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8" name="Rectangle 36"/>
          <p:cNvSpPr>
            <a:spLocks noChangeArrowheads="1"/>
          </p:cNvSpPr>
          <p:nvPr/>
        </p:nvSpPr>
        <p:spPr bwMode="auto">
          <a:xfrm>
            <a:off x="2438400" y="1828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9" name="Rectangle 41"/>
          <p:cNvSpPr>
            <a:spLocks noChangeArrowheads="1"/>
          </p:cNvSpPr>
          <p:nvPr/>
        </p:nvSpPr>
        <p:spPr bwMode="auto">
          <a:xfrm>
            <a:off x="24384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300" name="Rectangle 42"/>
          <p:cNvSpPr>
            <a:spLocks noChangeArrowheads="1"/>
          </p:cNvSpPr>
          <p:nvPr/>
        </p:nvSpPr>
        <p:spPr bwMode="auto">
          <a:xfrm>
            <a:off x="30480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301" name="Rectangle 44"/>
          <p:cNvSpPr>
            <a:spLocks noChangeArrowheads="1"/>
          </p:cNvSpPr>
          <p:nvPr/>
        </p:nvSpPr>
        <p:spPr bwMode="auto">
          <a:xfrm>
            <a:off x="2438400" y="2438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2302" name="Rectangle 45"/>
          <p:cNvSpPr>
            <a:spLocks noChangeArrowheads="1"/>
          </p:cNvSpPr>
          <p:nvPr/>
        </p:nvSpPr>
        <p:spPr bwMode="auto">
          <a:xfrm>
            <a:off x="18288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2303" name="Rectangle 88"/>
          <p:cNvSpPr>
            <a:spLocks noChangeArrowheads="1"/>
          </p:cNvSpPr>
          <p:nvPr/>
        </p:nvSpPr>
        <p:spPr bwMode="auto">
          <a:xfrm>
            <a:off x="18288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2304" name="Rectangle 89"/>
          <p:cNvSpPr>
            <a:spLocks noChangeArrowheads="1"/>
          </p:cNvSpPr>
          <p:nvPr/>
        </p:nvSpPr>
        <p:spPr bwMode="auto">
          <a:xfrm>
            <a:off x="24384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2305" name="Rectangle 90"/>
          <p:cNvSpPr>
            <a:spLocks noChangeArrowheads="1"/>
          </p:cNvSpPr>
          <p:nvPr/>
        </p:nvSpPr>
        <p:spPr bwMode="auto">
          <a:xfrm>
            <a:off x="24384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2306" name="Rectangle 92"/>
          <p:cNvSpPr>
            <a:spLocks noChangeArrowheads="1"/>
          </p:cNvSpPr>
          <p:nvPr/>
        </p:nvSpPr>
        <p:spPr bwMode="auto">
          <a:xfrm>
            <a:off x="30480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2307" name="Rectangle 93"/>
          <p:cNvSpPr>
            <a:spLocks noChangeArrowheads="1"/>
          </p:cNvSpPr>
          <p:nvPr/>
        </p:nvSpPr>
        <p:spPr bwMode="auto">
          <a:xfrm>
            <a:off x="12192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2308" name="Rectangle 152"/>
          <p:cNvSpPr>
            <a:spLocks noChangeArrowheads="1"/>
          </p:cNvSpPr>
          <p:nvPr/>
        </p:nvSpPr>
        <p:spPr bwMode="auto">
          <a:xfrm>
            <a:off x="18288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2309" name="Rectangle 156"/>
          <p:cNvSpPr>
            <a:spLocks noChangeArrowheads="1"/>
          </p:cNvSpPr>
          <p:nvPr/>
        </p:nvSpPr>
        <p:spPr bwMode="auto">
          <a:xfrm>
            <a:off x="18288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2310" name="Rectangle 157"/>
          <p:cNvSpPr>
            <a:spLocks noChangeArrowheads="1"/>
          </p:cNvSpPr>
          <p:nvPr/>
        </p:nvSpPr>
        <p:spPr bwMode="auto">
          <a:xfrm>
            <a:off x="24384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2311" name="Oval 160"/>
          <p:cNvSpPr>
            <a:spLocks noChangeArrowheads="1"/>
          </p:cNvSpPr>
          <p:nvPr/>
        </p:nvSpPr>
        <p:spPr bwMode="auto">
          <a:xfrm>
            <a:off x="0" y="4419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12312" name="Oval 161"/>
          <p:cNvSpPr>
            <a:spLocks noChangeArrowheads="1"/>
          </p:cNvSpPr>
          <p:nvPr/>
        </p:nvSpPr>
        <p:spPr bwMode="auto">
          <a:xfrm>
            <a:off x="0" y="5029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6</a:t>
            </a:r>
          </a:p>
        </p:txBody>
      </p:sp>
      <p:sp>
        <p:nvSpPr>
          <p:cNvPr id="101538" name="Oval 162"/>
          <p:cNvSpPr>
            <a:spLocks noChangeArrowheads="1"/>
          </p:cNvSpPr>
          <p:nvPr/>
        </p:nvSpPr>
        <p:spPr bwMode="auto">
          <a:xfrm>
            <a:off x="4953000" y="5029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01539" name="Oval 163"/>
          <p:cNvSpPr>
            <a:spLocks noChangeArrowheads="1"/>
          </p:cNvSpPr>
          <p:nvPr/>
        </p:nvSpPr>
        <p:spPr bwMode="auto">
          <a:xfrm>
            <a:off x="4953000" y="4419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01540" name="Oval 164"/>
          <p:cNvSpPr>
            <a:spLocks noChangeArrowheads="1"/>
          </p:cNvSpPr>
          <p:nvPr/>
        </p:nvSpPr>
        <p:spPr bwMode="auto">
          <a:xfrm>
            <a:off x="4953000" y="3810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01541" name="Oval 165"/>
          <p:cNvSpPr>
            <a:spLocks noChangeArrowheads="1"/>
          </p:cNvSpPr>
          <p:nvPr/>
        </p:nvSpPr>
        <p:spPr bwMode="auto">
          <a:xfrm>
            <a:off x="4953000" y="3200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01542" name="Oval 166"/>
          <p:cNvSpPr>
            <a:spLocks noChangeArrowheads="1"/>
          </p:cNvSpPr>
          <p:nvPr/>
        </p:nvSpPr>
        <p:spPr bwMode="auto">
          <a:xfrm>
            <a:off x="4953000" y="2590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01543" name="Oval 167"/>
          <p:cNvSpPr>
            <a:spLocks noChangeArrowheads="1"/>
          </p:cNvSpPr>
          <p:nvPr/>
        </p:nvSpPr>
        <p:spPr bwMode="auto">
          <a:xfrm>
            <a:off x="4953000" y="1981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2319" name="Rectangle 36"/>
          <p:cNvSpPr>
            <a:spLocks noChangeArrowheads="1"/>
          </p:cNvSpPr>
          <p:nvPr/>
        </p:nvSpPr>
        <p:spPr bwMode="auto">
          <a:xfrm>
            <a:off x="3048000" y="1828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320" name="Text Box 39"/>
          <p:cNvSpPr txBox="1">
            <a:spLocks noChangeArrowheads="1"/>
          </p:cNvSpPr>
          <p:nvPr/>
        </p:nvSpPr>
        <p:spPr bwMode="auto">
          <a:xfrm>
            <a:off x="685800" y="838200"/>
            <a:ext cx="6400800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  <a:latin typeface="Arial" charset="0"/>
              </a:rPr>
              <a:t>Tên các bộ phận thường có của một cây.</a:t>
            </a:r>
          </a:p>
        </p:txBody>
      </p:sp>
      <p:pic>
        <p:nvPicPr>
          <p:cNvPr id="12321" name="Picture 40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1242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38" grpId="0" animBg="1"/>
      <p:bldP spid="101539" grpId="0" animBg="1"/>
      <p:bldP spid="101540" grpId="0" animBg="1"/>
      <p:bldP spid="101541" grpId="0" animBg="1"/>
      <p:bldP spid="101542" grpId="0" animBg="1"/>
      <p:bldP spid="1015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685800" y="228600"/>
            <a:ext cx="79248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TR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Ò CHƠI Ô CHỮ: GỢI Ý CÁC Ô CHỮ NHƯ SAU: </a:t>
            </a: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1524000" y="18288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có khả năng quang hợp, hô hấp, thoát hơi nước.</a:t>
            </a:r>
          </a:p>
        </p:txBody>
      </p:sp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1371600" y="838200"/>
            <a:ext cx="71628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làm nhiệm vụ vận chuyển nhựa đi nuôi cây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1447800" y="57150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luôn toả hương thơm,“mặc”những bộ quần áo đẹp.</a:t>
            </a: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1524000" y="4724400"/>
            <a:ext cx="70104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Nh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ờ có tôi mà các loài cây duy trì được giống nòi.</a:t>
            </a:r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1447800" y="37338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có thể hút nước, muối khoáng trong đất.</a:t>
            </a:r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1524000" y="2743200"/>
            <a:ext cx="70104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sinh ra từ hoa, cho hạt để tạo cây mới</a:t>
            </a:r>
            <a:r>
              <a:rPr lang="en-US" sz="2000" b="1">
                <a:latin typeface="Arial" charset="0"/>
              </a:rPr>
              <a:t>.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13321" name="Oval 11"/>
          <p:cNvSpPr>
            <a:spLocks noChangeArrowheads="1"/>
          </p:cNvSpPr>
          <p:nvPr/>
        </p:nvSpPr>
        <p:spPr bwMode="auto">
          <a:xfrm>
            <a:off x="762000" y="838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3322" name="Oval 12"/>
          <p:cNvSpPr>
            <a:spLocks noChangeArrowheads="1"/>
          </p:cNvSpPr>
          <p:nvPr/>
        </p:nvSpPr>
        <p:spPr bwMode="auto">
          <a:xfrm>
            <a:off x="762000" y="182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3323" name="Oval 13"/>
          <p:cNvSpPr>
            <a:spLocks noChangeArrowheads="1"/>
          </p:cNvSpPr>
          <p:nvPr/>
        </p:nvSpPr>
        <p:spPr bwMode="auto">
          <a:xfrm>
            <a:off x="838200" y="2667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24" name="Oval 14"/>
          <p:cNvSpPr>
            <a:spLocks noChangeArrowheads="1"/>
          </p:cNvSpPr>
          <p:nvPr/>
        </p:nvSpPr>
        <p:spPr bwMode="auto">
          <a:xfrm>
            <a:off x="838200" y="3657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3325" name="Oval 15"/>
          <p:cNvSpPr>
            <a:spLocks noChangeArrowheads="1"/>
          </p:cNvSpPr>
          <p:nvPr/>
        </p:nvSpPr>
        <p:spPr bwMode="auto">
          <a:xfrm>
            <a:off x="838200" y="4648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3326" name="Oval 16"/>
          <p:cNvSpPr>
            <a:spLocks noChangeArrowheads="1"/>
          </p:cNvSpPr>
          <p:nvPr/>
        </p:nvSpPr>
        <p:spPr bwMode="auto">
          <a:xfrm>
            <a:off x="762000" y="5715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23622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29718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35814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Â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37338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Á</a:t>
            </a: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1242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Q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37338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3434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2904C8"/>
                </a:solidFill>
                <a:latin typeface="Arial" charset="0"/>
              </a:rPr>
              <a:t>Ả</a:t>
            </a: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R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38100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Ễ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30480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H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36576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Ạ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2672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T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31242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H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37338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O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43434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A</a:t>
            </a:r>
          </a:p>
        </p:txBody>
      </p:sp>
      <p:sp>
        <p:nvSpPr>
          <p:cNvPr id="13342" name="Oval 35"/>
          <p:cNvSpPr>
            <a:spLocks noChangeArrowheads="1"/>
          </p:cNvSpPr>
          <p:nvPr/>
        </p:nvSpPr>
        <p:spPr bwMode="auto">
          <a:xfrm>
            <a:off x="8610600" y="5638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43" name="Oval 36"/>
          <p:cNvSpPr>
            <a:spLocks noChangeArrowheads="1"/>
          </p:cNvSpPr>
          <p:nvPr/>
        </p:nvSpPr>
        <p:spPr bwMode="auto">
          <a:xfrm>
            <a:off x="8610600" y="4648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44" name="Oval 37"/>
          <p:cNvSpPr>
            <a:spLocks noChangeArrowheads="1"/>
          </p:cNvSpPr>
          <p:nvPr/>
        </p:nvSpPr>
        <p:spPr bwMode="auto">
          <a:xfrm>
            <a:off x="8610600" y="3657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3345" name="Oval 38"/>
          <p:cNvSpPr>
            <a:spLocks noChangeArrowheads="1"/>
          </p:cNvSpPr>
          <p:nvPr/>
        </p:nvSpPr>
        <p:spPr bwMode="auto">
          <a:xfrm>
            <a:off x="8610600" y="2743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46" name="Oval 39"/>
          <p:cNvSpPr>
            <a:spLocks noChangeArrowheads="1"/>
          </p:cNvSpPr>
          <p:nvPr/>
        </p:nvSpPr>
        <p:spPr bwMode="auto">
          <a:xfrm>
            <a:off x="8610600" y="1752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3347" name="Oval 40"/>
          <p:cNvSpPr>
            <a:spLocks noChangeArrowheads="1"/>
          </p:cNvSpPr>
          <p:nvPr/>
        </p:nvSpPr>
        <p:spPr bwMode="auto">
          <a:xfrm>
            <a:off x="8610600" y="838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30089" name="Rectangle 41"/>
          <p:cNvSpPr>
            <a:spLocks noChangeArrowheads="1"/>
          </p:cNvSpPr>
          <p:nvPr/>
        </p:nvSpPr>
        <p:spPr bwMode="auto">
          <a:xfrm>
            <a:off x="31242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L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41910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  <p:sp>
        <p:nvSpPr>
          <p:cNvPr id="13350" name="Text Box 43"/>
          <p:cNvSpPr txBox="1">
            <a:spLocks noChangeArrowheads="1"/>
          </p:cNvSpPr>
          <p:nvPr/>
        </p:nvSpPr>
        <p:spPr bwMode="auto">
          <a:xfrm>
            <a:off x="0" y="32766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3351" name="Text Box 44"/>
          <p:cNvSpPr txBox="1">
            <a:spLocks noChangeArrowheads="1"/>
          </p:cNvSpPr>
          <p:nvPr/>
        </p:nvSpPr>
        <p:spPr bwMode="auto">
          <a:xfrm>
            <a:off x="533400" y="631666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  <p:bldP spid="130067" grpId="0" animBg="1"/>
      <p:bldP spid="130068" grpId="0" animBg="1"/>
      <p:bldP spid="130070" grpId="0" animBg="1"/>
      <p:bldP spid="130071" grpId="0" animBg="1"/>
      <p:bldP spid="130072" grpId="0" animBg="1"/>
      <p:bldP spid="130073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1"/>
          <p:cNvSpPr>
            <a:spLocks noChangeArrowheads="1"/>
          </p:cNvSpPr>
          <p:nvPr/>
        </p:nvSpPr>
        <p:spPr bwMode="auto">
          <a:xfrm>
            <a:off x="1447800" y="1371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4339" name="Oval 12"/>
          <p:cNvSpPr>
            <a:spLocks noChangeArrowheads="1"/>
          </p:cNvSpPr>
          <p:nvPr/>
        </p:nvSpPr>
        <p:spPr bwMode="auto">
          <a:xfrm>
            <a:off x="1447800" y="1905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4340" name="Oval 13"/>
          <p:cNvSpPr>
            <a:spLocks noChangeArrowheads="1"/>
          </p:cNvSpPr>
          <p:nvPr/>
        </p:nvSpPr>
        <p:spPr bwMode="auto">
          <a:xfrm>
            <a:off x="144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14341" name="Oval 14"/>
          <p:cNvSpPr>
            <a:spLocks noChangeArrowheads="1"/>
          </p:cNvSpPr>
          <p:nvPr/>
        </p:nvSpPr>
        <p:spPr bwMode="auto">
          <a:xfrm>
            <a:off x="1447800" y="3048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14342" name="Oval 15"/>
          <p:cNvSpPr>
            <a:spLocks noChangeArrowheads="1"/>
          </p:cNvSpPr>
          <p:nvPr/>
        </p:nvSpPr>
        <p:spPr bwMode="auto">
          <a:xfrm>
            <a:off x="1447800" y="3657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4343" name="Oval 16"/>
          <p:cNvSpPr>
            <a:spLocks noChangeArrowheads="1"/>
          </p:cNvSpPr>
          <p:nvPr/>
        </p:nvSpPr>
        <p:spPr bwMode="auto">
          <a:xfrm>
            <a:off x="1447800" y="4267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29718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35814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41910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Â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4191000" y="1828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8000"/>
                </a:solidFill>
                <a:latin typeface="Arial" charset="0"/>
              </a:rPr>
              <a:t>Á</a:t>
            </a: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2971800" y="2362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</a:rPr>
              <a:t>Q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3581400" y="2362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191000" y="2362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2904C8"/>
                </a:solidFill>
                <a:latin typeface="Arial" charset="0"/>
              </a:rPr>
              <a:t>Ả</a:t>
            </a: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3581400" y="2971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990000"/>
                </a:solidFill>
                <a:latin typeface="Arial" charset="0"/>
              </a:rPr>
              <a:t>R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4191000" y="2971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990000"/>
                </a:solidFill>
                <a:latin typeface="Arial" charset="0"/>
              </a:rPr>
              <a:t>Ễ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3581400" y="3581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6600CC"/>
                </a:solidFill>
                <a:latin typeface="Arial" charset="0"/>
              </a:rPr>
              <a:t>H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4191000" y="3581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6600CC"/>
                </a:solidFill>
                <a:latin typeface="Arial" charset="0"/>
              </a:rPr>
              <a:t>Ạ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800600" y="3581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6600CC"/>
                </a:solidFill>
                <a:latin typeface="Arial" charset="0"/>
              </a:rPr>
              <a:t>T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2971800" y="4191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FF"/>
                </a:solidFill>
                <a:latin typeface="Arial" charset="0"/>
              </a:rPr>
              <a:t>H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3581400" y="4191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FF"/>
                </a:solidFill>
                <a:latin typeface="Arial" charset="0"/>
              </a:rPr>
              <a:t>O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FF"/>
                </a:solidFill>
                <a:latin typeface="Arial" charset="0"/>
              </a:rPr>
              <a:t>A</a:t>
            </a:r>
          </a:p>
        </p:txBody>
      </p:sp>
      <p:sp>
        <p:nvSpPr>
          <p:cNvPr id="14359" name="Oval 35"/>
          <p:cNvSpPr>
            <a:spLocks noChangeArrowheads="1"/>
          </p:cNvSpPr>
          <p:nvPr/>
        </p:nvSpPr>
        <p:spPr bwMode="auto">
          <a:xfrm>
            <a:off x="6858000" y="4343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4360" name="Oval 36"/>
          <p:cNvSpPr>
            <a:spLocks noChangeArrowheads="1"/>
          </p:cNvSpPr>
          <p:nvPr/>
        </p:nvSpPr>
        <p:spPr bwMode="auto">
          <a:xfrm>
            <a:off x="6858000" y="3657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4361" name="Oval 37"/>
          <p:cNvSpPr>
            <a:spLocks noChangeArrowheads="1"/>
          </p:cNvSpPr>
          <p:nvPr/>
        </p:nvSpPr>
        <p:spPr bwMode="auto">
          <a:xfrm>
            <a:off x="6858000" y="3048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14362" name="Oval 38"/>
          <p:cNvSpPr>
            <a:spLocks noChangeArrowheads="1"/>
          </p:cNvSpPr>
          <p:nvPr/>
        </p:nvSpPr>
        <p:spPr bwMode="auto">
          <a:xfrm>
            <a:off x="6858000" y="2438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4363" name="Oval 39"/>
          <p:cNvSpPr>
            <a:spLocks noChangeArrowheads="1"/>
          </p:cNvSpPr>
          <p:nvPr/>
        </p:nvSpPr>
        <p:spPr bwMode="auto">
          <a:xfrm>
            <a:off x="6858000" y="1905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14364" name="Oval 40"/>
          <p:cNvSpPr>
            <a:spLocks noChangeArrowheads="1"/>
          </p:cNvSpPr>
          <p:nvPr/>
        </p:nvSpPr>
        <p:spPr bwMode="auto">
          <a:xfrm>
            <a:off x="6858000" y="1295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130089" name="Rectangle 41"/>
          <p:cNvSpPr>
            <a:spLocks noChangeArrowheads="1"/>
          </p:cNvSpPr>
          <p:nvPr/>
        </p:nvSpPr>
        <p:spPr bwMode="auto">
          <a:xfrm>
            <a:off x="3581400" y="1828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8000"/>
                </a:solidFill>
                <a:latin typeface="Arial" charset="0"/>
              </a:rPr>
              <a:t>L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48006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  <p:sp>
        <p:nvSpPr>
          <p:cNvPr id="14367" name="AutoShape 4"/>
          <p:cNvSpPr>
            <a:spLocks noChangeArrowheads="1"/>
          </p:cNvSpPr>
          <p:nvPr/>
        </p:nvSpPr>
        <p:spPr bwMode="auto">
          <a:xfrm>
            <a:off x="1752600" y="457200"/>
            <a:ext cx="53340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KẾT QUẢ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 CÁC Ô CHỮ NHƯ SAU: </a:t>
            </a:r>
          </a:p>
        </p:txBody>
      </p:sp>
      <p:pic>
        <p:nvPicPr>
          <p:cNvPr id="14368" name="Picture 14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448175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  <p:bldP spid="130067" grpId="0" animBg="1"/>
      <p:bldP spid="130068" grpId="0" animBg="1"/>
      <p:bldP spid="130070" grpId="0" animBg="1"/>
      <p:bldP spid="130071" grpId="0" animBg="1"/>
      <p:bldP spid="130072" grpId="0" animBg="1"/>
      <p:bldP spid="130073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371600" y="22860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676400" y="1371600"/>
            <a:ext cx="594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LÀM BÀI TẬP Ở VỞ BÀI TẬP TRANG 81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048000" y="18288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(Bài 1 và bài 2)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Tự nhiên và xã hội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pic>
        <p:nvPicPr>
          <p:cNvPr id="15366" name="Picture 9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1242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3528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2971800" y="2743200"/>
            <a:ext cx="3200400" cy="862013"/>
          </a:xfrm>
          <a:prstGeom prst="rect">
            <a:avLst/>
          </a:prstGeom>
          <a:noFill/>
          <a:ln w="38100" cap="rnd">
            <a:solidFill>
              <a:srgbClr val="6600CC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Hết thời gian làm bài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Về nhà chuẩn bị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8" descr="SONNE00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762000"/>
            <a:ext cx="17526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 descr="SONNE00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17526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3"/>
          <p:cNvSpPr txBox="1">
            <a:spLocks noChangeArrowheads="1"/>
          </p:cNvSpPr>
          <p:nvPr/>
        </p:nvSpPr>
        <p:spPr bwMode="auto">
          <a:xfrm>
            <a:off x="838200" y="9906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Tự nhiên và xã hội</a:t>
            </a:r>
          </a:p>
        </p:txBody>
      </p:sp>
      <p:pic>
        <p:nvPicPr>
          <p:cNvPr id="17411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791200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4b5b03ac_541e089a_61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4b5b03ac_541e089a_61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8" descr="SONNE000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429000"/>
            <a:ext cx="17526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WordArt 7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7820025" cy="1676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THỰC HÀNH ĐI THĂM THIÊN NHIÊN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04800" y="220663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417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3124200" y="3019425"/>
            <a:ext cx="2138363" cy="8175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sz="2000" b="1">
                <a:latin typeface="Arial" charset="0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THỰC HÀNH ĐI THĂM THIÊN NHIÊN  </a:t>
            </a:r>
            <a:r>
              <a:rPr lang="en-US" sz="1600" b="1">
                <a:solidFill>
                  <a:srgbClr val="2904C8"/>
                </a:solidFill>
                <a:latin typeface="Arial" charset="0"/>
              </a:rPr>
              <a:t>(Ti</a:t>
            </a:r>
            <a:r>
              <a:rPr lang="en-US" sz="1800" b="1">
                <a:solidFill>
                  <a:srgbClr val="2904C8"/>
                </a:solidFill>
                <a:latin typeface="Arial" charset="0"/>
              </a:rPr>
              <a:t>ết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rgbClr val="2904C8"/>
                </a:solidFill>
                <a:latin typeface="Arial" charset="0"/>
              </a:rPr>
              <a:t>2)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  Quan sát tranh ở SGK trang 109 và cho biết: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8382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- Tranh vẽ cảnh gì?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819400" y="83820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Cảnh đó thể hiện nội dung gì?</a:t>
            </a:r>
          </a:p>
        </p:txBody>
      </p:sp>
      <p:pic>
        <p:nvPicPr>
          <p:cNvPr id="18438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14413" y="39100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34187" y="38338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47800"/>
            <a:ext cx="69342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onet"/>
          <p:cNvPicPr>
            <a:picLocks noChangeAspect="1" noChangeArrowheads="1"/>
          </p:cNvPicPr>
          <p:nvPr/>
        </p:nvPicPr>
        <p:blipFill>
          <a:blip r:embed="rId3">
            <a:lum bright="16000"/>
          </a:blip>
          <a:srcRect/>
          <a:stretch>
            <a:fillRect/>
          </a:stretch>
        </p:blipFill>
        <p:spPr bwMode="auto">
          <a:xfrm>
            <a:off x="-381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295400" y="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Tự nhiên và xã hội  Bài 56, 57 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(Ti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ết 2)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295400" y="53340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1752600" y="1219200"/>
            <a:ext cx="396240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TÌM HIỂU VỀ ĐỘNG VẬT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152400" y="1981200"/>
            <a:ext cx="899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1.Nêu tên các con vật mà em biết?Con vật đó có những bộ phận nào?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228600" y="3048000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2.Nêu đặc điểm của con vật đó?( sống ở đâu? Ăn thức ăn gì? đẻ con hay đẻ trứng, nuôi con bằng gì?)</a:t>
            </a: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228600" y="4876800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3.Nêu ích lợi của động vật?</a:t>
            </a:r>
          </a:p>
        </p:txBody>
      </p:sp>
      <p:pic>
        <p:nvPicPr>
          <p:cNvPr id="19465" name="Picture 14" descr="4b5b03ac_541e089a_61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69" name="Group 281"/>
          <p:cNvGraphicFramePr>
            <a:graphicFrameLocks noGrp="1"/>
          </p:cNvGraphicFramePr>
          <p:nvPr/>
        </p:nvGraphicFramePr>
        <p:xfrm>
          <a:off x="533400" y="2057400"/>
          <a:ext cx="8305800" cy="2135188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762000"/>
                <a:gridCol w="609600"/>
                <a:gridCol w="1066800"/>
                <a:gridCol w="1219200"/>
                <a:gridCol w="1066800"/>
                <a:gridCol w="1447800"/>
              </a:tblGrid>
              <a:tr h="9447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 trùng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4C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   khác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4C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 trường sống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 ăn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nổi bật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4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Voi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Trong rừng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Lá, cỏ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To, vòi dài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1" name="Rectangle 103"/>
          <p:cNvSpPr>
            <a:spLocks noChangeArrowheads="1"/>
          </p:cNvSpPr>
          <p:nvPr/>
        </p:nvSpPr>
        <p:spPr bwMode="auto">
          <a:xfrm>
            <a:off x="0" y="383857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>
              <a:latin typeface="Arial" charset="0"/>
            </a:endParaRPr>
          </a:p>
        </p:txBody>
      </p:sp>
      <p:sp>
        <p:nvSpPr>
          <p:cNvPr id="20512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Tự nhiên và xã hội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20513" name="Text Box 231"/>
          <p:cNvSpPr txBox="1">
            <a:spLocks noChangeArrowheads="1"/>
          </p:cNvSpPr>
          <p:nvPr/>
        </p:nvSpPr>
        <p:spPr bwMode="auto">
          <a:xfrm>
            <a:off x="609600" y="83820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Thảo luận nhóm đôi, đánh dấu X vào cột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rgbClr val="2904C8"/>
                </a:solidFill>
                <a:latin typeface="Arial" charset="0"/>
              </a:rPr>
              <a:t>1,2,3,4 rồi ghi ý kiến nhận xét vào các cột còn lại.</a:t>
            </a:r>
          </a:p>
        </p:txBody>
      </p:sp>
      <p:sp>
        <p:nvSpPr>
          <p:cNvPr id="20514" name="Text Box 270"/>
          <p:cNvSpPr txBox="1">
            <a:spLocks noChangeArrowheads="1"/>
          </p:cNvSpPr>
          <p:nvPr/>
        </p:nvSpPr>
        <p:spPr bwMode="auto">
          <a:xfrm>
            <a:off x="2743200" y="2590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(2)</a:t>
            </a:r>
          </a:p>
        </p:txBody>
      </p:sp>
      <p:sp>
        <p:nvSpPr>
          <p:cNvPr id="20515" name="Text Box 271"/>
          <p:cNvSpPr txBox="1">
            <a:spLocks noChangeArrowheads="1"/>
          </p:cNvSpPr>
          <p:nvPr/>
        </p:nvSpPr>
        <p:spPr bwMode="auto">
          <a:xfrm>
            <a:off x="3352800" y="2590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(3)</a:t>
            </a:r>
          </a:p>
        </p:txBody>
      </p:sp>
      <p:pic>
        <p:nvPicPr>
          <p:cNvPr id="20516" name="Picture 14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267200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b="1">
                <a:latin typeface="Arial" charset="0"/>
              </a:rPr>
              <a:t>  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0" y="533400"/>
            <a:ext cx="716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  - Tranh vẽ cảnh gì?Cảnh đó ở đâu?</a:t>
            </a:r>
          </a:p>
        </p:txBody>
      </p:sp>
      <p:pic>
        <p:nvPicPr>
          <p:cNvPr id="4100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243013" y="43672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119937" y="46720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066800"/>
            <a:ext cx="899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504739ed8a523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9325"/>
            <a:ext cx="32004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3" descr="Buom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876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" descr="flower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19400"/>
            <a:ext cx="3200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7" descr="P11002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6482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9" descr="P11002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819400"/>
            <a:ext cx="2819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1" descr="1504739e9b6cef5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124200"/>
            <a:ext cx="29337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3" descr="PB060057_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066800"/>
            <a:ext cx="27813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5" descr="50835141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1112838"/>
            <a:ext cx="2819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7" descr="060604xuanmaiongbove_57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1143000"/>
            <a:ext cx="29337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28"/>
          <p:cNvSpPr txBox="1">
            <a:spLocks noChangeArrowheads="1"/>
          </p:cNvSpPr>
          <p:nvPr/>
        </p:nvSpPr>
        <p:spPr bwMode="auto">
          <a:xfrm>
            <a:off x="838200" y="457200"/>
            <a:ext cx="2514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CÔN TRÙNG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VietGiaiT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8975"/>
            <a:ext cx="27432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ANd9GcS_mxBW7sXip1G1Q82tW0-TGVebTXik2QSZPnXL6_VHn5Rgp_-Hs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2667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ANd9GcSBNCQa_2wCaaD56ZZeChbXsDwAFq_vyec4s5wymtS-eGz_39B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419600"/>
            <a:ext cx="1752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8438" y="3810000"/>
            <a:ext cx="18430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Nhung-vu-dieu-cua-con-trung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"/>
            <a:ext cx="28956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5" descr="ANd9GcQhKqq48ZLgGa7FuVqRbk0bJ0iDbiXQuiBWsdnEzKnGXm1NiGr5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5213350"/>
            <a:ext cx="1981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7" descr="ANd9GcT-quyiKVepCpo0dXB2a3o4GJeKL6bDH6RJi4fYWGNKCY3Qm6_Qu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879850"/>
            <a:ext cx="1981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9" descr="101710cl-dvhoangda-1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1295400"/>
            <a:ext cx="18478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1" descr="ANd9GcTa_TVsDO2xDLlQLe6xDyBuhbJwgdQY_QI91j0nR37eDpcqlflC5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2641600"/>
            <a:ext cx="19812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3" descr="ANd9GcRy8ZKkh7kGhI8OOf6cvWXBP7biWPPU7nyAsvblZmNaM9XiAS_uf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19400" y="584200"/>
            <a:ext cx="35052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5" descr="ANd9GcRTdZ5DmLWeo4lmZU7bb0QCGywVD38umGpAUQ73VAPgB8m45WHZ_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2482850"/>
            <a:ext cx="2057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ANd9GcS6W1G7JFwLPUeWTCHYN3mqADBRXju_Ll5_YzqR5Z-Ilk9SG1bG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387850"/>
            <a:ext cx="3733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ANd9GcRosFTThph33POSUXqA6uBD2vgEv0bbE9N-eYXgDus9OZm4O3eoI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4513"/>
            <a:ext cx="289560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ANd9GcRNo4eNGDdB2GlnhKgQcQTjK_ttEpSEkhMl7cG6Uv0HXwzuoLP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20900"/>
            <a:ext cx="28956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ANd9GcQCExwUoxkF6IoCRgjMb5mFl_l8KbIP7fKB-IOY1LuYBKEDCJnxD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165350"/>
            <a:ext cx="3352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 descr="ANd9GcTWL9V4cT_l1cEeAKRCFXy1isDBtom9krRxUY0-IJ13iKqQE2U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889500"/>
            <a:ext cx="22860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5" descr="ANd9GcSAXOEZEreQWou1N86CB6MXt73Oyp3ZdvHZtuB8AEC9GhkDxx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520950"/>
            <a:ext cx="23622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7" descr="ANd9GcTCeuToZ_gBCizX3EjfOZ9YZdHBqSe5CmnGmAPzEsXDCJl4J1l4j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905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1" descr="ANd9GcRnLKAPfcYy3PRAfbq_6tdxecrFWbSWNJcTB7Wl2aaKSdPm9tb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274638"/>
            <a:ext cx="22860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ANd9GcT9Dd6HYXmD3GmF6fE2q8M_KPjY_g-5bpPj31RKNb2Oh97PUh2To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347663"/>
            <a:ext cx="21336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5" descr="ANd9GcQbHcrmKxGTI2LCjahz4_j7rWRt3HvOD0Ykkm0GfK31oKNTLn5-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966788"/>
            <a:ext cx="2209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Nd9GcRvcrqf0Fjalge8pBuEzxm5zMbtyoPfYdPOyAI8-KvYn1EAoxkw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9175"/>
            <a:ext cx="2667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ANd9GcTR4VVoldqqdYOcAzT0rLz26C2QwolMLG6sOAZFCWZbh96r8uDC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3100" y="1828800"/>
            <a:ext cx="21209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ANd9GcR8HFh5Z0fq9L9yThz5DTyqiVnbPpGWPp9779dcB4sy68Oyceq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8768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ANd9GcTBpaQm0dhDTwedvIk-G8Gvxz_nkf6Fn1U2UbXvTJKdF3fn-pSTK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048000"/>
            <a:ext cx="32766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3" descr="ANd9GcSiSQthkR8w1eucVNNMV23QXuYX61mWanQsNXUR_Mr1XBFnRLhf-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048000"/>
            <a:ext cx="3048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9" descr="ANd9GcRVRpsa_sHUM3T2_nQ9yAoZtQ5esjdJK4MyIOk21rARiEks3opOf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911725"/>
            <a:ext cx="39624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1" descr="ANd9GcTZOJ89Eo9UnZiIMiligORhb-MAHK70SUk7Mjiqeg6q8EFae0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152400"/>
            <a:ext cx="2667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3" descr="ANd9GcSoN1OfhixosX8j4mjJsgCKtbg7GqzLqUju4N9KPDWDyYu2X1z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838200"/>
            <a:ext cx="3276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5" descr="ANd9GcQxbdafgU4IHpXwatSvItIR3SSZpLBb518cXo14hj4KGDXE3c7k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304800"/>
            <a:ext cx="28194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26"/>
          <p:cNvSpPr txBox="1">
            <a:spLocks noChangeArrowheads="1"/>
          </p:cNvSpPr>
          <p:nvPr/>
        </p:nvSpPr>
        <p:spPr bwMode="auto">
          <a:xfrm>
            <a:off x="3810000" y="304800"/>
            <a:ext cx="2133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CÔN TRÙNG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ANd9GcQ0u55TVZbpxaaUjrBrPBev6otJxaTeeFbwkuIUnEGdaVeBR7b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4213"/>
            <a:ext cx="32766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ANd9GcTvlIaQBQlpwzo0K8rqFt7e-hp9_FrZYJiDBNVwZstdvyVm0Q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79938"/>
            <a:ext cx="31242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ANd9GcQkShXLTTJbPvayxB_eTwX7yAw4Bs_ceM_nTvL_Y6xMA0S-YYMCW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572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ANd9GcQv34r6M7P1lX-tDmeQKqEuJ9p0itkTUR_4RkaP76yn4aYeHeu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8250"/>
            <a:ext cx="2362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3" descr="ANd9GcRarQQ2jmEwm7OT0pqQdCWhF7zn7F5chox4RgjRX8R1mH1vy0D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667000"/>
            <a:ext cx="2819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1" descr="ANd9GcRVBtrSGjOxm57WSu3SRjZ3aIILvPHST-ljuUgLY8wZQzEjWNzpc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438400"/>
            <a:ext cx="32004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5" descr="ANd9GcSO2uxN6w1d_2b3zuv4wjo_6tJfNgRBvGEFgheKU9VXPXF_eY6L9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585788"/>
            <a:ext cx="31242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9" descr="ANd9GcSvystnogGCFwCcHfdzSpmLypRACPnT2XJAWpE6fecAfGzUf0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57200"/>
            <a:ext cx="2362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45" descr="ANd9GcTCGl6J_g4UaQy8aBix_3YaTnIdkHMRimz4Ts-_Kn9JCgHZ4ZicD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114300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46"/>
          <p:cNvSpPr txBox="1">
            <a:spLocks noChangeArrowheads="1"/>
          </p:cNvSpPr>
          <p:nvPr/>
        </p:nvSpPr>
        <p:spPr bwMode="auto">
          <a:xfrm>
            <a:off x="2514600" y="0"/>
            <a:ext cx="2895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CÔN TRÙNG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Nd9GcQSHyH-2m-aM4Afu9nZ39Ly2EgnTnFyJZI4SwOiwj_dKnaGec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2663"/>
            <a:ext cx="2743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ANd9GcRckG3C0ftNxduSgwSwLSBwqRzaifpl-JgE4Nbf_uOFcFYWAWg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819650"/>
            <a:ext cx="30575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ANd9GcTHDEB7eJ7SLz0JlpK08qYDtFGQlyBkGwqER39zgn0k1rkxZBT2s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873625"/>
            <a:ext cx="2438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ANd9GcRX-4f7u9XWEZen-eeZyhNzx3twCeFDLX5LGCgSa1YgdA_xfwg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17825"/>
            <a:ext cx="2743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ANd9GcRhzuBzlxy6N3xhGx7B0fBpxSQpgDwAlX54IZeA2fxVVIetGD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938463"/>
            <a:ext cx="27432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ANd9GcS_v7-wgj23vN8h7CVq0XkywClJOEaKw5Hg8AWCfhZZfZvYLwtq_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014663"/>
            <a:ext cx="28956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ANd9GcQBy4YuALiGpyS8v8ATcHzI2-7_jAaCqJiPVAuBrgk-YnUbtLPjR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808038"/>
            <a:ext cx="28194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 descr="ANd9GcRK3StUIY-csBsXOjhGs0BVpBbIlFH3bUdoaiE-K97tpS66zCsCi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67438" y="381000"/>
            <a:ext cx="21669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3" descr="ANd9GcT9W_En5prVtwhgi6wsj5XWK8G7jRSKHPg_IBQFn4KQQR4GmOh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3200" y="606425"/>
            <a:ext cx="33528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533400" y="152400"/>
            <a:ext cx="2133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CÔN TRÙNG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ANd9GcS_UaVV33vvbp90WowYof4xhZGP7fkTpaQHGg5SqAFA0NUgZwSuMZdOCq_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32288"/>
            <a:ext cx="33528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ANd9GcTn2r-1mkzdgxCNqwOYbHfhBDVnwIHrYJu0zM7lRk7bt0ZBfbk59kWN_IP-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419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ANd9GcQ0x96IQDA5IBM3UbGOn1lsmfc6DAjhNkSV4tTbI8kJTLJLx2Re3HqSTC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66975"/>
            <a:ext cx="2667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ANd9GcT0etYKPo16HE5KIHLk0zWRTi062bn-JUOw8loWT0Hu-RMQXPf6g1xaUo1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4914900"/>
            <a:ext cx="2667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ANd9GcRXSYKg6lj8OX9118hf3G-X5IU-B-sy1I_Pn2KkyIUyp6zgfyj1thop2Rs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7075" y="3505200"/>
            <a:ext cx="20669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5" descr="ANd9GcQkWtgmybdJFEK_AGs71PobR_eidvMe-DoqshZuEslnezgG882_gDM5jYKI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2438400"/>
            <a:ext cx="26003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7" descr="ANd9GcQ8KELTXE9ru2mBjmtQjHoiE8IT7spQRNsNlzht9we9wNWjS39vRpa6tCqH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0" y="2057400"/>
            <a:ext cx="200025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9" descr="ANd9GcQklCegMQ2UnbyfUinHs5YoEfVcY-mlSxXt67mtJ7U7qEg4Oz7HLA9T6Q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1000" y="685800"/>
            <a:ext cx="2895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1" descr="ANd9GcTi_ppI7C8w0US3l5F5xp6u8avXFzonxkH49_kBvFYWZpcnsyjqkoClVw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90800" y="25146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3" descr="ANd9GcQCGJLq_5vdX8zUaYiA1T8q8p-uhgGbHPaMnLA_-_WCJdmJJSzm428p_NF6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153275" y="381000"/>
            <a:ext cx="199072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5" descr="ANd9GcTdgwDVkA73SAqzZSCnaZTxfR6Ouy-W0b_O7ZfLbZ6wIik1QY9YFbxfhw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76600" y="1524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ext Box 26"/>
          <p:cNvSpPr txBox="1">
            <a:spLocks noChangeArrowheads="1"/>
          </p:cNvSpPr>
          <p:nvPr/>
        </p:nvSpPr>
        <p:spPr bwMode="auto">
          <a:xfrm>
            <a:off x="1295400" y="152400"/>
            <a:ext cx="685800" cy="461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ANd9GcT4dZ3PX3ElJTcxpNMsNjXazTUyKM_10Od79qjVtREzvN7Koi5PX_EK3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276600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3" descr="ANd9GcRVHHSISgdZFDB8YnUhpNFPt-lWRCBVQo5G2PqZ5LSCPyxLGffE5AtlDQ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8768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5" descr="ANd9GcRPV198ImOqWbsRblPCnzCAaEEStnU9c_NMJbKXoInqzX_HbseXo7OeyD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2766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9" descr="ANd9GcSe131lIAzTwunjmM4KL81hGlfKU-CPjOIUFxrMI_Ys5UTp99Y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5029200"/>
            <a:ext cx="25908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0" descr="14cqmm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2766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1" descr="e16l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0"/>
            <a:ext cx="4953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2" descr="5jzazd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276600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23"/>
          <p:cNvSpPr txBox="1">
            <a:spLocks noChangeArrowheads="1"/>
          </p:cNvSpPr>
          <p:nvPr/>
        </p:nvSpPr>
        <p:spPr bwMode="auto">
          <a:xfrm>
            <a:off x="3810000" y="304800"/>
            <a:ext cx="11430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CHIM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ANd9GcT381BmSOdztcR3c8nYPK6bjJcJHsCs1WNaq5iMJEiYzthHYo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965700"/>
            <a:ext cx="2514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ANd9GcSBt5QTvJatd78S9XXoK73_tEI1IsOGVKOGqIph6POHQxP3WlhZ1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724400"/>
            <a:ext cx="31242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ANd9GcSC6vO2SfdUoTiSwI2ordfK1GPA-fYfPuxugZEgl64dnNzqCjn79oDfGZR-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47950"/>
            <a:ext cx="3048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ANd9GcS80msM7N5PQ2BuOV2INnWyblojcEN0DVuCuiTmiNVbeFw7Am4DYJn0-Wz_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5720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ANd9GcR2Kzz4hjEAPIADQDZUjtkYIyDkdzRmd1bWJpS_0hzZp5pFa7CMmdFMy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2743200"/>
            <a:ext cx="26670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4" descr="ANd9GcS6X300Y5I3ggksi-7Ah7lpZnkN8XbRrzfl6JOzOex4IJEvH-ebfzdvD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1981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6" descr="ANd9GcTQfQOsUVXsUu7cCHIhb80FGyodQX9cJGJCJiwxq5n-ikEGHirfJ8tndNY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3200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8" descr="ANd9GcTvd8hveJQiov3CbJbpmGMblP7K5KpmU9kEJcRl9GE0O2SpQuAjARAKyLaH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53000" y="304800"/>
            <a:ext cx="3657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 Box 19"/>
          <p:cNvSpPr txBox="1">
            <a:spLocks noChangeArrowheads="1"/>
          </p:cNvSpPr>
          <p:nvPr/>
        </p:nvSpPr>
        <p:spPr bwMode="auto">
          <a:xfrm>
            <a:off x="3810000" y="457200"/>
            <a:ext cx="990600" cy="7080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GIA CẦM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213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1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t2133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291110animal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291110animal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124325"/>
            <a:ext cx="23622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291110animal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5121275"/>
            <a:ext cx="2438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91110animal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291110animal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2133600"/>
            <a:ext cx="2057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21335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905000"/>
            <a:ext cx="1717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Thao cam vien co them 2 con huou cao co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4572000"/>
            <a:ext cx="1619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1206394913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24200" y="2286000"/>
            <a:ext cx="1524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1213057242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52600" y="1981200"/>
            <a:ext cx="1447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t21333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81800" y="21336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6" descr="hedgehogbnps450x300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9600" y="23622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BD1373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4290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b="1">
                <a:latin typeface="Arial" charset="0"/>
              </a:rPr>
              <a:t>  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1752600" y="838200"/>
            <a:ext cx="396240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TÌM HIỂU VỀ THỰC VẬT</a:t>
            </a:r>
          </a:p>
        </p:txBody>
      </p:sp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609600" y="13716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- Cây th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ường 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có những bộ phận nào? Nêu chức năng của bộ phận đó?</a:t>
            </a:r>
          </a:p>
        </p:txBody>
      </p:sp>
      <p:sp>
        <p:nvSpPr>
          <p:cNvPr id="5127" name="Text Box 26"/>
          <p:cNvSpPr txBox="1">
            <a:spLocks noChangeArrowheads="1"/>
          </p:cNvSpPr>
          <p:nvPr/>
        </p:nvSpPr>
        <p:spPr bwMode="auto">
          <a:xfrm>
            <a:off x="685800" y="2362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- Nêu ích lợi của cây?</a:t>
            </a:r>
          </a:p>
        </p:txBody>
      </p:sp>
      <p:pic>
        <p:nvPicPr>
          <p:cNvPr id="5128" name="Picture 10" descr="BD1373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91124cl1albino29squir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029075"/>
            <a:ext cx="381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a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97375"/>
            <a:ext cx="4419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32956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t2133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6anh040111_jpg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0"/>
            <a:ext cx="24384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anhso-27_2149526252_b5a1eb2bb1_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0574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b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2438400"/>
            <a:ext cx="2362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Trau bo luon quay dau ve mot huo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3048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Vi sao con voi o Vuon thu Ha Noi che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46482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ANd9GcTup8YxYWeqmTofJIhVBivIJCAl5Rb3eagnl0BT3Lud2Lue7QoOw0LqBM4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7400" y="0"/>
            <a:ext cx="1981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362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498975"/>
            <a:ext cx="27432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inh anh nhung loai dong vat nguy c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194300"/>
            <a:ext cx="2057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Trau bo luon quay dau ve mot hu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9718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20896238_images1926376_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1447800"/>
            <a:ext cx="2362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a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5257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Chan gia cho chuot tui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vth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60020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ba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4384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anh-dong-vat05[1]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0" y="1539875"/>
            <a:ext cx="18669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4anh040111_jpgx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2743200"/>
            <a:ext cx="2590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7anh040111.jpgxl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38400" y="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0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91000" y="13716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5" descr="Thao cam vien co them 2 con huou cao co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 descr="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28194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Lạc đà hai bướu">
            <a:hlinkClick r:id="rId2" tooltip="Lạc đà hai bướu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95600"/>
            <a:ext cx="510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 descr="120855777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 descr="ANd9GcQdLiy5vLTrAp-HsbXGVYnTD2bW-TNk0Kp6Yey1_7CcGyFf8mQa3bdNhP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 descr="ANd9GcRoMdp5dA9lkwnvyzS3AiwUFa1RMhshjMzpCt39P_HcjdjTICVkuWombNY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ANd9GcTzrzDkZ4lSmH-bukzYUVqgd7g6X_D-84iAlqhBrUKM2fSZFkgSf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9718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uu Dolly da che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86138"/>
            <a:ext cx="44958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 descr="ANd9GcQN8lcbsalfDiRUxGEpiIY5bhKo_B17k5QlFVQ5B6cWbOjR-RWmTuvDXh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Lạc đà hai bướu">
            <a:hlinkClick r:id="rId6" tooltip="Lạc đà hai bướu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540125"/>
            <a:ext cx="48006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ANd9GcRepG8CJkZZmoHQRL5IPiitDQOTz7v6um9MH9-CmgD673TGPuJ30yQigLk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4958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/>
          <p:cNvSpPr>
            <a:spLocks noChangeArrowheads="1"/>
          </p:cNvSpPr>
          <p:nvPr/>
        </p:nvSpPr>
        <p:spPr bwMode="auto">
          <a:xfrm>
            <a:off x="2514600" y="152400"/>
            <a:ext cx="30480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TR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Ò CHƠI Ô CHỮ</a:t>
            </a:r>
          </a:p>
        </p:txBody>
      </p:sp>
      <p:sp>
        <p:nvSpPr>
          <p:cNvPr id="35843" name="Oval 6"/>
          <p:cNvSpPr>
            <a:spLocks noChangeArrowheads="1"/>
          </p:cNvSpPr>
          <p:nvPr/>
        </p:nvSpPr>
        <p:spPr bwMode="auto">
          <a:xfrm>
            <a:off x="1371600" y="990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35844" name="Oval 7"/>
          <p:cNvSpPr>
            <a:spLocks noChangeArrowheads="1"/>
          </p:cNvSpPr>
          <p:nvPr/>
        </p:nvSpPr>
        <p:spPr bwMode="auto">
          <a:xfrm>
            <a:off x="1371600" y="1676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35845" name="Oval 8"/>
          <p:cNvSpPr>
            <a:spLocks noChangeArrowheads="1"/>
          </p:cNvSpPr>
          <p:nvPr/>
        </p:nvSpPr>
        <p:spPr bwMode="auto">
          <a:xfrm>
            <a:off x="1371600" y="2286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35846" name="Oval 9"/>
          <p:cNvSpPr>
            <a:spLocks noChangeArrowheads="1"/>
          </p:cNvSpPr>
          <p:nvPr/>
        </p:nvSpPr>
        <p:spPr bwMode="auto">
          <a:xfrm>
            <a:off x="1371600" y="2819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35847" name="Rectangle 14"/>
          <p:cNvSpPr>
            <a:spLocks noChangeArrowheads="1"/>
          </p:cNvSpPr>
          <p:nvPr/>
        </p:nvSpPr>
        <p:spPr bwMode="auto">
          <a:xfrm>
            <a:off x="3657600" y="1524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5848" name="Rectangle 32"/>
          <p:cNvSpPr>
            <a:spLocks noChangeArrowheads="1"/>
          </p:cNvSpPr>
          <p:nvPr/>
        </p:nvSpPr>
        <p:spPr bwMode="auto">
          <a:xfrm>
            <a:off x="3657600" y="914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49" name="Rectangle 33"/>
          <p:cNvSpPr>
            <a:spLocks noChangeArrowheads="1"/>
          </p:cNvSpPr>
          <p:nvPr/>
        </p:nvSpPr>
        <p:spPr bwMode="auto">
          <a:xfrm>
            <a:off x="3048000" y="914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50" name="Rectangle 36"/>
          <p:cNvSpPr>
            <a:spLocks noChangeArrowheads="1"/>
          </p:cNvSpPr>
          <p:nvPr/>
        </p:nvSpPr>
        <p:spPr bwMode="auto">
          <a:xfrm>
            <a:off x="4267200" y="914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51" name="Rectangle 41"/>
          <p:cNvSpPr>
            <a:spLocks noChangeArrowheads="1"/>
          </p:cNvSpPr>
          <p:nvPr/>
        </p:nvSpPr>
        <p:spPr bwMode="auto">
          <a:xfrm>
            <a:off x="36576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852" name="Rectangle 42"/>
          <p:cNvSpPr>
            <a:spLocks noChangeArrowheads="1"/>
          </p:cNvSpPr>
          <p:nvPr/>
        </p:nvSpPr>
        <p:spPr bwMode="auto">
          <a:xfrm>
            <a:off x="42672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853" name="Rectangle 43"/>
          <p:cNvSpPr>
            <a:spLocks noChangeArrowheads="1"/>
          </p:cNvSpPr>
          <p:nvPr/>
        </p:nvSpPr>
        <p:spPr bwMode="auto">
          <a:xfrm>
            <a:off x="48768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854" name="Rectangle 44"/>
          <p:cNvSpPr>
            <a:spLocks noChangeArrowheads="1"/>
          </p:cNvSpPr>
          <p:nvPr/>
        </p:nvSpPr>
        <p:spPr bwMode="auto">
          <a:xfrm>
            <a:off x="4267200" y="1524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5855" name="Rectangle 45"/>
          <p:cNvSpPr>
            <a:spLocks noChangeArrowheads="1"/>
          </p:cNvSpPr>
          <p:nvPr/>
        </p:nvSpPr>
        <p:spPr bwMode="auto">
          <a:xfrm>
            <a:off x="30480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5856" name="Rectangle 88"/>
          <p:cNvSpPr>
            <a:spLocks noChangeArrowheads="1"/>
          </p:cNvSpPr>
          <p:nvPr/>
        </p:nvSpPr>
        <p:spPr bwMode="auto">
          <a:xfrm>
            <a:off x="30480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5857" name="Rectangle 89"/>
          <p:cNvSpPr>
            <a:spLocks noChangeArrowheads="1"/>
          </p:cNvSpPr>
          <p:nvPr/>
        </p:nvSpPr>
        <p:spPr bwMode="auto">
          <a:xfrm>
            <a:off x="36576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35858" name="Rectangle 90"/>
          <p:cNvSpPr>
            <a:spLocks noChangeArrowheads="1"/>
          </p:cNvSpPr>
          <p:nvPr/>
        </p:nvSpPr>
        <p:spPr bwMode="auto">
          <a:xfrm>
            <a:off x="36576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5859" name="Rectangle 92"/>
          <p:cNvSpPr>
            <a:spLocks noChangeArrowheads="1"/>
          </p:cNvSpPr>
          <p:nvPr/>
        </p:nvSpPr>
        <p:spPr bwMode="auto">
          <a:xfrm>
            <a:off x="42672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35860" name="Rectangle 93"/>
          <p:cNvSpPr>
            <a:spLocks noChangeArrowheads="1"/>
          </p:cNvSpPr>
          <p:nvPr/>
        </p:nvSpPr>
        <p:spPr bwMode="auto">
          <a:xfrm>
            <a:off x="30480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5861" name="Rectangle 152"/>
          <p:cNvSpPr>
            <a:spLocks noChangeArrowheads="1"/>
          </p:cNvSpPr>
          <p:nvPr/>
        </p:nvSpPr>
        <p:spPr bwMode="auto">
          <a:xfrm>
            <a:off x="48768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35862" name="Rectangle 156"/>
          <p:cNvSpPr>
            <a:spLocks noChangeArrowheads="1"/>
          </p:cNvSpPr>
          <p:nvPr/>
        </p:nvSpPr>
        <p:spPr bwMode="auto">
          <a:xfrm>
            <a:off x="36576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5863" name="Rectangle 157"/>
          <p:cNvSpPr>
            <a:spLocks noChangeArrowheads="1"/>
          </p:cNvSpPr>
          <p:nvPr/>
        </p:nvSpPr>
        <p:spPr bwMode="auto">
          <a:xfrm>
            <a:off x="42672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5864" name="Oval 160"/>
          <p:cNvSpPr>
            <a:spLocks noChangeArrowheads="1"/>
          </p:cNvSpPr>
          <p:nvPr/>
        </p:nvSpPr>
        <p:spPr bwMode="auto">
          <a:xfrm>
            <a:off x="13716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35865" name="Oval 161"/>
          <p:cNvSpPr>
            <a:spLocks noChangeArrowheads="1"/>
          </p:cNvSpPr>
          <p:nvPr/>
        </p:nvSpPr>
        <p:spPr bwMode="auto">
          <a:xfrm>
            <a:off x="1371600" y="4114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01538" name="Oval 162"/>
          <p:cNvSpPr>
            <a:spLocks noChangeArrowheads="1"/>
          </p:cNvSpPr>
          <p:nvPr/>
        </p:nvSpPr>
        <p:spPr bwMode="auto">
          <a:xfrm>
            <a:off x="5791200" y="4114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01539" name="Oval 163"/>
          <p:cNvSpPr>
            <a:spLocks noChangeArrowheads="1"/>
          </p:cNvSpPr>
          <p:nvPr/>
        </p:nvSpPr>
        <p:spPr bwMode="auto">
          <a:xfrm>
            <a:off x="5791200" y="3505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01540" name="Oval 164"/>
          <p:cNvSpPr>
            <a:spLocks noChangeArrowheads="1"/>
          </p:cNvSpPr>
          <p:nvPr/>
        </p:nvSpPr>
        <p:spPr bwMode="auto">
          <a:xfrm>
            <a:off x="5791200" y="2895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01541" name="Oval 165"/>
          <p:cNvSpPr>
            <a:spLocks noChangeArrowheads="1"/>
          </p:cNvSpPr>
          <p:nvPr/>
        </p:nvSpPr>
        <p:spPr bwMode="auto">
          <a:xfrm>
            <a:off x="5791200" y="2286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101542" name="Oval 166"/>
          <p:cNvSpPr>
            <a:spLocks noChangeArrowheads="1"/>
          </p:cNvSpPr>
          <p:nvPr/>
        </p:nvSpPr>
        <p:spPr bwMode="auto">
          <a:xfrm>
            <a:off x="5791200" y="1676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01543" name="Oval 167"/>
          <p:cNvSpPr>
            <a:spLocks noChangeArrowheads="1"/>
          </p:cNvSpPr>
          <p:nvPr/>
        </p:nvSpPr>
        <p:spPr bwMode="auto">
          <a:xfrm>
            <a:off x="5791200" y="1066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35872" name="Rectangle 44"/>
          <p:cNvSpPr>
            <a:spLocks noChangeArrowheads="1"/>
          </p:cNvSpPr>
          <p:nvPr/>
        </p:nvSpPr>
        <p:spPr bwMode="auto">
          <a:xfrm>
            <a:off x="4876800" y="1524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5873" name="Rectangle 90"/>
          <p:cNvSpPr>
            <a:spLocks noChangeArrowheads="1"/>
          </p:cNvSpPr>
          <p:nvPr/>
        </p:nvSpPr>
        <p:spPr bwMode="auto">
          <a:xfrm>
            <a:off x="42672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38" grpId="0" animBg="1"/>
      <p:bldP spid="101539" grpId="0" animBg="1"/>
      <p:bldP spid="101540" grpId="0" animBg="1"/>
      <p:bldP spid="101541" grpId="0" animBg="1"/>
      <p:bldP spid="101542" grpId="0" animBg="1"/>
      <p:bldP spid="1015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685800" y="228600"/>
            <a:ext cx="79248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TR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Ò CHƠI Ô CHỮ: GỢI Ý CÁC Ô CHỮ NHƯ SAU: </a:t>
            </a:r>
          </a:p>
        </p:txBody>
      </p:sp>
      <p:sp>
        <p:nvSpPr>
          <p:cNvPr id="36867" name="AutoShape 5"/>
          <p:cNvSpPr>
            <a:spLocks noChangeArrowheads="1"/>
          </p:cNvSpPr>
          <p:nvPr/>
        </p:nvSpPr>
        <p:spPr bwMode="auto">
          <a:xfrm>
            <a:off x="1524000" y="18288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Tôi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biết bay,kiếm mồi về đêm,tôi đẻ con.</a:t>
            </a:r>
          </a:p>
        </p:txBody>
      </p:sp>
      <p:sp>
        <p:nvSpPr>
          <p:cNvPr id="36868" name="AutoShape 6"/>
          <p:cNvSpPr>
            <a:spLocks noChangeArrowheads="1"/>
          </p:cNvSpPr>
          <p:nvPr/>
        </p:nvSpPr>
        <p:spPr bwMode="auto">
          <a:xfrm>
            <a:off x="1371600" y="838200"/>
            <a:ext cx="71628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ơ thể chúng tôi có lông mao bao phủ..</a:t>
            </a:r>
          </a:p>
        </p:txBody>
      </p:sp>
      <p:sp>
        <p:nvSpPr>
          <p:cNvPr id="36869" name="AutoShape 7"/>
          <p:cNvSpPr>
            <a:spLocks noChangeArrowheads="1"/>
          </p:cNvSpPr>
          <p:nvPr/>
        </p:nvSpPr>
        <p:spPr bwMode="auto">
          <a:xfrm>
            <a:off x="1295400" y="5715000"/>
            <a:ext cx="73152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không có xương sống,biết bay,hút mật các loài hoa 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36870" name="AutoShape 8"/>
          <p:cNvSpPr>
            <a:spLocks noChangeArrowheads="1"/>
          </p:cNvSpPr>
          <p:nvPr/>
        </p:nvSpPr>
        <p:spPr bwMode="auto">
          <a:xfrm>
            <a:off x="1371600" y="4724400"/>
            <a:ext cx="71628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không có xương sống,biết bơi,biết nhảy,có vỏ cứng</a:t>
            </a:r>
          </a:p>
        </p:txBody>
      </p:sp>
      <p:sp>
        <p:nvSpPr>
          <p:cNvPr id="36871" name="AutoShape 9"/>
          <p:cNvSpPr>
            <a:spLocks noChangeArrowheads="1"/>
          </p:cNvSpPr>
          <p:nvPr/>
        </p:nvSpPr>
        <p:spPr bwMode="auto">
          <a:xfrm>
            <a:off x="1447800" y="37338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không có xương sống,có 8 cẳng, 2 càng,có vỏ cứng.</a:t>
            </a:r>
          </a:p>
        </p:txBody>
      </p:sp>
      <p:sp>
        <p:nvSpPr>
          <p:cNvPr id="36872" name="AutoShape 10"/>
          <p:cNvSpPr>
            <a:spLocks noChangeArrowheads="1"/>
          </p:cNvSpPr>
          <p:nvPr/>
        </p:nvSpPr>
        <p:spPr bwMode="auto">
          <a:xfrm>
            <a:off x="1524000" y="2743200"/>
            <a:ext cx="70104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ơ thể có lông vũ bao phủ.</a:t>
            </a:r>
          </a:p>
        </p:txBody>
      </p:sp>
      <p:sp>
        <p:nvSpPr>
          <p:cNvPr id="36873" name="Oval 11"/>
          <p:cNvSpPr>
            <a:spLocks noChangeArrowheads="1"/>
          </p:cNvSpPr>
          <p:nvPr/>
        </p:nvSpPr>
        <p:spPr bwMode="auto">
          <a:xfrm>
            <a:off x="762000" y="838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6874" name="Oval 12"/>
          <p:cNvSpPr>
            <a:spLocks noChangeArrowheads="1"/>
          </p:cNvSpPr>
          <p:nvPr/>
        </p:nvSpPr>
        <p:spPr bwMode="auto">
          <a:xfrm>
            <a:off x="762000" y="182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36875" name="Oval 13"/>
          <p:cNvSpPr>
            <a:spLocks noChangeArrowheads="1"/>
          </p:cNvSpPr>
          <p:nvPr/>
        </p:nvSpPr>
        <p:spPr bwMode="auto">
          <a:xfrm>
            <a:off x="838200" y="2667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3</a:t>
            </a:r>
          </a:p>
        </p:txBody>
      </p:sp>
      <p:sp>
        <p:nvSpPr>
          <p:cNvPr id="36876" name="Oval 14"/>
          <p:cNvSpPr>
            <a:spLocks noChangeArrowheads="1"/>
          </p:cNvSpPr>
          <p:nvPr/>
        </p:nvSpPr>
        <p:spPr bwMode="auto">
          <a:xfrm>
            <a:off x="838200" y="3657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4</a:t>
            </a:r>
          </a:p>
        </p:txBody>
      </p:sp>
      <p:sp>
        <p:nvSpPr>
          <p:cNvPr id="36877" name="Oval 15"/>
          <p:cNvSpPr>
            <a:spLocks noChangeArrowheads="1"/>
          </p:cNvSpPr>
          <p:nvPr/>
        </p:nvSpPr>
        <p:spPr bwMode="auto">
          <a:xfrm>
            <a:off x="838200" y="4648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36878" name="Oval 16"/>
          <p:cNvSpPr>
            <a:spLocks noChangeArrowheads="1"/>
          </p:cNvSpPr>
          <p:nvPr/>
        </p:nvSpPr>
        <p:spPr bwMode="auto">
          <a:xfrm>
            <a:off x="762000" y="5715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6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30480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36576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42672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Ú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39624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9900"/>
                </a:solidFill>
                <a:latin typeface="Arial" charset="0"/>
              </a:rPr>
              <a:t>Ơ</a:t>
            </a: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1242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C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37338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H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3434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I</a:t>
            </a:r>
          </a:p>
        </p:txBody>
      </p:sp>
      <p:sp>
        <p:nvSpPr>
          <p:cNvPr id="130074" name="Rectangle 26"/>
          <p:cNvSpPr>
            <a:spLocks noChangeArrowheads="1"/>
          </p:cNvSpPr>
          <p:nvPr/>
        </p:nvSpPr>
        <p:spPr bwMode="auto">
          <a:xfrm>
            <a:off x="49530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M</a:t>
            </a: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C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38100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U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30480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T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36576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Ô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2672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M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31242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O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37338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N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43434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G</a:t>
            </a:r>
          </a:p>
        </p:txBody>
      </p:sp>
      <p:sp>
        <p:nvSpPr>
          <p:cNvPr id="36895" name="Oval 35"/>
          <p:cNvSpPr>
            <a:spLocks noChangeArrowheads="1"/>
          </p:cNvSpPr>
          <p:nvPr/>
        </p:nvSpPr>
        <p:spPr bwMode="auto">
          <a:xfrm>
            <a:off x="8610600" y="5638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6896" name="Oval 36"/>
          <p:cNvSpPr>
            <a:spLocks noChangeArrowheads="1"/>
          </p:cNvSpPr>
          <p:nvPr/>
        </p:nvSpPr>
        <p:spPr bwMode="auto">
          <a:xfrm>
            <a:off x="8610600" y="4648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6897" name="Oval 37"/>
          <p:cNvSpPr>
            <a:spLocks noChangeArrowheads="1"/>
          </p:cNvSpPr>
          <p:nvPr/>
        </p:nvSpPr>
        <p:spPr bwMode="auto">
          <a:xfrm>
            <a:off x="8610600" y="3657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6898" name="Oval 38"/>
          <p:cNvSpPr>
            <a:spLocks noChangeArrowheads="1"/>
          </p:cNvSpPr>
          <p:nvPr/>
        </p:nvSpPr>
        <p:spPr bwMode="auto">
          <a:xfrm>
            <a:off x="8610600" y="2743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36899" name="Oval 39"/>
          <p:cNvSpPr>
            <a:spLocks noChangeArrowheads="1"/>
          </p:cNvSpPr>
          <p:nvPr/>
        </p:nvSpPr>
        <p:spPr bwMode="auto">
          <a:xfrm>
            <a:off x="8610600" y="1752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6900" name="Oval 40"/>
          <p:cNvSpPr>
            <a:spLocks noChangeArrowheads="1"/>
          </p:cNvSpPr>
          <p:nvPr/>
        </p:nvSpPr>
        <p:spPr bwMode="auto">
          <a:xfrm>
            <a:off x="8610600" y="838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0089" name="Rectangle 41"/>
          <p:cNvSpPr>
            <a:spLocks noChangeArrowheads="1"/>
          </p:cNvSpPr>
          <p:nvPr/>
        </p:nvSpPr>
        <p:spPr bwMode="auto">
          <a:xfrm>
            <a:off x="33528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D</a:t>
            </a:r>
          </a:p>
        </p:txBody>
      </p:sp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44196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A</a:t>
            </a: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45720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  <p:bldP spid="130067" grpId="0" animBg="1"/>
      <p:bldP spid="130068" grpId="0" animBg="1"/>
      <p:bldP spid="130070" grpId="0" animBg="1"/>
      <p:bldP spid="130071" grpId="0" animBg="1"/>
      <p:bldP spid="130072" grpId="0" animBg="1"/>
      <p:bldP spid="130073" grpId="0" animBg="1"/>
      <p:bldP spid="130074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9" grpId="0" animBg="1"/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828800" y="1752600"/>
            <a:ext cx="51816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K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ẾT QUẢ CÁC Ô CHỮ NHƯ SAU: </a:t>
            </a:r>
          </a:p>
        </p:txBody>
      </p:sp>
      <p:sp>
        <p:nvSpPr>
          <p:cNvPr id="37891" name="Oval 11"/>
          <p:cNvSpPr>
            <a:spLocks noChangeArrowheads="1"/>
          </p:cNvSpPr>
          <p:nvPr/>
        </p:nvSpPr>
        <p:spPr bwMode="auto">
          <a:xfrm>
            <a:off x="1905000" y="2895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7892" name="Oval 12"/>
          <p:cNvSpPr>
            <a:spLocks noChangeArrowheads="1"/>
          </p:cNvSpPr>
          <p:nvPr/>
        </p:nvSpPr>
        <p:spPr bwMode="auto">
          <a:xfrm>
            <a:off x="19050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37893" name="Oval 13"/>
          <p:cNvSpPr>
            <a:spLocks noChangeArrowheads="1"/>
          </p:cNvSpPr>
          <p:nvPr/>
        </p:nvSpPr>
        <p:spPr bwMode="auto">
          <a:xfrm>
            <a:off x="1905000" y="3962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3</a:t>
            </a:r>
          </a:p>
        </p:txBody>
      </p:sp>
      <p:sp>
        <p:nvSpPr>
          <p:cNvPr id="37894" name="Oval 14"/>
          <p:cNvSpPr>
            <a:spLocks noChangeArrowheads="1"/>
          </p:cNvSpPr>
          <p:nvPr/>
        </p:nvSpPr>
        <p:spPr bwMode="auto">
          <a:xfrm>
            <a:off x="19050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4</a:t>
            </a:r>
          </a:p>
        </p:txBody>
      </p:sp>
      <p:sp>
        <p:nvSpPr>
          <p:cNvPr id="37895" name="Oval 15"/>
          <p:cNvSpPr>
            <a:spLocks noChangeArrowheads="1"/>
          </p:cNvSpPr>
          <p:nvPr/>
        </p:nvSpPr>
        <p:spPr bwMode="auto">
          <a:xfrm>
            <a:off x="1905000" y="5257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37896" name="Oval 16"/>
          <p:cNvSpPr>
            <a:spLocks noChangeArrowheads="1"/>
          </p:cNvSpPr>
          <p:nvPr/>
        </p:nvSpPr>
        <p:spPr bwMode="auto">
          <a:xfrm>
            <a:off x="1905000" y="5867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6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30480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36576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42672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Ú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42672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9900"/>
                </a:solidFill>
                <a:latin typeface="Arial" charset="0"/>
              </a:rPr>
              <a:t>Ơ</a:t>
            </a: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048000" y="3886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C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3657600" y="3886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H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267200" y="3886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I</a:t>
            </a:r>
          </a:p>
        </p:txBody>
      </p:sp>
      <p:sp>
        <p:nvSpPr>
          <p:cNvPr id="130074" name="Rectangle 26"/>
          <p:cNvSpPr>
            <a:spLocks noChangeArrowheads="1"/>
          </p:cNvSpPr>
          <p:nvPr/>
        </p:nvSpPr>
        <p:spPr bwMode="auto">
          <a:xfrm>
            <a:off x="4876800" y="3886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M</a:t>
            </a: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30480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C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36576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U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36576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T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42672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Ô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8768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M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3048000" y="5715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O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3657600" y="5715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N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4267200" y="5715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G</a:t>
            </a:r>
          </a:p>
        </p:txBody>
      </p:sp>
      <p:sp>
        <p:nvSpPr>
          <p:cNvPr id="37913" name="Oval 35"/>
          <p:cNvSpPr>
            <a:spLocks noChangeArrowheads="1"/>
          </p:cNvSpPr>
          <p:nvPr/>
        </p:nvSpPr>
        <p:spPr bwMode="auto">
          <a:xfrm>
            <a:off x="6096000" y="5791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7914" name="Oval 36"/>
          <p:cNvSpPr>
            <a:spLocks noChangeArrowheads="1"/>
          </p:cNvSpPr>
          <p:nvPr/>
        </p:nvSpPr>
        <p:spPr bwMode="auto">
          <a:xfrm>
            <a:off x="6096000" y="5257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7915" name="Oval 37"/>
          <p:cNvSpPr>
            <a:spLocks noChangeArrowheads="1"/>
          </p:cNvSpPr>
          <p:nvPr/>
        </p:nvSpPr>
        <p:spPr bwMode="auto">
          <a:xfrm>
            <a:off x="6019800" y="4572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7916" name="Oval 38"/>
          <p:cNvSpPr>
            <a:spLocks noChangeArrowheads="1"/>
          </p:cNvSpPr>
          <p:nvPr/>
        </p:nvSpPr>
        <p:spPr bwMode="auto">
          <a:xfrm>
            <a:off x="6019800" y="3962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37917" name="Oval 39"/>
          <p:cNvSpPr>
            <a:spLocks noChangeArrowheads="1"/>
          </p:cNvSpPr>
          <p:nvPr/>
        </p:nvSpPr>
        <p:spPr bwMode="auto">
          <a:xfrm>
            <a:off x="6019800" y="3352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7918" name="Oval 40"/>
          <p:cNvSpPr>
            <a:spLocks noChangeArrowheads="1"/>
          </p:cNvSpPr>
          <p:nvPr/>
        </p:nvSpPr>
        <p:spPr bwMode="auto">
          <a:xfrm>
            <a:off x="6019800" y="2819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0089" name="Rectangle 41"/>
          <p:cNvSpPr>
            <a:spLocks noChangeArrowheads="1"/>
          </p:cNvSpPr>
          <p:nvPr/>
        </p:nvSpPr>
        <p:spPr bwMode="auto">
          <a:xfrm>
            <a:off x="36576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D</a:t>
            </a:r>
          </a:p>
        </p:txBody>
      </p:sp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42672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A</a:t>
            </a: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48768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I</a:t>
            </a:r>
          </a:p>
        </p:txBody>
      </p:sp>
      <p:sp>
        <p:nvSpPr>
          <p:cNvPr id="37922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Tự nhiên và xã hội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  <p:bldP spid="130067" grpId="0" animBg="1"/>
      <p:bldP spid="130068" grpId="0" animBg="1"/>
      <p:bldP spid="130070" grpId="0" animBg="1"/>
      <p:bldP spid="130071" grpId="0" animBg="1"/>
      <p:bldP spid="130072" grpId="0" animBg="1"/>
      <p:bldP spid="130073" grpId="0" animBg="1"/>
      <p:bldP spid="130074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9" grpId="0" animBg="1"/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1676400" y="5334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Tự nhiên và xã hội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TI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ẾT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609600" y="16002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MỘT SỐ CẢNH ĐẸP CỦA ĐẤT NƯỚC TA</a:t>
            </a:r>
          </a:p>
        </p:txBody>
      </p:sp>
      <p:pic>
        <p:nvPicPr>
          <p:cNvPr id="38917" name="Picture 9" descr="4b5b03ac_541e089a_6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2578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 descr="4b5b03ac_541e089a_6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3340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1" descr="4b5b03ac_541e089a_6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4" descr="anh%20thien%20nhien%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310063"/>
            <a:ext cx="29718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6" descr="ANd9GcRLuoyihfBZxozlWWWntlyR0XpB-ln9r_RXOTDBebiXawcpeux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340225"/>
            <a:ext cx="27432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8" descr="ANd9GcR5mqomEzkIlquCtrFAhLKNKYJwvSV3cZBZbRSyxRVP6OM109Tw5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452688"/>
            <a:ext cx="26670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0" descr="MuongHoa-Laoc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438400"/>
            <a:ext cx="351472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2" descr="ANd9GcRYqaY_EwAcPTfhnJpkaiSN_KH0-qA6EpgeSQb5Uyjw7a1kvL1-3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4" descr="ANd9GcQ674lk2d5FjyluNvXcfSMZUL0KDeZmEkOIwwbQNzsqSaY8bIuq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74950"/>
            <a:ext cx="3048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6" descr="cdv-anhdep8-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8" descr="LA42287_10_30_3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152400"/>
            <a:ext cx="2828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30" descr="Diem_Den_102009_0049-0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19400" y="0"/>
            <a:ext cx="3276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ANd9GcTMLs_WhTjlcIAXOCnUzkbgXebutU8AbjGWE7DEYMuNYthjDm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64063"/>
            <a:ext cx="30480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8" descr="ANd9GcQ_TkKs8NnFjbokzZlpIQeL5Iy84Xtf0OtKl1pqRXBRaF692M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5720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2" descr="pr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57450"/>
            <a:ext cx="3048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4" descr="pr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638675"/>
            <a:ext cx="3200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6" descr="pre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405063"/>
            <a:ext cx="31242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8" descr="previ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57463"/>
            <a:ext cx="31242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0" descr="previe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23850"/>
            <a:ext cx="3048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2" descr="previe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430213"/>
            <a:ext cx="28956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24" descr="previe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295275"/>
            <a:ext cx="3200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6"/>
          <p:cNvSpPr txBox="1">
            <a:spLocks noChangeArrowheads="1"/>
          </p:cNvSpPr>
          <p:nvPr/>
        </p:nvSpPr>
        <p:spPr bwMode="auto">
          <a:xfrm>
            <a:off x="1752600" y="838200"/>
            <a:ext cx="396240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TÌM HIỂU VỀ THỰC VẬT</a:t>
            </a:r>
          </a:p>
        </p:txBody>
      </p:sp>
      <p:pic>
        <p:nvPicPr>
          <p:cNvPr id="6147" name="Picture 19" descr="ANd9GcReAL5tASUvQOUimkXjqOXQpUY8PGe1jxTyxuYELN-sPBjPBrL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236378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1" descr="ANd9GcTQyBihftBvFfKFX0-fwNOdzT5W9vsapLKM9Qnv9E-EOVO4jyMrQ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200400"/>
            <a:ext cx="190023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4" descr="ANd9GcTvglC8X_Lf1rCm0065m5c3pa69LtEIcrH1LSEV6kz-ttuthN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276600"/>
            <a:ext cx="2190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5" descr="ANd9GcQocE0oxY2M1Y6Z38AFYNKpfPIh5fnOTGkyvVmC64lRmRPkx68IYMYuJfZz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2400" y="3352800"/>
            <a:ext cx="23447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26"/>
          <p:cNvSpPr txBox="1">
            <a:spLocks noChangeArrowheads="1"/>
          </p:cNvSpPr>
          <p:nvPr/>
        </p:nvSpPr>
        <p:spPr bwMode="auto">
          <a:xfrm>
            <a:off x="1371600" y="16764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- Nêu ích lợi của cây?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b="1">
                <a:latin typeface="Arial" charset="0"/>
              </a:rPr>
              <a:t>  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 descr="Resize%20of%207342002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59288"/>
            <a:ext cx="33528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3" descr="Anh-dep-ve-dat-nuoc-con-nguoi-Viet-Nam-tiep_Tin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652963"/>
            <a:ext cx="29718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5" descr="Bien-Phan-Thiet-mot-ngay-so_thum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070100"/>
            <a:ext cx="29718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7" descr="50842344_b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93913"/>
            <a:ext cx="32766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9" descr="7930072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21" descr="500-375-canh-dep-me-hon-o-australia-NGOISAO_1433279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2209800"/>
            <a:ext cx="3048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3" descr="cdv-anhdep-01_thum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32004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25" descr="q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0"/>
            <a:ext cx="32004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7" descr="06bactha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0"/>
            <a:ext cx="30480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09_bangnamcu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9275"/>
            <a:ext cx="8839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1905000" y="1219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BĂNG TAN Ở NAM CỰC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7"/>
          <p:cNvSpPr txBox="1">
            <a:spLocks noChangeArrowheads="1"/>
          </p:cNvSpPr>
          <p:nvPr/>
        </p:nvSpPr>
        <p:spPr bwMode="auto">
          <a:xfrm>
            <a:off x="762000" y="1524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1752600" y="685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904C8"/>
                </a:solidFill>
                <a:latin typeface="Arial" charset="0"/>
              </a:rPr>
              <a:t>LÀM BÀI VÀO VỞ BÀI TẬP TRANG 82</a:t>
            </a: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3581400" y="1219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(Bài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1295400" y="0"/>
            <a:ext cx="6951663" cy="1049338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TRÒ CH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I: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</a:rPr>
              <a:t>CHÚ TIỂU LEO NÚI</a:t>
            </a:r>
            <a:endParaRPr lang="en-US" sz="2000" b="1">
              <a:solidFill>
                <a:srgbClr val="FF0000"/>
              </a:solidFill>
              <a:latin typeface="VN-NTime" pitchFamily="2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flipV="1">
            <a:off x="381000" y="5588000"/>
            <a:ext cx="7467600" cy="285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6" name="Oval 4"/>
          <p:cNvSpPr>
            <a:spLocks noChangeArrowheads="1"/>
          </p:cNvSpPr>
          <p:nvPr/>
        </p:nvSpPr>
        <p:spPr bwMode="auto">
          <a:xfrm>
            <a:off x="52388" y="1431925"/>
            <a:ext cx="1831975" cy="7016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33CC"/>
                </a:solidFill>
                <a:latin typeface="Arial" charset="0"/>
              </a:rPr>
              <a:t>ĐỘI XANH</a:t>
            </a:r>
            <a:endParaRPr lang="en-US" sz="1600">
              <a:latin typeface="Arial" charset="0"/>
            </a:endParaRPr>
          </a:p>
        </p:txBody>
      </p:sp>
      <p:sp>
        <p:nvSpPr>
          <p:cNvPr id="100357" name="Oval 5"/>
          <p:cNvSpPr>
            <a:spLocks noChangeArrowheads="1"/>
          </p:cNvSpPr>
          <p:nvPr/>
        </p:nvSpPr>
        <p:spPr bwMode="auto">
          <a:xfrm>
            <a:off x="7069138" y="1371600"/>
            <a:ext cx="1617662" cy="685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33CC"/>
                </a:solidFill>
                <a:latin typeface="Arial" charset="0"/>
              </a:rPr>
              <a:t>ĐỘI ĐỎ </a:t>
            </a: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8458200" y="28194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8458200" y="32766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33CC"/>
                </a:solidFill>
                <a:latin typeface="Arial" charset="0"/>
              </a:rPr>
              <a:t>2</a:t>
            </a: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8458200" y="37338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8000"/>
                </a:solidFill>
                <a:latin typeface="Arial" charset="0"/>
              </a:rPr>
              <a:t>3</a:t>
            </a: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8458200" y="41910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BF0D2B"/>
                </a:solidFill>
                <a:latin typeface="Arial" charset="0"/>
              </a:rPr>
              <a:t>4</a:t>
            </a: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8458200" y="46482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33CC"/>
                </a:solidFill>
                <a:latin typeface="Arial" charset="0"/>
              </a:rPr>
              <a:t>5</a:t>
            </a:r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8458200" y="51054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3300"/>
                </a:solidFill>
                <a:latin typeface="Arial" charset="0"/>
              </a:rPr>
              <a:t>6</a:t>
            </a:r>
          </a:p>
        </p:txBody>
      </p:sp>
      <p:sp>
        <p:nvSpPr>
          <p:cNvPr id="45068" name="Rectangle 12" descr="Bouquet"/>
          <p:cNvSpPr>
            <a:spLocks noChangeArrowheads="1"/>
          </p:cNvSpPr>
          <p:nvPr/>
        </p:nvSpPr>
        <p:spPr bwMode="auto">
          <a:xfrm>
            <a:off x="76200" y="32766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Arial" charset="0"/>
            </a:endParaRP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371600" y="3200400"/>
            <a:ext cx="2757488" cy="2349500"/>
            <a:chOff x="2160" y="1514"/>
            <a:chExt cx="1737" cy="1480"/>
          </a:xfrm>
        </p:grpSpPr>
        <p:sp>
          <p:nvSpPr>
            <p:cNvPr id="45098" name="Line 14"/>
            <p:cNvSpPr>
              <a:spLocks noChangeShapeType="1"/>
            </p:cNvSpPr>
            <p:nvPr/>
          </p:nvSpPr>
          <p:spPr bwMode="auto">
            <a:xfrm flipV="1">
              <a:off x="2160" y="2496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15"/>
            <p:cNvSpPr>
              <a:spLocks noChangeShapeType="1"/>
            </p:cNvSpPr>
            <p:nvPr/>
          </p:nvSpPr>
          <p:spPr bwMode="auto">
            <a:xfrm>
              <a:off x="2160" y="2496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16"/>
            <p:cNvSpPr>
              <a:spLocks noChangeShapeType="1"/>
            </p:cNvSpPr>
            <p:nvPr/>
          </p:nvSpPr>
          <p:spPr bwMode="auto">
            <a:xfrm flipV="1">
              <a:off x="3321" y="1514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Line 17"/>
            <p:cNvSpPr>
              <a:spLocks noChangeShapeType="1"/>
            </p:cNvSpPr>
            <p:nvPr/>
          </p:nvSpPr>
          <p:spPr bwMode="auto">
            <a:xfrm>
              <a:off x="3321" y="1514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Line 18"/>
            <p:cNvSpPr>
              <a:spLocks noChangeShapeType="1"/>
            </p:cNvSpPr>
            <p:nvPr/>
          </p:nvSpPr>
          <p:spPr bwMode="auto">
            <a:xfrm flipV="1">
              <a:off x="2736" y="2003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Line 19"/>
            <p:cNvSpPr>
              <a:spLocks noChangeShapeType="1"/>
            </p:cNvSpPr>
            <p:nvPr/>
          </p:nvSpPr>
          <p:spPr bwMode="auto">
            <a:xfrm>
              <a:off x="2736" y="2003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0" name="Group 20"/>
          <p:cNvGrpSpPr>
            <a:grpSpLocks/>
          </p:cNvGrpSpPr>
          <p:nvPr/>
        </p:nvGrpSpPr>
        <p:grpSpPr bwMode="auto">
          <a:xfrm flipH="1">
            <a:off x="4114800" y="3200400"/>
            <a:ext cx="2728913" cy="2349500"/>
            <a:chOff x="2160" y="1514"/>
            <a:chExt cx="1737" cy="1480"/>
          </a:xfrm>
        </p:grpSpPr>
        <p:sp>
          <p:nvSpPr>
            <p:cNvPr id="45092" name="Line 21"/>
            <p:cNvSpPr>
              <a:spLocks noChangeShapeType="1"/>
            </p:cNvSpPr>
            <p:nvPr/>
          </p:nvSpPr>
          <p:spPr bwMode="auto">
            <a:xfrm flipV="1">
              <a:off x="2160" y="2496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Line 22"/>
            <p:cNvSpPr>
              <a:spLocks noChangeShapeType="1"/>
            </p:cNvSpPr>
            <p:nvPr/>
          </p:nvSpPr>
          <p:spPr bwMode="auto">
            <a:xfrm>
              <a:off x="2160" y="2496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Line 23"/>
            <p:cNvSpPr>
              <a:spLocks noChangeShapeType="1"/>
            </p:cNvSpPr>
            <p:nvPr/>
          </p:nvSpPr>
          <p:spPr bwMode="auto">
            <a:xfrm flipV="1">
              <a:off x="3321" y="1514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Line 24"/>
            <p:cNvSpPr>
              <a:spLocks noChangeShapeType="1"/>
            </p:cNvSpPr>
            <p:nvPr/>
          </p:nvSpPr>
          <p:spPr bwMode="auto">
            <a:xfrm>
              <a:off x="3321" y="1514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25"/>
            <p:cNvSpPr>
              <a:spLocks noChangeShapeType="1"/>
            </p:cNvSpPr>
            <p:nvPr/>
          </p:nvSpPr>
          <p:spPr bwMode="auto">
            <a:xfrm flipV="1">
              <a:off x="2736" y="2003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26"/>
            <p:cNvSpPr>
              <a:spLocks noChangeShapeType="1"/>
            </p:cNvSpPr>
            <p:nvPr/>
          </p:nvSpPr>
          <p:spPr bwMode="auto">
            <a:xfrm>
              <a:off x="2736" y="2003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79" name="AutoShape 27"/>
          <p:cNvSpPr>
            <a:spLocks noChangeArrowheads="1"/>
          </p:cNvSpPr>
          <p:nvPr/>
        </p:nvSpPr>
        <p:spPr bwMode="auto">
          <a:xfrm>
            <a:off x="838200" y="5791200"/>
            <a:ext cx="73914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Arial" charset="0"/>
              </a:rPr>
              <a:t>Ta có nên tắm dưới trời mưa không ?</a:t>
            </a:r>
          </a:p>
        </p:txBody>
      </p:sp>
      <p:grpSp>
        <p:nvGrpSpPr>
          <p:cNvPr id="45072" name="Group 28"/>
          <p:cNvGrpSpPr>
            <a:grpSpLocks/>
          </p:cNvGrpSpPr>
          <p:nvPr/>
        </p:nvGrpSpPr>
        <p:grpSpPr bwMode="auto">
          <a:xfrm>
            <a:off x="1371600" y="3225800"/>
            <a:ext cx="5453063" cy="2341563"/>
            <a:chOff x="864" y="1981"/>
            <a:chExt cx="3435" cy="1475"/>
          </a:xfrm>
        </p:grpSpPr>
        <p:sp>
          <p:nvSpPr>
            <p:cNvPr id="45086" name="Rectangle 29"/>
            <p:cNvSpPr>
              <a:spLocks noChangeArrowheads="1"/>
            </p:cNvSpPr>
            <p:nvPr/>
          </p:nvSpPr>
          <p:spPr bwMode="auto">
            <a:xfrm>
              <a:off x="864" y="2964"/>
              <a:ext cx="624" cy="4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87" name="Rectangle 30"/>
            <p:cNvSpPr>
              <a:spLocks noChangeArrowheads="1"/>
            </p:cNvSpPr>
            <p:nvPr/>
          </p:nvSpPr>
          <p:spPr bwMode="auto">
            <a:xfrm>
              <a:off x="3694" y="2965"/>
              <a:ext cx="605" cy="48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88" name="Rectangle 31"/>
            <p:cNvSpPr>
              <a:spLocks noChangeArrowheads="1"/>
            </p:cNvSpPr>
            <p:nvPr/>
          </p:nvSpPr>
          <p:spPr bwMode="auto">
            <a:xfrm>
              <a:off x="1460" y="2468"/>
              <a:ext cx="605" cy="98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89" name="Rectangle 32"/>
            <p:cNvSpPr>
              <a:spLocks noChangeArrowheads="1"/>
            </p:cNvSpPr>
            <p:nvPr/>
          </p:nvSpPr>
          <p:spPr bwMode="auto">
            <a:xfrm>
              <a:off x="3024" y="2480"/>
              <a:ext cx="718" cy="976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90" name="Rectangle 33"/>
            <p:cNvSpPr>
              <a:spLocks noChangeArrowheads="1"/>
            </p:cNvSpPr>
            <p:nvPr/>
          </p:nvSpPr>
          <p:spPr bwMode="auto">
            <a:xfrm>
              <a:off x="2038" y="1990"/>
              <a:ext cx="624" cy="1466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91" name="Rectangle 34"/>
            <p:cNvSpPr>
              <a:spLocks noChangeArrowheads="1"/>
            </p:cNvSpPr>
            <p:nvPr/>
          </p:nvSpPr>
          <p:spPr bwMode="auto">
            <a:xfrm>
              <a:off x="2522" y="1981"/>
              <a:ext cx="624" cy="147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pic>
        <p:nvPicPr>
          <p:cNvPr id="100387" name="Picture 35" descr="chu ti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3517900"/>
            <a:ext cx="10810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8" name="Picture 36" descr="ti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467100"/>
            <a:ext cx="10985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9" name="Picture 37" descr="VongNo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9300" y="1104900"/>
            <a:ext cx="8080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0" name="Picture 38" descr="VongNo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1130300"/>
            <a:ext cx="8080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91" name="AutoShape 39"/>
          <p:cNvSpPr>
            <a:spLocks noChangeArrowheads="1"/>
          </p:cNvSpPr>
          <p:nvPr/>
        </p:nvSpPr>
        <p:spPr bwMode="auto">
          <a:xfrm>
            <a:off x="914400" y="5638800"/>
            <a:ext cx="73152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Em thấy trời nắng khác trời mưa như thế nào?</a:t>
            </a:r>
          </a:p>
          <a:p>
            <a:pPr algn="ctr" eaLnBrk="0" hangingPunct="0"/>
            <a:endParaRPr lang="en-US" sz="2000">
              <a:latin typeface="Arial" charset="0"/>
            </a:endParaRPr>
          </a:p>
        </p:txBody>
      </p:sp>
      <p:sp>
        <p:nvSpPr>
          <p:cNvPr id="100392" name="AutoShape 40"/>
          <p:cNvSpPr>
            <a:spLocks noChangeArrowheads="1"/>
          </p:cNvSpPr>
          <p:nvPr/>
        </p:nvSpPr>
        <p:spPr bwMode="auto">
          <a:xfrm>
            <a:off x="914400" y="3124200"/>
            <a:ext cx="72390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Những đám mây khi trời mưa thế nào?</a:t>
            </a:r>
          </a:p>
          <a:p>
            <a:pPr algn="ctr" eaLnBrk="0" hangingPunct="0"/>
            <a:endParaRPr lang="en-US" sz="1800">
              <a:latin typeface="Arial" charset="0"/>
            </a:endParaRPr>
          </a:p>
        </p:txBody>
      </p:sp>
      <p:sp>
        <p:nvSpPr>
          <p:cNvPr id="100393" name="AutoShape 41"/>
          <p:cNvSpPr>
            <a:spLocks noChangeArrowheads="1"/>
          </p:cNvSpPr>
          <p:nvPr/>
        </p:nvSpPr>
        <p:spPr bwMode="auto">
          <a:xfrm>
            <a:off x="1066800" y="2209800"/>
            <a:ext cx="73152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Khi trời mưa bầu trời thế nào?</a:t>
            </a:r>
          </a:p>
        </p:txBody>
      </p:sp>
      <p:sp>
        <p:nvSpPr>
          <p:cNvPr id="100394" name="AutoShape 42"/>
          <p:cNvSpPr>
            <a:spLocks noChangeArrowheads="1"/>
          </p:cNvSpPr>
          <p:nvPr/>
        </p:nvSpPr>
        <p:spPr bwMode="auto">
          <a:xfrm>
            <a:off x="914400" y="1447800"/>
            <a:ext cx="70866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Mặt trời,</a:t>
            </a:r>
            <a:r>
              <a:rPr lang="en-US" sz="16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những đám mây khi trời nắng  thế nào?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</a:rPr>
              <a:t>z</a:t>
            </a:r>
          </a:p>
        </p:txBody>
      </p:sp>
      <p:pic>
        <p:nvPicPr>
          <p:cNvPr id="100395" name="Picture 43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8225" y="19177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6" name="Picture 44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8288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7" name="Picture 45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9685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8" name="Picture 46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18161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9" name="VUIDEHOC t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" fill="hold"/>
                                        <p:tgtEl>
                                          <p:spTgt spid="100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0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0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20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0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0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9" dur="20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0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451 -0.11227 L 0.07726 -0.10926 " pathEditMode="relative" rAng="0" ptsTypes="AAA">
                                      <p:cBhvr>
                                        <p:cTn id="178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10926 L 0.08195 -0.23032 L 0.175 -0.23657 " pathEditMode="relative" rAng="0" ptsTypes="AAA">
                                      <p:cBhvr>
                                        <p:cTn id="182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99 -0.23657 L 0.18194 -0.3456 L 0.29097 -0.33657 " pathEditMode="relative" rAng="0" ptsTypes="AAA">
                                      <p:cBhvr>
                                        <p:cTn id="186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8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00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0225 -0.12107 L -0.07049 -0.12107 " pathEditMode="relative" ptsTypes="AAA">
                                      <p:cBhvr>
                                        <p:cTn id="191" dur="20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14 -0.12106 L -0.07639 -0.23935 L -0.16511 -0.23634 " pathEditMode="relative" rAng="0" ptsTypes="AAA">
                                      <p:cBhvr>
                                        <p:cTn id="195" dur="20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11 -0.23634 L -0.16737 -0.32107 L -0.29011 -0.33333 " pathEditMode="relative" rAng="0" ptsTypes="AAA">
                                      <p:cBhvr>
                                        <p:cTn id="199" dur="20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8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30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30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0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30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30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6"/>
                  </p:tgtEl>
                </p:cond>
              </p:nextCondLst>
            </p:seq>
            <p:audio>
              <p:cMediaNode>
                <p:cTn id="2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99"/>
                </p:tgtEl>
              </p:cMediaNode>
            </p:audio>
          </p:childTnLst>
        </p:cTn>
      </p:par>
    </p:tnLst>
    <p:bldLst>
      <p:bldP spid="100356" grpId="0" animBg="1"/>
      <p:bldP spid="100357" grpId="0" animBg="1"/>
      <p:bldP spid="100358" grpId="0" animBg="1"/>
      <p:bldP spid="100358" grpId="1" animBg="1"/>
      <p:bldP spid="100358" grpId="2" animBg="1"/>
      <p:bldP spid="100359" grpId="0" animBg="1"/>
      <p:bldP spid="100359" grpId="1" animBg="1"/>
      <p:bldP spid="100359" grpId="2" animBg="1"/>
      <p:bldP spid="100360" grpId="0" animBg="1"/>
      <p:bldP spid="100360" grpId="1" animBg="1"/>
      <p:bldP spid="100360" grpId="2" animBg="1"/>
      <p:bldP spid="100361" grpId="0" animBg="1"/>
      <p:bldP spid="100361" grpId="1" animBg="1"/>
      <p:bldP spid="100361" grpId="2" animBg="1"/>
      <p:bldP spid="100362" grpId="0" animBg="1"/>
      <p:bldP spid="100362" grpId="1" animBg="1"/>
      <p:bldP spid="100362" grpId="2" animBg="1"/>
      <p:bldP spid="100363" grpId="0" animBg="1"/>
      <p:bldP spid="100363" grpId="1" animBg="1"/>
      <p:bldP spid="100363" grpId="2" animBg="1"/>
      <p:bldP spid="100379" grpId="0" animBg="1"/>
      <p:bldP spid="100379" grpId="1" animBg="1"/>
      <p:bldP spid="100391" grpId="0" animBg="1"/>
      <p:bldP spid="100391" grpId="1" animBg="1"/>
      <p:bldP spid="100392" grpId="0" animBg="1"/>
      <p:bldP spid="100392" grpId="1" animBg="1"/>
      <p:bldP spid="100393" grpId="0" animBg="1"/>
      <p:bldP spid="100393" grpId="1" animBg="1"/>
      <p:bldP spid="100394" grpId="0" animBg="1"/>
      <p:bldP spid="10039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 descr="anh-nghe-thu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WordArt 9"/>
          <p:cNvSpPr>
            <a:spLocks noChangeArrowheads="1" noChangeShapeType="1" noTextEdit="1"/>
          </p:cNvSpPr>
          <p:nvPr/>
        </p:nvSpPr>
        <p:spPr bwMode="auto">
          <a:xfrm>
            <a:off x="2133600" y="4191000"/>
            <a:ext cx="4638675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BUỔI HỌC KẾT THÚC</a:t>
            </a:r>
          </a:p>
        </p:txBody>
      </p:sp>
      <p:pic>
        <p:nvPicPr>
          <p:cNvPr id="108556" name="Let It B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4" descr="4b5b03ac_541e089a_615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4" descr="4b5b03ac_541e089a_615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54864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4" descr="4b5b03ac_541e089a_615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21" descr="e16l5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8194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86" fill="hold"/>
                                        <p:tgtEl>
                                          <p:spTgt spid="108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6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WH8063-779758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362200" y="5486400"/>
            <a:ext cx="4638675" cy="11001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BUỔI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242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b="1">
                <a:latin typeface="Arial" charset="0"/>
              </a:rPr>
              <a:t>  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1"/>
          <p:cNvSpPr>
            <a:spLocks noChangeArrowheads="1"/>
          </p:cNvSpPr>
          <p:nvPr/>
        </p:nvSpPr>
        <p:spPr bwMode="auto">
          <a:xfrm>
            <a:off x="0" y="3838575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</a:endParaRPr>
          </a:p>
        </p:txBody>
      </p:sp>
      <p:graphicFrame>
        <p:nvGraphicFramePr>
          <p:cNvPr id="67670" name="Group 86"/>
          <p:cNvGraphicFramePr>
            <a:graphicFrameLocks noGrp="1"/>
          </p:cNvGraphicFramePr>
          <p:nvPr>
            <p:ph/>
          </p:nvPr>
        </p:nvGraphicFramePr>
        <p:xfrm>
          <a:off x="381000" y="1752600"/>
          <a:ext cx="8382000" cy="2879725"/>
        </p:xfrm>
        <a:graphic>
          <a:graphicData uri="http://schemas.openxmlformats.org/drawingml/2006/table">
            <a:tbl>
              <a:tblPr/>
              <a:tblGrid>
                <a:gridCol w="1219200"/>
                <a:gridCol w="609600"/>
                <a:gridCol w="609600"/>
                <a:gridCol w="609600"/>
                <a:gridCol w="762000"/>
                <a:gridCol w="1295400"/>
                <a:gridCol w="3276600"/>
              </a:tblGrid>
              <a:tr h="1371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 trường sống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nổi bật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Câycam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Trên cạn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Thân gỗ, cho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21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Tự nhiên và xã hội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8222" name="Text Box 59"/>
          <p:cNvSpPr txBox="1">
            <a:spLocks noChangeArrowheads="1"/>
          </p:cNvSpPr>
          <p:nvPr/>
        </p:nvSpPr>
        <p:spPr bwMode="auto">
          <a:xfrm>
            <a:off x="609600" y="8382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904C8"/>
                </a:solidFill>
                <a:latin typeface="Arial" charset="0"/>
              </a:rPr>
              <a:t>Thảo luận nhóm, đánh dấu X vào cột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rgbClr val="2904C8"/>
                </a:solidFill>
                <a:latin typeface="Arial" charset="0"/>
              </a:rPr>
              <a:t>1,2,3,4 rồi ghi ý kiến nhận xét vào các cột còn lại.</a:t>
            </a:r>
          </a:p>
        </p:txBody>
      </p:sp>
      <p:sp>
        <p:nvSpPr>
          <p:cNvPr id="8223" name="Text Box 62"/>
          <p:cNvSpPr txBox="1">
            <a:spLocks noChangeArrowheads="1"/>
          </p:cNvSpPr>
          <p:nvPr/>
        </p:nvSpPr>
        <p:spPr bwMode="auto">
          <a:xfrm>
            <a:off x="1600200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(1)</a:t>
            </a:r>
          </a:p>
        </p:txBody>
      </p:sp>
      <p:sp>
        <p:nvSpPr>
          <p:cNvPr id="8224" name="Text Box 64"/>
          <p:cNvSpPr txBox="1">
            <a:spLocks noChangeArrowheads="1"/>
          </p:cNvSpPr>
          <p:nvPr/>
        </p:nvSpPr>
        <p:spPr bwMode="auto">
          <a:xfrm>
            <a:off x="2209800" y="2667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(2)</a:t>
            </a:r>
          </a:p>
        </p:txBody>
      </p:sp>
      <p:sp>
        <p:nvSpPr>
          <p:cNvPr id="8225" name="Text Box 65"/>
          <p:cNvSpPr txBox="1">
            <a:spLocks noChangeArrowheads="1"/>
          </p:cNvSpPr>
          <p:nvPr/>
        </p:nvSpPr>
        <p:spPr bwMode="auto">
          <a:xfrm>
            <a:off x="2819400" y="2667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(3)</a:t>
            </a:r>
          </a:p>
        </p:txBody>
      </p:sp>
      <p:pic>
        <p:nvPicPr>
          <p:cNvPr id="8226" name="Picture 14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448175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7" name="Text Box 69"/>
          <p:cNvSpPr txBox="1">
            <a:spLocks noChangeArrowheads="1"/>
          </p:cNvSpPr>
          <p:nvPr/>
        </p:nvSpPr>
        <p:spPr bwMode="auto">
          <a:xfrm>
            <a:off x="1600200" y="19812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Cây rau</a:t>
            </a:r>
          </a:p>
        </p:txBody>
      </p:sp>
      <p:sp>
        <p:nvSpPr>
          <p:cNvPr id="8228" name="Text Box 71"/>
          <p:cNvSpPr txBox="1">
            <a:spLocks noChangeArrowheads="1"/>
          </p:cNvSpPr>
          <p:nvPr/>
        </p:nvSpPr>
        <p:spPr bwMode="auto">
          <a:xfrm>
            <a:off x="3429000" y="1905000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Lo</a:t>
            </a:r>
            <a:r>
              <a:rPr lang="en-US" b="1">
                <a:solidFill>
                  <a:srgbClr val="2904C8"/>
                </a:solidFill>
                <a:latin typeface="Arial" charset="0"/>
              </a:rPr>
              <a:t>ài khác</a:t>
            </a:r>
            <a:r>
              <a:rPr lang="en-US" sz="2000" b="1">
                <a:solidFill>
                  <a:srgbClr val="2904C8"/>
                </a:solidFill>
                <a:latin typeface="Arial" charset="0"/>
              </a:rPr>
              <a:t> </a:t>
            </a:r>
          </a:p>
        </p:txBody>
      </p:sp>
      <p:sp>
        <p:nvSpPr>
          <p:cNvPr id="8229" name="Text Box 72"/>
          <p:cNvSpPr txBox="1">
            <a:spLocks noChangeArrowheads="1"/>
          </p:cNvSpPr>
          <p:nvPr/>
        </p:nvSpPr>
        <p:spPr bwMode="auto">
          <a:xfrm>
            <a:off x="2209800" y="19812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Cây hoa</a:t>
            </a:r>
          </a:p>
        </p:txBody>
      </p:sp>
      <p:sp>
        <p:nvSpPr>
          <p:cNvPr id="8230" name="Text Box 73"/>
          <p:cNvSpPr txBox="1">
            <a:spLocks noChangeArrowheads="1"/>
          </p:cNvSpPr>
          <p:nvPr/>
        </p:nvSpPr>
        <p:spPr bwMode="auto">
          <a:xfrm>
            <a:off x="2819400" y="1981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Cây g</a:t>
            </a:r>
            <a:r>
              <a:rPr lang="en-US" b="1">
                <a:latin typeface="Arial" charset="0"/>
              </a:rPr>
              <a:t>ỗ</a:t>
            </a:r>
          </a:p>
        </p:txBody>
      </p:sp>
      <p:sp>
        <p:nvSpPr>
          <p:cNvPr id="8231" name="Text Box 77"/>
          <p:cNvSpPr txBox="1">
            <a:spLocks noChangeArrowheads="1"/>
          </p:cNvSpPr>
          <p:nvPr/>
        </p:nvSpPr>
        <p:spPr bwMode="auto">
          <a:xfrm>
            <a:off x="3429000" y="2667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Arial" charset="0"/>
              </a:rPr>
              <a:t>(4)</a:t>
            </a:r>
          </a:p>
        </p:txBody>
      </p:sp>
      <p:sp>
        <p:nvSpPr>
          <p:cNvPr id="67673" name="Text Box 89"/>
          <p:cNvSpPr txBox="1">
            <a:spLocks noChangeArrowheads="1"/>
          </p:cNvSpPr>
          <p:nvPr/>
        </p:nvSpPr>
        <p:spPr bwMode="auto">
          <a:xfrm>
            <a:off x="228600" y="5029200"/>
            <a:ext cx="5943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Mỗi nhóm nêu tên một loại cây, nhóm khác không nêu trùng loài cây nhóm bạn đã nêu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ANd9GcR1duhXjNRUs1CcPBgIKxeAIOyZZU6Sd5SXHNz1Wy3F5BDb5Pp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42672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5" descr="ANd9GcQTmJ2CVIKLKnabLe7YemDNY9cyAJ1QofrV1c34BDgNBrELVaFF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28194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6" descr="ANd9GcTNSQm2fFtJZIbEZY3VJG6aIVd5LKWmpoaBkb5pMhK0wU0e0GQ0BT52WRrU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87313"/>
            <a:ext cx="29718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8" descr="ANd9GcSMMo2G7MgzTYojORivopur8X0pty5WRQvOANtRV-4xj3Apf8w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810000"/>
            <a:ext cx="2136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0" descr="ANd9GcRaIfQ_zSovm3hrC4IRCRYMPg_HtHdfUR5AjWjWQFSO3IXQRRmF1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048000"/>
            <a:ext cx="2092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2" descr="ANd9GcTMMBrMjQfVNHaXUDD2tYdM7TnWqjFk2Sp9PkoD3r5JWtDCSyVg0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04800"/>
            <a:ext cx="33909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4" descr="ANd9GcQ2AVOxP_kvG5QQxDrOY3dsy7WTVzAjDKVymGHSlyag9GwIZi4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0" y="2087563"/>
            <a:ext cx="27432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6" descr="ANd9GcRRMs0Dzq2MHSJPFYyzRW9hieUQG4o5Q0VRjPWa2zk_iy7Y_uukD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71800" y="222250"/>
            <a:ext cx="2514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Nd9GcRDmzIRF9wTb52fJZ8YS3kqhM4i2W0c4LdC5mDFRJQTHpJBN2u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91025"/>
            <a:ext cx="3276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ANd9GcQocE0oxY2M1Y6Z38AFYNKpfPIh5fnOTGkyvVmC64lRmRPkx68IYMYuJfZz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838575"/>
            <a:ext cx="206533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ANd9GcQOHLszdjS61oiL8OVDLjREi7aknY6P-fMdX-0QVGt2OWlZ0kyNcSMLvHf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74875"/>
            <a:ext cx="2819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ANd9GcTthwun6UJPKE0Sm27lCbp42napzFUSBhTPk0nWWeyeOc_uJrZr_mVdxw">
            <a:hlinkClick r:id="rId7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3124200" y="4413250"/>
            <a:ext cx="3200400" cy="2444750"/>
          </a:xfrm>
        </p:spPr>
      </p:pic>
      <p:pic>
        <p:nvPicPr>
          <p:cNvPr id="10246" name="Picture 9" descr="ANd9GcTdcYEVktB9YcMuDxxzq_QanCXi-hPSFrX5N3mWx8HFUyetXcj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762000"/>
            <a:ext cx="23526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ANd9GcTIC6zyyAg16x4bWA3fZ9JC6gdSzKdGaiqmz6G1TnnviORgZr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2133600"/>
            <a:ext cx="32766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8" descr="ANd9GcTvglC8X_Lf1rCm0065m5c3pa69LtEIcrH1LSEV6kz-ttuthN9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-533400"/>
            <a:ext cx="17399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0" descr="ANd9GcTWEavUQT0Hk1QnzQcGvOxwwmXqgY1wNqq_PgcFBHBdVZ9UzS3MeQ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1400" y="185738"/>
            <a:ext cx="25622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2" descr="ANd9GcTBxMkKhEiwhTYxMHIGk6T8ww3CAOgMDkwLn6GZhD-rZNMg7TbBGQ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52600" y="0"/>
            <a:ext cx="17224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ANd9GcTKLbApe296EIAjB2puHL7ZteYt3MHsnQ5Ujrd-CXmFZB5HPW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86200"/>
            <a:ext cx="3581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6" descr="ANd9GcQZxk10m2d3dwboeCP_v2XgJlEG2JRr8I8Nf4Qu8YULxEz1yHBf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752600"/>
            <a:ext cx="25908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8" descr="ANd9GcT_g_Aa1bl-ssfIoNmqWBxoXkBeBG8Lp5jrzEELCyFh-qC0NUO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05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4" descr="ANd9GcReeklSqT-4TReQcz8xa1F5rp6ApvL4AMqMMb-cO0fpht6vXNr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657600"/>
            <a:ext cx="3140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6" descr="ANd9GcRUVSkyU6ofnu--vfCUErXDsmNeOUl8UZ2qkOZkXoHJ6m11v2G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0063" y="3095625"/>
            <a:ext cx="523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8" descr="ANd9GcRUVSkyU6ofnu--vfCUErXDsmNeOUl8UZ2qkOZkXoHJ6m11v2G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0"/>
            <a:ext cx="1971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0" descr="ANd9GcTrZ7FjA50M1p248rCY9mZBSuS8AcqGbAOpxe8kuTk7wIKkhlEpv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185738"/>
            <a:ext cx="20574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2" descr="ANd9GcSmPypxFcW_U-DnZmx3m9gRvzY8hio5tX7HNYAoWRRkbgVui5Q9G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165100"/>
            <a:ext cx="22860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4" descr="ANd9GcRBAUSbZVwEth9xFPo78zABFme5RGgS03HIVAEFCT_zOABRS8u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4038600"/>
            <a:ext cx="2562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6" descr="ANd9GcS8mxzLMnhZ9NpMdLmwwFBxTTxb9oDSEu9KdN6bXJJP-kW-tCCHZ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1524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8" descr="ANd9GcQr1omVfSti0qHp3HEOOMle45hnhyNm2JWuZ5DnFf5A-GULUi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" y="0"/>
            <a:ext cx="19812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1596</TotalTime>
  <Words>929</Words>
  <Application>Microsoft PowerPoint</Application>
  <PresentationFormat>On-screen Show (4:3)</PresentationFormat>
  <Paragraphs>267</Paragraphs>
  <Slides>45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Times New Roman</vt:lpstr>
      <vt:lpstr>Arial</vt:lpstr>
      <vt:lpstr>Tahoma</vt:lpstr>
      <vt:lpstr>Wingdings</vt:lpstr>
      <vt:lpstr>Verdana</vt:lpstr>
      <vt:lpstr>VN-NTime</vt:lpstr>
      <vt:lpstr>Blueprint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CTYTUANHOA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CSTeam</cp:lastModifiedBy>
  <cp:revision>221</cp:revision>
  <cp:lastPrinted>1601-01-01T00:00:00Z</cp:lastPrinted>
  <dcterms:created xsi:type="dcterms:W3CDTF">2006-10-23T07:06:16Z</dcterms:created>
  <dcterms:modified xsi:type="dcterms:W3CDTF">2016-06-29T10:33:39Z</dcterms:modified>
</cp:coreProperties>
</file>