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301" r:id="rId3"/>
    <p:sldId id="286" r:id="rId4"/>
    <p:sldId id="287" r:id="rId5"/>
    <p:sldId id="303" r:id="rId6"/>
    <p:sldId id="302" r:id="rId7"/>
    <p:sldId id="291" r:id="rId8"/>
    <p:sldId id="292" r:id="rId9"/>
    <p:sldId id="295" r:id="rId10"/>
    <p:sldId id="296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990000"/>
    <a:srgbClr val="1A0597"/>
    <a:srgbClr val="0033CC"/>
    <a:srgbClr val="FF6600"/>
    <a:srgbClr val="3333CC"/>
    <a:srgbClr val="CC00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 autoAdjust="0"/>
    <p:restoredTop sz="94646" autoAdjust="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313F1-BD93-4C70-A543-113B832C460E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5FC76-43C9-4721-AE09-BF9107D98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54982-F417-411E-B725-CF65C4CE70AD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846B-BFD2-4FFB-820A-9FE421740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5FF0A-35F8-4F82-A7DF-1D6728AAEA6A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53555-3591-4497-9FD3-0DD8DF164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0437E-F996-4D90-840E-6D1E332BA57E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B6539-E6A8-4048-8A36-525F93B77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65E66-83F7-407A-8D7C-D46F1A031B10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918E9-5DB7-4E7D-B052-BEC81314D5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61596-0284-4340-9FE6-EF8637BD06E3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76A42-AF13-4444-B706-9DE6E38E1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BAA3D-9384-43DE-92B7-6D85B915FD69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5E393-7FC4-4BD8-8754-55EDC3682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75BBF-01E7-4E38-A17D-FA453F283BCE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74EF7-6621-489F-A35A-2DEA7459B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EC31D-A2D6-4050-BCD3-70103CD03120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82BA6-B3BD-47CE-A6C9-057E0813A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C1D24-A0D6-4B59-B67D-174C41EB2A6D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892FC-B270-47D9-93D6-BD89C784D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405B1-61ED-41A8-AE48-CBB7E7C11F0B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94B6B-407A-402D-BA24-AF71B7CC2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8C7E2A-E74B-4B79-B93B-CBA70B6D47F0}" type="datetimeFigureOut">
              <a:rPr lang="en-US"/>
              <a:pPr>
                <a:defRPr/>
              </a:pPr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9CCA5D-7D45-4F74-BBE6-5A2FC9C6A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mb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roseb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9" descr="flower1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5203825"/>
            <a:ext cx="1577975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0" y="-152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7337425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0" y="5511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3352800" y="-304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7337425" y="2895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2895600" y="5030788"/>
            <a:ext cx="1806575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52" descr="DSTARS-P"/>
          <p:cNvPicPr>
            <a:picLocks noChangeAspect="1" noChangeArrowheads="1" noCrop="1"/>
          </p:cNvPicPr>
          <p:nvPr/>
        </p:nvPicPr>
        <p:blipFill>
          <a:blip r:embed="rId4">
            <a:lum contrast="-6000"/>
          </a:blip>
          <a:srcRect/>
          <a:stretch>
            <a:fillRect/>
          </a:stretch>
        </p:blipFill>
        <p:spPr bwMode="auto">
          <a:xfrm>
            <a:off x="6705600" y="2514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102" name="WordArt 22"/>
          <p:cNvSpPr>
            <a:spLocks noChangeArrowheads="1" noChangeShapeType="1" noTextEdit="1"/>
          </p:cNvSpPr>
          <p:nvPr/>
        </p:nvSpPr>
        <p:spPr bwMode="auto">
          <a:xfrm>
            <a:off x="1447800" y="1981200"/>
            <a:ext cx="6019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6000" b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Môn: Tập đọc</a:t>
            </a:r>
            <a:endParaRPr lang="en-US" sz="6000" b="1" kern="1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00FF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46103" name="WordArt 23" descr="Small checker board"/>
          <p:cNvSpPr>
            <a:spLocks noChangeArrowheads="1" noChangeShapeType="1" noTextEdit="1"/>
          </p:cNvSpPr>
          <p:nvPr/>
        </p:nvSpPr>
        <p:spPr bwMode="auto">
          <a:xfrm>
            <a:off x="2590800" y="3200400"/>
            <a:ext cx="38862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pattFill prst="smCheck">
                  <a:fgClr>
                    <a:srgbClr val="00FFFF"/>
                  </a:fgClr>
                  <a:bgClr>
                    <a:srgbClr val="FFFFFF"/>
                  </a:bgClr>
                </a:pattFill>
                <a:latin typeface="Arial"/>
                <a:cs typeface="Arial"/>
              </a:rPr>
              <a:t>LỚP BA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2" grpId="0" animBg="1"/>
      <p:bldP spid="4610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blackWhite">
          <a:xfrm>
            <a:off x="0" y="617220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86200" y="609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2971800" y="2224088"/>
            <a:ext cx="327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(Xem sách trang 23)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3124200" y="28194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Bài sau: </a:t>
            </a:r>
            <a:r>
              <a:rPr lang="en-US" sz="2400" b="1" i="1">
                <a:solidFill>
                  <a:srgbClr val="990000"/>
                </a:solidFill>
              </a:rPr>
              <a:t>Người mẹ</a:t>
            </a:r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2438400" y="3657600"/>
            <a:ext cx="4953000" cy="0"/>
          </a:xfrm>
          <a:prstGeom prst="line">
            <a:avLst/>
          </a:prstGeom>
          <a:noFill/>
          <a:ln w="28575">
            <a:solidFill>
              <a:srgbClr val="14047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21"/>
          <p:cNvSpPr txBox="1">
            <a:spLocks noChangeArrowheads="1"/>
          </p:cNvSpPr>
          <p:nvPr/>
        </p:nvSpPr>
        <p:spPr bwMode="auto">
          <a:xfrm>
            <a:off x="3276600" y="1143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Quạt cho bà ngủ</a:t>
            </a:r>
          </a:p>
        </p:txBody>
      </p:sp>
      <p:sp>
        <p:nvSpPr>
          <p:cNvPr id="11273" name="Text Box 30"/>
          <p:cNvSpPr txBox="1">
            <a:spLocks noChangeArrowheads="1"/>
          </p:cNvSpPr>
          <p:nvPr/>
        </p:nvSpPr>
        <p:spPr bwMode="auto">
          <a:xfrm>
            <a:off x="5334000" y="16764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Thạch Quy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3" grpId="0"/>
      <p:bldP spid="573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886200" y="5334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>
                <a:solidFill>
                  <a:srgbClr val="006600"/>
                </a:solidFill>
              </a:rPr>
              <a:t>Tập đọc</a:t>
            </a:r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gray">
          <a:xfrm>
            <a:off x="3429000" y="1295400"/>
            <a:ext cx="27432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l">
              <a:defRPr/>
            </a:pPr>
            <a:r>
              <a:rPr lang="en-US" sz="2800" b="1"/>
              <a:t>Kiểm tra bài cũ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8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8153400" y="0"/>
            <a:ext cx="762000" cy="649288"/>
            <a:chOff x="288" y="1200"/>
            <a:chExt cx="478" cy="409"/>
          </a:xfrm>
        </p:grpSpPr>
        <p:grpSp>
          <p:nvGrpSpPr>
            <p:cNvPr id="3091" name="Group 6"/>
            <p:cNvGrpSpPr>
              <a:grpSpLocks/>
            </p:cNvGrpSpPr>
            <p:nvPr/>
          </p:nvGrpSpPr>
          <p:grpSpPr bwMode="auto">
            <a:xfrm>
              <a:off x="288" y="1200"/>
              <a:ext cx="478" cy="409"/>
              <a:chOff x="999" y="3120"/>
              <a:chExt cx="768" cy="1024"/>
            </a:xfrm>
          </p:grpSpPr>
          <p:sp>
            <p:nvSpPr>
              <p:cNvPr id="3093" name="AutoShape 7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0" name="Freeform 8"/>
              <p:cNvSpPr>
                <a:spLocks/>
              </p:cNvSpPr>
              <p:nvPr/>
            </p:nvSpPr>
            <p:spPr bwMode="gray">
              <a:xfrm>
                <a:off x="1047" y="3168"/>
                <a:ext cx="382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64521" name="Text Box 9"/>
              <p:cNvSpPr txBox="1">
                <a:spLocks noChangeArrowheads="1"/>
              </p:cNvSpPr>
              <p:nvPr/>
            </p:nvSpPr>
            <p:spPr bwMode="gray">
              <a:xfrm>
                <a:off x="1281" y="3325"/>
                <a:ext cx="187" cy="81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endParaRPr>
              </a:p>
            </p:txBody>
          </p:sp>
        </p:grpSp>
        <p:sp>
          <p:nvSpPr>
            <p:cNvPr id="3092" name="Text Box 10"/>
            <p:cNvSpPr txBox="1">
              <a:spLocks noChangeArrowheads="1"/>
            </p:cNvSpPr>
            <p:nvPr/>
          </p:nvSpPr>
          <p:spPr bwMode="auto">
            <a:xfrm>
              <a:off x="406" y="1200"/>
              <a:ext cx="2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endParaRPr lang="en-US" sz="2000" b="1">
                <a:solidFill>
                  <a:srgbClr val="990033"/>
                </a:solidFill>
              </a:endParaRPr>
            </a:p>
          </p:txBody>
        </p:sp>
      </p:grpSp>
      <p:pic>
        <p:nvPicPr>
          <p:cNvPr id="64523" name="Picture 11" descr="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19600"/>
            <a:ext cx="99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39" name="AutoShape 27"/>
          <p:cNvSpPr>
            <a:spLocks noChangeArrowheads="1"/>
          </p:cNvSpPr>
          <p:nvPr/>
        </p:nvSpPr>
        <p:spPr bwMode="auto">
          <a:xfrm>
            <a:off x="2743200" y="5257800"/>
            <a:ext cx="1143000" cy="1066800"/>
          </a:xfrm>
          <a:prstGeom prst="star5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latin typeface="Arial"/>
              </a:rPr>
              <a:t>1</a:t>
            </a:r>
          </a:p>
        </p:txBody>
      </p:sp>
      <p:sp>
        <p:nvSpPr>
          <p:cNvPr id="64540" name="AutoShape 2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514600" y="5019675"/>
            <a:ext cx="1600200" cy="14478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CCFF"/>
              </a:gs>
              <a:gs pos="100000">
                <a:srgbClr val="FF00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6000" b="1">
                <a:solidFill>
                  <a:srgbClr val="000066"/>
                </a:solidFill>
                <a:cs typeface="Arial" charset="0"/>
              </a:rPr>
              <a:t>1</a:t>
            </a:r>
          </a:p>
        </p:txBody>
      </p:sp>
      <p:sp>
        <p:nvSpPr>
          <p:cNvPr id="64541" name="AutoShape 29"/>
          <p:cNvSpPr>
            <a:spLocks noChangeArrowheads="1"/>
          </p:cNvSpPr>
          <p:nvPr/>
        </p:nvSpPr>
        <p:spPr bwMode="auto">
          <a:xfrm>
            <a:off x="4343400" y="5257800"/>
            <a:ext cx="1143000" cy="1066800"/>
          </a:xfrm>
          <a:prstGeom prst="star5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latin typeface="Arial"/>
              </a:rPr>
              <a:t>2</a:t>
            </a:r>
          </a:p>
        </p:txBody>
      </p:sp>
      <p:sp>
        <p:nvSpPr>
          <p:cNvPr id="64542" name="AutoShape 30"/>
          <p:cNvSpPr>
            <a:spLocks noChangeArrowheads="1"/>
          </p:cNvSpPr>
          <p:nvPr/>
        </p:nvSpPr>
        <p:spPr bwMode="auto">
          <a:xfrm>
            <a:off x="5943600" y="5181600"/>
            <a:ext cx="1143000" cy="1066800"/>
          </a:xfrm>
          <a:prstGeom prst="star5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latin typeface="Arial"/>
              </a:rPr>
              <a:t>3</a:t>
            </a:r>
          </a:p>
        </p:txBody>
      </p:sp>
      <p:sp>
        <p:nvSpPr>
          <p:cNvPr id="64543" name="AutoShape 31"/>
          <p:cNvSpPr>
            <a:spLocks noChangeArrowheads="1"/>
          </p:cNvSpPr>
          <p:nvPr/>
        </p:nvSpPr>
        <p:spPr bwMode="auto">
          <a:xfrm>
            <a:off x="7391400" y="5167313"/>
            <a:ext cx="1143000" cy="1066800"/>
          </a:xfrm>
          <a:prstGeom prst="star5">
            <a:avLst/>
          </a:prstGeom>
          <a:solidFill>
            <a:srgbClr val="FFFF99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3200" b="1">
                <a:latin typeface="Arial"/>
              </a:rPr>
              <a:t>4</a:t>
            </a:r>
          </a:p>
        </p:txBody>
      </p:sp>
      <p:sp>
        <p:nvSpPr>
          <p:cNvPr id="64544" name="AutoShape 3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114800" y="5019675"/>
            <a:ext cx="1600200" cy="14478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CCFF"/>
              </a:gs>
              <a:gs pos="100000">
                <a:srgbClr val="FF00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6000" b="1">
                <a:solidFill>
                  <a:srgbClr val="000066"/>
                </a:solidFill>
                <a:cs typeface="Arial" charset="0"/>
              </a:rPr>
              <a:t>2</a:t>
            </a:r>
          </a:p>
        </p:txBody>
      </p:sp>
      <p:sp>
        <p:nvSpPr>
          <p:cNvPr id="64545" name="AutoShape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700713" y="5029200"/>
            <a:ext cx="1600200" cy="14478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CCFF"/>
              </a:gs>
              <a:gs pos="100000">
                <a:srgbClr val="FF00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6000" b="1">
                <a:solidFill>
                  <a:srgbClr val="000066"/>
                </a:solidFill>
                <a:cs typeface="Arial" charset="0"/>
              </a:rPr>
              <a:t>3</a:t>
            </a:r>
          </a:p>
        </p:txBody>
      </p:sp>
      <p:sp>
        <p:nvSpPr>
          <p:cNvPr id="64546" name="AutoShape 3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239000" y="5014913"/>
            <a:ext cx="1600200" cy="14478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CCFF"/>
              </a:gs>
              <a:gs pos="100000">
                <a:srgbClr val="FF0066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6000" b="1">
                <a:solidFill>
                  <a:srgbClr val="000066"/>
                </a:solidFill>
                <a:cs typeface="Arial" charset="0"/>
              </a:rPr>
              <a:t>4</a:t>
            </a:r>
          </a:p>
        </p:txBody>
      </p:sp>
      <p:sp>
        <p:nvSpPr>
          <p:cNvPr id="64547" name="AutoShape 3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371600" y="2362200"/>
            <a:ext cx="4648200" cy="2286000"/>
          </a:xfrm>
          <a:prstGeom prst="cloudCallout">
            <a:avLst>
              <a:gd name="adj1" fmla="val -45593"/>
              <a:gd name="adj2" fmla="val 70694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+ Chiếc áo len của bạn Hoà đẹp và tiện lợi như thế nào?</a:t>
            </a:r>
          </a:p>
        </p:txBody>
      </p:sp>
      <p:sp>
        <p:nvSpPr>
          <p:cNvPr id="64548" name="AutoShape 3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447800" y="2514600"/>
            <a:ext cx="4343400" cy="1752600"/>
          </a:xfrm>
          <a:prstGeom prst="cloudCallout">
            <a:avLst>
              <a:gd name="adj1" fmla="val -43532"/>
              <a:gd name="adj2" fmla="val 103079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990000"/>
                </a:solidFill>
                <a:cs typeface="Times New Roman" pitchFamily="18" charset="0"/>
              </a:rPr>
              <a:t> </a:t>
            </a:r>
            <a:endParaRPr lang="en-US" sz="2800" b="1">
              <a:solidFill>
                <a:srgbClr val="990000"/>
              </a:solidFill>
            </a:endParaRPr>
          </a:p>
          <a:p>
            <a:r>
              <a:rPr lang="en-US" sz="2800" b="1">
                <a:solidFill>
                  <a:srgbClr val="990000"/>
                </a:solidFill>
              </a:rPr>
              <a:t> </a:t>
            </a:r>
            <a:r>
              <a:rPr lang="en-US" sz="2800" b="1">
                <a:solidFill>
                  <a:srgbClr val="990000"/>
                </a:solidFill>
                <a:cs typeface="Times New Roman" pitchFamily="18" charset="0"/>
              </a:rPr>
              <a:t>+ Vì sao Lan dỗi mẹ?</a:t>
            </a:r>
          </a:p>
        </p:txBody>
      </p:sp>
      <p:sp>
        <p:nvSpPr>
          <p:cNvPr id="64550" name="AutoShape 3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371600" y="2819400"/>
            <a:ext cx="4038600" cy="1828800"/>
          </a:xfrm>
          <a:prstGeom prst="cloudCallout">
            <a:avLst>
              <a:gd name="adj1" fmla="val -43042"/>
              <a:gd name="adj2" fmla="val 80037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en-US" sz="2800" b="1">
                <a:solidFill>
                  <a:srgbClr val="990000"/>
                </a:solidFill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6600"/>
                </a:solidFill>
                <a:cs typeface="Times New Roman" pitchFamily="18" charset="0"/>
              </a:rPr>
              <a:t>+ Vì sao Lan ân hận?</a:t>
            </a:r>
          </a:p>
        </p:txBody>
      </p:sp>
      <p:sp>
        <p:nvSpPr>
          <p:cNvPr id="64551" name="AutoShape 3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371600" y="2667000"/>
            <a:ext cx="4038600" cy="1828800"/>
          </a:xfrm>
          <a:prstGeom prst="cloudCallout">
            <a:avLst>
              <a:gd name="adj1" fmla="val -43042"/>
              <a:gd name="adj2" fmla="val 80037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en-US" sz="2800" b="1">
                <a:solidFill>
                  <a:srgbClr val="990000"/>
                </a:solidFill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140476"/>
                </a:solidFill>
                <a:cs typeface="Times New Roman" pitchFamily="18" charset="0"/>
              </a:rPr>
              <a:t>+Anh Tuấn nói với mẹ điều gì?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4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4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4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20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45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5" dur="5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3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645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1" dur="2000"/>
                                        <p:tgtEl>
                                          <p:spTgt spid="64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4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645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500"/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645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45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1" dur="20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1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645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7" dur="500"/>
                                        <p:tgtEl>
                                          <p:spTgt spid="64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2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64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 nodeType="clickPar">
                      <p:stCondLst>
                        <p:cond delay="0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3" dur="5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3"/>
                  </p:tgtEl>
                </p:cond>
              </p:nextCondLst>
            </p:seq>
          </p:childTnLst>
        </p:cTn>
      </p:par>
    </p:tnLst>
    <p:bldLst>
      <p:bldP spid="64515" grpId="0" animBg="1"/>
      <p:bldP spid="64539" grpId="0" animBg="1"/>
      <p:bldP spid="64540" grpId="0" animBg="1"/>
      <p:bldP spid="64540" grpId="1" animBg="1"/>
      <p:bldP spid="64541" grpId="0" animBg="1"/>
      <p:bldP spid="64542" grpId="0" animBg="1"/>
      <p:bldP spid="64543" grpId="0" animBg="1"/>
      <p:bldP spid="64544" grpId="0" animBg="1"/>
      <p:bldP spid="64544" grpId="1" animBg="1"/>
      <p:bldP spid="64545" grpId="0" animBg="1"/>
      <p:bldP spid="64545" grpId="1" animBg="1"/>
      <p:bldP spid="64546" grpId="0" animBg="1"/>
      <p:bldP spid="64546" grpId="1" animBg="1"/>
      <p:bldP spid="64546" grpId="2" animBg="1"/>
      <p:bldP spid="64547" grpId="0" animBg="1"/>
      <p:bldP spid="64547" grpId="1" animBg="1"/>
      <p:bldP spid="64548" grpId="0" animBg="1"/>
      <p:bldP spid="64548" grpId="1" animBg="1"/>
      <p:bldP spid="64550" grpId="0" animBg="1"/>
      <p:bldP spid="64550" grpId="1" animBg="1"/>
      <p:bldP spid="64551" grpId="0" animBg="1"/>
      <p:bldP spid="6455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AutoShape 5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8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3886200" y="6096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/>
              <a:t>Tập đọc</a:t>
            </a:r>
          </a:p>
        </p:txBody>
      </p:sp>
      <p:pic>
        <p:nvPicPr>
          <p:cNvPr id="47123" name="Picture 19" descr="Quat_cho_ba_ng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8305800" cy="53340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886200" y="542925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52400" y="24384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Chích choè, </a:t>
            </a:r>
          </a:p>
        </p:txBody>
      </p:sp>
      <p:sp>
        <p:nvSpPr>
          <p:cNvPr id="48136" name="Text Box 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267200" y="28194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990000"/>
                </a:solidFill>
                <a:cs typeface="Times New Roman" pitchFamily="18" charset="0"/>
              </a:rPr>
              <a:t>- Thiu thiu </a:t>
            </a:r>
            <a:endParaRPr lang="en-US" sz="2800" b="1">
              <a:solidFill>
                <a:srgbClr val="990000"/>
              </a:solidFill>
            </a:endParaRP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2133600" y="24384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v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ẫy quạt, 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228600" y="2833688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thiu thiu, 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1752600" y="2833688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000000"/>
                </a:solidFill>
                <a:cs typeface="Times New Roman" pitchFamily="18" charset="0"/>
              </a:rPr>
              <a:t>lim dim </a:t>
            </a: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0" y="19050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Luyện đọc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4114800" y="1981200"/>
            <a:ext cx="76200" cy="4648200"/>
          </a:xfrm>
          <a:prstGeom prst="line">
            <a:avLst/>
          </a:prstGeom>
          <a:noFill/>
          <a:ln w="28575">
            <a:solidFill>
              <a:srgbClr val="1A05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4267200" y="2362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A0597"/>
                </a:solidFill>
              </a:rPr>
              <a:t>Từ ngữ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4114800" y="1828800"/>
            <a:ext cx="381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      Tìm hiểu bài</a:t>
            </a:r>
          </a:p>
        </p:txBody>
      </p:sp>
      <p:sp>
        <p:nvSpPr>
          <p:cNvPr id="48159" name="Text Box 31"/>
          <p:cNvSpPr txBox="1">
            <a:spLocks noChangeArrowheads="1"/>
          </p:cNvSpPr>
          <p:nvPr/>
        </p:nvSpPr>
        <p:spPr bwMode="auto">
          <a:xfrm>
            <a:off x="3429000" y="100965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Quạt cho bà ngủ</a:t>
            </a:r>
          </a:p>
        </p:txBody>
      </p:sp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5638800" y="146685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Thạch Quy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28600" y="758825"/>
            <a:ext cx="2133600" cy="665163"/>
            <a:chOff x="192" y="574"/>
            <a:chExt cx="1344" cy="419"/>
          </a:xfrm>
        </p:grpSpPr>
        <p:grpSp>
          <p:nvGrpSpPr>
            <p:cNvPr id="5156" name="Group 34"/>
            <p:cNvGrpSpPr>
              <a:grpSpLocks/>
            </p:cNvGrpSpPr>
            <p:nvPr/>
          </p:nvGrpSpPr>
          <p:grpSpPr bwMode="auto">
            <a:xfrm>
              <a:off x="192" y="574"/>
              <a:ext cx="1344" cy="419"/>
              <a:chOff x="288" y="1200"/>
              <a:chExt cx="478" cy="298"/>
            </a:xfrm>
          </p:grpSpPr>
          <p:grpSp>
            <p:nvGrpSpPr>
              <p:cNvPr id="5158" name="Group 35"/>
              <p:cNvGrpSpPr>
                <a:grpSpLocks/>
              </p:cNvGrpSpPr>
              <p:nvPr/>
            </p:nvGrpSpPr>
            <p:grpSpPr bwMode="auto">
              <a:xfrm>
                <a:off x="288" y="1200"/>
                <a:ext cx="478" cy="298"/>
                <a:chOff x="999" y="3120"/>
                <a:chExt cx="768" cy="746"/>
              </a:xfrm>
            </p:grpSpPr>
            <p:sp>
              <p:nvSpPr>
                <p:cNvPr id="5160" name="AutoShape 36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48165" name="Freeform 37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sz="1600">
                    <a:latin typeface="Arial" pitchFamily="34" charset="0"/>
                  </a:endParaRPr>
                </a:p>
              </p:txBody>
            </p:sp>
            <p:sp>
              <p:nvSpPr>
                <p:cNvPr id="48166" name="Text Box 38"/>
                <p:cNvSpPr txBox="1">
                  <a:spLocks noChangeArrowheads="1"/>
                </p:cNvSpPr>
                <p:nvPr/>
              </p:nvSpPr>
              <p:spPr bwMode="gray">
                <a:xfrm>
                  <a:off x="1280" y="3325"/>
                  <a:ext cx="187" cy="51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endParaRPr>
                </a:p>
              </p:txBody>
            </p:sp>
          </p:grpSp>
          <p:sp>
            <p:nvSpPr>
              <p:cNvPr id="5159" name="Text Box 39"/>
              <p:cNvSpPr txBox="1">
                <a:spLocks noChangeArrowheads="1"/>
              </p:cNvSpPr>
              <p:nvPr/>
            </p:nvSpPr>
            <p:spPr bwMode="auto">
              <a:xfrm>
                <a:off x="406" y="1201"/>
                <a:ext cx="239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b="1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5157" name="Text Box 40"/>
            <p:cNvSpPr txBox="1">
              <a:spLocks noChangeArrowheads="1"/>
            </p:cNvSpPr>
            <p:nvPr/>
          </p:nvSpPr>
          <p:spPr bwMode="auto">
            <a:xfrm>
              <a:off x="243" y="576"/>
              <a:ext cx="120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</a:rPr>
                <a:t>SGK/23</a:t>
              </a:r>
            </a:p>
          </p:txBody>
        </p:sp>
      </p:grpSp>
      <p:sp>
        <p:nvSpPr>
          <p:cNvPr id="48170" name="Rectangle 42"/>
          <p:cNvSpPr>
            <a:spLocks noChangeArrowheads="1"/>
          </p:cNvSpPr>
          <p:nvPr/>
        </p:nvSpPr>
        <p:spPr bwMode="auto">
          <a:xfrm>
            <a:off x="76200" y="3429000"/>
            <a:ext cx="3886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000" b="1" i="1">
                <a:cs typeface="Times New Roman" pitchFamily="18" charset="0"/>
              </a:rPr>
              <a:t>         </a:t>
            </a:r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Ơi chích choè ơi! 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Chim đừng hót nữa, 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Bà em ốm rồi, 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Lặng  cho bà ngủ 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</a:t>
            </a: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 Hoa cam, hoa khế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Chín lặng trong vườn, 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 Bà mơ tay cháu </a:t>
            </a:r>
            <a:endParaRPr lang="en-US" sz="20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 Quạt  đầy hương thơm </a:t>
            </a:r>
          </a:p>
        </p:txBody>
      </p:sp>
      <p:sp>
        <p:nvSpPr>
          <p:cNvPr id="48171" name="Line 43"/>
          <p:cNvSpPr>
            <a:spLocks noChangeShapeType="1"/>
          </p:cNvSpPr>
          <p:nvPr/>
        </p:nvSpPr>
        <p:spPr bwMode="auto">
          <a:xfrm flipH="1">
            <a:off x="1023938" y="3352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2" name="Line 44"/>
          <p:cNvSpPr>
            <a:spLocks noChangeShapeType="1"/>
          </p:cNvSpPr>
          <p:nvPr/>
        </p:nvSpPr>
        <p:spPr bwMode="auto">
          <a:xfrm flipH="1">
            <a:off x="2971800" y="3352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 flipH="1">
            <a:off x="3048000" y="3352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4" name="Line 46"/>
          <p:cNvSpPr>
            <a:spLocks noChangeShapeType="1"/>
          </p:cNvSpPr>
          <p:nvPr/>
        </p:nvSpPr>
        <p:spPr bwMode="auto">
          <a:xfrm flipH="1">
            <a:off x="3200400" y="3733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5" name="Line 47"/>
          <p:cNvSpPr>
            <a:spLocks noChangeShapeType="1"/>
          </p:cNvSpPr>
          <p:nvPr/>
        </p:nvSpPr>
        <p:spPr bwMode="auto">
          <a:xfrm flipH="1">
            <a:off x="3276600" y="3733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6" name="Line 48"/>
          <p:cNvSpPr>
            <a:spLocks noChangeShapeType="1"/>
          </p:cNvSpPr>
          <p:nvPr/>
        </p:nvSpPr>
        <p:spPr bwMode="auto">
          <a:xfrm flipH="1">
            <a:off x="2438400" y="4067175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7" name="Line 49"/>
          <p:cNvSpPr>
            <a:spLocks noChangeShapeType="1"/>
          </p:cNvSpPr>
          <p:nvPr/>
        </p:nvSpPr>
        <p:spPr bwMode="auto">
          <a:xfrm flipH="1">
            <a:off x="2514600" y="40386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8" name="Line 50"/>
          <p:cNvSpPr>
            <a:spLocks noChangeShapeType="1"/>
          </p:cNvSpPr>
          <p:nvPr/>
        </p:nvSpPr>
        <p:spPr bwMode="auto">
          <a:xfrm flipH="1">
            <a:off x="1371600" y="4495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79" name="Line 51"/>
          <p:cNvSpPr>
            <a:spLocks noChangeShapeType="1"/>
          </p:cNvSpPr>
          <p:nvPr/>
        </p:nvSpPr>
        <p:spPr bwMode="auto">
          <a:xfrm flipH="1">
            <a:off x="2971800" y="4495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0" name="Line 52"/>
          <p:cNvSpPr>
            <a:spLocks noChangeShapeType="1"/>
          </p:cNvSpPr>
          <p:nvPr/>
        </p:nvSpPr>
        <p:spPr bwMode="auto">
          <a:xfrm flipH="1">
            <a:off x="3048000" y="44958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1" name="Line 53"/>
          <p:cNvSpPr>
            <a:spLocks noChangeShapeType="1"/>
          </p:cNvSpPr>
          <p:nvPr/>
        </p:nvSpPr>
        <p:spPr bwMode="auto">
          <a:xfrm flipH="1">
            <a:off x="1919288" y="51816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2" name="Line 54"/>
          <p:cNvSpPr>
            <a:spLocks noChangeShapeType="1"/>
          </p:cNvSpPr>
          <p:nvPr/>
        </p:nvSpPr>
        <p:spPr bwMode="auto">
          <a:xfrm flipH="1">
            <a:off x="3048000" y="51816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3" name="Line 55"/>
          <p:cNvSpPr>
            <a:spLocks noChangeShapeType="1"/>
          </p:cNvSpPr>
          <p:nvPr/>
        </p:nvSpPr>
        <p:spPr bwMode="auto">
          <a:xfrm flipH="1">
            <a:off x="3505200" y="55626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4" name="Line 56"/>
          <p:cNvSpPr>
            <a:spLocks noChangeShapeType="1"/>
          </p:cNvSpPr>
          <p:nvPr/>
        </p:nvSpPr>
        <p:spPr bwMode="auto">
          <a:xfrm flipH="1">
            <a:off x="3581400" y="55626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5" name="Line 57"/>
          <p:cNvSpPr>
            <a:spLocks noChangeShapeType="1"/>
          </p:cNvSpPr>
          <p:nvPr/>
        </p:nvSpPr>
        <p:spPr bwMode="auto">
          <a:xfrm flipH="1">
            <a:off x="2743200" y="58674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6" name="Line 58"/>
          <p:cNvSpPr>
            <a:spLocks noChangeShapeType="1"/>
          </p:cNvSpPr>
          <p:nvPr/>
        </p:nvSpPr>
        <p:spPr bwMode="auto">
          <a:xfrm flipH="1">
            <a:off x="3657600" y="62484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7" name="Line 59"/>
          <p:cNvSpPr>
            <a:spLocks noChangeShapeType="1"/>
          </p:cNvSpPr>
          <p:nvPr/>
        </p:nvSpPr>
        <p:spPr bwMode="auto">
          <a:xfrm flipH="1">
            <a:off x="3733800" y="62484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88" name="Line 60"/>
          <p:cNvSpPr>
            <a:spLocks noChangeShapeType="1"/>
          </p:cNvSpPr>
          <p:nvPr/>
        </p:nvSpPr>
        <p:spPr bwMode="auto">
          <a:xfrm flipH="1">
            <a:off x="1371600" y="624840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55" name="Picture 66" descr="Star-05-june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500" y="59055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8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8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4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48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 nodeType="clickPar">
                      <p:stCondLst>
                        <p:cond delay="0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44"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  <p:bldP spid="48137" grpId="0"/>
      <p:bldP spid="48138" grpId="0"/>
      <p:bldP spid="48140" grpId="0"/>
      <p:bldP spid="48142" grpId="0"/>
      <p:bldP spid="48143" grpId="0" animBg="1"/>
      <p:bldP spid="48144" grpId="0"/>
      <p:bldP spid="48158" grpId="0"/>
      <p:bldP spid="48159" grpId="0"/>
      <p:bldP spid="48160" grpId="0"/>
      <p:bldP spid="48170" grpId="0"/>
      <p:bldP spid="48171" grpId="0" animBg="1"/>
      <p:bldP spid="48172" grpId="0" animBg="1"/>
      <p:bldP spid="48173" grpId="0" animBg="1"/>
      <p:bldP spid="48174" grpId="0" animBg="1"/>
      <p:bldP spid="48175" grpId="0" animBg="1"/>
      <p:bldP spid="48176" grpId="0" animBg="1"/>
      <p:bldP spid="48177" grpId="0" animBg="1"/>
      <p:bldP spid="48178" grpId="0" animBg="1"/>
      <p:bldP spid="48179" grpId="0" animBg="1"/>
      <p:bldP spid="48180" grpId="0" animBg="1"/>
      <p:bldP spid="48181" grpId="0" animBg="1"/>
      <p:bldP spid="48182" grpId="0" animBg="1"/>
      <p:bldP spid="48183" grpId="0" animBg="1"/>
      <p:bldP spid="48184" grpId="0" animBg="1"/>
      <p:bldP spid="48185" grpId="0" animBg="1"/>
      <p:bldP spid="48186" grpId="0" animBg="1"/>
      <p:bldP spid="48187" grpId="0" animBg="1"/>
      <p:bldP spid="481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86200" y="609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6148" name="Text Box 19"/>
          <p:cNvSpPr txBox="1">
            <a:spLocks noChangeArrowheads="1"/>
          </p:cNvSpPr>
          <p:nvPr/>
        </p:nvSpPr>
        <p:spPr bwMode="auto">
          <a:xfrm>
            <a:off x="228600" y="2057400"/>
            <a:ext cx="2743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A0597"/>
                </a:solidFill>
              </a:rPr>
              <a:t> Tìm hiểu bài:</a:t>
            </a:r>
          </a:p>
        </p:txBody>
      </p:sp>
      <p:sp>
        <p:nvSpPr>
          <p:cNvPr id="6149" name="Text Box 20"/>
          <p:cNvSpPr txBox="1">
            <a:spLocks noChangeArrowheads="1"/>
          </p:cNvSpPr>
          <p:nvPr/>
        </p:nvSpPr>
        <p:spPr bwMode="auto">
          <a:xfrm>
            <a:off x="3429000" y="100965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Quạt cho bà ngủ</a:t>
            </a:r>
          </a:p>
        </p:txBody>
      </p:sp>
      <p:sp>
        <p:nvSpPr>
          <p:cNvPr id="6150" name="Text Box 21"/>
          <p:cNvSpPr txBox="1">
            <a:spLocks noChangeArrowheads="1"/>
          </p:cNvSpPr>
          <p:nvPr/>
        </p:nvSpPr>
        <p:spPr bwMode="auto">
          <a:xfrm>
            <a:off x="5638800" y="146685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Thạch Quy</a:t>
            </a:r>
          </a:p>
        </p:txBody>
      </p:sp>
      <p:grpSp>
        <p:nvGrpSpPr>
          <p:cNvPr id="6151" name="Group 22"/>
          <p:cNvGrpSpPr>
            <a:grpSpLocks/>
          </p:cNvGrpSpPr>
          <p:nvPr/>
        </p:nvGrpSpPr>
        <p:grpSpPr bwMode="auto">
          <a:xfrm>
            <a:off x="228600" y="758825"/>
            <a:ext cx="2133600" cy="665163"/>
            <a:chOff x="192" y="574"/>
            <a:chExt cx="1344" cy="419"/>
          </a:xfrm>
        </p:grpSpPr>
        <p:grpSp>
          <p:nvGrpSpPr>
            <p:cNvPr id="6157" name="Group 23"/>
            <p:cNvGrpSpPr>
              <a:grpSpLocks/>
            </p:cNvGrpSpPr>
            <p:nvPr/>
          </p:nvGrpSpPr>
          <p:grpSpPr bwMode="auto">
            <a:xfrm>
              <a:off x="192" y="574"/>
              <a:ext cx="1344" cy="419"/>
              <a:chOff x="288" y="1200"/>
              <a:chExt cx="478" cy="298"/>
            </a:xfrm>
          </p:grpSpPr>
          <p:grpSp>
            <p:nvGrpSpPr>
              <p:cNvPr id="6159" name="Group 24"/>
              <p:cNvGrpSpPr>
                <a:grpSpLocks/>
              </p:cNvGrpSpPr>
              <p:nvPr/>
            </p:nvGrpSpPr>
            <p:grpSpPr bwMode="auto">
              <a:xfrm>
                <a:off x="288" y="1200"/>
                <a:ext cx="478" cy="298"/>
                <a:chOff x="999" y="3120"/>
                <a:chExt cx="768" cy="746"/>
              </a:xfrm>
            </p:grpSpPr>
            <p:sp>
              <p:nvSpPr>
                <p:cNvPr id="6161" name="AutoShape 25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6586" name="Freeform 26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sz="1600">
                    <a:latin typeface="Arial" pitchFamily="34" charset="0"/>
                  </a:endParaRPr>
                </a:p>
              </p:txBody>
            </p:sp>
            <p:sp>
              <p:nvSpPr>
                <p:cNvPr id="66587" name="Text Box 27"/>
                <p:cNvSpPr txBox="1">
                  <a:spLocks noChangeArrowheads="1"/>
                </p:cNvSpPr>
                <p:nvPr/>
              </p:nvSpPr>
              <p:spPr bwMode="gray">
                <a:xfrm>
                  <a:off x="1280" y="3325"/>
                  <a:ext cx="187" cy="51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endParaRPr>
                </a:p>
              </p:txBody>
            </p:sp>
          </p:grpSp>
          <p:sp>
            <p:nvSpPr>
              <p:cNvPr id="6160" name="Text Box 28"/>
              <p:cNvSpPr txBox="1">
                <a:spLocks noChangeArrowheads="1"/>
              </p:cNvSpPr>
              <p:nvPr/>
            </p:nvSpPr>
            <p:spPr bwMode="auto">
              <a:xfrm>
                <a:off x="406" y="1201"/>
                <a:ext cx="239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b="1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6158" name="Text Box 29"/>
            <p:cNvSpPr txBox="1">
              <a:spLocks noChangeArrowheads="1"/>
            </p:cNvSpPr>
            <p:nvPr/>
          </p:nvSpPr>
          <p:spPr bwMode="auto">
            <a:xfrm>
              <a:off x="243" y="576"/>
              <a:ext cx="120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</a:rPr>
                <a:t>SGK/23</a:t>
              </a:r>
            </a:p>
          </p:txBody>
        </p:sp>
      </p:grpSp>
      <p:sp>
        <p:nvSpPr>
          <p:cNvPr id="66590" name="Rectangle 30"/>
          <p:cNvSpPr>
            <a:spLocks noChangeArrowheads="1"/>
          </p:cNvSpPr>
          <p:nvPr/>
        </p:nvSpPr>
        <p:spPr bwMode="auto">
          <a:xfrm>
            <a:off x="228600" y="2817813"/>
            <a:ext cx="5653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 b="1">
                <a:cs typeface="Times New Roman" pitchFamily="18" charset="0"/>
              </a:rPr>
              <a:t>+ Bạn nhỏ trong bài thơ đang làm gì?</a:t>
            </a:r>
          </a:p>
        </p:txBody>
      </p:sp>
      <p:sp>
        <p:nvSpPr>
          <p:cNvPr id="66591" name="Rectangle 31"/>
          <p:cNvSpPr>
            <a:spLocks noChangeArrowheads="1"/>
          </p:cNvSpPr>
          <p:nvPr/>
        </p:nvSpPr>
        <p:spPr bwMode="auto">
          <a:xfrm>
            <a:off x="609600" y="3427413"/>
            <a:ext cx="34972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400">
                <a:solidFill>
                  <a:srgbClr val="990000"/>
                </a:solidFill>
              </a:rPr>
              <a:t>- </a:t>
            </a:r>
            <a:r>
              <a:rPr lang="en-US" sz="2400" b="1">
                <a:solidFill>
                  <a:srgbClr val="990000"/>
                </a:solidFill>
              </a:rPr>
              <a:t>Bạn quạt cho bà ngủ</a:t>
            </a:r>
            <a:r>
              <a:rPr lang="en-US" sz="2400"/>
              <a:t> </a:t>
            </a:r>
          </a:p>
        </p:txBody>
      </p:sp>
      <p:sp>
        <p:nvSpPr>
          <p:cNvPr id="66592" name="Rectangle 32"/>
          <p:cNvSpPr>
            <a:spLocks noChangeArrowheads="1"/>
          </p:cNvSpPr>
          <p:nvPr/>
        </p:nvSpPr>
        <p:spPr bwMode="auto">
          <a:xfrm>
            <a:off x="304800" y="3897313"/>
            <a:ext cx="807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/>
              <a:t>+ Cảnh vật trong nhà, ngoài vườn như thế nào?</a:t>
            </a:r>
          </a:p>
        </p:txBody>
      </p:sp>
      <p:sp>
        <p:nvSpPr>
          <p:cNvPr id="66593" name="Rectangle 33"/>
          <p:cNvSpPr>
            <a:spLocks noChangeArrowheads="1"/>
          </p:cNvSpPr>
          <p:nvPr/>
        </p:nvSpPr>
        <p:spPr bwMode="auto">
          <a:xfrm>
            <a:off x="533400" y="4022725"/>
            <a:ext cx="8153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400" b="1">
                <a:solidFill>
                  <a:srgbClr val="990000"/>
                </a:solidFill>
              </a:rPr>
              <a:t>- Mọi vật đều im lặng như đang ngủ: ngấn nắng ngủ 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thiu thiu trên tường, cốc chén nằm im, hoa cam, hoa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 khế ngoài vườn chín lặng lẽ, chỉ có một chú chim </a:t>
            </a:r>
          </a:p>
          <a:p>
            <a:pPr algn="l"/>
            <a:r>
              <a:rPr lang="en-US" sz="2400" b="1">
                <a:solidFill>
                  <a:srgbClr val="990000"/>
                </a:solidFill>
              </a:rPr>
              <a:t>chích choè đang hót.</a:t>
            </a:r>
          </a:p>
        </p:txBody>
      </p:sp>
      <p:pic>
        <p:nvPicPr>
          <p:cNvPr id="6156" name="Picture 35" descr="Star-05-june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15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6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90" grpId="0"/>
      <p:bldP spid="66591" grpId="0"/>
      <p:bldP spid="66592" grpId="0"/>
      <p:bldP spid="665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8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86200" y="6096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/>
              <a:t>Tập đọc</a:t>
            </a:r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304800" y="1706563"/>
            <a:ext cx="297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1A0597"/>
                </a:solidFill>
              </a:rPr>
              <a:t>Tìm hiểu bài</a:t>
            </a:r>
          </a:p>
        </p:txBody>
      </p:sp>
      <p:sp>
        <p:nvSpPr>
          <p:cNvPr id="7173" name="Text Box 13"/>
          <p:cNvSpPr txBox="1">
            <a:spLocks noChangeArrowheads="1"/>
          </p:cNvSpPr>
          <p:nvPr/>
        </p:nvSpPr>
        <p:spPr bwMode="auto">
          <a:xfrm>
            <a:off x="3429000" y="11430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</a:rPr>
              <a:t>Quạt cho bà ngủ</a:t>
            </a:r>
          </a:p>
        </p:txBody>
      </p:sp>
      <p:sp>
        <p:nvSpPr>
          <p:cNvPr id="7174" name="Text Box 14"/>
          <p:cNvSpPr txBox="1">
            <a:spLocks noChangeArrowheads="1"/>
          </p:cNvSpPr>
          <p:nvPr/>
        </p:nvSpPr>
        <p:spPr bwMode="auto">
          <a:xfrm>
            <a:off x="5638800" y="1600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40476"/>
                </a:solidFill>
              </a:rPr>
              <a:t>Thạch Quy</a:t>
            </a:r>
          </a:p>
        </p:txBody>
      </p:sp>
      <p:grpSp>
        <p:nvGrpSpPr>
          <p:cNvPr id="7175" name="Group 15"/>
          <p:cNvGrpSpPr>
            <a:grpSpLocks/>
          </p:cNvGrpSpPr>
          <p:nvPr/>
        </p:nvGrpSpPr>
        <p:grpSpPr bwMode="auto">
          <a:xfrm>
            <a:off x="228600" y="762000"/>
            <a:ext cx="2133600" cy="701675"/>
            <a:chOff x="192" y="576"/>
            <a:chExt cx="1344" cy="442"/>
          </a:xfrm>
        </p:grpSpPr>
        <p:grpSp>
          <p:nvGrpSpPr>
            <p:cNvPr id="7183" name="Group 16"/>
            <p:cNvGrpSpPr>
              <a:grpSpLocks/>
            </p:cNvGrpSpPr>
            <p:nvPr/>
          </p:nvGrpSpPr>
          <p:grpSpPr bwMode="auto">
            <a:xfrm>
              <a:off x="192" y="576"/>
              <a:ext cx="1344" cy="442"/>
              <a:chOff x="288" y="1200"/>
              <a:chExt cx="478" cy="314"/>
            </a:xfrm>
          </p:grpSpPr>
          <p:grpSp>
            <p:nvGrpSpPr>
              <p:cNvPr id="7185" name="Group 17"/>
              <p:cNvGrpSpPr>
                <a:grpSpLocks/>
              </p:cNvGrpSpPr>
              <p:nvPr/>
            </p:nvGrpSpPr>
            <p:grpSpPr bwMode="auto">
              <a:xfrm>
                <a:off x="288" y="1200"/>
                <a:ext cx="478" cy="314"/>
                <a:chOff x="999" y="3120"/>
                <a:chExt cx="768" cy="786"/>
              </a:xfrm>
            </p:grpSpPr>
            <p:sp>
              <p:nvSpPr>
                <p:cNvPr id="7187" name="AutoShape 1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555" name="Freeform 1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Arial" pitchFamily="34" charset="0"/>
                  </a:endParaRPr>
                </a:p>
              </p:txBody>
            </p:sp>
            <p:sp>
              <p:nvSpPr>
                <p:cNvPr id="65556" name="Text Box 20"/>
                <p:cNvSpPr txBox="1">
                  <a:spLocks noChangeArrowheads="1"/>
                </p:cNvSpPr>
                <p:nvPr/>
              </p:nvSpPr>
              <p:spPr bwMode="gray">
                <a:xfrm>
                  <a:off x="1280" y="3325"/>
                  <a:ext cx="187" cy="58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endParaRPr>
                </a:p>
              </p:txBody>
            </p:sp>
          </p:grpSp>
          <p:sp>
            <p:nvSpPr>
              <p:cNvPr id="7186" name="Text Box 21"/>
              <p:cNvSpPr txBox="1">
                <a:spLocks noChangeArrowheads="1"/>
              </p:cNvSpPr>
              <p:nvPr/>
            </p:nvSpPr>
            <p:spPr bwMode="auto">
              <a:xfrm>
                <a:off x="406" y="1200"/>
                <a:ext cx="239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sz="2000" b="1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7184" name="Text Box 22"/>
            <p:cNvSpPr txBox="1">
              <a:spLocks noChangeArrowheads="1"/>
            </p:cNvSpPr>
            <p:nvPr/>
          </p:nvSpPr>
          <p:spPr bwMode="auto">
            <a:xfrm>
              <a:off x="243" y="576"/>
              <a:ext cx="12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990000"/>
                  </a:solidFill>
                </a:rPr>
                <a:t>SGK/23</a:t>
              </a:r>
            </a:p>
          </p:txBody>
        </p:sp>
      </p:grpSp>
      <p:sp>
        <p:nvSpPr>
          <p:cNvPr id="65562" name="Rectangle 26"/>
          <p:cNvSpPr>
            <a:spLocks noChangeArrowheads="1"/>
          </p:cNvSpPr>
          <p:nvPr/>
        </p:nvSpPr>
        <p:spPr bwMode="auto">
          <a:xfrm>
            <a:off x="381000" y="2360613"/>
            <a:ext cx="31051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800" b="1"/>
              <a:t>+ Bà mơ thấy gì?</a:t>
            </a:r>
          </a:p>
        </p:txBody>
      </p:sp>
      <p:sp>
        <p:nvSpPr>
          <p:cNvPr id="65563" name="Rectangle 27"/>
          <p:cNvSpPr>
            <a:spLocks noChangeArrowheads="1"/>
          </p:cNvSpPr>
          <p:nvPr/>
        </p:nvSpPr>
        <p:spPr bwMode="auto">
          <a:xfrm>
            <a:off x="381000" y="2894013"/>
            <a:ext cx="80152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>
                <a:solidFill>
                  <a:srgbClr val="990000"/>
                </a:solidFill>
              </a:rPr>
              <a:t>- </a:t>
            </a:r>
            <a:r>
              <a:rPr lang="en-US" sz="2800" b="1">
                <a:solidFill>
                  <a:srgbClr val="990000"/>
                </a:solidFill>
              </a:rPr>
              <a:t>Bà mơ thấy cháu đang quạt hương thơm tới.</a:t>
            </a:r>
          </a:p>
        </p:txBody>
      </p:sp>
      <p:sp>
        <p:nvSpPr>
          <p:cNvPr id="65564" name="Rectangle 28"/>
          <p:cNvSpPr>
            <a:spLocks noChangeArrowheads="1"/>
          </p:cNvSpPr>
          <p:nvPr/>
        </p:nvSpPr>
        <p:spPr bwMode="auto">
          <a:xfrm>
            <a:off x="533400" y="3556000"/>
            <a:ext cx="6680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800" b="1"/>
              <a:t>+ Vì sao có thể đoán bà mơ như vậy? </a:t>
            </a:r>
          </a:p>
        </p:txBody>
      </p:sp>
      <p:sp>
        <p:nvSpPr>
          <p:cNvPr id="65565" name="WordArt 29"/>
          <p:cNvSpPr>
            <a:spLocks noChangeArrowheads="1" noChangeShapeType="1" noTextEdit="1"/>
          </p:cNvSpPr>
          <p:nvPr/>
        </p:nvSpPr>
        <p:spPr bwMode="auto">
          <a:xfrm>
            <a:off x="2819400" y="4419600"/>
            <a:ext cx="3305175" cy="5238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vi-VN" sz="3600" b="1" i="1" kern="1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57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Trao đổi nhóm hai</a:t>
            </a:r>
            <a:endParaRPr lang="en-US" sz="3600" b="1" i="1" kern="1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>
                  <a:alpha val="87057"/>
                </a:srgbClr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5566" name="Rectangle 30"/>
          <p:cNvSpPr>
            <a:spLocks noChangeArrowheads="1"/>
          </p:cNvSpPr>
          <p:nvPr/>
        </p:nvSpPr>
        <p:spPr bwMode="auto">
          <a:xfrm>
            <a:off x="381000" y="3949700"/>
            <a:ext cx="8458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800" b="1">
                <a:solidFill>
                  <a:srgbClr val="990000"/>
                </a:solidFill>
              </a:rPr>
              <a:t>-Vì cháu đã quạt cho bà rất lâu trước khi bà ngủ thiếp</a:t>
            </a:r>
          </a:p>
          <a:p>
            <a:pPr algn="l"/>
            <a:r>
              <a:rPr lang="en-US" sz="2800" b="1">
                <a:solidFill>
                  <a:srgbClr val="990000"/>
                </a:solidFill>
              </a:rPr>
              <a:t> đi nên bà mơ thấy cháu ngồi quạt. </a:t>
            </a:r>
          </a:p>
        </p:txBody>
      </p:sp>
      <p:sp>
        <p:nvSpPr>
          <p:cNvPr id="65567" name="Rectangle 31"/>
          <p:cNvSpPr>
            <a:spLocks noChangeArrowheads="1"/>
          </p:cNvSpPr>
          <p:nvPr/>
        </p:nvSpPr>
        <p:spPr bwMode="auto">
          <a:xfrm>
            <a:off x="414338" y="5216525"/>
            <a:ext cx="93345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800" b="1">
                <a:solidFill>
                  <a:srgbClr val="990000"/>
                </a:solidFill>
              </a:rPr>
              <a:t>- Vì trong giấc mơ, bà vẫn ngửi thấy hương thơm của</a:t>
            </a:r>
          </a:p>
          <a:p>
            <a:pPr algn="l"/>
            <a:r>
              <a:rPr lang="en-US" sz="2800" b="1">
                <a:solidFill>
                  <a:srgbClr val="990000"/>
                </a:solidFill>
              </a:rPr>
              <a:t> hoa cam, hoa khế .</a:t>
            </a:r>
          </a:p>
        </p:txBody>
      </p:sp>
      <p:sp>
        <p:nvSpPr>
          <p:cNvPr id="65568" name="Rectangle 32"/>
          <p:cNvSpPr>
            <a:spLocks noChangeArrowheads="1"/>
          </p:cNvSpPr>
          <p:nvPr/>
        </p:nvSpPr>
        <p:spPr bwMode="auto">
          <a:xfrm>
            <a:off x="457200" y="6107113"/>
            <a:ext cx="77739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800" b="1">
                <a:solidFill>
                  <a:srgbClr val="990000"/>
                </a:solidFill>
              </a:rPr>
              <a:t>- Vì bà yêu cháu và yêu ngôi nhà của mình…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55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5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2" grpId="0"/>
      <p:bldP spid="65563" grpId="0"/>
      <p:bldP spid="65564" grpId="0"/>
      <p:bldP spid="65565" grpId="0" animBg="1"/>
      <p:bldP spid="65565" grpId="1" animBg="1"/>
      <p:bldP spid="65566" grpId="0"/>
      <p:bldP spid="65567" grpId="0"/>
      <p:bldP spid="655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886200" y="609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gray">
          <a:xfrm>
            <a:off x="304800" y="1752600"/>
            <a:ext cx="41910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400" b="1">
                <a:solidFill>
                  <a:srgbClr val="140476"/>
                </a:solidFill>
              </a:rPr>
              <a:t>Học thuộc lòng bài thơ</a:t>
            </a:r>
          </a:p>
        </p:txBody>
      </p:sp>
      <p:sp>
        <p:nvSpPr>
          <p:cNvPr id="8197" name="Text Box 26"/>
          <p:cNvSpPr txBox="1">
            <a:spLocks noChangeArrowheads="1"/>
          </p:cNvSpPr>
          <p:nvPr/>
        </p:nvSpPr>
        <p:spPr bwMode="auto">
          <a:xfrm>
            <a:off x="3733800" y="1143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Quạt cho bà ngủ</a:t>
            </a:r>
          </a:p>
        </p:txBody>
      </p:sp>
      <p:grpSp>
        <p:nvGrpSpPr>
          <p:cNvPr id="8198" name="Group 28"/>
          <p:cNvGrpSpPr>
            <a:grpSpLocks/>
          </p:cNvGrpSpPr>
          <p:nvPr/>
        </p:nvGrpSpPr>
        <p:grpSpPr bwMode="auto">
          <a:xfrm>
            <a:off x="228600" y="758825"/>
            <a:ext cx="2133600" cy="665163"/>
            <a:chOff x="192" y="574"/>
            <a:chExt cx="1344" cy="419"/>
          </a:xfrm>
        </p:grpSpPr>
        <p:grpSp>
          <p:nvGrpSpPr>
            <p:cNvPr id="8204" name="Group 29"/>
            <p:cNvGrpSpPr>
              <a:grpSpLocks/>
            </p:cNvGrpSpPr>
            <p:nvPr/>
          </p:nvGrpSpPr>
          <p:grpSpPr bwMode="auto">
            <a:xfrm>
              <a:off x="192" y="574"/>
              <a:ext cx="1344" cy="419"/>
              <a:chOff x="288" y="1200"/>
              <a:chExt cx="478" cy="298"/>
            </a:xfrm>
          </p:grpSpPr>
          <p:grpSp>
            <p:nvGrpSpPr>
              <p:cNvPr id="8206" name="Group 30"/>
              <p:cNvGrpSpPr>
                <a:grpSpLocks/>
              </p:cNvGrpSpPr>
              <p:nvPr/>
            </p:nvGrpSpPr>
            <p:grpSpPr bwMode="auto">
              <a:xfrm>
                <a:off x="288" y="1200"/>
                <a:ext cx="478" cy="298"/>
                <a:chOff x="999" y="3120"/>
                <a:chExt cx="768" cy="746"/>
              </a:xfrm>
            </p:grpSpPr>
            <p:sp>
              <p:nvSpPr>
                <p:cNvPr id="8208" name="AutoShape 3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2256" name="Freeform 3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sz="1600">
                    <a:latin typeface="Arial" pitchFamily="34" charset="0"/>
                  </a:endParaRPr>
                </a:p>
              </p:txBody>
            </p:sp>
            <p:sp>
              <p:nvSpPr>
                <p:cNvPr id="52257" name="Text Box 33"/>
                <p:cNvSpPr txBox="1">
                  <a:spLocks noChangeArrowheads="1"/>
                </p:cNvSpPr>
                <p:nvPr/>
              </p:nvSpPr>
              <p:spPr bwMode="gray">
                <a:xfrm>
                  <a:off x="1280" y="3325"/>
                  <a:ext cx="187" cy="51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endParaRPr>
                </a:p>
              </p:txBody>
            </p:sp>
          </p:grpSp>
          <p:sp>
            <p:nvSpPr>
              <p:cNvPr id="8207" name="Text Box 34"/>
              <p:cNvSpPr txBox="1">
                <a:spLocks noChangeArrowheads="1"/>
              </p:cNvSpPr>
              <p:nvPr/>
            </p:nvSpPr>
            <p:spPr bwMode="auto">
              <a:xfrm>
                <a:off x="406" y="1201"/>
                <a:ext cx="239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b="1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8205" name="Text Box 35"/>
            <p:cNvSpPr txBox="1">
              <a:spLocks noChangeArrowheads="1"/>
            </p:cNvSpPr>
            <p:nvPr/>
          </p:nvSpPr>
          <p:spPr bwMode="auto">
            <a:xfrm>
              <a:off x="243" y="576"/>
              <a:ext cx="120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</a:rPr>
                <a:t>SGK/23</a:t>
              </a:r>
            </a:p>
          </p:txBody>
        </p:sp>
      </p:grpSp>
      <p:sp>
        <p:nvSpPr>
          <p:cNvPr id="52261" name="Rectangle 37"/>
          <p:cNvSpPr>
            <a:spLocks noChangeArrowheads="1"/>
          </p:cNvSpPr>
          <p:nvPr/>
        </p:nvSpPr>
        <p:spPr bwMode="auto">
          <a:xfrm>
            <a:off x="762000" y="2362200"/>
            <a:ext cx="4572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</a:t>
            </a:r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Ơi chích choè ơi! </a:t>
            </a:r>
            <a:endParaRPr lang="en-US" sz="24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        Chim đừng hót nữa, </a:t>
            </a:r>
            <a:endParaRPr lang="en-US" sz="24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        Bà em ốm rồi, </a:t>
            </a:r>
            <a:endParaRPr lang="en-US" sz="24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</a:t>
            </a:r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Lặng  cho bà ngủ </a:t>
            </a:r>
          </a:p>
        </p:txBody>
      </p:sp>
      <p:sp>
        <p:nvSpPr>
          <p:cNvPr id="52262" name="Rectangle 38"/>
          <p:cNvSpPr>
            <a:spLocks noChangeArrowheads="1"/>
          </p:cNvSpPr>
          <p:nvPr/>
        </p:nvSpPr>
        <p:spPr bwMode="auto">
          <a:xfrm>
            <a:off x="1295400" y="4267200"/>
            <a:ext cx="350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Bàn tay bé nhỏ</a:t>
            </a:r>
          </a:p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Vẫy quạt thật đều</a:t>
            </a:r>
          </a:p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Ngấn nắng thiu thiu</a:t>
            </a:r>
          </a:p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Đậu trên tường trắng</a:t>
            </a:r>
          </a:p>
        </p:txBody>
      </p:sp>
      <p:sp>
        <p:nvSpPr>
          <p:cNvPr id="52263" name="Rectangle 39"/>
          <p:cNvSpPr>
            <a:spLocks noChangeArrowheads="1"/>
          </p:cNvSpPr>
          <p:nvPr/>
        </p:nvSpPr>
        <p:spPr bwMode="auto">
          <a:xfrm>
            <a:off x="5334000" y="2362200"/>
            <a:ext cx="350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Căn nhà đã vắng</a:t>
            </a:r>
          </a:p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Cốc chén nằm im.</a:t>
            </a:r>
          </a:p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Đôi mắt lim dim</a:t>
            </a:r>
          </a:p>
          <a:p>
            <a:pPr algn="l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Ngủ ngon bà nhé.</a:t>
            </a:r>
          </a:p>
        </p:txBody>
      </p:sp>
      <p:sp>
        <p:nvSpPr>
          <p:cNvPr id="52265" name="Rectangle 41"/>
          <p:cNvSpPr>
            <a:spLocks noChangeArrowheads="1"/>
          </p:cNvSpPr>
          <p:nvPr/>
        </p:nvSpPr>
        <p:spPr bwMode="auto">
          <a:xfrm>
            <a:off x="4648200" y="4267200"/>
            <a:ext cx="4343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        </a:t>
            </a:r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Hoa cam, hoa khế</a:t>
            </a:r>
            <a:endParaRPr lang="en-US" sz="24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        Chín lặng trong vườn, </a:t>
            </a:r>
            <a:endParaRPr lang="en-US" sz="24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        Bà mơ tay cháu </a:t>
            </a:r>
            <a:endParaRPr lang="en-US" sz="2400">
              <a:solidFill>
                <a:srgbClr val="1A0597"/>
              </a:solidFill>
            </a:endParaRPr>
          </a:p>
          <a:p>
            <a:pPr algn="l"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        Quạt  đầy hương thơm</a:t>
            </a:r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52266" name="Text Box 42"/>
          <p:cNvSpPr txBox="1">
            <a:spLocks noChangeArrowheads="1"/>
          </p:cNvSpPr>
          <p:nvPr/>
        </p:nvSpPr>
        <p:spPr bwMode="auto">
          <a:xfrm>
            <a:off x="6553200" y="60960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Thạch Quy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2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2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2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52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 animBg="1"/>
      <p:bldP spid="52261" grpId="0" build="allAtOnce"/>
      <p:bldP spid="52262" grpId="0"/>
      <p:bldP spid="52263" grpId="0"/>
      <p:bldP spid="52265" grpId="0"/>
      <p:bldP spid="522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886200" y="6096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 u="sng"/>
              <a:t>Tập đọc</a:t>
            </a:r>
          </a:p>
        </p:txBody>
      </p:sp>
      <p:sp>
        <p:nvSpPr>
          <p:cNvPr id="9220" name="Text Box 24"/>
          <p:cNvSpPr txBox="1">
            <a:spLocks noChangeArrowheads="1"/>
          </p:cNvSpPr>
          <p:nvPr/>
        </p:nvSpPr>
        <p:spPr bwMode="auto">
          <a:xfrm>
            <a:off x="3733800" y="1143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Quạt cho bà ngủ</a:t>
            </a:r>
          </a:p>
        </p:txBody>
      </p:sp>
      <p:sp>
        <p:nvSpPr>
          <p:cNvPr id="9221" name="Text Box 25"/>
          <p:cNvSpPr txBox="1">
            <a:spLocks noChangeArrowheads="1"/>
          </p:cNvSpPr>
          <p:nvPr/>
        </p:nvSpPr>
        <p:spPr bwMode="auto">
          <a:xfrm>
            <a:off x="6553200" y="569595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solidFill>
                  <a:srgbClr val="140476"/>
                </a:solidFill>
              </a:rPr>
              <a:t>Thạch Quy</a:t>
            </a:r>
          </a:p>
        </p:txBody>
      </p:sp>
      <p:grpSp>
        <p:nvGrpSpPr>
          <p:cNvPr id="9222" name="Group 26"/>
          <p:cNvGrpSpPr>
            <a:grpSpLocks/>
          </p:cNvGrpSpPr>
          <p:nvPr/>
        </p:nvGrpSpPr>
        <p:grpSpPr bwMode="auto">
          <a:xfrm>
            <a:off x="228600" y="758825"/>
            <a:ext cx="2133600" cy="665163"/>
            <a:chOff x="192" y="574"/>
            <a:chExt cx="1344" cy="419"/>
          </a:xfrm>
        </p:grpSpPr>
        <p:grpSp>
          <p:nvGrpSpPr>
            <p:cNvPr id="9271" name="Group 27"/>
            <p:cNvGrpSpPr>
              <a:grpSpLocks/>
            </p:cNvGrpSpPr>
            <p:nvPr/>
          </p:nvGrpSpPr>
          <p:grpSpPr bwMode="auto">
            <a:xfrm>
              <a:off x="192" y="574"/>
              <a:ext cx="1344" cy="419"/>
              <a:chOff x="288" y="1200"/>
              <a:chExt cx="478" cy="298"/>
            </a:xfrm>
          </p:grpSpPr>
          <p:grpSp>
            <p:nvGrpSpPr>
              <p:cNvPr id="9273" name="Group 28"/>
              <p:cNvGrpSpPr>
                <a:grpSpLocks/>
              </p:cNvGrpSpPr>
              <p:nvPr/>
            </p:nvGrpSpPr>
            <p:grpSpPr bwMode="auto">
              <a:xfrm>
                <a:off x="288" y="1200"/>
                <a:ext cx="478" cy="298"/>
                <a:chOff x="999" y="3120"/>
                <a:chExt cx="768" cy="746"/>
              </a:xfrm>
            </p:grpSpPr>
            <p:sp>
              <p:nvSpPr>
                <p:cNvPr id="9275" name="AutoShape 2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3278" name="Freeform 30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 sz="1600">
                    <a:latin typeface="Arial" pitchFamily="34" charset="0"/>
                  </a:endParaRPr>
                </a:p>
              </p:txBody>
            </p:sp>
            <p:sp>
              <p:nvSpPr>
                <p:cNvPr id="53279" name="Text Box 31"/>
                <p:cNvSpPr txBox="1">
                  <a:spLocks noChangeArrowheads="1"/>
                </p:cNvSpPr>
                <p:nvPr/>
              </p:nvSpPr>
              <p:spPr bwMode="gray">
                <a:xfrm>
                  <a:off x="1280" y="3325"/>
                  <a:ext cx="187" cy="51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endParaRPr>
                </a:p>
              </p:txBody>
            </p:sp>
          </p:grpSp>
          <p:sp>
            <p:nvSpPr>
              <p:cNvPr id="9274" name="Text Box 32"/>
              <p:cNvSpPr txBox="1">
                <a:spLocks noChangeArrowheads="1"/>
              </p:cNvSpPr>
              <p:nvPr/>
            </p:nvSpPr>
            <p:spPr bwMode="auto">
              <a:xfrm>
                <a:off x="406" y="1201"/>
                <a:ext cx="239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b="1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9272" name="Text Box 33"/>
            <p:cNvSpPr txBox="1">
              <a:spLocks noChangeArrowheads="1"/>
            </p:cNvSpPr>
            <p:nvPr/>
          </p:nvSpPr>
          <p:spPr bwMode="auto">
            <a:xfrm>
              <a:off x="243" y="576"/>
              <a:ext cx="120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990000"/>
                  </a:solidFill>
                </a:rPr>
                <a:t>SGK/23</a:t>
              </a:r>
            </a:p>
          </p:txBody>
        </p:sp>
      </p:grpSp>
      <p:sp>
        <p:nvSpPr>
          <p:cNvPr id="9223" name="Rectangle 35"/>
          <p:cNvSpPr>
            <a:spLocks noChangeArrowheads="1"/>
          </p:cNvSpPr>
          <p:nvPr/>
        </p:nvSpPr>
        <p:spPr bwMode="auto">
          <a:xfrm>
            <a:off x="823913" y="206375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Ơi</a:t>
            </a:r>
          </a:p>
        </p:txBody>
      </p:sp>
      <p:sp>
        <p:nvSpPr>
          <p:cNvPr id="53285" name="Rectangle 37"/>
          <p:cNvSpPr>
            <a:spLocks noChangeArrowheads="1"/>
          </p:cNvSpPr>
          <p:nvPr/>
        </p:nvSpPr>
        <p:spPr bwMode="auto">
          <a:xfrm>
            <a:off x="1130300" y="2063750"/>
            <a:ext cx="1790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chích choè</a:t>
            </a:r>
          </a:p>
        </p:txBody>
      </p:sp>
      <p:sp>
        <p:nvSpPr>
          <p:cNvPr id="53287" name="Rectangle 39"/>
          <p:cNvSpPr>
            <a:spLocks noChangeArrowheads="1"/>
          </p:cNvSpPr>
          <p:nvPr/>
        </p:nvSpPr>
        <p:spPr bwMode="auto">
          <a:xfrm>
            <a:off x="2919413" y="2073275"/>
            <a:ext cx="579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ơi!</a:t>
            </a:r>
          </a:p>
        </p:txBody>
      </p:sp>
      <p:sp>
        <p:nvSpPr>
          <p:cNvPr id="9226" name="Rectangle 41"/>
          <p:cNvSpPr>
            <a:spLocks noChangeArrowheads="1"/>
          </p:cNvSpPr>
          <p:nvPr/>
        </p:nvSpPr>
        <p:spPr bwMode="auto">
          <a:xfrm>
            <a:off x="769938" y="2444750"/>
            <a:ext cx="9540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Chim</a:t>
            </a:r>
          </a:p>
        </p:txBody>
      </p:sp>
      <p:sp>
        <p:nvSpPr>
          <p:cNvPr id="53291" name="Rectangle 43"/>
          <p:cNvSpPr>
            <a:spLocks noChangeArrowheads="1"/>
          </p:cNvSpPr>
          <p:nvPr/>
        </p:nvSpPr>
        <p:spPr bwMode="auto">
          <a:xfrm>
            <a:off x="1674813" y="2444750"/>
            <a:ext cx="966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đừng</a:t>
            </a:r>
          </a:p>
        </p:txBody>
      </p:sp>
      <p:sp>
        <p:nvSpPr>
          <p:cNvPr id="53293" name="Rectangle 45"/>
          <p:cNvSpPr>
            <a:spLocks noChangeArrowheads="1"/>
          </p:cNvSpPr>
          <p:nvPr/>
        </p:nvSpPr>
        <p:spPr bwMode="auto">
          <a:xfrm>
            <a:off x="2549525" y="2444750"/>
            <a:ext cx="1411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hót nữa,</a:t>
            </a:r>
          </a:p>
        </p:txBody>
      </p:sp>
      <p:sp>
        <p:nvSpPr>
          <p:cNvPr id="9229" name="Rectangle 47"/>
          <p:cNvSpPr>
            <a:spLocks noChangeArrowheads="1"/>
          </p:cNvSpPr>
          <p:nvPr/>
        </p:nvSpPr>
        <p:spPr bwMode="auto">
          <a:xfrm>
            <a:off x="773113" y="2859088"/>
            <a:ext cx="579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Bà</a:t>
            </a:r>
          </a:p>
        </p:txBody>
      </p:sp>
      <p:sp>
        <p:nvSpPr>
          <p:cNvPr id="53297" name="Rectangle 49"/>
          <p:cNvSpPr>
            <a:spLocks noChangeArrowheads="1"/>
          </p:cNvSpPr>
          <p:nvPr/>
        </p:nvSpPr>
        <p:spPr bwMode="auto">
          <a:xfrm>
            <a:off x="1252538" y="2859088"/>
            <a:ext cx="6302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em</a:t>
            </a:r>
          </a:p>
        </p:txBody>
      </p:sp>
      <p:sp>
        <p:nvSpPr>
          <p:cNvPr id="53299" name="Rectangle 51"/>
          <p:cNvSpPr>
            <a:spLocks noChangeArrowheads="1"/>
          </p:cNvSpPr>
          <p:nvPr/>
        </p:nvSpPr>
        <p:spPr bwMode="auto">
          <a:xfrm>
            <a:off x="1724025" y="2863850"/>
            <a:ext cx="1209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ốm rồi,</a:t>
            </a:r>
          </a:p>
        </p:txBody>
      </p:sp>
      <p:sp>
        <p:nvSpPr>
          <p:cNvPr id="9232" name="Rectangle 53"/>
          <p:cNvSpPr>
            <a:spLocks noChangeArrowheads="1"/>
          </p:cNvSpPr>
          <p:nvPr/>
        </p:nvSpPr>
        <p:spPr bwMode="auto">
          <a:xfrm>
            <a:off x="636588" y="3224213"/>
            <a:ext cx="989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1A0597"/>
                </a:solidFill>
                <a:cs typeface="Times New Roman" pitchFamily="18" charset="0"/>
              </a:rPr>
              <a:t> </a:t>
            </a:r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Lặng</a:t>
            </a:r>
          </a:p>
        </p:txBody>
      </p:sp>
      <p:sp>
        <p:nvSpPr>
          <p:cNvPr id="53303" name="Rectangle 55"/>
          <p:cNvSpPr>
            <a:spLocks noChangeArrowheads="1"/>
          </p:cNvSpPr>
          <p:nvPr/>
        </p:nvSpPr>
        <p:spPr bwMode="auto">
          <a:xfrm>
            <a:off x="1565275" y="3224213"/>
            <a:ext cx="7318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cho</a:t>
            </a:r>
          </a:p>
        </p:txBody>
      </p:sp>
      <p:sp>
        <p:nvSpPr>
          <p:cNvPr id="53305" name="Rectangle 57"/>
          <p:cNvSpPr>
            <a:spLocks noChangeArrowheads="1"/>
          </p:cNvSpPr>
          <p:nvPr/>
        </p:nvSpPr>
        <p:spPr bwMode="auto">
          <a:xfrm>
            <a:off x="2147888" y="3209925"/>
            <a:ext cx="1276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bà ngủ </a:t>
            </a:r>
          </a:p>
        </p:txBody>
      </p:sp>
      <p:sp>
        <p:nvSpPr>
          <p:cNvPr id="9235" name="Rectangle 59"/>
          <p:cNvSpPr>
            <a:spLocks noChangeArrowheads="1"/>
          </p:cNvSpPr>
          <p:nvPr/>
        </p:nvSpPr>
        <p:spPr bwMode="auto">
          <a:xfrm>
            <a:off x="765175" y="3943350"/>
            <a:ext cx="766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Bàn</a:t>
            </a:r>
          </a:p>
        </p:txBody>
      </p:sp>
      <p:sp>
        <p:nvSpPr>
          <p:cNvPr id="53309" name="Rectangle 61"/>
          <p:cNvSpPr>
            <a:spLocks noChangeArrowheads="1"/>
          </p:cNvSpPr>
          <p:nvPr/>
        </p:nvSpPr>
        <p:spPr bwMode="auto">
          <a:xfrm>
            <a:off x="1477963" y="3943350"/>
            <a:ext cx="630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tay</a:t>
            </a:r>
          </a:p>
        </p:txBody>
      </p:sp>
      <p:sp>
        <p:nvSpPr>
          <p:cNvPr id="53311" name="Rectangle 63"/>
          <p:cNvSpPr>
            <a:spLocks noChangeArrowheads="1"/>
          </p:cNvSpPr>
          <p:nvPr/>
        </p:nvSpPr>
        <p:spPr bwMode="auto">
          <a:xfrm>
            <a:off x="1917700" y="3943350"/>
            <a:ext cx="1190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bé nhỏ</a:t>
            </a:r>
          </a:p>
        </p:txBody>
      </p:sp>
      <p:sp>
        <p:nvSpPr>
          <p:cNvPr id="9238" name="Rectangle 65"/>
          <p:cNvSpPr>
            <a:spLocks noChangeArrowheads="1"/>
          </p:cNvSpPr>
          <p:nvPr/>
        </p:nvSpPr>
        <p:spPr bwMode="auto">
          <a:xfrm>
            <a:off x="693738" y="4329113"/>
            <a:ext cx="73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Vẫy</a:t>
            </a:r>
          </a:p>
        </p:txBody>
      </p:sp>
      <p:sp>
        <p:nvSpPr>
          <p:cNvPr id="53315" name="Rectangle 67"/>
          <p:cNvSpPr>
            <a:spLocks noChangeArrowheads="1"/>
          </p:cNvSpPr>
          <p:nvPr/>
        </p:nvSpPr>
        <p:spPr bwMode="auto">
          <a:xfrm>
            <a:off x="1322388" y="4329113"/>
            <a:ext cx="833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quạt</a:t>
            </a:r>
          </a:p>
        </p:txBody>
      </p:sp>
      <p:sp>
        <p:nvSpPr>
          <p:cNvPr id="53317" name="Rectangle 69"/>
          <p:cNvSpPr>
            <a:spLocks noChangeArrowheads="1"/>
          </p:cNvSpPr>
          <p:nvPr/>
        </p:nvSpPr>
        <p:spPr bwMode="auto">
          <a:xfrm>
            <a:off x="2003425" y="4329113"/>
            <a:ext cx="1381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thật đều</a:t>
            </a:r>
          </a:p>
        </p:txBody>
      </p:sp>
      <p:sp>
        <p:nvSpPr>
          <p:cNvPr id="9241" name="Rectangle 71"/>
          <p:cNvSpPr>
            <a:spLocks noChangeArrowheads="1"/>
          </p:cNvSpPr>
          <p:nvPr/>
        </p:nvSpPr>
        <p:spPr bwMode="auto">
          <a:xfrm>
            <a:off x="679450" y="4786313"/>
            <a:ext cx="954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Ngấn</a:t>
            </a:r>
          </a:p>
        </p:txBody>
      </p:sp>
      <p:sp>
        <p:nvSpPr>
          <p:cNvPr id="53321" name="Rectangle 73"/>
          <p:cNvSpPr>
            <a:spLocks noChangeArrowheads="1"/>
          </p:cNvSpPr>
          <p:nvPr/>
        </p:nvSpPr>
        <p:spPr bwMode="auto">
          <a:xfrm>
            <a:off x="1546225" y="4786313"/>
            <a:ext cx="9191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nắng</a:t>
            </a:r>
          </a:p>
        </p:txBody>
      </p:sp>
      <p:sp>
        <p:nvSpPr>
          <p:cNvPr id="53323" name="Rectangle 75"/>
          <p:cNvSpPr>
            <a:spLocks noChangeArrowheads="1"/>
          </p:cNvSpPr>
          <p:nvPr/>
        </p:nvSpPr>
        <p:spPr bwMode="auto">
          <a:xfrm>
            <a:off x="2363788" y="4786313"/>
            <a:ext cx="1395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thiu thiu</a:t>
            </a:r>
          </a:p>
        </p:txBody>
      </p:sp>
      <p:sp>
        <p:nvSpPr>
          <p:cNvPr id="9244" name="Rectangle 77"/>
          <p:cNvSpPr>
            <a:spLocks noChangeArrowheads="1"/>
          </p:cNvSpPr>
          <p:nvPr/>
        </p:nvSpPr>
        <p:spPr bwMode="auto">
          <a:xfrm>
            <a:off x="709613" y="5191125"/>
            <a:ext cx="766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Đậu</a:t>
            </a:r>
          </a:p>
        </p:txBody>
      </p:sp>
      <p:sp>
        <p:nvSpPr>
          <p:cNvPr id="53327" name="Rectangle 79"/>
          <p:cNvSpPr>
            <a:spLocks noChangeArrowheads="1"/>
          </p:cNvSpPr>
          <p:nvPr/>
        </p:nvSpPr>
        <p:spPr bwMode="auto">
          <a:xfrm>
            <a:off x="1431925" y="5191125"/>
            <a:ext cx="766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trên</a:t>
            </a:r>
          </a:p>
        </p:txBody>
      </p:sp>
      <p:sp>
        <p:nvSpPr>
          <p:cNvPr id="53329" name="Rectangle 81"/>
          <p:cNvSpPr>
            <a:spLocks noChangeArrowheads="1"/>
          </p:cNvSpPr>
          <p:nvPr/>
        </p:nvSpPr>
        <p:spPr bwMode="auto">
          <a:xfrm>
            <a:off x="2017713" y="5191125"/>
            <a:ext cx="1943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tường trắng</a:t>
            </a:r>
          </a:p>
        </p:txBody>
      </p:sp>
      <p:sp>
        <p:nvSpPr>
          <p:cNvPr id="9247" name="Rectangle 83"/>
          <p:cNvSpPr>
            <a:spLocks noChangeArrowheads="1"/>
          </p:cNvSpPr>
          <p:nvPr/>
        </p:nvSpPr>
        <p:spPr bwMode="auto">
          <a:xfrm>
            <a:off x="4614863" y="2038350"/>
            <a:ext cx="7667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Căn</a:t>
            </a:r>
          </a:p>
        </p:txBody>
      </p:sp>
      <p:sp>
        <p:nvSpPr>
          <p:cNvPr id="53333" name="Rectangle 85"/>
          <p:cNvSpPr>
            <a:spLocks noChangeArrowheads="1"/>
          </p:cNvSpPr>
          <p:nvPr/>
        </p:nvSpPr>
        <p:spPr bwMode="auto">
          <a:xfrm>
            <a:off x="5300663" y="2038350"/>
            <a:ext cx="731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nhà</a:t>
            </a:r>
          </a:p>
        </p:txBody>
      </p:sp>
      <p:sp>
        <p:nvSpPr>
          <p:cNvPr id="53335" name="Rectangle 87"/>
          <p:cNvSpPr>
            <a:spLocks noChangeArrowheads="1"/>
          </p:cNvSpPr>
          <p:nvPr/>
        </p:nvSpPr>
        <p:spPr bwMode="auto">
          <a:xfrm>
            <a:off x="5918200" y="2038350"/>
            <a:ext cx="134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đã vắng</a:t>
            </a:r>
          </a:p>
        </p:txBody>
      </p:sp>
      <p:sp>
        <p:nvSpPr>
          <p:cNvPr id="9250" name="Rectangle 89"/>
          <p:cNvSpPr>
            <a:spLocks noChangeArrowheads="1"/>
          </p:cNvSpPr>
          <p:nvPr/>
        </p:nvSpPr>
        <p:spPr bwMode="auto">
          <a:xfrm>
            <a:off x="4594225" y="2428875"/>
            <a:ext cx="766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Cốc</a:t>
            </a:r>
          </a:p>
        </p:txBody>
      </p:sp>
      <p:sp>
        <p:nvSpPr>
          <p:cNvPr id="53339" name="Rectangle 91"/>
          <p:cNvSpPr>
            <a:spLocks noChangeArrowheads="1"/>
          </p:cNvSpPr>
          <p:nvPr/>
        </p:nvSpPr>
        <p:spPr bwMode="auto">
          <a:xfrm>
            <a:off x="5221288" y="2428875"/>
            <a:ext cx="9032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chén</a:t>
            </a:r>
          </a:p>
        </p:txBody>
      </p:sp>
      <p:sp>
        <p:nvSpPr>
          <p:cNvPr id="53341" name="Rectangle 93"/>
          <p:cNvSpPr>
            <a:spLocks noChangeArrowheads="1"/>
          </p:cNvSpPr>
          <p:nvPr/>
        </p:nvSpPr>
        <p:spPr bwMode="auto">
          <a:xfrm>
            <a:off x="6029325" y="2428875"/>
            <a:ext cx="134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nằm im.</a:t>
            </a:r>
          </a:p>
        </p:txBody>
      </p:sp>
      <p:sp>
        <p:nvSpPr>
          <p:cNvPr id="9253" name="Rectangle 95"/>
          <p:cNvSpPr>
            <a:spLocks noChangeArrowheads="1"/>
          </p:cNvSpPr>
          <p:nvPr/>
        </p:nvSpPr>
        <p:spPr bwMode="auto">
          <a:xfrm>
            <a:off x="4702175" y="2819400"/>
            <a:ext cx="679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Đôi</a:t>
            </a:r>
          </a:p>
        </p:txBody>
      </p:sp>
      <p:sp>
        <p:nvSpPr>
          <p:cNvPr id="53345" name="Rectangle 97"/>
          <p:cNvSpPr>
            <a:spLocks noChangeArrowheads="1"/>
          </p:cNvSpPr>
          <p:nvPr/>
        </p:nvSpPr>
        <p:spPr bwMode="auto">
          <a:xfrm>
            <a:off x="5346700" y="2819400"/>
            <a:ext cx="733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mắt</a:t>
            </a:r>
          </a:p>
        </p:txBody>
      </p:sp>
      <p:sp>
        <p:nvSpPr>
          <p:cNvPr id="53347" name="Rectangle 99"/>
          <p:cNvSpPr>
            <a:spLocks noChangeArrowheads="1"/>
          </p:cNvSpPr>
          <p:nvPr/>
        </p:nvSpPr>
        <p:spPr bwMode="auto">
          <a:xfrm>
            <a:off x="5992813" y="2819400"/>
            <a:ext cx="126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lim dim</a:t>
            </a:r>
          </a:p>
        </p:txBody>
      </p:sp>
      <p:sp>
        <p:nvSpPr>
          <p:cNvPr id="9256" name="Rectangle 101"/>
          <p:cNvSpPr>
            <a:spLocks noChangeArrowheads="1"/>
          </p:cNvSpPr>
          <p:nvPr/>
        </p:nvSpPr>
        <p:spPr bwMode="auto">
          <a:xfrm>
            <a:off x="4657725" y="3181350"/>
            <a:ext cx="782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Ngủ</a:t>
            </a:r>
          </a:p>
        </p:txBody>
      </p:sp>
      <p:sp>
        <p:nvSpPr>
          <p:cNvPr id="53351" name="Rectangle 103"/>
          <p:cNvSpPr>
            <a:spLocks noChangeArrowheads="1"/>
          </p:cNvSpPr>
          <p:nvPr/>
        </p:nvSpPr>
        <p:spPr bwMode="auto">
          <a:xfrm>
            <a:off x="5389563" y="3181350"/>
            <a:ext cx="9350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ngon</a:t>
            </a:r>
          </a:p>
        </p:txBody>
      </p:sp>
      <p:sp>
        <p:nvSpPr>
          <p:cNvPr id="53353" name="Rectangle 105"/>
          <p:cNvSpPr>
            <a:spLocks noChangeArrowheads="1"/>
          </p:cNvSpPr>
          <p:nvPr/>
        </p:nvSpPr>
        <p:spPr bwMode="auto">
          <a:xfrm>
            <a:off x="6281738" y="3181350"/>
            <a:ext cx="126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bà nhé.</a:t>
            </a:r>
          </a:p>
        </p:txBody>
      </p:sp>
      <p:sp>
        <p:nvSpPr>
          <p:cNvPr id="9259" name="Rectangle 107"/>
          <p:cNvSpPr>
            <a:spLocks noChangeArrowheads="1"/>
          </p:cNvSpPr>
          <p:nvPr/>
        </p:nvSpPr>
        <p:spPr bwMode="auto">
          <a:xfrm>
            <a:off x="4711700" y="3990975"/>
            <a:ext cx="766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Hoa</a:t>
            </a:r>
          </a:p>
        </p:txBody>
      </p:sp>
      <p:sp>
        <p:nvSpPr>
          <p:cNvPr id="53357" name="Rectangle 109"/>
          <p:cNvSpPr>
            <a:spLocks noChangeArrowheads="1"/>
          </p:cNvSpPr>
          <p:nvPr/>
        </p:nvSpPr>
        <p:spPr bwMode="auto">
          <a:xfrm>
            <a:off x="5437188" y="3990975"/>
            <a:ext cx="8874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cam,</a:t>
            </a:r>
          </a:p>
        </p:txBody>
      </p:sp>
      <p:sp>
        <p:nvSpPr>
          <p:cNvPr id="53359" name="Rectangle 111"/>
          <p:cNvSpPr>
            <a:spLocks noChangeArrowheads="1"/>
          </p:cNvSpPr>
          <p:nvPr/>
        </p:nvSpPr>
        <p:spPr bwMode="auto">
          <a:xfrm>
            <a:off x="6243638" y="3990975"/>
            <a:ext cx="134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hoa khế</a:t>
            </a:r>
          </a:p>
        </p:txBody>
      </p:sp>
      <p:sp>
        <p:nvSpPr>
          <p:cNvPr id="9262" name="Rectangle 113"/>
          <p:cNvSpPr>
            <a:spLocks noChangeArrowheads="1"/>
          </p:cNvSpPr>
          <p:nvPr/>
        </p:nvSpPr>
        <p:spPr bwMode="auto">
          <a:xfrm>
            <a:off x="4681538" y="4343400"/>
            <a:ext cx="86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Chín</a:t>
            </a:r>
          </a:p>
        </p:txBody>
      </p:sp>
      <p:sp>
        <p:nvSpPr>
          <p:cNvPr id="53363" name="Rectangle 115"/>
          <p:cNvSpPr>
            <a:spLocks noChangeArrowheads="1"/>
          </p:cNvSpPr>
          <p:nvPr/>
        </p:nvSpPr>
        <p:spPr bwMode="auto">
          <a:xfrm>
            <a:off x="5529263" y="4343400"/>
            <a:ext cx="815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lặng</a:t>
            </a:r>
          </a:p>
        </p:txBody>
      </p:sp>
      <p:sp>
        <p:nvSpPr>
          <p:cNvPr id="53365" name="Rectangle 117"/>
          <p:cNvSpPr>
            <a:spLocks noChangeArrowheads="1"/>
          </p:cNvSpPr>
          <p:nvPr/>
        </p:nvSpPr>
        <p:spPr bwMode="auto">
          <a:xfrm>
            <a:off x="6202363" y="4357688"/>
            <a:ext cx="19256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trong vườn,</a:t>
            </a:r>
          </a:p>
        </p:txBody>
      </p:sp>
      <p:sp>
        <p:nvSpPr>
          <p:cNvPr id="9265" name="Rectangle 119"/>
          <p:cNvSpPr>
            <a:spLocks noChangeArrowheads="1"/>
          </p:cNvSpPr>
          <p:nvPr/>
        </p:nvSpPr>
        <p:spPr bwMode="auto">
          <a:xfrm>
            <a:off x="4710113" y="4738688"/>
            <a:ext cx="579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Bà</a:t>
            </a:r>
          </a:p>
        </p:txBody>
      </p:sp>
      <p:sp>
        <p:nvSpPr>
          <p:cNvPr id="53369" name="Rectangle 121"/>
          <p:cNvSpPr>
            <a:spLocks noChangeArrowheads="1"/>
          </p:cNvSpPr>
          <p:nvPr/>
        </p:nvSpPr>
        <p:spPr bwMode="auto">
          <a:xfrm>
            <a:off x="5273675" y="4738688"/>
            <a:ext cx="6651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mơ</a:t>
            </a:r>
          </a:p>
        </p:txBody>
      </p:sp>
      <p:sp>
        <p:nvSpPr>
          <p:cNvPr id="53371" name="Rectangle 123"/>
          <p:cNvSpPr>
            <a:spLocks noChangeArrowheads="1"/>
          </p:cNvSpPr>
          <p:nvPr/>
        </p:nvSpPr>
        <p:spPr bwMode="auto">
          <a:xfrm>
            <a:off x="5778500" y="4738688"/>
            <a:ext cx="1433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tay cháu</a:t>
            </a:r>
          </a:p>
        </p:txBody>
      </p:sp>
      <p:sp>
        <p:nvSpPr>
          <p:cNvPr id="9268" name="Rectangle 125"/>
          <p:cNvSpPr>
            <a:spLocks noChangeArrowheads="1"/>
          </p:cNvSpPr>
          <p:nvPr/>
        </p:nvSpPr>
        <p:spPr bwMode="auto">
          <a:xfrm>
            <a:off x="4689475" y="5143500"/>
            <a:ext cx="885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Quạt</a:t>
            </a:r>
          </a:p>
        </p:txBody>
      </p:sp>
      <p:sp>
        <p:nvSpPr>
          <p:cNvPr id="53375" name="Rectangle 127"/>
          <p:cNvSpPr>
            <a:spLocks noChangeArrowheads="1"/>
          </p:cNvSpPr>
          <p:nvPr/>
        </p:nvSpPr>
        <p:spPr bwMode="auto">
          <a:xfrm>
            <a:off x="5551488" y="5143500"/>
            <a:ext cx="7159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đầy</a:t>
            </a:r>
          </a:p>
        </p:txBody>
      </p:sp>
      <p:sp>
        <p:nvSpPr>
          <p:cNvPr id="53377" name="Rectangle 129"/>
          <p:cNvSpPr>
            <a:spLocks noChangeArrowheads="1"/>
          </p:cNvSpPr>
          <p:nvPr/>
        </p:nvSpPr>
        <p:spPr bwMode="auto">
          <a:xfrm>
            <a:off x="6053138" y="5110163"/>
            <a:ext cx="20304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1A0597"/>
                </a:solidFill>
                <a:cs typeface="Times New Roman" pitchFamily="18" charset="0"/>
              </a:rPr>
              <a:t>hương thơm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3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3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53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53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53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53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53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53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53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53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7" dur="2000"/>
                                        <p:tgtEl>
                                          <p:spTgt spid="5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53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53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53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2000"/>
                                        <p:tgtEl>
                                          <p:spTgt spid="53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53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53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2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53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5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7" dur="500"/>
                                        <p:tgtEl>
                                          <p:spTgt spid="53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53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7" dur="500"/>
                                        <p:tgtEl>
                                          <p:spTgt spid="53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53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7" dur="2000"/>
                                        <p:tgtEl>
                                          <p:spTgt spid="53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5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5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53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8" dur="500"/>
                                        <p:tgtEl>
                                          <p:spTgt spid="53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3" dur="500"/>
                                        <p:tgtEl>
                                          <p:spTgt spid="53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8" dur="500"/>
                                        <p:tgtEl>
                                          <p:spTgt spid="53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3" dur="500"/>
                                        <p:tgtEl>
                                          <p:spTgt spid="53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5" grpId="0"/>
      <p:bldP spid="53287" grpId="0"/>
      <p:bldP spid="53291" grpId="0"/>
      <p:bldP spid="53293" grpId="0"/>
      <p:bldP spid="53297" grpId="0"/>
      <p:bldP spid="53299" grpId="0"/>
      <p:bldP spid="53303" grpId="0"/>
      <p:bldP spid="53305" grpId="0"/>
      <p:bldP spid="53309" grpId="0"/>
      <p:bldP spid="53311" grpId="0"/>
      <p:bldP spid="53315" grpId="0"/>
      <p:bldP spid="53317" grpId="0"/>
      <p:bldP spid="53321" grpId="0"/>
      <p:bldP spid="53323" grpId="0"/>
      <p:bldP spid="53327" grpId="0"/>
      <p:bldP spid="53329" grpId="0"/>
      <p:bldP spid="53333" grpId="0"/>
      <p:bldP spid="53335" grpId="0"/>
      <p:bldP spid="53339" grpId="0"/>
      <p:bldP spid="53341" grpId="0"/>
      <p:bldP spid="53345" grpId="0"/>
      <p:bldP spid="53347" grpId="0"/>
      <p:bldP spid="53351" grpId="0"/>
      <p:bldP spid="53353" grpId="0"/>
      <p:bldP spid="53357" grpId="0"/>
      <p:bldP spid="53359" grpId="0"/>
      <p:bldP spid="53363" grpId="0"/>
      <p:bldP spid="53365" grpId="0"/>
      <p:bldP spid="53369" grpId="0"/>
      <p:bldP spid="53371" grpId="0"/>
      <p:bldP spid="53375" grpId="0"/>
      <p:bldP spid="533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blackWhite">
          <a:xfrm>
            <a:off x="0" y="617220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800" b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blackWhite">
          <a:xfrm>
            <a:off x="0" y="0"/>
            <a:ext cx="9144000" cy="6858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8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86200" y="6096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 u="sng"/>
              <a:t>Tập đọc</a:t>
            </a:r>
          </a:p>
        </p:txBody>
      </p:sp>
      <p:pic>
        <p:nvPicPr>
          <p:cNvPr id="56328" name="Picture 8" descr="flowers_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505200"/>
            <a:ext cx="1219200" cy="1096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6329" name="Picture 9" descr="39196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4876800"/>
            <a:ext cx="1219200" cy="1096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56330" name="Picture 10" descr="post-47-110644209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4876800"/>
            <a:ext cx="1339850" cy="10668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56331" name="Picture 11" descr="flower_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505200"/>
            <a:ext cx="12192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6332" name="Picture 12" descr="flowers_01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3505200"/>
            <a:ext cx="1308100" cy="1096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6333" name="Picture 13" descr="DOT_Flowers_A_4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3505200"/>
            <a:ext cx="1252538" cy="1096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56334" name="Oval 14" descr="Bouquet"/>
          <p:cNvSpPr>
            <a:spLocks noChangeArrowheads="1"/>
          </p:cNvSpPr>
          <p:nvPr/>
        </p:nvSpPr>
        <p:spPr bwMode="auto">
          <a:xfrm>
            <a:off x="1447800" y="25908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990000"/>
                </a:solidFill>
              </a:rPr>
              <a:t>ĐỘI A</a:t>
            </a:r>
          </a:p>
        </p:txBody>
      </p:sp>
      <p:sp>
        <p:nvSpPr>
          <p:cNvPr id="56335" name="Oval 15" descr="Bouquet"/>
          <p:cNvSpPr>
            <a:spLocks noChangeArrowheads="1"/>
          </p:cNvSpPr>
          <p:nvPr/>
        </p:nvSpPr>
        <p:spPr bwMode="auto">
          <a:xfrm>
            <a:off x="5867400" y="2514600"/>
            <a:ext cx="1905000" cy="533400"/>
          </a:xfrm>
          <a:prstGeom prst="ellipse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rgbClr val="990000"/>
                </a:solidFill>
              </a:rPr>
              <a:t>ĐỘI B</a:t>
            </a:r>
          </a:p>
        </p:txBody>
      </p:sp>
      <p:pic>
        <p:nvPicPr>
          <p:cNvPr id="56345" name="Picture 25" descr="Entertainment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467600" y="914400"/>
            <a:ext cx="1600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4" name="AutoShape 36"/>
          <p:cNvSpPr>
            <a:spLocks noChangeArrowheads="1"/>
          </p:cNvSpPr>
          <p:nvPr/>
        </p:nvSpPr>
        <p:spPr bwMode="gray">
          <a:xfrm>
            <a:off x="304800" y="1752600"/>
            <a:ext cx="4495800" cy="6858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2800" b="1">
                <a:solidFill>
                  <a:srgbClr val="140476"/>
                </a:solidFill>
              </a:rPr>
              <a:t>Thi đọc thuộc lòng bài thơ</a:t>
            </a:r>
          </a:p>
        </p:txBody>
      </p:sp>
      <p:sp>
        <p:nvSpPr>
          <p:cNvPr id="10255" name="Text Box 37"/>
          <p:cNvSpPr txBox="1">
            <a:spLocks noChangeArrowheads="1"/>
          </p:cNvSpPr>
          <p:nvPr/>
        </p:nvSpPr>
        <p:spPr bwMode="auto">
          <a:xfrm>
            <a:off x="3733800" y="11430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</a:rPr>
              <a:t>Quạt cho bà ngủ</a:t>
            </a:r>
          </a:p>
        </p:txBody>
      </p:sp>
      <p:grpSp>
        <p:nvGrpSpPr>
          <p:cNvPr id="10256" name="Group 38"/>
          <p:cNvGrpSpPr>
            <a:grpSpLocks/>
          </p:cNvGrpSpPr>
          <p:nvPr/>
        </p:nvGrpSpPr>
        <p:grpSpPr bwMode="auto">
          <a:xfrm>
            <a:off x="228600" y="762000"/>
            <a:ext cx="2133600" cy="701675"/>
            <a:chOff x="192" y="576"/>
            <a:chExt cx="1344" cy="442"/>
          </a:xfrm>
        </p:grpSpPr>
        <p:grpSp>
          <p:nvGrpSpPr>
            <p:cNvPr id="10258" name="Group 39"/>
            <p:cNvGrpSpPr>
              <a:grpSpLocks/>
            </p:cNvGrpSpPr>
            <p:nvPr/>
          </p:nvGrpSpPr>
          <p:grpSpPr bwMode="auto">
            <a:xfrm>
              <a:off x="192" y="576"/>
              <a:ext cx="1344" cy="442"/>
              <a:chOff x="288" y="1200"/>
              <a:chExt cx="478" cy="314"/>
            </a:xfrm>
          </p:grpSpPr>
          <p:grpSp>
            <p:nvGrpSpPr>
              <p:cNvPr id="10260" name="Group 40"/>
              <p:cNvGrpSpPr>
                <a:grpSpLocks/>
              </p:cNvGrpSpPr>
              <p:nvPr/>
            </p:nvGrpSpPr>
            <p:grpSpPr bwMode="auto">
              <a:xfrm>
                <a:off x="288" y="1200"/>
                <a:ext cx="478" cy="314"/>
                <a:chOff x="999" y="3120"/>
                <a:chExt cx="768" cy="786"/>
              </a:xfrm>
            </p:grpSpPr>
            <p:sp>
              <p:nvSpPr>
                <p:cNvPr id="10262" name="AutoShape 4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362" name="Freeform 42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Arial" pitchFamily="34" charset="0"/>
                  </a:endParaRPr>
                </a:p>
              </p:txBody>
            </p:sp>
            <p:sp>
              <p:nvSpPr>
                <p:cNvPr id="56363" name="Text Box 43"/>
                <p:cNvSpPr txBox="1">
                  <a:spLocks noChangeArrowheads="1"/>
                </p:cNvSpPr>
                <p:nvPr/>
              </p:nvSpPr>
              <p:spPr bwMode="gray">
                <a:xfrm>
                  <a:off x="1280" y="3325"/>
                  <a:ext cx="187" cy="581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endParaRPr>
                </a:p>
              </p:txBody>
            </p:sp>
          </p:grpSp>
          <p:sp>
            <p:nvSpPr>
              <p:cNvPr id="10261" name="Text Box 44"/>
              <p:cNvSpPr txBox="1">
                <a:spLocks noChangeArrowheads="1"/>
              </p:cNvSpPr>
              <p:nvPr/>
            </p:nvSpPr>
            <p:spPr bwMode="auto">
              <a:xfrm>
                <a:off x="406" y="1200"/>
                <a:ext cx="239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sz="2000" b="1">
                  <a:solidFill>
                    <a:srgbClr val="990033"/>
                  </a:solidFill>
                </a:endParaRPr>
              </a:p>
            </p:txBody>
          </p:sp>
        </p:grpSp>
        <p:sp>
          <p:nvSpPr>
            <p:cNvPr id="10259" name="Text Box 45"/>
            <p:cNvSpPr txBox="1">
              <a:spLocks noChangeArrowheads="1"/>
            </p:cNvSpPr>
            <p:nvPr/>
          </p:nvSpPr>
          <p:spPr bwMode="auto">
            <a:xfrm>
              <a:off x="243" y="576"/>
              <a:ext cx="12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990000"/>
                  </a:solidFill>
                </a:rPr>
                <a:t>SGK/23</a:t>
              </a:r>
            </a:p>
          </p:txBody>
        </p:sp>
      </p:grpSp>
      <p:sp>
        <p:nvSpPr>
          <p:cNvPr id="10257" name="Text Box 46"/>
          <p:cNvSpPr txBox="1">
            <a:spLocks noChangeArrowheads="1"/>
          </p:cNvSpPr>
          <p:nvPr/>
        </p:nvSpPr>
        <p:spPr bwMode="auto">
          <a:xfrm>
            <a:off x="5791200" y="16764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solidFill>
                  <a:srgbClr val="140476"/>
                </a:solidFill>
              </a:rPr>
              <a:t>Thạch Quy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6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6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5"/>
                  </p:tgtEl>
                </p:cond>
              </p:nextCondLst>
            </p:seq>
          </p:childTnLst>
        </p:cTn>
      </p:par>
    </p:tnLst>
    <p:bldLst>
      <p:bldP spid="56334" grpId="0" animBg="1"/>
      <p:bldP spid="5633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543</Words>
  <Application>Microsoft Office PowerPoint</Application>
  <PresentationFormat>On-screen Show (4:3)</PresentationFormat>
  <Paragraphs>150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Uu Viet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CSTeam</cp:lastModifiedBy>
  <cp:revision>78</cp:revision>
  <dcterms:created xsi:type="dcterms:W3CDTF">2008-12-07T16:10:08Z</dcterms:created>
  <dcterms:modified xsi:type="dcterms:W3CDTF">2016-06-29T10:06:55Z</dcterms:modified>
</cp:coreProperties>
</file>