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custShowLst>
    <p:custShow name="Custom Show 1" id="0">
      <p:sldLst>
        <p:sld r:id="rId3"/>
        <p:sld r:id="rId4"/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rgbClr val="FF0000"/>
    </p:penClr>
  </p:showPr>
  <p:clrMru>
    <a:srgbClr val="00FFFF"/>
    <a:srgbClr val="00FF00"/>
    <a:srgbClr val="FF9933"/>
    <a:srgbClr val="3399FF"/>
    <a:srgbClr val="00FFCC"/>
    <a:srgbClr val="FFFF00"/>
    <a:srgbClr val="FF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6EF7-6105-4BB9-A0B2-281B754BA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0992-8929-4C94-BC3D-69286EAFA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F192-6B06-4A2C-996E-AD18C117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7E6D-6026-4C27-8EAB-9A9A5163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2B27-DFF3-4EFB-9BCB-20FB2EA94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709BC-EF66-435F-BAE8-B0B77AE01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CE51-AAC5-4A3C-A672-7F892A1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9F36-A101-4805-9AB0-27AC02D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FEE6-8002-4122-B148-9560F0736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40DD-DA90-4ACB-B13E-AA346893D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44DCB-5BE0-40EA-870F-11059E055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858EBB-9CB5-4C87-9CE6-C013CA455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gif"/><Relationship Id="rId10" Type="http://schemas.openxmlformats.org/officeDocument/2006/relationships/image" Target="../media/image21.gif"/><Relationship Id="rId4" Type="http://schemas.openxmlformats.org/officeDocument/2006/relationships/slide" Target="slide14.xml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.gif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3505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</a:t>
            </a:r>
            <a:endParaRPr lang="en-US" sz="3600" kern="10">
              <a:ln w="12700">
                <a:solidFill>
                  <a:srgbClr val="33CC33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743200" y="4038600"/>
            <a:ext cx="43434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3 - Tuần 1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FF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077200" cy="1077913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Điều lệ : là những quy </a:t>
            </a:r>
            <a:r>
              <a:rPr lang="vi-VN" sz="3200"/>
              <a:t>đ</a:t>
            </a:r>
            <a:r>
              <a:rPr lang="en-US" sz="3200"/>
              <a:t>ịnh về hoạt </a:t>
            </a:r>
            <a:r>
              <a:rPr lang="vi-VN" sz="3200"/>
              <a:t>đ</a:t>
            </a:r>
            <a:r>
              <a:rPr lang="en-US" sz="3200"/>
              <a:t>ộng của một tổ chức.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429000" y="1371600"/>
            <a:ext cx="266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Điều lệ Đội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43400" y="2286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 trích 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4000" y="2844800"/>
            <a:ext cx="8763000" cy="3786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QUYỀN CỦA ĐỘI VIÊN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( </a:t>
            </a:r>
            <a:r>
              <a:rPr lang="en-US" sz="2400" b="1" i="1"/>
              <a:t>Điều 3 – ch</a:t>
            </a:r>
            <a:r>
              <a:rPr lang="vi-VN" sz="2400" b="1" i="1"/>
              <a:t>ươ</a:t>
            </a:r>
            <a:r>
              <a:rPr lang="en-US" sz="2400" b="1" i="1"/>
              <a:t>ng I Điều lệ Đội)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4. Yêu cầu Đội và Đoàn giúp </a:t>
            </a:r>
            <a:r>
              <a:rPr lang="vi-VN" sz="2400" b="1"/>
              <a:t>đ</a:t>
            </a:r>
            <a:r>
              <a:rPr lang="en-US" sz="2400" b="1"/>
              <a:t>ỡ </a:t>
            </a:r>
            <a:r>
              <a:rPr lang="vi-VN" sz="2400" b="1"/>
              <a:t>đ</a:t>
            </a:r>
            <a:r>
              <a:rPr lang="en-US" sz="2400" b="1"/>
              <a:t>ể phát huy n</a:t>
            </a:r>
            <a:r>
              <a:rPr lang="vi-VN" sz="2400" b="1"/>
              <a:t>ă</a:t>
            </a:r>
            <a:r>
              <a:rPr lang="en-US" sz="2400" b="1"/>
              <a:t>ng lực trong học tập, vui ch</a:t>
            </a:r>
            <a:r>
              <a:rPr lang="vi-VN" sz="2400" b="1"/>
              <a:t>ơ</a:t>
            </a:r>
            <a:r>
              <a:rPr lang="en-US" sz="2400" b="1"/>
              <a:t>i, công tác xã hội.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5. Yêu cầu Đội và Đoàn bảo vệ quyền lợi của mình theo Luật bảo vệ, ch</a:t>
            </a:r>
            <a:r>
              <a:rPr lang="vi-VN" sz="2400" b="1"/>
              <a:t>ă</a:t>
            </a:r>
            <a:r>
              <a:rPr lang="en-US" sz="2400" b="1"/>
              <a:t>m sóc và giáo dục trẻ em.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6. Đ</a:t>
            </a:r>
            <a:r>
              <a:rPr lang="vi-VN" sz="2400" b="1"/>
              <a:t>ư</a:t>
            </a:r>
            <a:r>
              <a:rPr lang="en-US" sz="2400" b="1"/>
              <a:t>ợc sinh hoạt và bàn bạc, quyết </a:t>
            </a:r>
            <a:r>
              <a:rPr lang="vi-VN" sz="2400" b="1"/>
              <a:t>đ</a:t>
            </a:r>
            <a:r>
              <a:rPr lang="en-US" sz="2400" b="1"/>
              <a:t>ịnh mọi công việc của Đội. Đ</a:t>
            </a:r>
            <a:r>
              <a:rPr lang="vi-VN" sz="2400" b="1"/>
              <a:t>ư</a:t>
            </a:r>
            <a:r>
              <a:rPr lang="en-US" sz="2400" b="1"/>
              <a:t>ợc ứng cử, bầu cử vào Ban chấp hành Đội.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400" y="2397125"/>
            <a:ext cx="9144000" cy="4524375"/>
          </a:xfrm>
          <a:prstGeom prst="rect">
            <a:avLst/>
          </a:prstGeom>
          <a:solidFill>
            <a:srgbClr val="33CC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/>
              <a:t>NHIỆM VỤ CỦA ĐỘI VIÊN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400" b="1" i="1"/>
              <a:t>( Điều 4 – ch</a:t>
            </a:r>
            <a:r>
              <a:rPr lang="vi-VN" sz="2400" b="1" i="1"/>
              <a:t>ươ</a:t>
            </a:r>
            <a:r>
              <a:rPr lang="en-US" sz="2400" b="1" i="1"/>
              <a:t>ng I Điều lệ Đội 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Th</a:t>
            </a:r>
            <a:r>
              <a:rPr lang="vi-VN" sz="2400" b="1"/>
              <a:t>ư</a:t>
            </a:r>
            <a:r>
              <a:rPr lang="en-US" sz="2400" b="1"/>
              <a:t>c hiện Điều lệ, Nghi thức Đội và ch</a:t>
            </a:r>
            <a:r>
              <a:rPr lang="vi-VN" sz="2400" b="1"/>
              <a:t>ươ</a:t>
            </a:r>
            <a:r>
              <a:rPr lang="en-US" sz="2400" b="1"/>
              <a:t>ng trình Rèn luyện Đội viên.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Thực hiện 5 </a:t>
            </a:r>
            <a:r>
              <a:rPr lang="vi-VN" sz="2400" b="1"/>
              <a:t>đ</a:t>
            </a:r>
            <a:r>
              <a:rPr lang="en-US" sz="2400" b="1"/>
              <a:t>iều Bác Hồ dạy </a:t>
            </a:r>
            <a:r>
              <a:rPr lang="vi-VN" sz="2400" b="1"/>
              <a:t>đ</a:t>
            </a:r>
            <a:r>
              <a:rPr lang="en-US" sz="2400" b="1"/>
              <a:t>ể trở thành con ngoan – trò giỏi – bạn tốt – công dân tốt – Đoàn viên Thanh niên Cộng sản Hồ Chí Minh.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Làm g</a:t>
            </a:r>
            <a:r>
              <a:rPr lang="vi-VN" sz="2400" b="1"/>
              <a:t>ươ</a:t>
            </a:r>
            <a:r>
              <a:rPr lang="en-US" sz="2400" b="1"/>
              <a:t>ng tốt cho Nhi Đồng noi theo, giúp </a:t>
            </a:r>
            <a:r>
              <a:rPr lang="vi-VN" sz="2400" b="1"/>
              <a:t>đ</a:t>
            </a:r>
            <a:r>
              <a:rPr lang="en-US" sz="2400" b="1"/>
              <a:t>ỡ nhi </a:t>
            </a:r>
            <a:r>
              <a:rPr lang="vi-VN" sz="2400" b="1"/>
              <a:t>đ</a:t>
            </a:r>
            <a:r>
              <a:rPr lang="en-US" sz="2400" b="1"/>
              <a:t>ồng và thiếu nhi trở thành Đội viên Thiếu niên Tiền phong Hồ Chí Minh.</a:t>
            </a:r>
          </a:p>
        </p:txBody>
      </p:sp>
      <p:sp>
        <p:nvSpPr>
          <p:cNvPr id="11271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752600"/>
            <a:ext cx="609600" cy="228600"/>
          </a:xfrm>
          <a:prstGeom prst="curvedUp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/>
      <p:bldP spid="12295" grpId="0" animBg="1"/>
      <p:bldP spid="12295" grpId="1" animBg="1"/>
      <p:bldP spid="122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>
            <a:off x="685800" y="1371600"/>
            <a:ext cx="5943600" cy="45720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46200" y="2819400"/>
            <a:ext cx="467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Danh dự : giá trị tốt </a:t>
            </a:r>
            <a:r>
              <a:rPr lang="vi-VN" sz="3600" b="1"/>
              <a:t>đ</a:t>
            </a:r>
            <a:r>
              <a:rPr lang="en-US" sz="3600" b="1"/>
              <a:t>ẹp của một ng</a:t>
            </a:r>
            <a:r>
              <a:rPr lang="vi-VN" sz="3600" b="1"/>
              <a:t>ư</a:t>
            </a:r>
            <a:r>
              <a:rPr lang="en-US" sz="3600" b="1"/>
              <a:t>ời hay một tập thể.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8000"/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641600" y="228600"/>
            <a:ext cx="6375400" cy="1371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Trả lời các câu hỏi về nội dung bài</a:t>
            </a:r>
          </a:p>
        </p:txBody>
      </p:sp>
      <p:pic>
        <p:nvPicPr>
          <p:cNvPr id="15365" name="Picture 5" descr="1_md_whtb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2692400"/>
            <a:ext cx="120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2_md_whtb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0900" y="41402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3_md_whtb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2616200"/>
            <a:ext cx="12096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47900" y="2921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235200" y="43561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286500" y="28829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</a:t>
            </a:r>
          </a:p>
        </p:txBody>
      </p:sp>
      <p:sp>
        <p:nvSpPr>
          <p:cNvPr id="13321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48600" y="6096000"/>
            <a:ext cx="838200" cy="304800"/>
          </a:xfrm>
          <a:prstGeom prst="curvedDownArrow">
            <a:avLst>
              <a:gd name="adj1" fmla="val 55000"/>
              <a:gd name="adj2" fmla="val 11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286500" y="42164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</a:t>
            </a:r>
          </a:p>
        </p:txBody>
      </p:sp>
      <p:pic>
        <p:nvPicPr>
          <p:cNvPr id="15374" name="Picture 14" descr="4_md_whtb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0640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" descr="01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52400"/>
            <a:ext cx="2228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</p:childTnLst>
        </p:cTn>
      </p:par>
    </p:tnLst>
    <p:bldLst>
      <p:bldP spid="15364" grpId="0" animBg="1"/>
      <p:bldP spid="15368" grpId="0"/>
      <p:bldP spid="15368" grpId="1"/>
      <p:bldP spid="15369" grpId="0"/>
      <p:bldP spid="15369" grpId="1"/>
      <p:bldP spid="15370" grpId="0"/>
      <p:bldP spid="15370" grpId="1"/>
      <p:bldP spid="15373" grpId="0"/>
      <p:bldP spid="1537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6096000"/>
            <a:ext cx="685800" cy="381000"/>
          </a:xfrm>
          <a:prstGeom prst="curvedUp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CCFF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u="sng" smtClean="0"/>
              <a:t>Câu 1 :</a:t>
            </a:r>
            <a:r>
              <a:rPr lang="en-US" sz="4000" smtClean="0"/>
              <a:t> Lá </a:t>
            </a:r>
            <a:r>
              <a:rPr lang="vi-VN" sz="4000" smtClean="0"/>
              <a:t>đơ</a:t>
            </a:r>
            <a:r>
              <a:rPr lang="en-US" sz="4000" smtClean="0"/>
              <a:t>n này của ai viết ? </a:t>
            </a:r>
            <a:br>
              <a:rPr lang="en-US" sz="4000" smtClean="0"/>
            </a:br>
            <a:r>
              <a:rPr lang="en-US" sz="4000" smtClean="0"/>
              <a:t>	      Vì sao em biết </a:t>
            </a:r>
            <a:r>
              <a:rPr lang="vi-VN" sz="4000" smtClean="0"/>
              <a:t>đ</a:t>
            </a:r>
            <a:r>
              <a:rPr lang="en-US" sz="4000" smtClean="0"/>
              <a:t>iều </a:t>
            </a:r>
            <a:r>
              <a:rPr lang="vi-VN" sz="4000" smtClean="0"/>
              <a:t>đ</a:t>
            </a:r>
            <a:r>
              <a:rPr lang="en-US" sz="4000" smtClean="0"/>
              <a:t>ó ?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- Lá </a:t>
            </a:r>
            <a:r>
              <a:rPr lang="vi-VN" sz="4000" smtClean="0"/>
              <a:t>đơ</a:t>
            </a:r>
            <a:r>
              <a:rPr lang="en-US" sz="4000" smtClean="0"/>
              <a:t>n này của bạn L</a:t>
            </a:r>
            <a:r>
              <a:rPr lang="vi-VN" sz="4000" smtClean="0"/>
              <a:t>ư</a:t>
            </a:r>
            <a:r>
              <a:rPr lang="en-US" sz="4000" smtClean="0"/>
              <a:t>u T</a:t>
            </a:r>
            <a:r>
              <a:rPr lang="vi-VN" sz="4000" smtClean="0"/>
              <a:t>ư</a:t>
            </a:r>
            <a:r>
              <a:rPr lang="en-US" sz="4000" smtClean="0"/>
              <a:t>ờng Vân viết, em biết </a:t>
            </a:r>
            <a:r>
              <a:rPr lang="vi-VN" sz="4000" smtClean="0"/>
              <a:t>đ</a:t>
            </a:r>
            <a:r>
              <a:rPr lang="en-US" sz="4000" smtClean="0"/>
              <a:t>iều </a:t>
            </a:r>
            <a:r>
              <a:rPr lang="vi-VN" sz="4000" smtClean="0"/>
              <a:t>đ</a:t>
            </a:r>
            <a:r>
              <a:rPr lang="en-US" sz="4000" smtClean="0"/>
              <a:t>ó vì trong </a:t>
            </a:r>
            <a:r>
              <a:rPr lang="vi-VN" sz="4000" smtClean="0"/>
              <a:t>đơ</a:t>
            </a:r>
            <a:r>
              <a:rPr lang="en-US" sz="4000" smtClean="0"/>
              <a:t>n bạn </a:t>
            </a:r>
            <a:r>
              <a:rPr lang="vi-VN" sz="4000" smtClean="0"/>
              <a:t>đ</a:t>
            </a:r>
            <a:r>
              <a:rPr lang="en-US" sz="4000" smtClean="0"/>
              <a:t>ã tự giới thiệu về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6172200"/>
            <a:ext cx="685800" cy="381000"/>
          </a:xfrm>
          <a:prstGeom prst="curvedUp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17526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Câu 2 :Đ</a:t>
            </a:r>
            <a:r>
              <a:rPr lang="vi-VN" sz="4000">
                <a:solidFill>
                  <a:schemeClr val="tx2"/>
                </a:solidFill>
              </a:rPr>
              <a:t>ơ</a:t>
            </a:r>
            <a:r>
              <a:rPr lang="en-US" sz="4000">
                <a:solidFill>
                  <a:schemeClr val="tx2"/>
                </a:solidFill>
              </a:rPr>
              <a:t>n này là của ai gửi cho ai?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           Nhờ </a:t>
            </a:r>
            <a:r>
              <a:rPr lang="vi-VN" sz="4000">
                <a:solidFill>
                  <a:schemeClr val="tx2"/>
                </a:solidFill>
              </a:rPr>
              <a:t>đ</a:t>
            </a:r>
            <a:r>
              <a:rPr lang="en-US" sz="4000">
                <a:solidFill>
                  <a:schemeClr val="tx2"/>
                </a:solidFill>
              </a:rPr>
              <a:t>âu em biết </a:t>
            </a:r>
            <a:r>
              <a:rPr lang="vi-VN" sz="4000">
                <a:solidFill>
                  <a:schemeClr val="tx2"/>
                </a:solidFill>
              </a:rPr>
              <a:t>đ</a:t>
            </a:r>
            <a:r>
              <a:rPr lang="en-US" sz="4000">
                <a:solidFill>
                  <a:schemeClr val="tx2"/>
                </a:solidFill>
              </a:rPr>
              <a:t>iều </a:t>
            </a:r>
            <a:r>
              <a:rPr lang="vi-VN" sz="4000">
                <a:solidFill>
                  <a:schemeClr val="tx2"/>
                </a:solidFill>
              </a:rPr>
              <a:t>đ</a:t>
            </a:r>
            <a:r>
              <a:rPr lang="en-US" sz="4000">
                <a:solidFill>
                  <a:schemeClr val="tx2"/>
                </a:solidFill>
              </a:rPr>
              <a:t>ó ?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7200" y="1981200"/>
            <a:ext cx="8229600" cy="40386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/>
              <a:t>- Đ</a:t>
            </a:r>
            <a:r>
              <a:rPr lang="vi-VN" sz="4000"/>
              <a:t>ơ</a:t>
            </a:r>
            <a:r>
              <a:rPr lang="en-US" sz="4000"/>
              <a:t>n này của bạn L</a:t>
            </a:r>
            <a:r>
              <a:rPr lang="vi-VN" sz="4000"/>
              <a:t>ư</a:t>
            </a:r>
            <a:r>
              <a:rPr lang="en-US" sz="4000"/>
              <a:t>u T</a:t>
            </a:r>
            <a:r>
              <a:rPr lang="vi-VN" sz="4000"/>
              <a:t>ư</a:t>
            </a:r>
            <a:r>
              <a:rPr lang="en-US" sz="4000"/>
              <a:t>ờng Vân gửi cho Ban phụ trách Đội Tr</a:t>
            </a:r>
            <a:r>
              <a:rPr lang="vi-VN" sz="4000"/>
              <a:t>ư</a:t>
            </a:r>
            <a:r>
              <a:rPr lang="en-US" sz="4000"/>
              <a:t>ờng Tiểu học Kim Đồng và Ban chỉ huy Liên </a:t>
            </a:r>
            <a:r>
              <a:rPr lang="vi-VN" sz="4000"/>
              <a:t>đ</a:t>
            </a:r>
            <a:r>
              <a:rPr lang="en-US" sz="4000"/>
              <a:t>ội.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/>
              <a:t>- Bạn </a:t>
            </a:r>
            <a:r>
              <a:rPr lang="vi-VN" sz="4000"/>
              <a:t>đ</a:t>
            </a:r>
            <a:r>
              <a:rPr lang="en-US" sz="4000"/>
              <a:t>ã ghi rõ </a:t>
            </a:r>
            <a:r>
              <a:rPr lang="vi-VN" sz="4000"/>
              <a:t>đ</a:t>
            </a:r>
            <a:r>
              <a:rPr lang="en-US" sz="4000"/>
              <a:t>ịa chỉ n</a:t>
            </a:r>
            <a:r>
              <a:rPr lang="vi-VN" sz="4000"/>
              <a:t>ơ</a:t>
            </a:r>
            <a:r>
              <a:rPr lang="en-US" sz="4000"/>
              <a:t>i nhận trong lá </a:t>
            </a:r>
            <a:r>
              <a:rPr lang="vi-VN" sz="4000"/>
              <a:t>đơ</a:t>
            </a:r>
            <a:r>
              <a:rPr lang="en-US" sz="4000"/>
              <a:t>n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6096000"/>
            <a:ext cx="685800" cy="381000"/>
          </a:xfrm>
          <a:prstGeom prst="curvedUp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152400"/>
            <a:ext cx="8382000" cy="17526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Câu 3 : Bạn học sinh viết </a:t>
            </a:r>
            <a:r>
              <a:rPr lang="vi-VN" sz="3200">
                <a:solidFill>
                  <a:schemeClr val="tx2"/>
                </a:solidFill>
              </a:rPr>
              <a:t>đơ</a:t>
            </a:r>
            <a:r>
              <a:rPr lang="en-US" sz="3200">
                <a:solidFill>
                  <a:schemeClr val="tx2"/>
                </a:solidFill>
              </a:rPr>
              <a:t>n </a:t>
            </a:r>
            <a:r>
              <a:rPr lang="vi-VN" sz="3200">
                <a:solidFill>
                  <a:schemeClr val="tx2"/>
                </a:solidFill>
              </a:rPr>
              <a:t>đ</a:t>
            </a:r>
            <a:r>
              <a:rPr lang="en-US" sz="3200">
                <a:solidFill>
                  <a:schemeClr val="tx2"/>
                </a:solidFill>
              </a:rPr>
              <a:t>ể làm gì ?           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     Những câu nào trong bài nói lên </a:t>
            </a:r>
            <a:r>
              <a:rPr lang="vi-VN" sz="3200">
                <a:solidFill>
                  <a:schemeClr val="tx2"/>
                </a:solidFill>
              </a:rPr>
              <a:t>đ</a:t>
            </a:r>
            <a:r>
              <a:rPr lang="en-US" sz="3200">
                <a:solidFill>
                  <a:schemeClr val="tx2"/>
                </a:solidFill>
              </a:rPr>
              <a:t>iều </a:t>
            </a:r>
            <a:r>
              <a:rPr lang="vi-VN" sz="3200">
                <a:solidFill>
                  <a:schemeClr val="tx2"/>
                </a:solidFill>
              </a:rPr>
              <a:t>đ</a:t>
            </a:r>
            <a:r>
              <a:rPr lang="en-US" sz="3200">
                <a:solidFill>
                  <a:schemeClr val="tx2"/>
                </a:solidFill>
              </a:rPr>
              <a:t>ó ?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4800" y="1981200"/>
            <a:ext cx="8382000" cy="40386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/>
              <a:t>-  Bạn T</a:t>
            </a:r>
            <a:r>
              <a:rPr lang="vi-VN" sz="4000"/>
              <a:t>ư</a:t>
            </a:r>
            <a:r>
              <a:rPr lang="en-US" sz="4000"/>
              <a:t>ờng Vân viết </a:t>
            </a:r>
            <a:r>
              <a:rPr lang="vi-VN" sz="4000"/>
              <a:t>đơ</a:t>
            </a:r>
            <a:r>
              <a:rPr lang="en-US" sz="4000"/>
              <a:t>n </a:t>
            </a:r>
            <a:r>
              <a:rPr lang="vi-VN" sz="4000"/>
              <a:t>đ</a:t>
            </a:r>
            <a:r>
              <a:rPr lang="en-US" sz="4000"/>
              <a:t>ể xin vào Đội.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/>
              <a:t>-  Tên của Đ</a:t>
            </a:r>
            <a:r>
              <a:rPr lang="vi-VN" sz="4000"/>
              <a:t>ơ</a:t>
            </a:r>
            <a:r>
              <a:rPr lang="en-US" sz="4000"/>
              <a:t>n là: Đ</a:t>
            </a:r>
            <a:r>
              <a:rPr lang="vi-VN" sz="4000"/>
              <a:t>ơ</a:t>
            </a:r>
            <a:r>
              <a:rPr lang="en-US" sz="4000"/>
              <a:t>n xin vào Đội ; Câu : Em làm </a:t>
            </a:r>
            <a:r>
              <a:rPr lang="vi-VN" sz="4000"/>
              <a:t>đơ</a:t>
            </a:r>
            <a:r>
              <a:rPr lang="en-US" sz="4000"/>
              <a:t>n này xin </a:t>
            </a:r>
            <a:r>
              <a:rPr lang="vi-VN" sz="4000"/>
              <a:t>đư</a:t>
            </a:r>
            <a:r>
              <a:rPr lang="en-US" sz="4000"/>
              <a:t>ợc vào Đội và xin hứa 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52400"/>
            <a:ext cx="8382000" cy="17526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Câu 4 : Nhận xét về cách trình bày </a:t>
            </a:r>
            <a:r>
              <a:rPr lang="vi-VN" sz="2800">
                <a:solidFill>
                  <a:schemeClr val="tx2"/>
                </a:solidFill>
              </a:rPr>
              <a:t>đơ</a:t>
            </a:r>
            <a:r>
              <a:rPr lang="en-US" sz="2800">
                <a:solidFill>
                  <a:schemeClr val="tx2"/>
                </a:solidFill>
              </a:rPr>
              <a:t>n :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	       a) Phần </a:t>
            </a:r>
            <a:r>
              <a:rPr lang="vi-VN" sz="2800">
                <a:solidFill>
                  <a:schemeClr val="tx2"/>
                </a:solidFill>
              </a:rPr>
              <a:t>đ</a:t>
            </a:r>
            <a:r>
              <a:rPr lang="en-US" sz="2800">
                <a:solidFill>
                  <a:schemeClr val="tx2"/>
                </a:solidFill>
              </a:rPr>
              <a:t>ầu </a:t>
            </a:r>
            <a:r>
              <a:rPr lang="vi-VN" sz="2800">
                <a:solidFill>
                  <a:schemeClr val="tx2"/>
                </a:solidFill>
              </a:rPr>
              <a:t>đơ</a:t>
            </a:r>
            <a:r>
              <a:rPr lang="en-US" sz="2800">
                <a:solidFill>
                  <a:schemeClr val="tx2"/>
                </a:solidFill>
              </a:rPr>
              <a:t>n ( từ </a:t>
            </a:r>
            <a:r>
              <a:rPr lang="vi-VN" sz="2800">
                <a:solidFill>
                  <a:schemeClr val="tx2"/>
                </a:solidFill>
              </a:rPr>
              <a:t>đ</a:t>
            </a:r>
            <a:r>
              <a:rPr lang="en-US" sz="2800">
                <a:solidFill>
                  <a:schemeClr val="tx2"/>
                </a:solidFill>
              </a:rPr>
              <a:t>ầu </a:t>
            </a:r>
            <a:r>
              <a:rPr lang="vi-VN" sz="2800">
                <a:solidFill>
                  <a:schemeClr val="tx2"/>
                </a:solidFill>
              </a:rPr>
              <a:t>đ</a:t>
            </a:r>
            <a:r>
              <a:rPr lang="en-US" sz="2800">
                <a:solidFill>
                  <a:schemeClr val="tx2"/>
                </a:solidFill>
              </a:rPr>
              <a:t>ến </a:t>
            </a:r>
            <a:r>
              <a:rPr lang="en-US" sz="2800" i="1">
                <a:solidFill>
                  <a:schemeClr val="tx2"/>
                </a:solidFill>
              </a:rPr>
              <a:t>Ban chỉ huy Liên </a:t>
            </a:r>
            <a:r>
              <a:rPr lang="vi-VN" sz="2800" i="1">
                <a:solidFill>
                  <a:schemeClr val="tx2"/>
                </a:solidFill>
              </a:rPr>
              <a:t>đ</a:t>
            </a:r>
            <a:r>
              <a:rPr lang="en-US" sz="2800" i="1">
                <a:solidFill>
                  <a:schemeClr val="tx2"/>
                </a:solidFill>
              </a:rPr>
              <a:t>ội</a:t>
            </a:r>
            <a:r>
              <a:rPr lang="en-US" sz="2800">
                <a:solidFill>
                  <a:schemeClr val="tx2"/>
                </a:solidFill>
              </a:rPr>
              <a:t> )viết những gì ?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     b) Ba dòng cuối </a:t>
            </a:r>
            <a:r>
              <a:rPr lang="vi-VN" sz="2800">
                <a:solidFill>
                  <a:schemeClr val="tx2"/>
                </a:solidFill>
              </a:rPr>
              <a:t>đơ</a:t>
            </a:r>
            <a:r>
              <a:rPr lang="en-US" sz="2800">
                <a:solidFill>
                  <a:schemeClr val="tx2"/>
                </a:solidFill>
              </a:rPr>
              <a:t>n viết những gì ?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1981200"/>
            <a:ext cx="8382000" cy="47244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40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2667000"/>
            <a:ext cx="54102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ĐỘI THIẾU NIÊN TIỀN PHONG HỒ CHÍ MINH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352800" y="3733800"/>
            <a:ext cx="50292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Yên Bái, ngày 20 tháng 1 n</a:t>
            </a:r>
            <a:r>
              <a:rPr lang="vi-VN" sz="2000"/>
              <a:t>ă</a:t>
            </a:r>
            <a:r>
              <a:rPr lang="en-US" sz="2000"/>
              <a:t>m 2004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667000" y="4648200"/>
            <a:ext cx="28956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Đ</a:t>
            </a:r>
            <a:r>
              <a:rPr lang="vi-VN" sz="2000"/>
              <a:t>Ơ</a:t>
            </a:r>
            <a:r>
              <a:rPr lang="en-US" sz="2000"/>
              <a:t>N XIN VÀO ĐỘI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33400" y="5715000"/>
            <a:ext cx="7924800" cy="838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Kính gửi : -Ban phụ trách Đội Tr</a:t>
            </a:r>
            <a:r>
              <a:rPr lang="vi-VN" sz="2000"/>
              <a:t>ư</a:t>
            </a:r>
            <a:r>
              <a:rPr lang="en-US" sz="2000"/>
              <a:t>ờng Tiểu học Kim Đồng.</a:t>
            </a:r>
          </a:p>
          <a:p>
            <a:r>
              <a:rPr lang="en-US" sz="2000"/>
              <a:t>	   -Ban chỉ huy Liên </a:t>
            </a:r>
            <a:r>
              <a:rPr lang="vi-VN" sz="2000"/>
              <a:t>đ</a:t>
            </a:r>
            <a:r>
              <a:rPr lang="en-US" sz="2000"/>
              <a:t>ội.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" y="2667000"/>
            <a:ext cx="54102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Tên Đội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352800" y="3733800"/>
            <a:ext cx="50292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Địa </a:t>
            </a:r>
            <a:r>
              <a:rPr lang="vi-VN" sz="2400"/>
              <a:t>đ</a:t>
            </a:r>
            <a:r>
              <a:rPr lang="en-US" sz="2400"/>
              <a:t>iểm, ngày tháng n</a:t>
            </a:r>
            <a:r>
              <a:rPr lang="vi-VN" sz="2400"/>
              <a:t>ă</a:t>
            </a:r>
            <a:r>
              <a:rPr lang="en-US" sz="2400"/>
              <a:t>m viết </a:t>
            </a:r>
            <a:r>
              <a:rPr lang="vi-VN" sz="2400"/>
              <a:t>đơ</a:t>
            </a:r>
            <a:r>
              <a:rPr lang="en-US" sz="2400"/>
              <a:t>n</a:t>
            </a:r>
            <a:r>
              <a:rPr lang="en-US" sz="2000"/>
              <a:t> 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667000" y="4724400"/>
            <a:ext cx="28956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Tên </a:t>
            </a:r>
            <a:r>
              <a:rPr lang="vi-VN" sz="2800"/>
              <a:t>đơ</a:t>
            </a:r>
            <a:r>
              <a:rPr lang="en-US" sz="2800"/>
              <a:t>n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33400" y="5715000"/>
            <a:ext cx="7924800" cy="838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Địa chỉ n</a:t>
            </a:r>
            <a:r>
              <a:rPr lang="vi-VN" sz="2800"/>
              <a:t>ơ</a:t>
            </a:r>
            <a:r>
              <a:rPr lang="en-US" sz="2800"/>
              <a:t>i nhận </a:t>
            </a:r>
            <a:r>
              <a:rPr lang="vi-VN" sz="2800"/>
              <a:t>đơ</a:t>
            </a:r>
            <a:r>
              <a:rPr lang="en-US" sz="2800"/>
              <a:t>n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57200" y="2133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</a:t>
            </a:r>
            <a:r>
              <a:rPr lang="en-US" u="sng"/>
              <a:t>Phần </a:t>
            </a:r>
            <a:r>
              <a:rPr lang="vi-VN" u="sng"/>
              <a:t>đ</a:t>
            </a:r>
            <a:r>
              <a:rPr lang="en-US" u="sng"/>
              <a:t>ầu </a:t>
            </a:r>
            <a:r>
              <a:rPr lang="vi-VN" u="sng"/>
              <a:t>đơ</a:t>
            </a:r>
            <a:r>
              <a:rPr lang="en-US" u="sng"/>
              <a:t>n 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31800" y="1397000"/>
            <a:ext cx="8382000" cy="40386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en-US" sz="4000"/>
          </a:p>
          <a:p>
            <a:pPr marL="342900" indent="-342900" algn="r">
              <a:spcBef>
                <a:spcPct val="20000"/>
              </a:spcBef>
            </a:pPr>
            <a:endParaRPr lang="en-US" sz="4000"/>
          </a:p>
          <a:p>
            <a:pPr marL="342900" indent="-342900" algn="r">
              <a:spcBef>
                <a:spcPct val="20000"/>
              </a:spcBef>
            </a:pPr>
            <a:r>
              <a:rPr lang="en-US" sz="4000"/>
              <a:t>Ng</a:t>
            </a:r>
            <a:r>
              <a:rPr lang="vi-VN" sz="4000"/>
              <a:t>ư</a:t>
            </a:r>
            <a:r>
              <a:rPr lang="en-US" sz="4000"/>
              <a:t>ời viết </a:t>
            </a:r>
            <a:r>
              <a:rPr lang="vi-VN" sz="4000"/>
              <a:t>đơ</a:t>
            </a:r>
            <a:r>
              <a:rPr lang="en-US" sz="4000"/>
              <a:t>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4000"/>
              <a:t>				             Vân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4000"/>
              <a:t>L</a:t>
            </a:r>
            <a:r>
              <a:rPr lang="vi-VN" sz="4000"/>
              <a:t>ư</a:t>
            </a:r>
            <a:r>
              <a:rPr lang="en-US" sz="4000"/>
              <a:t>u T</a:t>
            </a:r>
            <a:r>
              <a:rPr lang="vi-VN" sz="4000"/>
              <a:t>ư</a:t>
            </a:r>
            <a:r>
              <a:rPr lang="en-US" sz="4000"/>
              <a:t>ờng Vân</a:t>
            </a:r>
          </a:p>
          <a:p>
            <a:pPr marL="342900" indent="-342900" algn="r">
              <a:spcBef>
                <a:spcPct val="20000"/>
              </a:spcBef>
            </a:pPr>
            <a:endParaRPr lang="en-US" sz="4000">
              <a:latin typeface="VNI-Aptima" pitchFamily="2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267200" y="2514600"/>
            <a:ext cx="44958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Tên, chữ kí của </a:t>
            </a:r>
          </a:p>
          <a:p>
            <a:pPr algn="ctr"/>
            <a:r>
              <a:rPr lang="en-US" sz="3600"/>
              <a:t>ng</a:t>
            </a:r>
            <a:r>
              <a:rPr lang="vi-VN" sz="3600"/>
              <a:t>ư</a:t>
            </a:r>
            <a:r>
              <a:rPr lang="en-US" sz="3600"/>
              <a:t>ời viết </a:t>
            </a:r>
            <a:r>
              <a:rPr lang="vi-VN" sz="3600"/>
              <a:t>đơ</a:t>
            </a:r>
            <a:r>
              <a:rPr lang="en-US" sz="3600"/>
              <a:t>n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b. </a:t>
            </a:r>
            <a:r>
              <a:rPr lang="en-US" u="sng"/>
              <a:t>Phần cuối </a:t>
            </a:r>
            <a:r>
              <a:rPr lang="vi-VN" u="sng"/>
              <a:t>đơ</a:t>
            </a:r>
            <a:r>
              <a:rPr lang="en-US" u="sng"/>
              <a:t>n :</a:t>
            </a:r>
          </a:p>
        </p:txBody>
      </p:sp>
      <p:pic>
        <p:nvPicPr>
          <p:cNvPr id="18437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3238500" cy="13049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362200" y="2743200"/>
            <a:ext cx="49530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Ai đoán đúng ?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403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4000" i="1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533400" y="596900"/>
            <a:ext cx="54102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Tên Đội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429000" y="1422400"/>
            <a:ext cx="50292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Địa </a:t>
            </a:r>
            <a:r>
              <a:rPr lang="vi-VN" sz="2400"/>
              <a:t>đ</a:t>
            </a:r>
            <a:r>
              <a:rPr lang="en-US" sz="2400"/>
              <a:t>iểm, ngày tháng n</a:t>
            </a:r>
            <a:r>
              <a:rPr lang="vi-VN" sz="2400"/>
              <a:t>ă</a:t>
            </a:r>
            <a:r>
              <a:rPr lang="en-US" sz="2400"/>
              <a:t>m viết </a:t>
            </a:r>
            <a:r>
              <a:rPr lang="vi-VN" sz="2400"/>
              <a:t>đơ</a:t>
            </a:r>
            <a:r>
              <a:rPr lang="en-US" sz="2400"/>
              <a:t>n</a:t>
            </a:r>
            <a:r>
              <a:rPr lang="en-US" sz="2000"/>
              <a:t> 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743200" y="2235200"/>
            <a:ext cx="28956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Tên </a:t>
            </a:r>
            <a:r>
              <a:rPr lang="vi-VN" sz="2800"/>
              <a:t>đơ</a:t>
            </a:r>
            <a:r>
              <a:rPr lang="en-US" sz="2800"/>
              <a:t>n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685800" y="3048000"/>
            <a:ext cx="7924800" cy="838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Địa chỉ n</a:t>
            </a:r>
            <a:r>
              <a:rPr lang="vi-VN" sz="2800"/>
              <a:t>ơ</a:t>
            </a:r>
            <a:r>
              <a:rPr lang="en-US" sz="2800"/>
              <a:t>i nhận </a:t>
            </a:r>
            <a:r>
              <a:rPr lang="vi-VN" sz="2800"/>
              <a:t>đơ</a:t>
            </a:r>
            <a:r>
              <a:rPr lang="en-US" sz="2800"/>
              <a:t>n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533400" y="152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</a:t>
            </a:r>
            <a:r>
              <a:rPr lang="en-US" u="sng"/>
              <a:t>Phần </a:t>
            </a:r>
            <a:r>
              <a:rPr lang="vi-VN" u="sng"/>
              <a:t>đ</a:t>
            </a:r>
            <a:r>
              <a:rPr lang="en-US" u="sng"/>
              <a:t>ầu </a:t>
            </a:r>
            <a:r>
              <a:rPr lang="vi-VN" u="sng"/>
              <a:t>đơ</a:t>
            </a:r>
            <a:r>
              <a:rPr lang="en-US" u="sng"/>
              <a:t>n :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0" y="4038600"/>
            <a:ext cx="9144000" cy="2819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en-US" sz="4000"/>
          </a:p>
          <a:p>
            <a:pPr marL="342900" indent="-342900" algn="r">
              <a:spcBef>
                <a:spcPct val="20000"/>
              </a:spcBef>
            </a:pPr>
            <a:endParaRPr lang="en-US" sz="4000"/>
          </a:p>
          <a:p>
            <a:pPr marL="342900" indent="-342900" algn="r">
              <a:spcBef>
                <a:spcPct val="20000"/>
              </a:spcBef>
            </a:pPr>
            <a:endParaRPr lang="en-US" sz="4000"/>
          </a:p>
          <a:p>
            <a:pPr marL="342900" indent="-342900">
              <a:spcBef>
                <a:spcPct val="20000"/>
              </a:spcBef>
            </a:pPr>
            <a:endParaRPr lang="en-US" sz="4000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4229100" y="5156200"/>
            <a:ext cx="44958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Tên, chữ kí của </a:t>
            </a:r>
          </a:p>
          <a:p>
            <a:pPr algn="ctr"/>
            <a:r>
              <a:rPr lang="en-US" sz="3600"/>
              <a:t>ng</a:t>
            </a:r>
            <a:r>
              <a:rPr lang="vi-VN" sz="3600"/>
              <a:t>ư</a:t>
            </a:r>
            <a:r>
              <a:rPr lang="en-US" sz="3600"/>
              <a:t>ời viết </a:t>
            </a:r>
            <a:r>
              <a:rPr lang="vi-VN" sz="3600"/>
              <a:t>đơ</a:t>
            </a:r>
            <a:r>
              <a:rPr lang="en-US" sz="3600"/>
              <a:t>n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533400" y="4114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b. </a:t>
            </a:r>
            <a:r>
              <a:rPr lang="en-US" u="sng"/>
              <a:t>Phần cuối </a:t>
            </a:r>
            <a:r>
              <a:rPr lang="vi-VN" u="sng"/>
              <a:t>đơ</a:t>
            </a:r>
            <a:r>
              <a:rPr lang="en-US" u="sng"/>
              <a:t>n :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33400" y="609600"/>
            <a:ext cx="54102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1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429000" y="1371600"/>
            <a:ext cx="50292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/>
              <a:t>2</a:t>
            </a:r>
            <a:r>
              <a:rPr lang="en-US" sz="2000"/>
              <a:t> 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743200" y="2235200"/>
            <a:ext cx="2895600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/>
              <a:t>3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85800" y="3048000"/>
            <a:ext cx="7924800" cy="838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4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216400" y="5156200"/>
            <a:ext cx="44958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  <p:bldP spid="24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2743200" y="1524000"/>
            <a:ext cx="38100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Em nhớ gì ?</a:t>
            </a:r>
          </a:p>
        </p:txBody>
      </p:sp>
      <p:pic>
        <p:nvPicPr>
          <p:cNvPr id="3077" name="Picture 5" descr="1_md_whtd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33400"/>
            <a:ext cx="2178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2_md_whtd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685800"/>
            <a:ext cx="1997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3_md_whtd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3657600"/>
            <a:ext cx="2362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2514600" y="4114800"/>
            <a:ext cx="472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Hai bàn tay em</a:t>
            </a:r>
          </a:p>
        </p:txBody>
      </p:sp>
      <p:sp>
        <p:nvSpPr>
          <p:cNvPr id="2" name="AutoShape 1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48600" y="59436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88" grpId="0" animBg="1"/>
      <p:bldP spid="308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7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124200" y="1676400"/>
            <a:ext cx="220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65300" y="2743200"/>
            <a:ext cx="533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Xem lại bài </a:t>
            </a:r>
            <a:r>
              <a:rPr lang="vi-VN" sz="2800"/>
              <a:t>đ</a:t>
            </a:r>
            <a:r>
              <a:rPr lang="en-US" sz="2800"/>
              <a:t>ể biết cách viết </a:t>
            </a:r>
            <a:r>
              <a:rPr lang="vi-VN" sz="2800"/>
              <a:t>đơ</a:t>
            </a:r>
            <a:r>
              <a:rPr lang="en-US" sz="2800"/>
              <a:t>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Chuẩn bị bài tập </a:t>
            </a:r>
            <a:r>
              <a:rPr lang="vi-VN" sz="2800"/>
              <a:t>đ</a:t>
            </a:r>
            <a:r>
              <a:rPr lang="en-US" sz="2800"/>
              <a:t>ọc : Ai có lỗi.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629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	Hãy </a:t>
            </a:r>
            <a:r>
              <a:rPr lang="vi-VN" sz="3200" b="1"/>
              <a:t>đ</a:t>
            </a:r>
            <a:r>
              <a:rPr lang="en-US" sz="3200" b="1"/>
              <a:t>ọc thuộc lòng khổ th</a:t>
            </a:r>
            <a:r>
              <a:rPr lang="vi-VN" sz="3200" b="1"/>
              <a:t>ơ</a:t>
            </a:r>
            <a:r>
              <a:rPr lang="en-US" sz="3200" b="1"/>
              <a:t> </a:t>
            </a:r>
            <a:r>
              <a:rPr lang="vi-VN" sz="3200" b="1"/>
              <a:t>đ</a:t>
            </a:r>
            <a:r>
              <a:rPr lang="en-US" sz="3200" b="1"/>
              <a:t>ầu của bài th</a:t>
            </a:r>
            <a:r>
              <a:rPr lang="vi-VN" sz="3200" b="1"/>
              <a:t>ơ</a:t>
            </a:r>
            <a:r>
              <a:rPr lang="en-US" sz="3200" b="1"/>
              <a:t> : Hai bàn tay em.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	Em hãy cho biết : “Hai bàn tay em </a:t>
            </a:r>
            <a:r>
              <a:rPr lang="vi-VN" sz="3200" b="1"/>
              <a:t>đư</a:t>
            </a:r>
            <a:r>
              <a:rPr lang="en-US" sz="3200" b="1"/>
              <a:t>ợc so sánh với gì ?”</a:t>
            </a:r>
          </a:p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409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685800" cy="304800"/>
          </a:xfrm>
          <a:prstGeom prst="curvedUpArrow">
            <a:avLst>
              <a:gd name="adj1" fmla="val 45000"/>
              <a:gd name="adj2" fmla="val 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662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	Hãy </a:t>
            </a:r>
            <a:r>
              <a:rPr lang="vi-VN" sz="2400"/>
              <a:t>đ</a:t>
            </a:r>
            <a:r>
              <a:rPr lang="en-US" sz="2400"/>
              <a:t>ọc thuộc lòng khổ th</a:t>
            </a:r>
            <a:r>
              <a:rPr lang="vi-VN" sz="2400"/>
              <a:t>ơ</a:t>
            </a:r>
            <a:r>
              <a:rPr lang="en-US" sz="2400"/>
              <a:t> có câu :</a:t>
            </a:r>
          </a:p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400" i="1"/>
              <a:t>Tóc ngời ánh mai</a:t>
            </a:r>
          </a:p>
        </p:txBody>
      </p:sp>
      <p:sp>
        <p:nvSpPr>
          <p:cNvPr id="512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685800" cy="304800"/>
          </a:xfrm>
          <a:prstGeom prst="curvedUpArrow">
            <a:avLst>
              <a:gd name="adj1" fmla="val 45000"/>
              <a:gd name="adj2" fmla="val 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6629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	</a:t>
            </a:r>
            <a:r>
              <a:rPr lang="en-US" sz="4000"/>
              <a:t>Hãy </a:t>
            </a:r>
            <a:r>
              <a:rPr lang="vi-VN" sz="4000"/>
              <a:t>đ</a:t>
            </a:r>
            <a:r>
              <a:rPr lang="en-US" sz="4000"/>
              <a:t>ọc thuộc lòng khổ th</a:t>
            </a:r>
            <a:r>
              <a:rPr lang="vi-VN" sz="4000"/>
              <a:t>ơ</a:t>
            </a:r>
            <a:r>
              <a:rPr lang="en-US" sz="4000"/>
              <a:t> em thích nhất và nêu lý do mình thích.</a:t>
            </a:r>
          </a:p>
          <a:p>
            <a:pPr>
              <a:spcBef>
                <a:spcPct val="50000"/>
              </a:spcBef>
            </a:pPr>
            <a:r>
              <a:rPr lang="en-US" sz="4000"/>
              <a:t>	</a:t>
            </a:r>
            <a:endParaRPr lang="en-US" sz="4000" i="1"/>
          </a:p>
        </p:txBody>
      </p:sp>
      <p:sp>
        <p:nvSpPr>
          <p:cNvPr id="614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685800" cy="304800"/>
          </a:xfrm>
          <a:prstGeom prst="curvedUpArrow">
            <a:avLst>
              <a:gd name="adj1" fmla="val 45000"/>
              <a:gd name="adj2" fmla="val 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9900"/>
            </a:gs>
            <a:gs pos="100000">
              <a:srgbClr val="66FF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8615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Luyện đọc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0" y="2133600"/>
            <a:ext cx="396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</a:t>
            </a:r>
            <a:r>
              <a:rPr lang="vi-VN" sz="4000">
                <a:solidFill>
                  <a:srgbClr val="CC0000"/>
                </a:solidFill>
              </a:rPr>
              <a:t>ư</a:t>
            </a:r>
            <a:r>
              <a:rPr lang="en-US" sz="4000">
                <a:solidFill>
                  <a:srgbClr val="CC0000"/>
                </a:solidFill>
              </a:rPr>
              <a:t>u</a:t>
            </a:r>
            <a:r>
              <a:rPr lang="en-US" sz="4000"/>
              <a:t> T</a:t>
            </a:r>
            <a:r>
              <a:rPr lang="vi-VN" sz="4000"/>
              <a:t>ư</a:t>
            </a:r>
            <a:r>
              <a:rPr lang="en-US" sz="4000"/>
              <a:t>ờng V</a:t>
            </a:r>
            <a:r>
              <a:rPr lang="en-US" sz="4000">
                <a:solidFill>
                  <a:srgbClr val="CC0000"/>
                </a:solidFill>
              </a:rPr>
              <a:t>ân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0" y="28956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lịch </a:t>
            </a:r>
            <a:r>
              <a:rPr lang="en-US" sz="4000">
                <a:solidFill>
                  <a:srgbClr val="CC0000"/>
                </a:solidFill>
              </a:rPr>
              <a:t>s</a:t>
            </a:r>
            <a:r>
              <a:rPr lang="en-US" sz="4000"/>
              <a:t>ử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08200" y="37338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 r</a:t>
            </a:r>
            <a:r>
              <a:rPr lang="en-US" sz="4000">
                <a:solidFill>
                  <a:srgbClr val="CC0000"/>
                </a:solidFill>
              </a:rPr>
              <a:t>èn</a:t>
            </a:r>
            <a:r>
              <a:rPr lang="en-US" sz="4000"/>
              <a:t> l</a:t>
            </a:r>
            <a:r>
              <a:rPr lang="en-US" sz="4000">
                <a:solidFill>
                  <a:srgbClr val="CC0000"/>
                </a:solidFill>
              </a:rPr>
              <a:t>uyện</a:t>
            </a:r>
            <a:r>
              <a:rPr lang="en-US" sz="4000"/>
              <a:t>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86000" y="45720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</a:t>
            </a:r>
            <a:r>
              <a:rPr lang="en-US" sz="4000">
                <a:solidFill>
                  <a:srgbClr val="CC0000"/>
                </a:solidFill>
              </a:rPr>
              <a:t>uân</a:t>
            </a:r>
            <a:r>
              <a:rPr lang="en-US" sz="4000"/>
              <a:t> theo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09800" y="54102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 </a:t>
            </a:r>
            <a:r>
              <a:rPr lang="en-US" sz="4000">
                <a:solidFill>
                  <a:srgbClr val="CC0000"/>
                </a:solidFill>
              </a:rPr>
              <a:t>gi</a:t>
            </a:r>
            <a:r>
              <a:rPr lang="en-US" sz="4000"/>
              <a:t>ữ </a:t>
            </a:r>
            <a:r>
              <a:rPr lang="en-US" sz="4000">
                <a:solidFill>
                  <a:srgbClr val="CC0000"/>
                </a:solidFill>
              </a:rPr>
              <a:t>gìn</a:t>
            </a:r>
          </a:p>
        </p:txBody>
      </p:sp>
      <p:pic>
        <p:nvPicPr>
          <p:cNvPr id="7176" name="Picture 11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4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513" y="4049713"/>
            <a:ext cx="27574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8" grpId="0"/>
      <p:bldP spid="8199" grpId="0"/>
      <p:bldP spid="8200" grpId="0"/>
      <p:bldP spid="8201" grpId="0"/>
      <p:bldP spid="8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38290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Đọc từng phần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838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/>
              <a:t> </a:t>
            </a:r>
            <a:r>
              <a:rPr lang="en-US" sz="2800" u="sng"/>
              <a:t>Phần </a:t>
            </a:r>
            <a:r>
              <a:rPr lang="vi-VN" sz="2800" u="sng"/>
              <a:t>đ</a:t>
            </a:r>
            <a:r>
              <a:rPr lang="en-US" sz="2800" u="sng"/>
              <a:t>ầu</a:t>
            </a:r>
            <a:r>
              <a:rPr lang="en-US" sz="2800"/>
              <a:t>  : </a:t>
            </a:r>
            <a:r>
              <a:rPr lang="en-US" sz="2800" i="1"/>
              <a:t>Đội Thiếu niên …. Đ</a:t>
            </a:r>
            <a:r>
              <a:rPr lang="vi-VN" sz="2800" i="1"/>
              <a:t>ơ</a:t>
            </a:r>
            <a:r>
              <a:rPr lang="en-US" sz="2800" i="1"/>
              <a:t>n xin vào Đội</a:t>
            </a:r>
            <a:r>
              <a:rPr lang="en-US" sz="280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/>
              <a:t> </a:t>
            </a:r>
            <a:r>
              <a:rPr lang="en-US" sz="2800" u="sng"/>
              <a:t>Phần 2</a:t>
            </a:r>
            <a:r>
              <a:rPr lang="en-US" sz="2800"/>
              <a:t>     : </a:t>
            </a:r>
            <a:r>
              <a:rPr lang="en-US" sz="2800" i="1"/>
              <a:t>Kính gửi …. Học sinh lớp 3C Tr</a:t>
            </a:r>
            <a:r>
              <a:rPr lang="vi-VN" sz="2800" i="1"/>
              <a:t>ư</a:t>
            </a:r>
            <a:r>
              <a:rPr lang="en-US" sz="2800" i="1"/>
              <a:t>ờng Tiểu học Kim Đồng</a:t>
            </a:r>
            <a:r>
              <a:rPr lang="en-US" sz="280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/>
              <a:t> </a:t>
            </a:r>
            <a:r>
              <a:rPr lang="en-US" sz="2800" u="sng"/>
              <a:t>Phần 3</a:t>
            </a:r>
            <a:r>
              <a:rPr lang="en-US" sz="2800"/>
              <a:t>     : </a:t>
            </a:r>
            <a:r>
              <a:rPr lang="en-US" sz="2800" i="1"/>
              <a:t>Sau khi </a:t>
            </a:r>
            <a:r>
              <a:rPr lang="vi-VN" sz="2800" i="1"/>
              <a:t>đư</a:t>
            </a:r>
            <a:r>
              <a:rPr lang="en-US" sz="2800" i="1"/>
              <a:t>ợc học …. trở thành những ng</a:t>
            </a:r>
            <a:r>
              <a:rPr lang="vi-VN" sz="2800" i="1"/>
              <a:t>ư</a:t>
            </a:r>
            <a:r>
              <a:rPr lang="en-US" sz="2800" i="1"/>
              <a:t>ời có ích cho </a:t>
            </a:r>
            <a:r>
              <a:rPr lang="vi-VN" sz="2800" i="1"/>
              <a:t>đ</a:t>
            </a:r>
            <a:r>
              <a:rPr lang="en-US" sz="2800" i="1"/>
              <a:t>ất n</a:t>
            </a:r>
            <a:r>
              <a:rPr lang="vi-VN" sz="2800" i="1"/>
              <a:t>ư</a:t>
            </a:r>
            <a:r>
              <a:rPr lang="en-US" sz="2800" i="1"/>
              <a:t>ớc</a:t>
            </a:r>
            <a:r>
              <a:rPr lang="en-US" sz="280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/>
              <a:t> </a:t>
            </a:r>
            <a:r>
              <a:rPr lang="en-US" sz="2800" u="sng"/>
              <a:t>Phần 4</a:t>
            </a:r>
            <a:r>
              <a:rPr lang="en-US" sz="2800"/>
              <a:t>     : Phần còn lại của bài.</a:t>
            </a:r>
          </a:p>
        </p:txBody>
      </p:sp>
      <p:pic>
        <p:nvPicPr>
          <p:cNvPr id="8196" name="Picture 6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86475"/>
            <a:ext cx="4648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6048375"/>
            <a:ext cx="4648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2101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ngắt giọng đúng</a:t>
            </a:r>
            <a:endParaRPr lang="en-US" sz="2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8458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Kính gửi : </a:t>
            </a:r>
            <a:r>
              <a:rPr lang="en-US" sz="2000" b="1">
                <a:solidFill>
                  <a:srgbClr val="3366CC"/>
                </a:solidFill>
              </a:rPr>
              <a:t>//</a:t>
            </a:r>
            <a:r>
              <a:rPr lang="en-US" sz="2000"/>
              <a:t> - Ban phụ trách Đội </a:t>
            </a:r>
            <a:r>
              <a:rPr lang="en-US" sz="2000" b="1">
                <a:solidFill>
                  <a:srgbClr val="3366CC"/>
                </a:solidFill>
              </a:rPr>
              <a:t>/ </a:t>
            </a:r>
            <a:r>
              <a:rPr lang="en-US" sz="2000"/>
              <a:t>Tr</a:t>
            </a:r>
            <a:r>
              <a:rPr lang="vi-VN" sz="2000"/>
              <a:t>ư</a:t>
            </a:r>
            <a:r>
              <a:rPr lang="en-US" sz="2000"/>
              <a:t>ờng Tiểu học 			    Kim Đồng. </a:t>
            </a:r>
            <a:r>
              <a:rPr lang="en-US" sz="2000" b="1">
                <a:solidFill>
                  <a:srgbClr val="3366CC"/>
                </a:solidFill>
              </a:rPr>
              <a:t>//</a:t>
            </a:r>
          </a:p>
          <a:p>
            <a:pPr>
              <a:spcBef>
                <a:spcPct val="50000"/>
              </a:spcBef>
            </a:pPr>
            <a:r>
              <a:rPr lang="en-US" sz="2000"/>
              <a:t>	           - Ban chỉ huy Liên </a:t>
            </a:r>
            <a:r>
              <a:rPr lang="vi-VN" sz="2000"/>
              <a:t>đ</a:t>
            </a:r>
            <a:r>
              <a:rPr lang="en-US" sz="2000"/>
              <a:t>ội. </a:t>
            </a:r>
            <a:r>
              <a:rPr lang="en-US" sz="2000" b="1">
                <a:solidFill>
                  <a:srgbClr val="3366CC"/>
                </a:solidFill>
              </a:rPr>
              <a:t>//</a:t>
            </a:r>
          </a:p>
          <a:p>
            <a:pPr>
              <a:spcBef>
                <a:spcPct val="50000"/>
              </a:spcBef>
            </a:pPr>
            <a:r>
              <a:rPr lang="en-US" sz="2000"/>
              <a:t>Em tên là </a:t>
            </a:r>
            <a:r>
              <a:rPr lang="en-US" sz="2000" b="1">
                <a:solidFill>
                  <a:srgbClr val="3366CC"/>
                </a:solidFill>
              </a:rPr>
              <a:t> //</a:t>
            </a:r>
            <a:r>
              <a:rPr lang="en-US" sz="2000"/>
              <a:t> L</a:t>
            </a:r>
            <a:r>
              <a:rPr lang="vi-VN" sz="2000"/>
              <a:t>ư</a:t>
            </a:r>
            <a:r>
              <a:rPr lang="en-US" sz="2000"/>
              <a:t>u T</a:t>
            </a:r>
            <a:r>
              <a:rPr lang="vi-VN" sz="2000"/>
              <a:t>ư</a:t>
            </a:r>
            <a:r>
              <a:rPr lang="en-US" sz="2000"/>
              <a:t>ờng Vân </a:t>
            </a:r>
            <a:r>
              <a:rPr lang="en-US" sz="2000" b="1">
                <a:solidFill>
                  <a:srgbClr val="3366CC"/>
                </a:solidFill>
              </a:rPr>
              <a:t>//</a:t>
            </a:r>
          </a:p>
          <a:p>
            <a:pPr>
              <a:spcBef>
                <a:spcPct val="50000"/>
              </a:spcBef>
            </a:pPr>
            <a:r>
              <a:rPr lang="en-US" sz="2000"/>
              <a:t>Sinh ngày 22 </a:t>
            </a:r>
            <a:r>
              <a:rPr lang="en-US" sz="2000" b="1">
                <a:solidFill>
                  <a:srgbClr val="3366CC"/>
                </a:solidFill>
              </a:rPr>
              <a:t>/</a:t>
            </a:r>
            <a:r>
              <a:rPr lang="en-US" sz="2000"/>
              <a:t> tháng 6 </a:t>
            </a:r>
            <a:r>
              <a:rPr lang="en-US" sz="2000" b="1">
                <a:solidFill>
                  <a:srgbClr val="3366CC"/>
                </a:solidFill>
              </a:rPr>
              <a:t>/</a:t>
            </a:r>
            <a:r>
              <a:rPr lang="en-US" sz="2000"/>
              <a:t> n</a:t>
            </a:r>
            <a:r>
              <a:rPr lang="vi-VN" sz="2000"/>
              <a:t>ă</a:t>
            </a:r>
            <a:r>
              <a:rPr lang="en-US" sz="2000"/>
              <a:t>m 1995 </a:t>
            </a:r>
            <a:r>
              <a:rPr lang="en-US" sz="2000" b="1">
                <a:solidFill>
                  <a:srgbClr val="3366CC"/>
                </a:solidFill>
              </a:rPr>
              <a:t>//</a:t>
            </a:r>
          </a:p>
          <a:p>
            <a:pPr>
              <a:spcBef>
                <a:spcPct val="50000"/>
              </a:spcBef>
            </a:pPr>
            <a:r>
              <a:rPr lang="en-US" sz="2000"/>
              <a:t>Học sinh lớp 3C </a:t>
            </a:r>
            <a:r>
              <a:rPr lang="en-US" sz="2000" b="1">
                <a:solidFill>
                  <a:srgbClr val="3366CC"/>
                </a:solidFill>
              </a:rPr>
              <a:t>/</a:t>
            </a:r>
            <a:r>
              <a:rPr lang="en-US" sz="2000"/>
              <a:t> Tr</a:t>
            </a:r>
            <a:r>
              <a:rPr lang="vi-VN" sz="2000"/>
              <a:t>ư</a:t>
            </a:r>
            <a:r>
              <a:rPr lang="en-US" sz="2000"/>
              <a:t>ờng Tiểu học Kim Đồng. </a:t>
            </a:r>
            <a:r>
              <a:rPr lang="en-US" sz="2000" b="1">
                <a:solidFill>
                  <a:srgbClr val="3366CC"/>
                </a:solidFill>
              </a:rPr>
              <a:t>//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7000" y="19812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	Sau khi </a:t>
            </a:r>
            <a:r>
              <a:rPr lang="vi-VN" sz="2800"/>
              <a:t>đư</a:t>
            </a:r>
            <a:r>
              <a:rPr lang="en-US" sz="2800"/>
              <a:t>ợc học </a:t>
            </a:r>
            <a:r>
              <a:rPr lang="vi-VN" sz="2800"/>
              <a:t>đ</a:t>
            </a:r>
            <a:r>
              <a:rPr lang="en-US" sz="2800"/>
              <a:t>iều lệ </a:t>
            </a:r>
            <a:r>
              <a:rPr lang="en-US" sz="2800" b="1">
                <a:solidFill>
                  <a:srgbClr val="3366CC"/>
                </a:solidFill>
              </a:rPr>
              <a:t>/ </a:t>
            </a:r>
            <a:r>
              <a:rPr lang="en-US" sz="2800"/>
              <a:t>và lịch sử Đội Thiếu niên Tiền Phong Hồ Chí Minh, </a:t>
            </a:r>
            <a:r>
              <a:rPr lang="en-US" sz="2800" b="1">
                <a:solidFill>
                  <a:srgbClr val="3366CC"/>
                </a:solidFill>
              </a:rPr>
              <a:t>/ </a:t>
            </a:r>
            <a:r>
              <a:rPr lang="en-US" sz="2800"/>
              <a:t>em thấy Đội là tổ chức tốt nhất </a:t>
            </a:r>
            <a:r>
              <a:rPr lang="en-US" sz="2800" b="1">
                <a:solidFill>
                  <a:srgbClr val="3366CC"/>
                </a:solidFill>
              </a:rPr>
              <a:t>/ </a:t>
            </a:r>
            <a:r>
              <a:rPr lang="en-US" sz="2800"/>
              <a:t> </a:t>
            </a:r>
            <a:r>
              <a:rPr lang="vi-VN" sz="2800"/>
              <a:t>đ</a:t>
            </a:r>
            <a:r>
              <a:rPr lang="en-US" sz="2800"/>
              <a:t>ể rèn luyện thiếu niên trở thành những ng</a:t>
            </a:r>
            <a:r>
              <a:rPr lang="vi-VN" sz="2800"/>
              <a:t>ư</a:t>
            </a:r>
            <a:r>
              <a:rPr lang="en-US" sz="2800"/>
              <a:t>ời có ích cho </a:t>
            </a:r>
            <a:r>
              <a:rPr lang="vi-VN" sz="2800"/>
              <a:t>đ</a:t>
            </a:r>
            <a:r>
              <a:rPr lang="en-US" sz="2800"/>
              <a:t>ất n</a:t>
            </a:r>
            <a:r>
              <a:rPr lang="vi-VN" sz="2800"/>
              <a:t>ư</a:t>
            </a:r>
            <a:r>
              <a:rPr lang="en-US" sz="2800"/>
              <a:t>ớc. </a:t>
            </a:r>
            <a:r>
              <a:rPr lang="en-US" sz="2800" b="1">
                <a:solidFill>
                  <a:srgbClr val="3366CC"/>
                </a:solidFill>
              </a:rPr>
              <a:t>/ /</a:t>
            </a:r>
          </a:p>
        </p:txBody>
      </p:sp>
      <p:pic>
        <p:nvPicPr>
          <p:cNvPr id="9221" name="Picture 7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472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86475"/>
            <a:ext cx="457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5" grpId="1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Tìm hiểu bài</a:t>
            </a:r>
          </a:p>
        </p:txBody>
      </p:sp>
      <p:sp>
        <p:nvSpPr>
          <p:cNvPr id="1126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3124200"/>
            <a:ext cx="2133600" cy="6461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Điều lệ</a:t>
            </a:r>
          </a:p>
        </p:txBody>
      </p:sp>
      <p:sp>
        <p:nvSpPr>
          <p:cNvPr id="1127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2133600" cy="120015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 danh dự</a:t>
            </a:r>
          </a:p>
        </p:txBody>
      </p:sp>
      <p:pic>
        <p:nvPicPr>
          <p:cNvPr id="10245" name="Picture 7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895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100000">
              <a:srgbClr val="009900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100000">
              <a:srgbClr val="009900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775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Wingdings</vt:lpstr>
      <vt:lpstr>VNI-Aptima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Câu 1 : Lá đơn này của ai viết ?         Vì sao em biết điều đó 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HANH</dc:creator>
  <cp:lastModifiedBy>CSTeam</cp:lastModifiedBy>
  <cp:revision>12</cp:revision>
  <dcterms:created xsi:type="dcterms:W3CDTF">2008-07-21T01:32:23Z</dcterms:created>
  <dcterms:modified xsi:type="dcterms:W3CDTF">2016-06-29T09:59:32Z</dcterms:modified>
</cp:coreProperties>
</file>