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4" r:id="rId1"/>
  </p:sldMasterIdLst>
  <p:sldIdLst>
    <p:sldId id="303" r:id="rId2"/>
    <p:sldId id="256" r:id="rId3"/>
    <p:sldId id="292" r:id="rId4"/>
    <p:sldId id="258" r:id="rId5"/>
    <p:sldId id="293" r:id="rId6"/>
    <p:sldId id="305" r:id="rId7"/>
    <p:sldId id="294" r:id="rId8"/>
    <p:sldId id="299" r:id="rId9"/>
    <p:sldId id="30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0000"/>
    <a:srgbClr val="FFFFFF"/>
    <a:srgbClr val="00FF00"/>
    <a:srgbClr val="CCCC00"/>
    <a:srgbClr val="FFFF00"/>
    <a:srgbClr val="FF99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485" autoAdjust="0"/>
    <p:restoredTop sz="94761" autoAdjust="0"/>
  </p:normalViewPr>
  <p:slideViewPr>
    <p:cSldViewPr>
      <p:cViewPr varScale="1">
        <p:scale>
          <a:sx n="41" d="100"/>
          <a:sy n="41" d="100"/>
        </p:scale>
        <p:origin x="-12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4445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45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BB165-85F0-4451-8CAF-9488F46A6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35984-AF26-4ACE-8541-F1B35C062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EF559-1038-4E1B-B451-250BDC606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58C6A-05EE-4C97-808E-3A3A8BE2E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26E10-85C8-42A2-BAD2-852C58BED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34E55-C926-4A5B-84BE-23C82FDB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0B342-5FCD-437E-AF33-B138C793E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48F5-E966-49B6-975D-8266E4D23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B1CC3-3FDC-45B9-B5AB-EAEB87301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73DC3-46C1-44B9-9CA8-C98B4C955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A6C67-583C-4DC0-A384-3177B9582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43363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43365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66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67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68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69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0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1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2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3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4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5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6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7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8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79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0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1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2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3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4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5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6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7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8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389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4339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39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0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4341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341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43419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423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434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28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9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0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61C5B9E-3BC0-4F74-9D22-91F7B68B5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31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5370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8610600" cy="662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1600200" y="1447800"/>
            <a:ext cx="6477000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 Môn: Tập </a:t>
            </a:r>
            <a:r>
              <a:rPr lang="vi-VN" sz="3200" b="1">
                <a:solidFill>
                  <a:srgbClr val="FF0066"/>
                </a:solidFill>
              </a:rPr>
              <a:t>đ</a:t>
            </a:r>
            <a:r>
              <a:rPr lang="en-US" sz="3200" b="1">
                <a:solidFill>
                  <a:srgbClr val="FF0066"/>
                </a:solidFill>
              </a:rPr>
              <a:t>ọc – Lớp4( tiết4)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</a:rPr>
              <a:t> </a:t>
            </a:r>
            <a:r>
              <a:rPr lang="en-US" sz="4800" b="1">
                <a:solidFill>
                  <a:srgbClr val="FF0066"/>
                </a:solidFill>
              </a:rPr>
              <a:t>Dế mèn bênh vực kẻ</a:t>
            </a:r>
            <a:r>
              <a:rPr lang="en-US" sz="5400" b="1">
                <a:solidFill>
                  <a:srgbClr val="FF0066"/>
                </a:solidFill>
              </a:rPr>
              <a:t> </a:t>
            </a:r>
            <a:r>
              <a:rPr lang="en-US" sz="4800" b="1">
                <a:solidFill>
                  <a:srgbClr val="FF0066"/>
                </a:solidFill>
              </a:rPr>
              <a:t>yếu</a:t>
            </a:r>
          </a:p>
        </p:txBody>
      </p:sp>
      <p:pic>
        <p:nvPicPr>
          <p:cNvPr id="3076" name="Picture 6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2004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u="sng" smtClean="0"/>
              <a:t>Tập </a:t>
            </a:r>
            <a:r>
              <a:rPr lang="vi-VN" sz="2800" b="1" u="sng" smtClean="0"/>
              <a:t>đ</a:t>
            </a:r>
            <a:r>
              <a:rPr lang="en-US" sz="2800" b="1" u="sng" smtClean="0"/>
              <a:t>ọc </a:t>
            </a:r>
            <a:r>
              <a:rPr lang="en-US" sz="2800" b="1" smtClean="0"/>
              <a:t>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</p:txBody>
      </p:sp>
      <p:pic>
        <p:nvPicPr>
          <p:cNvPr id="2054" name="Picture 6" descr="de_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7391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u="sng" smtClean="0"/>
              <a:t>Tập </a:t>
            </a:r>
            <a:r>
              <a:rPr lang="vi-VN" sz="2800" b="1" u="sng" smtClean="0"/>
              <a:t>đ</a:t>
            </a:r>
            <a:r>
              <a:rPr lang="en-US" sz="2800" b="1" u="sng" smtClean="0"/>
              <a:t>ọc  </a:t>
            </a:r>
            <a:r>
              <a:rPr lang="en-US" sz="3200" b="1" smtClean="0"/>
              <a:t>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smtClean="0">
                <a:solidFill>
                  <a:srgbClr val="FFCC00"/>
                </a:solidFill>
              </a:rPr>
              <a:t> Dế mèn bênh vực kẻ yếu </a:t>
            </a:r>
            <a:r>
              <a:rPr lang="en-US" sz="2400" b="1" smtClean="0">
                <a:solidFill>
                  <a:srgbClr val="FFCC00"/>
                </a:solidFill>
              </a:rPr>
              <a:t>(tiếptheo</a:t>
            </a:r>
            <a:r>
              <a:rPr lang="en-US" sz="2400" b="1" dirty="0" smtClean="0">
                <a:solidFill>
                  <a:srgbClr val="FFCC00"/>
                </a:solidFill>
              </a:rPr>
              <a:t>)</a:t>
            </a:r>
            <a:r>
              <a:rPr lang="en-US" sz="3200" b="1" dirty="0" smtClean="0">
                <a:solidFill>
                  <a:srgbClr val="FFCC00"/>
                </a:solidFill>
              </a:rPr>
              <a:t> </a:t>
            </a:r>
            <a:br>
              <a:rPr lang="en-US" sz="3200" b="1" dirty="0" smtClean="0">
                <a:solidFill>
                  <a:srgbClr val="FFCC00"/>
                </a:solidFill>
              </a:rPr>
            </a:br>
            <a:r>
              <a:rPr lang="en-US" sz="3200" b="1" dirty="0" smtClean="0">
                <a:solidFill>
                  <a:srgbClr val="FFCC00"/>
                </a:solidFill>
              </a:rPr>
              <a:t>		</a:t>
            </a:r>
            <a:r>
              <a:rPr lang="en-US" sz="3200" b="1" smtClean="0">
                <a:solidFill>
                  <a:srgbClr val="FFCC00"/>
                </a:solidFill>
              </a:rPr>
              <a:t>	</a:t>
            </a:r>
            <a:r>
              <a:rPr lang="en-US" sz="2400" b="1" smtClean="0">
                <a:solidFill>
                  <a:srgbClr val="FFCC00"/>
                </a:solidFill>
              </a:rPr>
              <a:t>Tô Hoài</a:t>
            </a:r>
            <a:endParaRPr lang="en-US" sz="2400" b="1" dirty="0" smtClean="0">
              <a:solidFill>
                <a:srgbClr val="FFCC00"/>
              </a:solidFill>
            </a:endParaRP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1143000" y="1752600"/>
            <a:ext cx="1844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/>
              <a:t>Luyện đọc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990600" y="2362200"/>
            <a:ext cx="6019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Lủng củng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nặc nô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co rúm lại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béo múp béo míp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quang hẳn…</a:t>
            </a: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391400" cy="4038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/>
              <a:t>		   </a:t>
            </a:r>
          </a:p>
          <a:p>
            <a:pPr algn="l" eaLnBrk="1" hangingPunct="1">
              <a:defRPr/>
            </a:pPr>
            <a:endParaRPr lang="en-US" smtClean="0"/>
          </a:p>
          <a:p>
            <a:pPr algn="l"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u="sng" smtClean="0"/>
              <a:t>Tập </a:t>
            </a:r>
            <a:r>
              <a:rPr lang="vi-VN" sz="2400" b="1" u="sng" smtClean="0"/>
              <a:t>đ</a:t>
            </a:r>
            <a:r>
              <a:rPr lang="en-US" sz="2400" b="1" u="sng" smtClean="0"/>
              <a:t>ọc </a:t>
            </a:r>
            <a:br>
              <a:rPr lang="en-US" sz="2400" b="1" u="sng" smtClean="0"/>
            </a:br>
            <a:r>
              <a:rPr lang="en-US" sz="2400" b="1" u="sng" smtClean="0"/>
              <a:t>Dế mèn bênh vực kẻ yếu </a:t>
            </a:r>
            <a:r>
              <a:rPr lang="en-US" sz="2000" b="1" smtClean="0"/>
              <a:t>(tiếp </a:t>
            </a:r>
            <a:r>
              <a:rPr lang="en-US" sz="2000" b="1" dirty="0" err="1" smtClean="0"/>
              <a:t>theo</a:t>
            </a:r>
            <a:r>
              <a:rPr lang="en-US" sz="2000" b="1" dirty="0" smtClean="0"/>
              <a:t>)</a:t>
            </a:r>
            <a:r>
              <a:rPr lang="en-US" sz="2400" b="1" u="sng" dirty="0" smtClean="0"/>
              <a:t> </a:t>
            </a:r>
            <a:br>
              <a:rPr lang="en-US" sz="2400" b="1" u="sng" dirty="0" smtClean="0"/>
            </a:br>
            <a:r>
              <a:rPr lang="en-US" sz="2400" b="1" dirty="0" smtClean="0"/>
              <a:t>		</a:t>
            </a:r>
            <a:r>
              <a:rPr lang="en-US" sz="2400" b="1" smtClean="0"/>
              <a:t>	</a:t>
            </a:r>
            <a:r>
              <a:rPr lang="en-US" sz="2000" b="1" smtClean="0"/>
              <a:t>Tô Hoài</a:t>
            </a:r>
            <a:endParaRPr lang="en-US" sz="2000" b="1" dirty="0" smtClean="0">
              <a:solidFill>
                <a:srgbClr val="FFCC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2590800"/>
            <a:ext cx="4876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087938" y="182880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Tìm hiểu bài</a:t>
            </a:r>
          </a:p>
        </p:txBody>
      </p:sp>
      <p:sp>
        <p:nvSpPr>
          <p:cNvPr id="6149" name="Line 7"/>
          <p:cNvSpPr>
            <a:spLocks noChangeShapeType="1"/>
          </p:cNvSpPr>
          <p:nvPr/>
        </p:nvSpPr>
        <p:spPr bwMode="auto">
          <a:xfrm>
            <a:off x="2819400" y="2590800"/>
            <a:ext cx="4445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752600" y="2286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1143000" y="3048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1143000" y="35814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5257800" y="3657600"/>
            <a:ext cx="222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04800" y="51816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Câu 1: Trận </a:t>
            </a:r>
            <a:r>
              <a:rPr lang="vi-VN" sz="2400"/>
              <a:t>đ</a:t>
            </a:r>
            <a:r>
              <a:rPr lang="en-US" sz="2400"/>
              <a:t>ịa mai phục của bọn nhện </a:t>
            </a:r>
            <a:r>
              <a:rPr lang="vi-VN" sz="2400"/>
              <a:t>đ</a:t>
            </a:r>
            <a:r>
              <a:rPr lang="en-US" sz="2400"/>
              <a:t>áng sợ nh</a:t>
            </a:r>
            <a:r>
              <a:rPr lang="vi-VN" sz="2400"/>
              <a:t>ư</a:t>
            </a:r>
            <a:r>
              <a:rPr lang="en-US" sz="2400"/>
              <a:t> thế nào? 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381000" y="4814888"/>
            <a:ext cx="853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 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381000" y="6338888"/>
            <a:ext cx="853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     </a:t>
            </a:r>
            <a:endParaRPr lang="en-US" sz="2400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228600" y="6172200"/>
            <a:ext cx="800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Câu2  :Dế Mèn </a:t>
            </a:r>
            <a:r>
              <a:rPr lang="vi-VN" sz="2400"/>
              <a:t>đ</a:t>
            </a:r>
            <a:r>
              <a:rPr lang="en-US" sz="2400"/>
              <a:t>ã làm cách nào </a:t>
            </a:r>
            <a:r>
              <a:rPr lang="vi-VN" sz="2400"/>
              <a:t>đ</a:t>
            </a:r>
            <a:r>
              <a:rPr lang="en-US" sz="2400"/>
              <a:t>ể bọn nhện phải sợ ?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3733800" y="22860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sừng sững, lủng củng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819400" y="2590800"/>
            <a:ext cx="6324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ý</a:t>
            </a:r>
            <a:r>
              <a:rPr lang="en-US">
                <a:solidFill>
                  <a:srgbClr val="FF3300"/>
                </a:solidFill>
              </a:rPr>
              <a:t>1</a:t>
            </a:r>
            <a:r>
              <a:rPr lang="en-US" sz="2400">
                <a:solidFill>
                  <a:srgbClr val="FF3300"/>
                </a:solidFill>
              </a:rPr>
              <a:t>: Cảnh trận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ịa mai phục của bọn nhện </a:t>
            </a:r>
          </a:p>
          <a:p>
            <a:pPr eaLnBrk="1" hangingPunct="1">
              <a:spcBef>
                <a:spcPct val="50000"/>
              </a:spcBef>
            </a:pP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áng sợ.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2895600" y="43434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ý</a:t>
            </a:r>
            <a:r>
              <a:rPr lang="en-US">
                <a:solidFill>
                  <a:srgbClr val="FF3300"/>
                </a:solidFill>
              </a:rPr>
              <a:t>2</a:t>
            </a:r>
            <a:r>
              <a:rPr lang="en-US" sz="2400">
                <a:solidFill>
                  <a:srgbClr val="FF3300"/>
                </a:solidFill>
              </a:rPr>
              <a:t>: Dế Mèn ra oai với bọn nhện.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3048000" y="3733800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	Chóp bu, nặc nô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6" grpId="0"/>
      <p:bldP spid="6157" grpId="0"/>
      <p:bldP spid="6159" grpId="0"/>
      <p:bldP spid="6160" grpId="0"/>
      <p:bldP spid="6166" grpId="0"/>
      <p:bldP spid="6168" grpId="0"/>
      <p:bldP spid="6169" grpId="0"/>
      <p:bldP spid="6170" grpId="0"/>
      <p:bldP spid="61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smtClean="0"/>
              <a:t> </a:t>
            </a:r>
            <a:endParaRPr lang="en-US" sz="3200" b="1" smtClean="0">
              <a:solidFill>
                <a:srgbClr val="FFCC00"/>
              </a:solidFill>
            </a:endParaRPr>
          </a:p>
        </p:txBody>
      </p:sp>
      <p:sp>
        <p:nvSpPr>
          <p:cNvPr id="91148" name="Rectangle 12"/>
          <p:cNvSpPr>
            <a:spLocks noChangeArrowheads="1"/>
          </p:cNvSpPr>
          <p:nvPr/>
        </p:nvSpPr>
        <p:spPr bwMode="auto">
          <a:xfrm>
            <a:off x="152400" y="1828800"/>
            <a:ext cx="88392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Dế Mèn </a:t>
            </a:r>
            <a:r>
              <a:rPr lang="vi-VN" sz="2800"/>
              <a:t>đ</a:t>
            </a:r>
            <a:r>
              <a:rPr lang="en-US" sz="2800"/>
              <a:t>ã phân tích theo cách so sánh: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- Bọn nhện giàu có, béo múp &gt;&lt; Món nợ của mẹ nhà trò bé tẹo, </a:t>
            </a:r>
            <a:r>
              <a:rPr lang="vi-VN" sz="2800"/>
              <a:t>đ</a:t>
            </a:r>
            <a:r>
              <a:rPr lang="en-US" sz="2800"/>
              <a:t>ã mấy </a:t>
            </a:r>
            <a:r>
              <a:rPr lang="vi-VN" sz="2800"/>
              <a:t>đ</a:t>
            </a:r>
            <a:r>
              <a:rPr lang="en-US" sz="2800"/>
              <a:t>ời.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/>
              <a:t>Bọn nhện béo tốt,kéo bè kéo cánh &gt;&lt; Đánh </a:t>
            </a:r>
            <a:r>
              <a:rPr lang="vi-VN" sz="2800"/>
              <a:t>đ</a:t>
            </a:r>
            <a:r>
              <a:rPr lang="en-US" sz="2800"/>
              <a:t>ập một cô gái yếu ớt.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- Kết luận (</a:t>
            </a:r>
            <a:r>
              <a:rPr lang="vi-VN" sz="2800"/>
              <a:t>đ</a:t>
            </a:r>
            <a:r>
              <a:rPr lang="en-US" sz="2800"/>
              <a:t>e doạ): Thật </a:t>
            </a:r>
            <a:r>
              <a:rPr lang="vi-VN" sz="2800"/>
              <a:t>đ</a:t>
            </a:r>
            <a:r>
              <a:rPr lang="en-US" sz="2800"/>
              <a:t>áng xấu hổ! Có phá hết vòng vây  </a:t>
            </a:r>
            <a:r>
              <a:rPr lang="vi-VN" sz="2800"/>
              <a:t>đ</a:t>
            </a:r>
            <a:r>
              <a:rPr lang="en-US" sz="2800"/>
              <a:t>i không?</a:t>
            </a:r>
          </a:p>
        </p:txBody>
      </p:sp>
      <p:sp>
        <p:nvSpPr>
          <p:cNvPr id="91149" name="Rectangle 13"/>
          <p:cNvSpPr>
            <a:spLocks noChangeArrowheads="1"/>
          </p:cNvSpPr>
          <p:nvPr/>
        </p:nvSpPr>
        <p:spPr bwMode="auto">
          <a:xfrm>
            <a:off x="381000" y="6096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Câu 3:  Dế Mèn </a:t>
            </a:r>
            <a:r>
              <a:rPr lang="vi-VN" sz="2800"/>
              <a:t>đ</a:t>
            </a:r>
            <a:r>
              <a:rPr lang="en-US" sz="2800"/>
              <a:t>ã nói thế nào </a:t>
            </a:r>
            <a:r>
              <a:rPr lang="vi-VN" sz="2800"/>
              <a:t>đ</a:t>
            </a:r>
            <a:r>
              <a:rPr lang="en-US" sz="2800"/>
              <a:t>ể bọn nhện nhận ra lẻ phải?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8" grpId="0"/>
      <p:bldP spid="911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u="sng" smtClean="0"/>
              <a:t>Tập </a:t>
            </a:r>
            <a:r>
              <a:rPr lang="vi-VN" sz="2400" b="1" u="sng" smtClean="0"/>
              <a:t>đ</a:t>
            </a:r>
            <a:r>
              <a:rPr lang="en-US" sz="2400" b="1" u="sng" smtClean="0"/>
              <a:t>ọc </a:t>
            </a:r>
            <a:br>
              <a:rPr lang="en-US" sz="2400" b="1" u="sng" smtClean="0"/>
            </a:br>
            <a:r>
              <a:rPr lang="en-US" sz="2400" b="1" smtClean="0"/>
              <a:t>Dế mèn bênh vực kẻ yếu </a:t>
            </a:r>
            <a:r>
              <a:rPr lang="en-US" sz="2000" b="1" smtClean="0"/>
              <a:t>(tiếp </a:t>
            </a:r>
            <a:r>
              <a:rPr lang="en-US" sz="2000" b="1" dirty="0" err="1" smtClean="0"/>
              <a:t>theo</a:t>
            </a:r>
            <a:r>
              <a:rPr lang="en-US" sz="2000" b="1" dirty="0" smtClean="0"/>
              <a:t>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	</a:t>
            </a:r>
            <a:r>
              <a:rPr lang="en-US" sz="2400" b="1" smtClean="0"/>
              <a:t>	</a:t>
            </a:r>
            <a:r>
              <a:rPr lang="en-US" sz="2000" b="1" smtClean="0"/>
              <a:t>Tô Hoài</a:t>
            </a:r>
            <a:endParaRPr lang="en-US" sz="2000" b="1" dirty="0" smtClean="0">
              <a:solidFill>
                <a:srgbClr val="FFCC00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59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087938" y="182880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Tìm hiểu bài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743200" y="2819400"/>
            <a:ext cx="4445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752600" y="2286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143000" y="3048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143000" y="35814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257800" y="3657600"/>
            <a:ext cx="222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</a:p>
        </p:txBody>
      </p:sp>
      <p:sp>
        <p:nvSpPr>
          <p:cNvPr id="8202" name="Rectangle 11"/>
          <p:cNvSpPr>
            <a:spLocks noChangeArrowheads="1"/>
          </p:cNvSpPr>
          <p:nvPr/>
        </p:nvSpPr>
        <p:spPr bwMode="auto">
          <a:xfrm>
            <a:off x="381000" y="4814888"/>
            <a:ext cx="853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 </a:t>
            </a:r>
          </a:p>
        </p:txBody>
      </p:sp>
      <p:sp>
        <p:nvSpPr>
          <p:cNvPr id="8203" name="Rectangle 12"/>
          <p:cNvSpPr>
            <a:spLocks noChangeArrowheads="1"/>
          </p:cNvSpPr>
          <p:nvPr/>
        </p:nvSpPr>
        <p:spPr bwMode="auto">
          <a:xfrm>
            <a:off x="381000" y="6338888"/>
            <a:ext cx="853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     </a:t>
            </a:r>
            <a:endParaRPr lang="en-US" sz="2400"/>
          </a:p>
        </p:txBody>
      </p:sp>
      <p:sp>
        <p:nvSpPr>
          <p:cNvPr id="8204" name="Rectangle 14"/>
          <p:cNvSpPr>
            <a:spLocks noChangeArrowheads="1"/>
          </p:cNvSpPr>
          <p:nvPr/>
        </p:nvSpPr>
        <p:spPr bwMode="auto">
          <a:xfrm>
            <a:off x="3733800" y="22860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sừng sững, lủng củng</a:t>
            </a:r>
          </a:p>
        </p:txBody>
      </p:sp>
      <p:sp>
        <p:nvSpPr>
          <p:cNvPr id="8205" name="Rectangle 15"/>
          <p:cNvSpPr>
            <a:spLocks noChangeArrowheads="1"/>
          </p:cNvSpPr>
          <p:nvPr/>
        </p:nvSpPr>
        <p:spPr bwMode="auto">
          <a:xfrm>
            <a:off x="2895600" y="2667000"/>
            <a:ext cx="6248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ý1:Cảnh trận </a:t>
            </a: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ịa mai phục của bọn nhện </a:t>
            </a:r>
          </a:p>
          <a:p>
            <a:pPr eaLnBrk="1" hangingPunct="1"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áng sợ.</a:t>
            </a:r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2819400" y="41910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 2:Dế Mèn ra oai với bọn nhện.</a:t>
            </a:r>
          </a:p>
        </p:txBody>
      </p:sp>
      <p:sp>
        <p:nvSpPr>
          <p:cNvPr id="8207" name="Rectangle 17"/>
          <p:cNvSpPr>
            <a:spLocks noChangeArrowheads="1"/>
          </p:cNvSpPr>
          <p:nvPr/>
        </p:nvSpPr>
        <p:spPr bwMode="auto">
          <a:xfrm>
            <a:off x="2895600" y="37338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Chóp bu, nặc nô</a:t>
            </a: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2819400" y="4719638"/>
            <a:ext cx="632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ý3: Dế Mèn giúp bọn nhện nhận ra lẽ phải.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u="sng" smtClean="0"/>
              <a:t>Tập </a:t>
            </a:r>
            <a:r>
              <a:rPr lang="vi-VN" sz="2400" b="1" u="sng" smtClean="0"/>
              <a:t>đ</a:t>
            </a:r>
            <a:r>
              <a:rPr lang="en-US" sz="2400" b="1" u="sng" smtClean="0"/>
              <a:t>ọc 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u="sng" smtClean="0"/>
              <a:t> </a:t>
            </a:r>
            <a:r>
              <a:rPr lang="en-US" sz="2400" b="1" smtClean="0"/>
              <a:t>Dế Mèn bênh vực kẻ yếu </a:t>
            </a:r>
            <a:r>
              <a:rPr lang="en-US" sz="2000" b="1" smtClean="0"/>
              <a:t>(tiếp </a:t>
            </a:r>
            <a:r>
              <a:rPr lang="en-US" sz="2000" b="1" dirty="0" err="1" smtClean="0"/>
              <a:t>theo</a:t>
            </a:r>
            <a:r>
              <a:rPr lang="en-US" sz="2000" b="1" dirty="0" smtClean="0"/>
              <a:t>)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dirty="0" smtClean="0"/>
              <a:t>		</a:t>
            </a:r>
            <a:r>
              <a:rPr lang="en-US" sz="2400" b="1" smtClean="0"/>
              <a:t>	</a:t>
            </a:r>
            <a:r>
              <a:rPr lang="en-US" sz="2000" b="1" smtClean="0"/>
              <a:t>Tô Hoài</a:t>
            </a:r>
            <a:endParaRPr lang="en-US" sz="2000" b="1" dirty="0" smtClean="0">
              <a:solidFill>
                <a:srgbClr val="FFCC00"/>
              </a:solidFill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59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43000" y="1843088"/>
            <a:ext cx="160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Luyện đọc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087938" y="182880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Tìm hiểu bài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895600" y="3200400"/>
            <a:ext cx="4445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04800" y="25146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lủng củng 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09600" y="2971800"/>
            <a:ext cx="2733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nặc nô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04800" y="36576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co rúm lại</a:t>
            </a:r>
          </a:p>
        </p:txBody>
      </p:sp>
      <p:sp>
        <p:nvSpPr>
          <p:cNvPr id="92171" name="Rectangle 11"/>
          <p:cNvSpPr>
            <a:spLocks noChangeArrowheads="1"/>
          </p:cNvSpPr>
          <p:nvPr/>
        </p:nvSpPr>
        <p:spPr bwMode="auto">
          <a:xfrm>
            <a:off x="0" y="5484813"/>
            <a:ext cx="853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Câu 4: Em có thể tặng cho Dế Mèn danh hiệu nào trong số các danh hiệu sau </a:t>
            </a:r>
            <a:r>
              <a:rPr lang="vi-VN" sz="2400"/>
              <a:t>đ</a:t>
            </a:r>
            <a:r>
              <a:rPr lang="en-US" sz="2400"/>
              <a:t>ây: võ sĩ, tráng sĩ,chiến sĩ, hiệp sĩ, dũng sĩ, anh hùng?</a:t>
            </a:r>
          </a:p>
        </p:txBody>
      </p:sp>
      <p:sp>
        <p:nvSpPr>
          <p:cNvPr id="9227" name="Rectangle 15"/>
          <p:cNvSpPr>
            <a:spLocks noChangeArrowheads="1"/>
          </p:cNvSpPr>
          <p:nvPr/>
        </p:nvSpPr>
        <p:spPr bwMode="auto">
          <a:xfrm>
            <a:off x="381000" y="55626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</a:t>
            </a:r>
          </a:p>
        </p:txBody>
      </p:sp>
      <p:sp>
        <p:nvSpPr>
          <p:cNvPr id="9228" name="Rectangle 17"/>
          <p:cNvSpPr>
            <a:spLocks noChangeArrowheads="1"/>
          </p:cNvSpPr>
          <p:nvPr/>
        </p:nvSpPr>
        <p:spPr bwMode="auto">
          <a:xfrm>
            <a:off x="381000" y="4648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quang hẳn</a:t>
            </a:r>
          </a:p>
        </p:txBody>
      </p:sp>
      <p:sp>
        <p:nvSpPr>
          <p:cNvPr id="9229" name="Rectangle 18"/>
          <p:cNvSpPr>
            <a:spLocks noChangeArrowheads="1"/>
          </p:cNvSpPr>
          <p:nvPr/>
        </p:nvSpPr>
        <p:spPr bwMode="auto">
          <a:xfrm>
            <a:off x="381000" y="4267200"/>
            <a:ext cx="2719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béo múp béo míp</a:t>
            </a:r>
          </a:p>
        </p:txBody>
      </p:sp>
      <p:sp>
        <p:nvSpPr>
          <p:cNvPr id="9230" name="Rectangle 19"/>
          <p:cNvSpPr>
            <a:spLocks noChangeArrowheads="1"/>
          </p:cNvSpPr>
          <p:nvPr/>
        </p:nvSpPr>
        <p:spPr bwMode="auto">
          <a:xfrm>
            <a:off x="5181600" y="3429000"/>
            <a:ext cx="2303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9231" name="Rectangle 21"/>
          <p:cNvSpPr>
            <a:spLocks noChangeArrowheads="1"/>
          </p:cNvSpPr>
          <p:nvPr/>
        </p:nvSpPr>
        <p:spPr bwMode="auto">
          <a:xfrm flipV="1">
            <a:off x="4800600" y="2971800"/>
            <a:ext cx="3817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92182" name="Rectangle 22"/>
          <p:cNvSpPr>
            <a:spLocks noChangeArrowheads="1"/>
          </p:cNvSpPr>
          <p:nvPr/>
        </p:nvSpPr>
        <p:spPr bwMode="auto">
          <a:xfrm>
            <a:off x="4038600" y="24384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sừng sững, lủng củng</a:t>
            </a:r>
          </a:p>
        </p:txBody>
      </p:sp>
      <p:sp>
        <p:nvSpPr>
          <p:cNvPr id="92183" name="Rectangle 23"/>
          <p:cNvSpPr>
            <a:spLocks noChangeArrowheads="1"/>
          </p:cNvSpPr>
          <p:nvPr/>
        </p:nvSpPr>
        <p:spPr bwMode="auto">
          <a:xfrm>
            <a:off x="3505200" y="41148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Chóp bu, nặc nô</a:t>
            </a:r>
          </a:p>
        </p:txBody>
      </p:sp>
      <p:sp>
        <p:nvSpPr>
          <p:cNvPr id="92184" name="Rectangle 24"/>
          <p:cNvSpPr>
            <a:spLocks noChangeArrowheads="1"/>
          </p:cNvSpPr>
          <p:nvPr/>
        </p:nvSpPr>
        <p:spPr bwMode="auto">
          <a:xfrm>
            <a:off x="2819400" y="44196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ý2: Dế Mèn ra oai với bọn nhện.</a:t>
            </a:r>
          </a:p>
        </p:txBody>
      </p:sp>
      <p:sp>
        <p:nvSpPr>
          <p:cNvPr id="92185" name="Rectangle 25"/>
          <p:cNvSpPr>
            <a:spLocks noChangeArrowheads="1"/>
          </p:cNvSpPr>
          <p:nvPr/>
        </p:nvSpPr>
        <p:spPr bwMode="auto">
          <a:xfrm>
            <a:off x="2895600" y="3048000"/>
            <a:ext cx="6248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ý1: Cảnh trận </a:t>
            </a: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ịa mai phục của bọn nhện </a:t>
            </a:r>
          </a:p>
          <a:p>
            <a:pPr eaLnBrk="1" hangingPunct="1"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áng sợ.</a:t>
            </a:r>
          </a:p>
        </p:txBody>
      </p:sp>
      <p:sp>
        <p:nvSpPr>
          <p:cNvPr id="92186" name="Rectangle 26"/>
          <p:cNvSpPr>
            <a:spLocks noChangeArrowheads="1"/>
          </p:cNvSpPr>
          <p:nvPr/>
        </p:nvSpPr>
        <p:spPr bwMode="auto">
          <a:xfrm>
            <a:off x="2819400" y="48768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ý3: Dế Mèn giúp bọn nhện nhận ra lẽ phải.</a:t>
            </a:r>
          </a:p>
        </p:txBody>
      </p:sp>
      <p:sp>
        <p:nvSpPr>
          <p:cNvPr id="92187" name="Rectangle 27"/>
          <p:cNvSpPr>
            <a:spLocks noChangeArrowheads="1"/>
          </p:cNvSpPr>
          <p:nvPr/>
        </p:nvSpPr>
        <p:spPr bwMode="auto">
          <a:xfrm>
            <a:off x="304800" y="591185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 Ca ngợi Dế mèn có tấm lòng nghĩa hiệp, ghét áp bức bất công, bênh vực chị Nhà Trò yếu </a:t>
            </a:r>
            <a:r>
              <a:rPr lang="vi-VN" sz="2400">
                <a:solidFill>
                  <a:srgbClr val="FFFF00"/>
                </a:solidFill>
              </a:rPr>
              <a:t>đ</a:t>
            </a:r>
            <a:r>
              <a:rPr lang="en-US" sz="2400">
                <a:solidFill>
                  <a:srgbClr val="FFFF00"/>
                </a:solidFill>
              </a:rPr>
              <a:t>uối,bất hạnh.</a:t>
            </a:r>
          </a:p>
        </p:txBody>
      </p:sp>
      <p:sp>
        <p:nvSpPr>
          <p:cNvPr id="92188" name="Rectangle 28"/>
          <p:cNvSpPr>
            <a:spLocks noChangeArrowheads="1"/>
          </p:cNvSpPr>
          <p:nvPr/>
        </p:nvSpPr>
        <p:spPr bwMode="auto">
          <a:xfrm>
            <a:off x="304800" y="53340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6600"/>
                </a:solidFill>
              </a:rPr>
              <a:t>Nội dung bài học: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1" grpId="0"/>
      <p:bldP spid="92171" grpId="1"/>
      <p:bldP spid="92182" grpId="0"/>
      <p:bldP spid="92183" grpId="0"/>
      <p:bldP spid="92184" grpId="0"/>
      <p:bldP spid="92185" grpId="0"/>
      <p:bldP spid="92186" grpId="0"/>
      <p:bldP spid="92187" grpId="0"/>
      <p:bldP spid="921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u="sng" smtClean="0"/>
              <a:t>Tập </a:t>
            </a:r>
            <a:r>
              <a:rPr lang="vi-VN" sz="2800" b="1" u="sng" smtClean="0"/>
              <a:t>đ</a:t>
            </a:r>
            <a:r>
              <a:rPr lang="en-US" sz="2800" b="1" u="sng" smtClean="0"/>
              <a:t>ọc </a:t>
            </a:r>
            <a:br>
              <a:rPr lang="en-US" sz="2800" b="1" u="sng" smtClean="0"/>
            </a:br>
            <a:r>
              <a:rPr lang="en-US" sz="2800" b="1" smtClean="0"/>
              <a:t>Dế Mèn bênh v</a:t>
            </a:r>
            <a:r>
              <a:rPr lang="vi-VN" sz="2800" b="1" smtClean="0"/>
              <a:t>ư</a:t>
            </a:r>
            <a:r>
              <a:rPr lang="en-US" sz="2800" b="1" smtClean="0"/>
              <a:t>c kẻ yếu </a:t>
            </a:r>
            <a:r>
              <a:rPr lang="en-US" sz="2400" b="1" smtClean="0"/>
              <a:t>(tiếp </a:t>
            </a:r>
            <a:r>
              <a:rPr lang="en-US" sz="2400" b="1" dirty="0" err="1" smtClean="0"/>
              <a:t>theo</a:t>
            </a:r>
            <a:r>
              <a:rPr lang="en-US" sz="2400" b="1" dirty="0" smtClean="0"/>
              <a:t>)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800" b="1" smtClean="0"/>
              <a:t>         </a:t>
            </a:r>
            <a:r>
              <a:rPr lang="en-US" sz="2400" b="1" smtClean="0"/>
              <a:t>Tô Hoài</a:t>
            </a:r>
            <a:endParaRPr lang="en-US" sz="2400" b="1" dirty="0" smtClean="0">
              <a:solidFill>
                <a:srgbClr val="FFCC0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81000" y="17526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905000"/>
            <a:ext cx="8077200" cy="4495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4400" smtClean="0"/>
              <a:t>	</a:t>
            </a:r>
            <a:r>
              <a:rPr lang="en-US" sz="2800" smtClean="0"/>
              <a:t>Từ trong hốc </a:t>
            </a:r>
            <a:r>
              <a:rPr lang="vi-VN" sz="2800" smtClean="0"/>
              <a:t>đ</a:t>
            </a:r>
            <a:r>
              <a:rPr lang="en-US" sz="2800" smtClean="0"/>
              <a:t>á, một mụ nhện cái </a:t>
            </a:r>
            <a:r>
              <a:rPr lang="en-US" sz="2800" b="1" u="sng" smtClean="0">
                <a:solidFill>
                  <a:schemeClr val="accent1"/>
                </a:solidFill>
              </a:rPr>
              <a:t>cong chân</a:t>
            </a:r>
            <a:r>
              <a:rPr lang="en-US" sz="2800" smtClean="0"/>
              <a:t> nhảy ra, hai bên có hai nhện vách nhảy kèm. Dáng </a:t>
            </a:r>
            <a:r>
              <a:rPr lang="vi-VN" sz="2800" smtClean="0"/>
              <a:t>đ</a:t>
            </a:r>
            <a:r>
              <a:rPr lang="en-US" sz="2800" smtClean="0"/>
              <a:t>ây là vị chúa trùm nhà nhện. Nom cũng </a:t>
            </a:r>
            <a:r>
              <a:rPr lang="vi-VN" sz="2800" b="1" u="sng" smtClean="0">
                <a:solidFill>
                  <a:schemeClr val="accent1"/>
                </a:solidFill>
              </a:rPr>
              <a:t>đ</a:t>
            </a:r>
            <a:r>
              <a:rPr lang="en-US" sz="2800" b="1" u="sng" smtClean="0">
                <a:solidFill>
                  <a:schemeClr val="accent1"/>
                </a:solidFill>
              </a:rPr>
              <a:t>anh </a:t>
            </a:r>
            <a:r>
              <a:rPr lang="vi-VN" sz="2800" b="1" u="sng" smtClean="0">
                <a:solidFill>
                  <a:schemeClr val="accent1"/>
                </a:solidFill>
              </a:rPr>
              <a:t>đ</a:t>
            </a:r>
            <a:r>
              <a:rPr lang="en-US" sz="2800" b="1" u="sng" smtClean="0">
                <a:solidFill>
                  <a:schemeClr val="accent1"/>
                </a:solidFill>
              </a:rPr>
              <a:t>á, nặc nô</a:t>
            </a:r>
            <a:r>
              <a:rPr lang="en-US" sz="2800" smtClean="0"/>
              <a:t> lắm. Tôi </a:t>
            </a:r>
            <a:r>
              <a:rPr lang="en-US" sz="2800" b="1" u="sng" smtClean="0">
                <a:solidFill>
                  <a:schemeClr val="accent1"/>
                </a:solidFill>
              </a:rPr>
              <a:t>quay phắt</a:t>
            </a:r>
            <a:r>
              <a:rPr lang="en-US" sz="2800" smtClean="0"/>
              <a:t> l</a:t>
            </a:r>
            <a:r>
              <a:rPr lang="vi-VN" sz="2800" smtClean="0"/>
              <a:t>ư</a:t>
            </a:r>
            <a:r>
              <a:rPr lang="en-US" sz="2800" smtClean="0"/>
              <a:t>ng, </a:t>
            </a:r>
            <a:r>
              <a:rPr lang="en-US" sz="2800" b="1" u="sng" smtClean="0">
                <a:solidFill>
                  <a:schemeClr val="accent1"/>
                </a:solidFill>
              </a:rPr>
              <a:t>phóng càng</a:t>
            </a:r>
            <a:r>
              <a:rPr lang="en-US" sz="2800" smtClean="0"/>
              <a:t> </a:t>
            </a:r>
            <a:r>
              <a:rPr lang="vi-VN" sz="2800" smtClean="0"/>
              <a:t>đ</a:t>
            </a:r>
            <a:r>
              <a:rPr lang="en-US" sz="2800" smtClean="0"/>
              <a:t>ạp  phanh phách ra oai. Mụ nhện </a:t>
            </a:r>
            <a:r>
              <a:rPr lang="en-US" sz="2800" b="1" u="sng" smtClean="0">
                <a:solidFill>
                  <a:schemeClr val="accent1"/>
                </a:solidFill>
              </a:rPr>
              <a:t>co rúm</a:t>
            </a:r>
            <a:r>
              <a:rPr lang="en-US" sz="2800" smtClean="0"/>
              <a:t> lại/ rồi cứ rập </a:t>
            </a:r>
            <a:r>
              <a:rPr lang="vi-VN" sz="2800" smtClean="0"/>
              <a:t>đ</a:t>
            </a:r>
            <a:r>
              <a:rPr lang="en-US" sz="2800" smtClean="0"/>
              <a:t>ầu xuống </a:t>
            </a:r>
            <a:r>
              <a:rPr lang="vi-VN" sz="2800" smtClean="0"/>
              <a:t>đ</a:t>
            </a:r>
            <a:r>
              <a:rPr lang="en-US" sz="2800" smtClean="0"/>
              <a:t>ất nh</a:t>
            </a:r>
            <a:r>
              <a:rPr lang="vi-VN" sz="2800" smtClean="0"/>
              <a:t>ư</a:t>
            </a:r>
            <a:r>
              <a:rPr lang="en-US" sz="2800" smtClean="0"/>
              <a:t> cái chày giã gạo. Tôi </a:t>
            </a:r>
            <a:r>
              <a:rPr lang="en-US" sz="2800" b="1" u="sng" smtClean="0">
                <a:solidFill>
                  <a:schemeClr val="accent1"/>
                </a:solidFill>
              </a:rPr>
              <a:t>thét</a:t>
            </a:r>
            <a:r>
              <a:rPr lang="en-US" sz="2800" b="1" smtClean="0"/>
              <a:t>: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smtClean="0"/>
              <a:t>-Các ng</a:t>
            </a:r>
            <a:r>
              <a:rPr lang="vi-VN" sz="2800" smtClean="0"/>
              <a:t>ư</a:t>
            </a:r>
            <a:r>
              <a:rPr lang="en-US" sz="2800" smtClean="0"/>
              <a:t>ời có của </a:t>
            </a:r>
            <a:r>
              <a:rPr lang="vi-VN" sz="2800" smtClean="0"/>
              <a:t>ă</a:t>
            </a:r>
            <a:r>
              <a:rPr lang="en-US" sz="2800" smtClean="0"/>
              <a:t>n của </a:t>
            </a:r>
            <a:r>
              <a:rPr lang="vi-VN" sz="2800" smtClean="0"/>
              <a:t>đ</a:t>
            </a:r>
            <a:r>
              <a:rPr lang="en-US" sz="2800" smtClean="0"/>
              <a:t>ể, béo múp béo míp mà cứ </a:t>
            </a:r>
            <a:r>
              <a:rPr lang="vi-VN" sz="2800" b="1" u="sng" smtClean="0">
                <a:solidFill>
                  <a:schemeClr val="accent1"/>
                </a:solidFill>
              </a:rPr>
              <a:t>đ</a:t>
            </a:r>
            <a:r>
              <a:rPr lang="en-US" sz="2800" b="1" u="sng" smtClean="0">
                <a:solidFill>
                  <a:schemeClr val="accent1"/>
                </a:solidFill>
              </a:rPr>
              <a:t>òi</a:t>
            </a:r>
            <a:r>
              <a:rPr lang="en-US" sz="2800" smtClean="0"/>
              <a:t> mãi một tí tẹ nợ </a:t>
            </a:r>
            <a:r>
              <a:rPr lang="vi-VN" sz="2800" smtClean="0"/>
              <a:t>đ</a:t>
            </a:r>
            <a:r>
              <a:rPr lang="en-US" sz="2800" smtClean="0"/>
              <a:t>ã mấy </a:t>
            </a:r>
            <a:r>
              <a:rPr lang="vi-VN" sz="2800" smtClean="0"/>
              <a:t>đ</a:t>
            </a:r>
            <a:r>
              <a:rPr lang="en-US" sz="2800" smtClean="0"/>
              <a:t>ời rồi. Lại còn </a:t>
            </a:r>
            <a:r>
              <a:rPr lang="en-US" sz="2800" b="1" u="sng" smtClean="0">
                <a:solidFill>
                  <a:schemeClr val="accent1"/>
                </a:solidFill>
              </a:rPr>
              <a:t>kéo bè kéo cánh</a:t>
            </a:r>
            <a:r>
              <a:rPr lang="en-US" sz="2800" smtClean="0"/>
              <a:t> /</a:t>
            </a:r>
            <a:r>
              <a:rPr lang="vi-VN" sz="2800" smtClean="0"/>
              <a:t>đ</a:t>
            </a:r>
            <a:r>
              <a:rPr lang="en-US" sz="2800" smtClean="0"/>
              <a:t>ánh </a:t>
            </a:r>
            <a:r>
              <a:rPr lang="vi-VN" sz="2800" smtClean="0"/>
              <a:t>đ</a:t>
            </a:r>
            <a:r>
              <a:rPr lang="en-US" sz="2800" smtClean="0"/>
              <a:t>ập một cô gái </a:t>
            </a:r>
            <a:r>
              <a:rPr lang="en-US" sz="2800" b="1" u="sng" smtClean="0">
                <a:solidFill>
                  <a:schemeClr val="accent1"/>
                </a:solidFill>
              </a:rPr>
              <a:t>yếu  ớt</a:t>
            </a:r>
            <a:r>
              <a:rPr lang="en-US" sz="2800" smtClean="0"/>
              <a:t> thế này. Thật </a:t>
            </a:r>
            <a:r>
              <a:rPr lang="vi-VN" sz="2800" b="1" u="sng" smtClean="0">
                <a:solidFill>
                  <a:schemeClr val="accent1"/>
                </a:solidFill>
              </a:rPr>
              <a:t>đ</a:t>
            </a:r>
            <a:r>
              <a:rPr lang="en-US" sz="2800" b="1" u="sng" smtClean="0">
                <a:solidFill>
                  <a:schemeClr val="accent1"/>
                </a:solidFill>
              </a:rPr>
              <a:t>áng xấu hổ</a:t>
            </a:r>
            <a:r>
              <a:rPr lang="en-US" sz="2800" smtClean="0"/>
              <a:t>! Có </a:t>
            </a:r>
            <a:r>
              <a:rPr lang="en-US" sz="2800" b="1" u="sng" smtClean="0">
                <a:solidFill>
                  <a:schemeClr val="accent1"/>
                </a:solidFill>
              </a:rPr>
              <a:t>phá hết</a:t>
            </a:r>
            <a:r>
              <a:rPr lang="en-US" sz="2800" smtClean="0"/>
              <a:t> các vòng vây </a:t>
            </a:r>
            <a:r>
              <a:rPr lang="vi-VN" sz="2800" smtClean="0"/>
              <a:t>đ</a:t>
            </a:r>
            <a:r>
              <a:rPr lang="en-US" sz="2800" smtClean="0"/>
              <a:t>i không?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smtClean="0"/>
              <a:t>		        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44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4000" smtClean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u="sng" smtClean="0"/>
              <a:t>Tập </a:t>
            </a:r>
            <a:r>
              <a:rPr lang="vi-VN" sz="2400" b="1" u="sng" smtClean="0"/>
              <a:t>đ</a:t>
            </a:r>
            <a:r>
              <a:rPr lang="en-US" sz="2400" b="1" u="sng" smtClean="0"/>
              <a:t>ọc </a:t>
            </a:r>
            <a:br>
              <a:rPr lang="en-US" sz="2400" b="1" u="sng" smtClean="0"/>
            </a:br>
            <a:r>
              <a:rPr lang="en-US" sz="2400" b="1" smtClean="0"/>
              <a:t>Dế Mèn bênh vực kẻ yếu </a:t>
            </a:r>
            <a:r>
              <a:rPr lang="en-US" sz="2000" b="1" smtClean="0"/>
              <a:t>(tiếp </a:t>
            </a:r>
            <a:r>
              <a:rPr lang="en-US" sz="2000" b="1" dirty="0" err="1" smtClean="0"/>
              <a:t>theo</a:t>
            </a:r>
            <a:r>
              <a:rPr lang="en-US" sz="2000" b="1" dirty="0" smtClean="0"/>
              <a:t>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	</a:t>
            </a:r>
            <a:r>
              <a:rPr lang="en-US" sz="2400" b="1" smtClean="0"/>
              <a:t>	</a:t>
            </a:r>
            <a:r>
              <a:rPr lang="en-US" sz="2000" b="1" smtClean="0"/>
              <a:t>Tô Hoài</a:t>
            </a:r>
            <a:endParaRPr lang="en-US" sz="2000" b="1" dirty="0" smtClean="0">
              <a:solidFill>
                <a:srgbClr val="FFCC00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59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algn="l"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143000" y="1843088"/>
            <a:ext cx="160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Luyện đọc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087938" y="182880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/>
              <a:t>Tìm hiểu bài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2773363" y="2971800"/>
            <a:ext cx="46037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33400" y="25146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lủng củng 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3400" y="3048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nặc nô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457200" y="3657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co rúm lại</a:t>
            </a: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381000" y="55626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 </a:t>
            </a:r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381000" y="47244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Quang hẳn</a:t>
            </a:r>
          </a:p>
        </p:txBody>
      </p:sp>
      <p:sp>
        <p:nvSpPr>
          <p:cNvPr id="11276" name="Rectangle 13"/>
          <p:cNvSpPr>
            <a:spLocks noChangeArrowheads="1"/>
          </p:cNvSpPr>
          <p:nvPr/>
        </p:nvSpPr>
        <p:spPr bwMode="auto">
          <a:xfrm>
            <a:off x="228600" y="42672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béo múp béo míp</a:t>
            </a:r>
          </a:p>
        </p:txBody>
      </p:sp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5181600" y="3429000"/>
            <a:ext cx="2303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11278" name="Rectangle 15"/>
          <p:cNvSpPr>
            <a:spLocks noChangeArrowheads="1"/>
          </p:cNvSpPr>
          <p:nvPr/>
        </p:nvSpPr>
        <p:spPr bwMode="auto">
          <a:xfrm flipV="1">
            <a:off x="4800600" y="2971800"/>
            <a:ext cx="3817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1279" name="Rectangle 16"/>
          <p:cNvSpPr>
            <a:spLocks noChangeArrowheads="1"/>
          </p:cNvSpPr>
          <p:nvPr/>
        </p:nvSpPr>
        <p:spPr bwMode="auto">
          <a:xfrm>
            <a:off x="4038600" y="24384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sừng sững, lủng củng</a:t>
            </a:r>
          </a:p>
        </p:txBody>
      </p:sp>
      <p:sp>
        <p:nvSpPr>
          <p:cNvPr id="11280" name="Rectangle 17"/>
          <p:cNvSpPr>
            <a:spLocks noChangeArrowheads="1"/>
          </p:cNvSpPr>
          <p:nvPr/>
        </p:nvSpPr>
        <p:spPr bwMode="auto">
          <a:xfrm>
            <a:off x="3352800" y="41148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Chóp bu, nặc nô</a:t>
            </a:r>
          </a:p>
        </p:txBody>
      </p:sp>
      <p:sp>
        <p:nvSpPr>
          <p:cNvPr id="11281" name="Rectangle 18"/>
          <p:cNvSpPr>
            <a:spLocks noChangeArrowheads="1"/>
          </p:cNvSpPr>
          <p:nvPr/>
        </p:nvSpPr>
        <p:spPr bwMode="auto">
          <a:xfrm>
            <a:off x="2819400" y="44958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ý2:Dế Mèn ra oai với bọn nhện.</a:t>
            </a:r>
          </a:p>
        </p:txBody>
      </p:sp>
      <p:sp>
        <p:nvSpPr>
          <p:cNvPr id="11282" name="Rectangle 19"/>
          <p:cNvSpPr>
            <a:spLocks noChangeArrowheads="1"/>
          </p:cNvSpPr>
          <p:nvPr/>
        </p:nvSpPr>
        <p:spPr bwMode="auto">
          <a:xfrm>
            <a:off x="2819400" y="2819400"/>
            <a:ext cx="6324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ý1:Cảnh trận </a:t>
            </a: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ịa mai phục của bọn nhện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vi-VN" sz="2400">
                <a:solidFill>
                  <a:srgbClr val="FF0000"/>
                </a:solidFill>
              </a:rPr>
              <a:t>đ</a:t>
            </a:r>
            <a:r>
              <a:rPr lang="en-US" sz="2400">
                <a:solidFill>
                  <a:srgbClr val="FF0000"/>
                </a:solidFill>
              </a:rPr>
              <a:t>áng sợ.</a:t>
            </a:r>
          </a:p>
        </p:txBody>
      </p:sp>
      <p:sp>
        <p:nvSpPr>
          <p:cNvPr id="11283" name="Rectangle 20"/>
          <p:cNvSpPr>
            <a:spLocks noChangeArrowheads="1"/>
          </p:cNvSpPr>
          <p:nvPr/>
        </p:nvSpPr>
        <p:spPr bwMode="auto">
          <a:xfrm>
            <a:off x="2819400" y="50292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ý3:Dế Mèn giúp bọn nhện nhận ra lẽ phải.</a:t>
            </a:r>
          </a:p>
        </p:txBody>
      </p:sp>
      <p:sp>
        <p:nvSpPr>
          <p:cNvPr id="11284" name="Rectangle 21"/>
          <p:cNvSpPr>
            <a:spLocks noChangeArrowheads="1"/>
          </p:cNvSpPr>
          <p:nvPr/>
        </p:nvSpPr>
        <p:spPr bwMode="auto">
          <a:xfrm>
            <a:off x="304800" y="575945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 Ca ngợi Dế mèn có tấm lòng nghĩa hiệp, ghét áp bức bất công, bênh vực chị Nhà Trò yếu </a:t>
            </a:r>
            <a:r>
              <a:rPr lang="vi-VN" sz="2400">
                <a:solidFill>
                  <a:srgbClr val="FFFF00"/>
                </a:solidFill>
              </a:rPr>
              <a:t>đ</a:t>
            </a:r>
            <a:r>
              <a:rPr lang="en-US" sz="2400">
                <a:solidFill>
                  <a:srgbClr val="FFFF00"/>
                </a:solidFill>
              </a:rPr>
              <a:t>uối,bất hạnh.</a:t>
            </a:r>
          </a:p>
        </p:txBody>
      </p:sp>
      <p:sp>
        <p:nvSpPr>
          <p:cNvPr id="11285" name="Rectangle 22"/>
          <p:cNvSpPr>
            <a:spLocks noChangeArrowheads="1"/>
          </p:cNvSpPr>
          <p:nvPr/>
        </p:nvSpPr>
        <p:spPr bwMode="auto">
          <a:xfrm>
            <a:off x="0" y="53340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6600"/>
                </a:solidFill>
              </a:rPr>
              <a:t>Nội dung bài học: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505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Wingdings</vt:lpstr>
      <vt:lpstr>Calibri</vt:lpstr>
      <vt:lpstr>.VnTime</vt:lpstr>
      <vt:lpstr>Fading Grid</vt:lpstr>
      <vt:lpstr>Slide 1</vt:lpstr>
      <vt:lpstr>Tập đọc   </vt:lpstr>
      <vt:lpstr>Tập đọc     Dế mèn bênh vực kẻ yếu (tiếptheo)     Tô Hoài</vt:lpstr>
      <vt:lpstr>Tập đọc  Dế mèn bênh vực kẻ yếu (tiếp theo)     Tô Hoài</vt:lpstr>
      <vt:lpstr> </vt:lpstr>
      <vt:lpstr>Tập đọc  Dế mèn bênh vực kẻ yếu (tiếp theo)   Tô Hoài</vt:lpstr>
      <vt:lpstr>Tập đọc   Dế Mèn bênh vực kẻ yếu (tiếp theo)    Tô Hoài</vt:lpstr>
      <vt:lpstr>Tập đọc  Dế Mèn bênh vưc kẻ yếu (tiếp theo)          Tô Hoài</vt:lpstr>
      <vt:lpstr>Tập đọc  Dế Mèn bênh vực kẻ yếu (tiếp theo)   Tô Hoài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ba ngµy 30 th¸ng 10 n¨m 2007 tËp ®äc  </dc:title>
  <dc:creator/>
  <cp:lastModifiedBy/>
  <cp:revision>246</cp:revision>
  <dcterms:created xsi:type="dcterms:W3CDTF">2007-10-25T00:53:40Z</dcterms:created>
  <dcterms:modified xsi:type="dcterms:W3CDTF">2016-06-30T02:29:14Z</dcterms:modified>
</cp:coreProperties>
</file>