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2" r:id="rId3"/>
    <p:sldId id="286" r:id="rId4"/>
    <p:sldId id="287" r:id="rId5"/>
    <p:sldId id="291" r:id="rId6"/>
    <p:sldId id="292" r:id="rId7"/>
    <p:sldId id="288" r:id="rId8"/>
    <p:sldId id="289" r:id="rId9"/>
    <p:sldId id="290" r:id="rId10"/>
    <p:sldId id="293" r:id="rId11"/>
    <p:sldId id="295" r:id="rId12"/>
    <p:sldId id="296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990000"/>
    <a:srgbClr val="1A0597"/>
    <a:srgbClr val="0033CC"/>
    <a:srgbClr val="FF6600"/>
    <a:srgbClr val="3333CC"/>
    <a:srgbClr val="CC00FF"/>
    <a:srgbClr val="140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46" autoAdjust="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35DD-750B-4F9C-8AA2-7979114E7C5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A222-92B6-46DB-8843-740F8A07C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7009-7B10-436B-93D9-AFB582676BC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E7B7-9DF0-4839-AD7F-27246027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C126-5BAA-4828-B20C-E05195E68DB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DD6F-AA9D-44DF-B94C-B1693364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B6F3-44D9-4880-8831-CDE0C19EDB4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4970-0B22-441A-80A6-1650539B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4109-E613-4C1A-A88A-B40DD9E6AA4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F626-D5E0-40F7-BD01-DFA58F06D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6359-1286-47B0-A3C2-ADFE54AE8D0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306A-AA72-47AD-85AB-F68FAFB2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EF35-655B-450B-A6C9-B4B10BE9BBB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E15B-AD4F-4F14-8AB6-1A4CF1345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8C01-09C3-4277-B25A-6ED94A17550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A3D2-94A6-4935-9757-31028EA3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452E-EC91-4A94-97A5-A824B323257D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E154-FAA5-4346-A4FE-EB8221A3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1D8B-4A08-4861-AAFB-A6C618E6581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7658-3F21-417F-B58F-5A867A42E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F524-FFF9-463A-AF2E-AFE12B8D7EC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5D51-07CA-4FC4-A5D8-2AD4D31F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59370B-B845-4B71-8109-E9706FD5D159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DCC64-5747-403C-AD6D-A38219A8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2590800" y="1447800"/>
            <a:ext cx="3771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LỚP :     3A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51720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Môn: Tập đọc</a:t>
            </a:r>
            <a:endParaRPr lang="en-US" sz="6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9" descr="flower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203825"/>
            <a:ext cx="15779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-152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337425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5511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352800" y="-304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337425" y="2895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895600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337425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/>
              <a:t>Tập đọc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Cô giáo tí hon</a:t>
            </a:r>
          </a:p>
        </p:txBody>
      </p:sp>
      <p:pic>
        <p:nvPicPr>
          <p:cNvPr id="54278" name="Picture 6" descr="Co giao ti h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8991600" cy="5095875"/>
          </a:xfrm>
          <a:prstGeom prst="rect">
            <a:avLst/>
          </a:prstGeom>
          <a:noFill/>
          <a:ln w="28575">
            <a:solidFill>
              <a:srgbClr val="1A0597"/>
            </a:solidFill>
            <a:miter lim="800000"/>
            <a:headEnd/>
            <a:tailEnd/>
          </a:ln>
        </p:spPr>
      </p:pic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228600" y="762000"/>
            <a:ext cx="2133600" cy="701675"/>
            <a:chOff x="192" y="576"/>
            <a:chExt cx="1344" cy="442"/>
          </a:xfrm>
        </p:grpSpPr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192" y="576"/>
              <a:ext cx="1344" cy="442"/>
              <a:chOff x="288" y="1200"/>
              <a:chExt cx="478" cy="314"/>
            </a:xfrm>
          </p:grpSpPr>
          <p:grpSp>
            <p:nvGrpSpPr>
              <p:cNvPr id="11275" name="Group 10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314"/>
                <a:chOff x="999" y="3120"/>
                <a:chExt cx="768" cy="786"/>
              </a:xfrm>
            </p:grpSpPr>
            <p:sp>
              <p:nvSpPr>
                <p:cNvPr id="11277" name="AutoShape 11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84" name="Freeform 12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285" name="Text Box 13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7" cy="58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11276" name="Text Box 14"/>
              <p:cNvSpPr txBox="1">
                <a:spLocks noChangeArrowheads="1"/>
              </p:cNvSpPr>
              <p:nvPr/>
            </p:nvSpPr>
            <p:spPr bwMode="auto">
              <a:xfrm>
                <a:off x="406" y="1200"/>
                <a:ext cx="23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sz="2000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  <p:pic>
        <p:nvPicPr>
          <p:cNvPr id="11272" name="Picture 25" descr="Star-05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609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/>
              <a:t>Tập đọc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Cô giáo tí hon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gray">
          <a:xfrm>
            <a:off x="609600" y="1752600"/>
            <a:ext cx="34290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solidFill>
                  <a:srgbClr val="140476"/>
                </a:solidFill>
              </a:rPr>
              <a:t>Thi đọc diễn cảm:</a:t>
            </a:r>
          </a:p>
        </p:txBody>
      </p:sp>
      <p:pic>
        <p:nvPicPr>
          <p:cNvPr id="56328" name="Picture 8" descr="flowers_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05200"/>
            <a:ext cx="1219200" cy="1096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29" name="Picture 9" descr="39196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876800"/>
            <a:ext cx="1219200" cy="1096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6330" name="Picture 10" descr="post-47-11064420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76800"/>
            <a:ext cx="133985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6331" name="Picture 11" descr="flower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12192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2" name="Picture 12" descr="flowers_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505200"/>
            <a:ext cx="1308100" cy="1096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3" name="Picture 13" descr="DOT_Flowers_A_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505200"/>
            <a:ext cx="1252538" cy="1096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6334" name="Oval 14" descr="Bouquet"/>
          <p:cNvSpPr>
            <a:spLocks noChangeArrowheads="1"/>
          </p:cNvSpPr>
          <p:nvPr/>
        </p:nvSpPr>
        <p:spPr bwMode="auto">
          <a:xfrm>
            <a:off x="1447800" y="25908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ĐỘI A</a:t>
            </a:r>
          </a:p>
        </p:txBody>
      </p:sp>
      <p:sp>
        <p:nvSpPr>
          <p:cNvPr id="56335" name="Oval 15" descr="Bouquet"/>
          <p:cNvSpPr>
            <a:spLocks noChangeArrowheads="1"/>
          </p:cNvSpPr>
          <p:nvPr/>
        </p:nvSpPr>
        <p:spPr bwMode="auto">
          <a:xfrm>
            <a:off x="5867400" y="25146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ĐỘI B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4953000" y="17526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140476"/>
                </a:solidFill>
              </a:rPr>
              <a:t>Theo</a:t>
            </a:r>
            <a:r>
              <a:rPr lang="en-US" sz="2400" b="1">
                <a:solidFill>
                  <a:srgbClr val="140476"/>
                </a:solidFill>
              </a:rPr>
              <a:t> Nguyễn Thi</a:t>
            </a:r>
          </a:p>
        </p:txBody>
      </p:sp>
      <p:grpSp>
        <p:nvGrpSpPr>
          <p:cNvPr id="12304" name="Group 17"/>
          <p:cNvGrpSpPr>
            <a:grpSpLocks/>
          </p:cNvGrpSpPr>
          <p:nvPr/>
        </p:nvGrpSpPr>
        <p:grpSpPr bwMode="auto">
          <a:xfrm>
            <a:off x="228600" y="758825"/>
            <a:ext cx="2133600" cy="665163"/>
            <a:chOff x="192" y="574"/>
            <a:chExt cx="1344" cy="419"/>
          </a:xfrm>
        </p:grpSpPr>
        <p:grpSp>
          <p:nvGrpSpPr>
            <p:cNvPr id="12306" name="Group 18"/>
            <p:cNvGrpSpPr>
              <a:grpSpLocks/>
            </p:cNvGrpSpPr>
            <p:nvPr/>
          </p:nvGrpSpPr>
          <p:grpSpPr bwMode="auto">
            <a:xfrm>
              <a:off x="192" y="574"/>
              <a:ext cx="1344" cy="419"/>
              <a:chOff x="288" y="1200"/>
              <a:chExt cx="478" cy="298"/>
            </a:xfrm>
          </p:grpSpPr>
          <p:grpSp>
            <p:nvGrpSpPr>
              <p:cNvPr id="12308" name="Group 19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298"/>
                <a:chOff x="999" y="3120"/>
                <a:chExt cx="768" cy="746"/>
              </a:xfrm>
            </p:grpSpPr>
            <p:sp>
              <p:nvSpPr>
                <p:cNvPr id="12310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6341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6342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7" cy="51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12309" name="Text Box 23"/>
              <p:cNvSpPr txBox="1">
                <a:spLocks noChangeArrowheads="1"/>
              </p:cNvSpPr>
              <p:nvPr/>
            </p:nvSpPr>
            <p:spPr bwMode="auto">
              <a:xfrm>
                <a:off x="406" y="1201"/>
                <a:ext cx="23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  <p:pic>
        <p:nvPicPr>
          <p:cNvPr id="56345" name="Picture 25" descr="Entertainment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</p:childTnLst>
        </p:cTn>
      </p:par>
    </p:tnLst>
    <p:bldLst>
      <p:bldP spid="56334" grpId="0" animBg="1"/>
      <p:bldP spid="563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/>
              <a:t>Tập đọc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Cô giáo tí hon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140476"/>
                </a:solidFill>
              </a:rPr>
              <a:t>Theo</a:t>
            </a:r>
            <a:r>
              <a:rPr lang="en-US" sz="2400" b="1">
                <a:solidFill>
                  <a:srgbClr val="140476"/>
                </a:solidFill>
              </a:rPr>
              <a:t> Nguyễn Thi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971800" y="21336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140476"/>
                </a:solidFill>
              </a:rPr>
              <a:t>(Xem sách trang 17)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895600" y="2819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140476"/>
                </a:solidFill>
              </a:rPr>
              <a:t>Bài sau: </a:t>
            </a:r>
            <a:r>
              <a:rPr lang="en-US" sz="2400" b="1">
                <a:solidFill>
                  <a:srgbClr val="990000"/>
                </a:solidFill>
              </a:rPr>
              <a:t>Chiếc áo len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2438400" y="3657600"/>
            <a:ext cx="4953000" cy="0"/>
          </a:xfrm>
          <a:prstGeom prst="line">
            <a:avLst/>
          </a:prstGeom>
          <a:noFill/>
          <a:ln w="28575">
            <a:solidFill>
              <a:srgbClr val="1404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1"/>
          <p:cNvSpPr txBox="1">
            <a:spLocks noChangeArrowheads="1"/>
          </p:cNvSpPr>
          <p:nvPr/>
        </p:nvSpPr>
        <p:spPr bwMode="auto">
          <a:xfrm>
            <a:off x="3886200" y="5334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</a:p>
        </p:txBody>
      </p:sp>
      <p:sp>
        <p:nvSpPr>
          <p:cNvPr id="18509" name="AutoShape 77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18512" name="AutoShape 80"/>
          <p:cNvSpPr>
            <a:spLocks noChangeArrowheads="1"/>
          </p:cNvSpPr>
          <p:nvPr/>
        </p:nvSpPr>
        <p:spPr bwMode="gray">
          <a:xfrm>
            <a:off x="3352800" y="1447800"/>
            <a:ext cx="27432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sz="2400" b="1"/>
              <a:t>Kiểm tra bài cũ</a:t>
            </a:r>
          </a:p>
        </p:txBody>
      </p:sp>
      <p:sp>
        <p:nvSpPr>
          <p:cNvPr id="18565" name="AutoShape 13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3078" name="Group 134"/>
          <p:cNvGrpSpPr>
            <a:grpSpLocks/>
          </p:cNvGrpSpPr>
          <p:nvPr/>
        </p:nvGrpSpPr>
        <p:grpSpPr bwMode="auto">
          <a:xfrm>
            <a:off x="8153400" y="0"/>
            <a:ext cx="762000" cy="593725"/>
            <a:chOff x="288" y="1200"/>
            <a:chExt cx="478" cy="374"/>
          </a:xfrm>
        </p:grpSpPr>
        <p:grpSp>
          <p:nvGrpSpPr>
            <p:cNvPr id="3083" name="Group 135"/>
            <p:cNvGrpSpPr>
              <a:grpSpLocks/>
            </p:cNvGrpSpPr>
            <p:nvPr/>
          </p:nvGrpSpPr>
          <p:grpSpPr bwMode="auto">
            <a:xfrm>
              <a:off x="288" y="1201"/>
              <a:ext cx="478" cy="373"/>
              <a:chOff x="999" y="3120"/>
              <a:chExt cx="768" cy="933"/>
            </a:xfrm>
          </p:grpSpPr>
          <p:sp>
            <p:nvSpPr>
              <p:cNvPr id="3085" name="AutoShape 136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8569" name="Freeform 137"/>
              <p:cNvSpPr>
                <a:spLocks/>
              </p:cNvSpPr>
              <p:nvPr/>
            </p:nvSpPr>
            <p:spPr bwMode="gray">
              <a:xfrm>
                <a:off x="1047" y="3168"/>
                <a:ext cx="382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18570" name="Text Box 138"/>
              <p:cNvSpPr txBox="1">
                <a:spLocks noChangeArrowheads="1"/>
              </p:cNvSpPr>
              <p:nvPr/>
            </p:nvSpPr>
            <p:spPr bwMode="gray">
              <a:xfrm>
                <a:off x="1281" y="3325"/>
                <a:ext cx="187" cy="7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3084" name="Text Box 139"/>
            <p:cNvSpPr txBox="1">
              <a:spLocks noChangeArrowheads="1"/>
            </p:cNvSpPr>
            <p:nvPr/>
          </p:nvSpPr>
          <p:spPr bwMode="auto">
            <a:xfrm>
              <a:off x="406" y="1200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>
                <a:solidFill>
                  <a:srgbClr val="990033"/>
                </a:solidFill>
              </a:endParaRPr>
            </a:p>
          </p:txBody>
        </p:sp>
      </p:grpSp>
      <p:pic>
        <p:nvPicPr>
          <p:cNvPr id="18572" name="Picture 140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73" name="AutoShape 1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52600" y="2362200"/>
            <a:ext cx="3810000" cy="1828800"/>
          </a:xfrm>
          <a:prstGeom prst="cloudCallout">
            <a:avLst>
              <a:gd name="adj1" fmla="val -42625"/>
              <a:gd name="adj2" fmla="val 80037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800000"/>
                </a:solidFill>
              </a:rPr>
              <a:t>Vì sao hai bạn nhỏ giận nhau?</a:t>
            </a:r>
          </a:p>
        </p:txBody>
      </p:sp>
      <p:sp>
        <p:nvSpPr>
          <p:cNvPr id="18574" name="AutoShape 1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52600" y="2362200"/>
            <a:ext cx="3810000" cy="1828800"/>
          </a:xfrm>
          <a:prstGeom prst="cloudCallout">
            <a:avLst>
              <a:gd name="adj1" fmla="val -42625"/>
              <a:gd name="adj2" fmla="val 80037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800000"/>
                </a:solidFill>
              </a:rPr>
              <a:t>Bố đã trách mắng En-ri-cô như thế nào?</a:t>
            </a:r>
          </a:p>
        </p:txBody>
      </p:sp>
      <p:sp>
        <p:nvSpPr>
          <p:cNvPr id="18575" name="AutoShape 1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52600" y="2362200"/>
            <a:ext cx="3962400" cy="1828800"/>
          </a:xfrm>
          <a:prstGeom prst="cloudCallout">
            <a:avLst>
              <a:gd name="adj1" fmla="val -42907"/>
              <a:gd name="adj2" fmla="val 80037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800000"/>
                </a:solidFill>
              </a:rPr>
              <a:t>Theo em mỗi bạn có điểm gì đáng khen?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2" grpId="0" animBg="1"/>
      <p:bldP spid="18573" grpId="0" animBg="1"/>
      <p:bldP spid="18573" grpId="1" animBg="1"/>
      <p:bldP spid="18574" grpId="0" animBg="1"/>
      <p:bldP spid="18574" grpId="1" animBg="1"/>
      <p:bldP spid="185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86200" y="609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/>
              <a:t>Tập đọc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429000" y="1143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Cô giáo tí hon</a:t>
            </a:r>
          </a:p>
        </p:txBody>
      </p:sp>
      <p:pic>
        <p:nvPicPr>
          <p:cNvPr id="47112" name="Picture 8" descr="Co giao ti h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8991600" cy="4724400"/>
          </a:xfrm>
          <a:prstGeom prst="rect">
            <a:avLst/>
          </a:prstGeom>
          <a:noFill/>
          <a:ln w="28575">
            <a:solidFill>
              <a:srgbClr val="1A0597"/>
            </a:solidFill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953000" y="1600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140476"/>
                </a:solidFill>
              </a:rPr>
              <a:t>Theo</a:t>
            </a:r>
            <a:r>
              <a:rPr lang="en-US" sz="2400" b="1">
                <a:solidFill>
                  <a:srgbClr val="140476"/>
                </a:solidFill>
              </a:rPr>
              <a:t> Nguyễn Thi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758825"/>
            <a:ext cx="2133600" cy="665163"/>
            <a:chOff x="192" y="574"/>
            <a:chExt cx="1344" cy="419"/>
          </a:xfrm>
        </p:grpSpPr>
        <p:grpSp>
          <p:nvGrpSpPr>
            <p:cNvPr id="4105" name="Group 11"/>
            <p:cNvGrpSpPr>
              <a:grpSpLocks/>
            </p:cNvGrpSpPr>
            <p:nvPr/>
          </p:nvGrpSpPr>
          <p:grpSpPr bwMode="auto">
            <a:xfrm>
              <a:off x="192" y="574"/>
              <a:ext cx="1344" cy="419"/>
              <a:chOff x="288" y="1200"/>
              <a:chExt cx="478" cy="298"/>
            </a:xfrm>
          </p:grpSpPr>
          <p:grpSp>
            <p:nvGrpSpPr>
              <p:cNvPr id="4107" name="Group 12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298"/>
                <a:chOff x="999" y="3120"/>
                <a:chExt cx="768" cy="746"/>
              </a:xfrm>
            </p:grpSpPr>
            <p:sp>
              <p:nvSpPr>
                <p:cNvPr id="4109" name="AutoShape 1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7118" name="Freeform 1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7119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280" y="3332"/>
                  <a:ext cx="187" cy="5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4108" name="Text Box 16"/>
              <p:cNvSpPr txBox="1">
                <a:spLocks noChangeArrowheads="1"/>
              </p:cNvSpPr>
              <p:nvPr/>
            </p:nvSpPr>
            <p:spPr bwMode="auto">
              <a:xfrm>
                <a:off x="406" y="1201"/>
                <a:ext cx="23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4106" name="Text Box 17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/>
              <a:t>Tập đọc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0" y="1143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Cô giáo tí hon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25003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Bắt chước,</a:t>
            </a:r>
          </a:p>
        </p:txBody>
      </p:sp>
      <p:sp>
        <p:nvSpPr>
          <p:cNvPr id="4813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10250" y="2957513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- Khoan thai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752600" y="25003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khoan thai,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505200" y="2486025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khúc khích,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295400" y="294322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ngọng líu,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8600" y="294322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ríu rít,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895600" y="294322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củ khoai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33400" y="203835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</a:rPr>
              <a:t>Luyện đọc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486400" y="2057400"/>
            <a:ext cx="0" cy="48006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562600" y="2439988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solidFill>
                  <a:srgbClr val="1A0597"/>
                </a:solidFill>
              </a:rPr>
              <a:t>Từ ngữ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786438" y="3352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- Khúc khích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838825" y="3762375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- Tỉnh khô </a:t>
            </a:r>
          </a:p>
        </p:txBody>
      </p:sp>
      <p:sp>
        <p:nvSpPr>
          <p:cNvPr id="48147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938838" y="455295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- Núng nính</a:t>
            </a:r>
          </a:p>
        </p:txBody>
      </p:sp>
      <p:sp>
        <p:nvSpPr>
          <p:cNvPr id="48148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62638" y="4097338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- Trâm bầu</a:t>
            </a:r>
            <a:r>
              <a:rPr lang="en-US" sz="2800" b="1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4953000" y="1600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140476"/>
                </a:solidFill>
              </a:rPr>
              <a:t>Theo</a:t>
            </a:r>
            <a:r>
              <a:rPr lang="en-US" sz="2400" b="1">
                <a:solidFill>
                  <a:srgbClr val="140476"/>
                </a:solidFill>
              </a:rPr>
              <a:t> Nguyễn Thi</a:t>
            </a:r>
          </a:p>
        </p:txBody>
      </p:sp>
      <p:grpSp>
        <p:nvGrpSpPr>
          <p:cNvPr id="5140" name="Group 22"/>
          <p:cNvGrpSpPr>
            <a:grpSpLocks/>
          </p:cNvGrpSpPr>
          <p:nvPr/>
        </p:nvGrpSpPr>
        <p:grpSpPr bwMode="auto">
          <a:xfrm>
            <a:off x="228600" y="758825"/>
            <a:ext cx="2133600" cy="665163"/>
            <a:chOff x="192" y="574"/>
            <a:chExt cx="1344" cy="419"/>
          </a:xfrm>
        </p:grpSpPr>
        <p:grpSp>
          <p:nvGrpSpPr>
            <p:cNvPr id="5149" name="Group 23"/>
            <p:cNvGrpSpPr>
              <a:grpSpLocks/>
            </p:cNvGrpSpPr>
            <p:nvPr/>
          </p:nvGrpSpPr>
          <p:grpSpPr bwMode="auto">
            <a:xfrm>
              <a:off x="192" y="574"/>
              <a:ext cx="1344" cy="419"/>
              <a:chOff x="288" y="1200"/>
              <a:chExt cx="478" cy="298"/>
            </a:xfrm>
          </p:grpSpPr>
          <p:grpSp>
            <p:nvGrpSpPr>
              <p:cNvPr id="5151" name="Group 24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298"/>
                <a:chOff x="999" y="3120"/>
                <a:chExt cx="768" cy="746"/>
              </a:xfrm>
            </p:grpSpPr>
            <p:sp>
              <p:nvSpPr>
                <p:cNvPr id="5153" name="AutoShape 25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8154" name="Freeform 26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4815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1280" y="3332"/>
                  <a:ext cx="187" cy="5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5152" name="Text Box 28"/>
              <p:cNvSpPr txBox="1">
                <a:spLocks noChangeArrowheads="1"/>
              </p:cNvSpPr>
              <p:nvPr/>
            </p:nvSpPr>
            <p:spPr bwMode="auto">
              <a:xfrm>
                <a:off x="406" y="1201"/>
                <a:ext cx="23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5150" name="Text Box 29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5867400" y="2087563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</a:rPr>
              <a:t>Tìm hiểu bài</a:t>
            </a: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228600" y="3429000"/>
            <a:ext cx="533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b="1" i="1"/>
              <a:t> Bé kẹp lại tóc, thả ống quần</a:t>
            </a:r>
          </a:p>
          <a:p>
            <a:pPr algn="l"/>
            <a:r>
              <a:rPr lang="en-US" sz="2400" b="1" i="1"/>
              <a:t>xuống,lấy cái nón của má đội lên đầu.  Nó cố bắt chước dáng đi khoan thai của cô giáo khi cô </a:t>
            </a:r>
          </a:p>
          <a:p>
            <a:pPr algn="l"/>
            <a:r>
              <a:rPr lang="en-US" sz="2400" b="1" i="1"/>
              <a:t>bước vào lớp.  Mấy đứa nhỏ Làm</a:t>
            </a:r>
          </a:p>
          <a:p>
            <a:pPr algn="l"/>
            <a:r>
              <a:rPr lang="en-US" sz="2400" b="1" i="1"/>
              <a:t> y hệt đám học trò, đứng cả dậy, khúc khích cười chào cô. </a:t>
            </a:r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90600" y="3886200"/>
            <a:ext cx="914400" cy="0"/>
          </a:xfrm>
          <a:prstGeom prst="line">
            <a:avLst/>
          </a:prstGeom>
          <a:noFill/>
          <a:ln w="28575">
            <a:solidFill>
              <a:srgbClr val="1404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2590800" y="3852863"/>
            <a:ext cx="533400" cy="0"/>
          </a:xfrm>
          <a:prstGeom prst="line">
            <a:avLst/>
          </a:prstGeom>
          <a:noFill/>
          <a:ln w="28575">
            <a:solidFill>
              <a:srgbClr val="1404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4267200" y="4267200"/>
            <a:ext cx="914400" cy="0"/>
          </a:xfrm>
          <a:prstGeom prst="line">
            <a:avLst/>
          </a:prstGeom>
          <a:noFill/>
          <a:ln w="28575">
            <a:solidFill>
              <a:srgbClr val="1404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395288" y="5148263"/>
            <a:ext cx="1585912" cy="19050"/>
          </a:xfrm>
          <a:prstGeom prst="line">
            <a:avLst/>
          </a:prstGeom>
          <a:noFill/>
          <a:ln w="28575">
            <a:solidFill>
              <a:srgbClr val="1404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47" name="Picture 49" descr="Star-05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609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78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86400" y="4948238"/>
            <a:ext cx="3429000" cy="1676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140476"/>
                </a:solidFill>
              </a:rPr>
              <a:t>Bài văn tả trò chơi </a:t>
            </a:r>
          </a:p>
          <a:p>
            <a:r>
              <a:rPr lang="en-US" sz="2000" b="1">
                <a:solidFill>
                  <a:srgbClr val="140476"/>
                </a:solidFill>
              </a:rPr>
              <a:t>lớp học rất ngộ nghĩnh </a:t>
            </a:r>
          </a:p>
          <a:p>
            <a:r>
              <a:rPr lang="en-US" sz="2000" b="1">
                <a:solidFill>
                  <a:srgbClr val="140476"/>
                </a:solidFill>
              </a:rPr>
              <a:t>của mấy chị em Bé.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8"/>
                  </p:tgtEl>
                </p:cond>
              </p:nextCondLst>
            </p:seq>
          </p:childTnLst>
        </p:cTn>
      </p:par>
    </p:tnLst>
    <p:bldLst>
      <p:bldP spid="48135" grpId="0"/>
      <p:bldP spid="48136" grpId="0"/>
      <p:bldP spid="48137" grpId="0"/>
      <p:bldP spid="48138" grpId="0"/>
      <p:bldP spid="48139" grpId="0"/>
      <p:bldP spid="48140" grpId="0"/>
      <p:bldP spid="48141" grpId="0"/>
      <p:bldP spid="48142" grpId="0"/>
      <p:bldP spid="48143" grpId="0" animBg="1"/>
      <p:bldP spid="48144" grpId="0"/>
      <p:bldP spid="48145" grpId="0"/>
      <p:bldP spid="48146" grpId="0"/>
      <p:bldP spid="48147" grpId="0"/>
      <p:bldP spid="48148" grpId="0"/>
      <p:bldP spid="48158" grpId="0"/>
      <p:bldP spid="48159" grpId="0"/>
      <p:bldP spid="48171" grpId="0" animBg="1"/>
      <p:bldP spid="48172" grpId="0" animBg="1"/>
      <p:bldP spid="48173" grpId="0" animBg="1"/>
      <p:bldP spid="48174" grpId="0" animBg="1"/>
      <p:bldP spid="48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/>
              <a:t>Tập đọc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200400" y="1219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Cô giáo tí hon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gray">
          <a:xfrm>
            <a:off x="609600" y="1524000"/>
            <a:ext cx="2209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rgbClr val="140476"/>
                </a:solidFill>
              </a:rPr>
              <a:t>Tìm hiểu bài: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09600" y="2633663"/>
            <a:ext cx="548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cs typeface="Times New Roman" pitchFamily="18" charset="0"/>
              </a:rPr>
              <a:t>+ Các bạn nhỏ trong bài chơi trò gì?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33400" y="3025775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600">
                <a:solidFill>
                  <a:srgbClr val="990000"/>
                </a:solidFill>
              </a:rPr>
              <a:t>- </a:t>
            </a:r>
            <a:r>
              <a:rPr lang="en-US" sz="2400" b="1">
                <a:solidFill>
                  <a:srgbClr val="990000"/>
                </a:solidFill>
              </a:rPr>
              <a:t>Chơi trò chơi lớp học, Bé đóng vai cô giáo, các em</a:t>
            </a:r>
          </a:p>
          <a:p>
            <a:pPr algn="l"/>
            <a:r>
              <a:rPr lang="en-US" sz="2400" b="1">
                <a:solidFill>
                  <a:srgbClr val="990000"/>
                </a:solidFill>
              </a:rPr>
              <a:t> của Bé đóng vai học trò.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81000" y="4279900"/>
            <a:ext cx="780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/>
              <a:t>+ Những cử chỉ của “cô giáo” Bé làm em thích thú?</a:t>
            </a:r>
            <a:r>
              <a:rPr lang="en-US" sz="1600"/>
              <a:t> 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33400" y="4792663"/>
            <a:ext cx="7934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990000"/>
                </a:solidFill>
              </a:rPr>
              <a:t>-Thích cử chỉ của bé ra vẻ người lớn: kẹp lại tóc, </a:t>
            </a:r>
          </a:p>
          <a:p>
            <a:pPr algn="l"/>
            <a:r>
              <a:rPr lang="en-US" sz="2400" b="1">
                <a:solidFill>
                  <a:srgbClr val="990000"/>
                </a:solidFill>
              </a:rPr>
              <a:t>thả ống quần xuống, lấy nón của má đội lên đầu, bắt </a:t>
            </a:r>
          </a:p>
          <a:p>
            <a:pPr algn="l"/>
            <a:r>
              <a:rPr lang="en-US" sz="2400" b="1">
                <a:solidFill>
                  <a:srgbClr val="990000"/>
                </a:solidFill>
              </a:rPr>
              <a:t>chước dáng đi khoan thai của cô giáo.</a:t>
            </a: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228600" y="758825"/>
            <a:ext cx="2133600" cy="665163"/>
            <a:chOff x="192" y="574"/>
            <a:chExt cx="1344" cy="419"/>
          </a:xfrm>
        </p:grpSpPr>
        <p:grpSp>
          <p:nvGrpSpPr>
            <p:cNvPr id="6157" name="Group 16"/>
            <p:cNvGrpSpPr>
              <a:grpSpLocks/>
            </p:cNvGrpSpPr>
            <p:nvPr/>
          </p:nvGrpSpPr>
          <p:grpSpPr bwMode="auto">
            <a:xfrm>
              <a:off x="192" y="574"/>
              <a:ext cx="1344" cy="419"/>
              <a:chOff x="288" y="1200"/>
              <a:chExt cx="478" cy="298"/>
            </a:xfrm>
          </p:grpSpPr>
          <p:grpSp>
            <p:nvGrpSpPr>
              <p:cNvPr id="6159" name="Group 17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298"/>
                <a:chOff x="999" y="3120"/>
                <a:chExt cx="768" cy="746"/>
              </a:xfrm>
            </p:grpSpPr>
            <p:sp>
              <p:nvSpPr>
                <p:cNvPr id="6161" name="AutoShape 18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243" name="Freeform 19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2244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7" cy="51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6160" name="Text Box 21"/>
              <p:cNvSpPr txBox="1">
                <a:spLocks noChangeArrowheads="1"/>
              </p:cNvSpPr>
              <p:nvPr/>
            </p:nvSpPr>
            <p:spPr bwMode="auto">
              <a:xfrm>
                <a:off x="406" y="1201"/>
                <a:ext cx="23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4953000" y="17526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140476"/>
                </a:solidFill>
              </a:rPr>
              <a:t>Theo</a:t>
            </a:r>
            <a:r>
              <a:rPr lang="en-US" sz="2400" b="1">
                <a:solidFill>
                  <a:srgbClr val="140476"/>
                </a:solidFill>
              </a:rPr>
              <a:t> Nguyễn Thi</a:t>
            </a:r>
          </a:p>
        </p:txBody>
      </p:sp>
      <p:sp>
        <p:nvSpPr>
          <p:cNvPr id="52248" name="Line 24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2895600" y="6096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5" grpId="0"/>
      <p:bldP spid="52236" grpId="0"/>
      <p:bldP spid="52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/>
              <a:t>Tập đọc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Cô giáo tí hon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2614613"/>
            <a:ext cx="84185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800" b="1"/>
              <a:t>+Tìm những hình ảnh ngộ nghĩnh, đáng yêu của</a:t>
            </a:r>
          </a:p>
          <a:p>
            <a:pPr algn="l"/>
            <a:r>
              <a:rPr lang="en-US" sz="2800" b="1"/>
              <a:t>   đám học trò?</a:t>
            </a: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gray">
          <a:xfrm>
            <a:off x="609600" y="1600200"/>
            <a:ext cx="2209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solidFill>
                  <a:srgbClr val="140476"/>
                </a:solidFill>
              </a:rPr>
              <a:t>Tìm hiểu bài: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28600" y="3754438"/>
            <a:ext cx="95900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990000"/>
                </a:solidFill>
              </a:rPr>
              <a:t>- Thằng Hiển ngọng líu, cái Anh hai má núng nính ngồi </a:t>
            </a:r>
          </a:p>
          <a:p>
            <a:pPr algn="l"/>
            <a:r>
              <a:rPr lang="en-US" sz="2800" b="1">
                <a:solidFill>
                  <a:srgbClr val="990000"/>
                </a:solidFill>
              </a:rPr>
              <a:t>gọn tròn như củ khoai, bao giờ cũng giành phần đọc </a:t>
            </a:r>
          </a:p>
          <a:p>
            <a:pPr algn="l"/>
            <a:r>
              <a:rPr lang="en-US" sz="2800" b="1">
                <a:solidFill>
                  <a:srgbClr val="990000"/>
                </a:solidFill>
              </a:rPr>
              <a:t>xong trước, cái Thanh mở to mắt nhìn bảng, vừa đọc, </a:t>
            </a:r>
          </a:p>
          <a:p>
            <a:pPr algn="l"/>
            <a:r>
              <a:rPr lang="en-US" sz="2800" b="1">
                <a:solidFill>
                  <a:srgbClr val="990000"/>
                </a:solidFill>
              </a:rPr>
              <a:t>vừa mân mê mớ tóc mai.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953000" y="17526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solidFill>
                  <a:srgbClr val="140476"/>
                </a:solidFill>
              </a:rPr>
              <a:t>Theo</a:t>
            </a:r>
            <a:r>
              <a:rPr lang="en-US" sz="2800" b="1">
                <a:solidFill>
                  <a:srgbClr val="140476"/>
                </a:solidFill>
              </a:rPr>
              <a:t> Nguyễn Thi</a:t>
            </a: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228600" y="762000"/>
            <a:ext cx="2133600" cy="701675"/>
            <a:chOff x="192" y="576"/>
            <a:chExt cx="1344" cy="442"/>
          </a:xfrm>
        </p:grpSpPr>
        <p:grpSp>
          <p:nvGrpSpPr>
            <p:cNvPr id="7180" name="Group 12"/>
            <p:cNvGrpSpPr>
              <a:grpSpLocks/>
            </p:cNvGrpSpPr>
            <p:nvPr/>
          </p:nvGrpSpPr>
          <p:grpSpPr bwMode="auto">
            <a:xfrm>
              <a:off x="192" y="576"/>
              <a:ext cx="1344" cy="442"/>
              <a:chOff x="288" y="1200"/>
              <a:chExt cx="478" cy="314"/>
            </a:xfrm>
          </p:grpSpPr>
          <p:grpSp>
            <p:nvGrpSpPr>
              <p:cNvPr id="7182" name="Group 13"/>
              <p:cNvGrpSpPr>
                <a:grpSpLocks/>
              </p:cNvGrpSpPr>
              <p:nvPr/>
            </p:nvGrpSpPr>
            <p:grpSpPr bwMode="auto">
              <a:xfrm>
                <a:off x="288" y="1200"/>
                <a:ext cx="478" cy="314"/>
                <a:chOff x="999" y="3120"/>
                <a:chExt cx="768" cy="786"/>
              </a:xfrm>
            </p:grpSpPr>
            <p:sp>
              <p:nvSpPr>
                <p:cNvPr id="7184" name="AutoShape 14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63" name="Freeform 15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264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7" cy="58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7183" name="Text Box 17"/>
              <p:cNvSpPr txBox="1">
                <a:spLocks noChangeArrowheads="1"/>
              </p:cNvSpPr>
              <p:nvPr/>
            </p:nvSpPr>
            <p:spPr bwMode="auto">
              <a:xfrm>
                <a:off x="406" y="1200"/>
                <a:ext cx="23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sz="2000" b="1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243" y="576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990000"/>
                  </a:solidFill>
                </a:rPr>
                <a:t>SGK/17</a:t>
              </a:r>
            </a:p>
          </p:txBody>
        </p:sp>
      </p:grpSp>
      <p:sp>
        <p:nvSpPr>
          <p:cNvPr id="53267" name="Line 19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6477000" y="4191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7" grpId="0"/>
      <p:bldP spid="532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hoan t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010400" cy="6477000"/>
          </a:xfrm>
          <a:prstGeom prst="rect">
            <a:avLst/>
          </a:prstGeom>
          <a:noFill/>
          <a:ln w="38100">
            <a:solidFill>
              <a:srgbClr val="1A0597"/>
            </a:solidFill>
            <a:miter lim="800000"/>
            <a:headEnd/>
            <a:tailEnd/>
          </a:ln>
        </p:spPr>
      </p:pic>
      <p:sp>
        <p:nvSpPr>
          <p:cNvPr id="8195" name="AutoShape 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00600" y="5867400"/>
            <a:ext cx="27432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/>
              <a:t>Khoan thai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am b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6172200" y="6019800"/>
            <a:ext cx="27432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sz="2800" b="1"/>
              <a:t>Cây trâm bầu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úng n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38100">
            <a:solidFill>
              <a:srgbClr val="1A0597"/>
            </a:solidFill>
            <a:miter lim="800000"/>
            <a:headEnd/>
            <a:tailEnd/>
          </a:ln>
        </p:spPr>
      </p:pic>
      <p:sp>
        <p:nvSpPr>
          <p:cNvPr id="10243" name="AutoShape 5"/>
          <p:cNvSpPr>
            <a:spLocks noChangeArrowheads="1"/>
          </p:cNvSpPr>
          <p:nvPr/>
        </p:nvSpPr>
        <p:spPr bwMode="gray">
          <a:xfrm>
            <a:off x="990600" y="3124200"/>
            <a:ext cx="2209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/>
              <a:t>Núng nính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401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Uu Viet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CSTeam</cp:lastModifiedBy>
  <cp:revision>53</cp:revision>
  <dcterms:created xsi:type="dcterms:W3CDTF">2008-12-07T16:10:08Z</dcterms:created>
  <dcterms:modified xsi:type="dcterms:W3CDTF">2016-06-29T10:00:56Z</dcterms:modified>
</cp:coreProperties>
</file>