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291" r:id="rId12"/>
    <p:sldId id="293" r:id="rId13"/>
    <p:sldId id="29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00FF"/>
    <a:srgbClr val="FF66FF"/>
    <a:srgbClr val="00FF00"/>
    <a:srgbClr val="0000CC"/>
    <a:srgbClr val="CC6600"/>
    <a:srgbClr val="FFFF66"/>
    <a:srgbClr val="FF33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424" autoAdjust="0"/>
    <p:restoredTop sz="94660"/>
  </p:normalViewPr>
  <p:slideViewPr>
    <p:cSldViewPr>
      <p:cViewPr varScale="1">
        <p:scale>
          <a:sx n="38" d="100"/>
          <a:sy n="38" d="100"/>
        </p:scale>
        <p:origin x="-14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E43D3B9-7DC6-42CD-BFF1-7CA447B2A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CAB18-AF26-453B-AEF4-170428483B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mb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D959E-3CA1-489B-AA9B-476C0768C4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mb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010FF-8DBA-4589-BC47-BD001E5F05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mb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A0F91-7266-4B3D-97F1-C1A59679F3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mb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F96FD-8999-4AC5-9A10-3E5563DEAD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mb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49613-8BDE-42FA-AA9B-C8E6FDD1CE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mb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02103-EBD8-4184-A2AB-6ECEE69182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mb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A90DD-299A-4886-98D2-B27B91E7AE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mb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DD1B6-F110-486B-BE38-752B836BFC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mb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0991F-D69E-455D-8538-AFD5066359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mb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C0973-D779-4E0C-B60C-9F3F83C365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mb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0849B164-82CD-4A89-96AB-859B63C5CC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>
    <p:comb dir="vert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.Vn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.Vn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.Vn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.Vn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.Vn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.Vn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.Vn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.Vn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8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990600" y="1600200"/>
            <a:ext cx="7086600" cy="7350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2800" b="1" kern="10" normalizeH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GIÁO ÁN ĐIỆN TỬ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685800" y="27432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FF3300"/>
                </a:solidFill>
                <a:latin typeface="Arial" charset="0"/>
              </a:rPr>
              <a:t>SO SÁNH CÁC SỐ CÓ NHIỀU CHỮ SỐ</a:t>
            </a: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2209800" y="3352800"/>
            <a:ext cx="5257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FF3300"/>
                </a:solidFill>
                <a:latin typeface="Arial" charset="0"/>
              </a:rPr>
              <a:t>TOÁN 4 – TRANG 12</a:t>
            </a: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/>
      <p:bldP spid="4813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33400" y="6858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So sánh các số có nhiều chữ số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124200" y="1524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99"/>
                </a:solidFill>
                <a:latin typeface="Arial" charset="0"/>
              </a:rPr>
              <a:t>TOÁN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22325" y="1636713"/>
            <a:ext cx="1250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Bài tập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371600" y="2171700"/>
            <a:ext cx="176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Arial" charset="0"/>
              </a:rPr>
              <a:t>Bài tập 4 </a:t>
            </a:r>
            <a:r>
              <a:rPr lang="en-US" sz="2400">
                <a:latin typeface="Arial" charset="0"/>
              </a:rPr>
              <a:t> :</a:t>
            </a:r>
            <a:endParaRPr lang="en-US" sz="2400" b="1" i="1">
              <a:latin typeface="Arial" charset="0"/>
            </a:endParaRP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1050925" y="2701925"/>
            <a:ext cx="5426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a) Số lớn nhất có 3 chữ số là số nào ?</a:t>
            </a:r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1066800" y="3200400"/>
            <a:ext cx="5378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b) Số bé nhất có 3 chữ số là số nào ?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1066800" y="3692525"/>
            <a:ext cx="5408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c) Số lớn nhất có 6 chữ số là số nào ?</a:t>
            </a:r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1082675" y="4191000"/>
            <a:ext cx="5378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d) Số bé nhất có 6 chữ số là số nào ?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6934200" y="2667000"/>
            <a:ext cx="693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999</a:t>
            </a:r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6926263" y="3200400"/>
            <a:ext cx="693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100</a:t>
            </a:r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6942138" y="3657600"/>
            <a:ext cx="1203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999999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6934200" y="4191000"/>
            <a:ext cx="1203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100000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8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8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8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8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8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8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/>
      <p:bldP spid="58390" grpId="0"/>
      <p:bldP spid="58391" grpId="0"/>
      <p:bldP spid="58392" grpId="0"/>
      <p:bldP spid="58393" grpId="0"/>
      <p:bldP spid="58394" grpId="0"/>
      <p:bldP spid="58395" grpId="0"/>
      <p:bldP spid="58396" grpId="0"/>
      <p:bldP spid="5839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28600" y="1066800"/>
            <a:ext cx="891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3200">
              <a:latin typeface="Arial" charset="0"/>
            </a:endParaRPr>
          </a:p>
          <a:p>
            <a:pPr eaLnBrk="0" hangingPunct="0"/>
            <a:endParaRPr lang="en-US" sz="3200">
              <a:latin typeface="Arial" charset="0"/>
            </a:endParaRP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304800" y="152400"/>
            <a:ext cx="8458200" cy="6477000"/>
          </a:xfrm>
          <a:prstGeom prst="horizontalScroll">
            <a:avLst>
              <a:gd name="adj" fmla="val 12500"/>
            </a:avLst>
          </a:prstGeom>
          <a:solidFill>
            <a:srgbClr val="0000CC"/>
          </a:solidFill>
          <a:ln w="57150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1981200" y="1905000"/>
            <a:ext cx="5410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BÀI HỌC ĐẾN ĐÂY LÀ HẾT RỒI.</a:t>
            </a:r>
          </a:p>
        </p:txBody>
      </p:sp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1295400" y="2971800"/>
            <a:ext cx="68580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CHÚC CÁC EM HỌC GIỎI, CHĂM NGOAN</a:t>
            </a:r>
          </a:p>
        </p:txBody>
      </p:sp>
      <p:pic>
        <p:nvPicPr>
          <p:cNvPr id="13318" name="Picture 6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209800" y="5549900"/>
            <a:ext cx="8382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5334000"/>
            <a:ext cx="137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8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099825">
            <a:off x="365125" y="4976813"/>
            <a:ext cx="1562100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9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4724400"/>
            <a:ext cx="20002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1" descr="EARTH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7577138" y="5014913"/>
            <a:ext cx="685800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Tm="630000"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4800600"/>
            <a:ext cx="20002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4" descr="Picture1"/>
          <p:cNvPicPr>
            <a:picLocks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7620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5" descr="Picture1"/>
          <p:cNvPicPr>
            <a:picLocks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-2705100" y="3619500"/>
            <a:ext cx="6324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WordArt 6"/>
          <p:cNvSpPr>
            <a:spLocks noChangeArrowheads="1" noChangeShapeType="1" noTextEdit="1"/>
          </p:cNvSpPr>
          <p:nvPr/>
        </p:nvSpPr>
        <p:spPr bwMode="auto">
          <a:xfrm>
            <a:off x="1900238" y="2566988"/>
            <a:ext cx="5343525" cy="172243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Em thông minh quá !</a:t>
            </a:r>
          </a:p>
        </p:txBody>
      </p:sp>
      <p:pic>
        <p:nvPicPr>
          <p:cNvPr id="14342" name="Picture 7" descr="1495_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2400" y="4800600"/>
            <a:ext cx="131127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AutoShape 11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14400" y="5791200"/>
            <a:ext cx="1143000" cy="8382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 spd="slow" advClick="0">
    <p:cover dir="d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4800600"/>
            <a:ext cx="20002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 descr="Picture1"/>
          <p:cNvPicPr>
            <a:picLocks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7620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Picture1"/>
          <p:cNvPicPr>
            <a:picLocks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-2476500" y="3238500"/>
            <a:ext cx="6324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>
            <a:off x="1524000" y="1676400"/>
            <a:ext cx="5343525" cy="17224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pt-BR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Tiếc quá, em trả lời sai rồi !</a:t>
            </a:r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  <p:sp>
        <p:nvSpPr>
          <p:cNvPr id="15366" name="AutoShape 1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14400" y="5791200"/>
            <a:ext cx="1143000" cy="8382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 spd="slow" advClick="0">
    <p:cover dir="d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533400" y="6858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So sánh các số có nhiều chữ số</a:t>
            </a:r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3124200" y="1524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99"/>
                </a:solidFill>
                <a:latin typeface="Arial" charset="0"/>
              </a:rPr>
              <a:t>TOÁN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822325" y="1636713"/>
            <a:ext cx="6402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1 - So sánh hai số có số chữ số khác nhau</a:t>
            </a:r>
          </a:p>
        </p:txBody>
      </p:sp>
      <p:sp>
        <p:nvSpPr>
          <p:cNvPr id="49162" name="AutoShape 10"/>
          <p:cNvSpPr>
            <a:spLocks noChangeArrowheads="1"/>
          </p:cNvSpPr>
          <p:nvPr/>
        </p:nvSpPr>
        <p:spPr bwMode="auto">
          <a:xfrm>
            <a:off x="2590800" y="3429000"/>
            <a:ext cx="5715000" cy="914400"/>
          </a:xfrm>
          <a:prstGeom prst="wedgeRoundRectCallout">
            <a:avLst>
              <a:gd name="adj1" fmla="val -62417"/>
              <a:gd name="adj2" fmla="val 8698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>
                <a:solidFill>
                  <a:srgbClr val="0000CC"/>
                </a:solidFill>
                <a:latin typeface="Arial" charset="0"/>
              </a:rPr>
              <a:t>Điền dấu thích hợp vào chỗ chấm ?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4114800" y="218757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&lt;</a:t>
            </a:r>
          </a:p>
        </p:txBody>
      </p:sp>
      <p:sp>
        <p:nvSpPr>
          <p:cNvPr id="49165" name="AutoShape 13"/>
          <p:cNvSpPr>
            <a:spLocks noChangeArrowheads="1"/>
          </p:cNvSpPr>
          <p:nvPr/>
        </p:nvSpPr>
        <p:spPr bwMode="auto">
          <a:xfrm>
            <a:off x="2514600" y="3886200"/>
            <a:ext cx="5181600" cy="914400"/>
          </a:xfrm>
          <a:prstGeom prst="wedgeRoundRectCallout">
            <a:avLst>
              <a:gd name="adj1" fmla="val -64398"/>
              <a:gd name="adj2" fmla="val -2951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>
                <a:solidFill>
                  <a:srgbClr val="0000CC"/>
                </a:solidFill>
                <a:latin typeface="Arial" charset="0"/>
              </a:rPr>
              <a:t>Vì sao em chọn dấu bé h</a:t>
            </a:r>
            <a:r>
              <a:rPr lang="vi-VN" sz="2400">
                <a:solidFill>
                  <a:srgbClr val="0000CC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0000CC"/>
                </a:solidFill>
                <a:latin typeface="Arial" charset="0"/>
              </a:rPr>
              <a:t>n ?</a:t>
            </a:r>
          </a:p>
        </p:txBody>
      </p:sp>
      <p:sp>
        <p:nvSpPr>
          <p:cNvPr id="49166" name="AutoShape 14"/>
          <p:cNvSpPr>
            <a:spLocks noChangeArrowheads="1"/>
          </p:cNvSpPr>
          <p:nvPr/>
        </p:nvSpPr>
        <p:spPr bwMode="auto">
          <a:xfrm>
            <a:off x="2971800" y="3886200"/>
            <a:ext cx="4800600" cy="914400"/>
          </a:xfrm>
          <a:prstGeom prst="wedgeRoundRectCallout">
            <a:avLst>
              <a:gd name="adj1" fmla="val -81282"/>
              <a:gd name="adj2" fmla="val 850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>
                <a:solidFill>
                  <a:srgbClr val="0000CC"/>
                </a:solidFill>
                <a:latin typeface="Arial" charset="0"/>
              </a:rPr>
              <a:t>Vậy 100000 so với 99578 sẽ nh</a:t>
            </a:r>
            <a:r>
              <a:rPr lang="vi-VN" sz="2400">
                <a:solidFill>
                  <a:srgbClr val="0000CC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CC"/>
                </a:solidFill>
                <a:latin typeface="Arial" charset="0"/>
              </a:rPr>
              <a:t> thế nào ?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965325" y="2895600"/>
            <a:ext cx="3902075" cy="457200"/>
            <a:chOff x="1200" y="1872"/>
            <a:chExt cx="2458" cy="288"/>
          </a:xfrm>
        </p:grpSpPr>
        <p:sp>
          <p:nvSpPr>
            <p:cNvPr id="4110" name="Text Box 15"/>
            <p:cNvSpPr txBox="1">
              <a:spLocks noChangeArrowheads="1"/>
            </p:cNvSpPr>
            <p:nvPr/>
          </p:nvSpPr>
          <p:spPr bwMode="auto">
            <a:xfrm>
              <a:off x="1690" y="1872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100000</a:t>
              </a:r>
            </a:p>
          </p:txBody>
        </p:sp>
        <p:sp>
          <p:nvSpPr>
            <p:cNvPr id="4111" name="Text Box 16"/>
            <p:cNvSpPr txBox="1">
              <a:spLocks noChangeArrowheads="1"/>
            </p:cNvSpPr>
            <p:nvPr/>
          </p:nvSpPr>
          <p:spPr bwMode="auto">
            <a:xfrm>
              <a:off x="3007" y="1872"/>
              <a:ext cx="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99578</a:t>
              </a:r>
            </a:p>
          </p:txBody>
        </p:sp>
        <p:sp>
          <p:nvSpPr>
            <p:cNvPr id="4112" name="Text Box 17"/>
            <p:cNvSpPr txBox="1">
              <a:spLocks noChangeArrowheads="1"/>
            </p:cNvSpPr>
            <p:nvPr/>
          </p:nvSpPr>
          <p:spPr bwMode="auto">
            <a:xfrm>
              <a:off x="2662" y="1872"/>
              <a:ext cx="2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&gt;</a:t>
              </a:r>
            </a:p>
          </p:txBody>
        </p:sp>
        <p:sp>
          <p:nvSpPr>
            <p:cNvPr id="4113" name="Text Box 19"/>
            <p:cNvSpPr txBox="1">
              <a:spLocks noChangeArrowheads="1"/>
            </p:cNvSpPr>
            <p:nvPr/>
          </p:nvSpPr>
          <p:spPr bwMode="auto">
            <a:xfrm>
              <a:off x="1200" y="1872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2400" b="1">
                <a:latin typeface="Arial" charset="0"/>
              </a:endParaRP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2895600" y="2209800"/>
            <a:ext cx="3032125" cy="457200"/>
            <a:chOff x="1786" y="1440"/>
            <a:chExt cx="1910" cy="288"/>
          </a:xfrm>
        </p:grpSpPr>
        <p:sp>
          <p:nvSpPr>
            <p:cNvPr id="4107" name="Text Box 9"/>
            <p:cNvSpPr txBox="1">
              <a:spLocks noChangeArrowheads="1"/>
            </p:cNvSpPr>
            <p:nvPr/>
          </p:nvSpPr>
          <p:spPr bwMode="auto">
            <a:xfrm>
              <a:off x="1786" y="1440"/>
              <a:ext cx="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99578</a:t>
              </a:r>
            </a:p>
          </p:txBody>
        </p:sp>
        <p:sp>
          <p:nvSpPr>
            <p:cNvPr id="4108" name="Text Box 11"/>
            <p:cNvSpPr txBox="1">
              <a:spLocks noChangeArrowheads="1"/>
            </p:cNvSpPr>
            <p:nvPr/>
          </p:nvSpPr>
          <p:spPr bwMode="auto">
            <a:xfrm>
              <a:off x="2938" y="1440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100000</a:t>
              </a:r>
            </a:p>
          </p:txBody>
        </p:sp>
        <p:sp>
          <p:nvSpPr>
            <p:cNvPr id="4109" name="Text Box 20"/>
            <p:cNvSpPr txBox="1">
              <a:spLocks noChangeArrowheads="1"/>
            </p:cNvSpPr>
            <p:nvPr/>
          </p:nvSpPr>
          <p:spPr bwMode="auto">
            <a:xfrm>
              <a:off x="2592" y="1487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charset="0"/>
                </a:rPr>
                <a:t>...</a:t>
              </a:r>
            </a:p>
          </p:txBody>
        </p:sp>
      </p:grp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10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10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0" grpId="0"/>
      <p:bldP spid="49162" grpId="0" animBg="1"/>
      <p:bldP spid="49162" grpId="1" animBg="1"/>
      <p:bldP spid="49164" grpId="0"/>
      <p:bldP spid="49165" grpId="0" animBg="1"/>
      <p:bldP spid="49165" grpId="1" animBg="1"/>
      <p:bldP spid="49166" grpId="0" animBg="1"/>
      <p:bldP spid="4916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33400" y="6858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So sánh các số có nhiều chữ số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124200" y="1524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99"/>
                </a:solidFill>
                <a:latin typeface="Arial" charset="0"/>
              </a:rPr>
              <a:t>TOÁN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22325" y="1636713"/>
            <a:ext cx="6402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1 - So sánh hai số có số chữ số khác nhau</a:t>
            </a:r>
          </a:p>
        </p:txBody>
      </p:sp>
      <p:sp>
        <p:nvSpPr>
          <p:cNvPr id="51206" name="AutoShape 6"/>
          <p:cNvSpPr>
            <a:spLocks noChangeArrowheads="1"/>
          </p:cNvSpPr>
          <p:nvPr/>
        </p:nvSpPr>
        <p:spPr bwMode="auto">
          <a:xfrm>
            <a:off x="1752600" y="4191000"/>
            <a:ext cx="6096000" cy="1143000"/>
          </a:xfrm>
          <a:prstGeom prst="wedgeRoundRectCallout">
            <a:avLst>
              <a:gd name="adj1" fmla="val -61407"/>
              <a:gd name="adj2" fmla="val -2958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>
                <a:solidFill>
                  <a:srgbClr val="0000CC"/>
                </a:solidFill>
                <a:latin typeface="Arial" charset="0"/>
              </a:rPr>
              <a:t>Khi so sánh hai số tự nhiên có chữ số khác nhau, ta dựa vào dấu hiệu nào ?</a:t>
            </a:r>
          </a:p>
        </p:txBody>
      </p:sp>
      <p:grpSp>
        <p:nvGrpSpPr>
          <p:cNvPr id="5126" name="Group 14"/>
          <p:cNvGrpSpPr>
            <a:grpSpLocks/>
          </p:cNvGrpSpPr>
          <p:nvPr/>
        </p:nvGrpSpPr>
        <p:grpSpPr bwMode="auto">
          <a:xfrm>
            <a:off x="2759075" y="2133600"/>
            <a:ext cx="3032125" cy="457200"/>
            <a:chOff x="1738" y="1344"/>
            <a:chExt cx="1910" cy="288"/>
          </a:xfrm>
        </p:grpSpPr>
        <p:sp>
          <p:nvSpPr>
            <p:cNvPr id="5133" name="Text Box 5"/>
            <p:cNvSpPr txBox="1">
              <a:spLocks noChangeArrowheads="1"/>
            </p:cNvSpPr>
            <p:nvPr/>
          </p:nvSpPr>
          <p:spPr bwMode="auto">
            <a:xfrm>
              <a:off x="1738" y="1344"/>
              <a:ext cx="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99578</a:t>
              </a:r>
            </a:p>
          </p:txBody>
        </p:sp>
        <p:sp>
          <p:nvSpPr>
            <p:cNvPr id="5134" name="Text Box 7"/>
            <p:cNvSpPr txBox="1">
              <a:spLocks noChangeArrowheads="1"/>
            </p:cNvSpPr>
            <p:nvPr/>
          </p:nvSpPr>
          <p:spPr bwMode="auto">
            <a:xfrm>
              <a:off x="2890" y="1344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100000</a:t>
              </a:r>
            </a:p>
          </p:txBody>
        </p:sp>
        <p:sp>
          <p:nvSpPr>
            <p:cNvPr id="5135" name="Text Box 8"/>
            <p:cNvSpPr txBox="1">
              <a:spLocks noChangeArrowheads="1"/>
            </p:cNvSpPr>
            <p:nvPr/>
          </p:nvSpPr>
          <p:spPr bwMode="auto">
            <a:xfrm>
              <a:off x="2566" y="1344"/>
              <a:ext cx="2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&lt;</a:t>
              </a:r>
            </a:p>
          </p:txBody>
        </p:sp>
      </p:grpSp>
      <p:grpSp>
        <p:nvGrpSpPr>
          <p:cNvPr id="5127" name="Group 15"/>
          <p:cNvGrpSpPr>
            <a:grpSpLocks/>
          </p:cNvGrpSpPr>
          <p:nvPr/>
        </p:nvGrpSpPr>
        <p:grpSpPr bwMode="auto">
          <a:xfrm>
            <a:off x="2667000" y="2667000"/>
            <a:ext cx="3108325" cy="457200"/>
            <a:chOff x="1680" y="1680"/>
            <a:chExt cx="1958" cy="288"/>
          </a:xfrm>
        </p:grpSpPr>
        <p:sp>
          <p:nvSpPr>
            <p:cNvPr id="5130" name="Text Box 11"/>
            <p:cNvSpPr txBox="1">
              <a:spLocks noChangeArrowheads="1"/>
            </p:cNvSpPr>
            <p:nvPr/>
          </p:nvSpPr>
          <p:spPr bwMode="auto">
            <a:xfrm>
              <a:off x="1680" y="1680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2400" b="1">
                  <a:latin typeface="Arial" charset="0"/>
                </a:rPr>
                <a:t>100000</a:t>
              </a:r>
            </a:p>
          </p:txBody>
        </p:sp>
        <p:sp>
          <p:nvSpPr>
            <p:cNvPr id="5131" name="Text Box 12"/>
            <p:cNvSpPr txBox="1">
              <a:spLocks noChangeArrowheads="1"/>
            </p:cNvSpPr>
            <p:nvPr/>
          </p:nvSpPr>
          <p:spPr bwMode="auto">
            <a:xfrm>
              <a:off x="2987" y="1680"/>
              <a:ext cx="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2400" b="1">
                  <a:latin typeface="Arial" charset="0"/>
                </a:rPr>
                <a:t>99578</a:t>
              </a:r>
            </a:p>
          </p:txBody>
        </p:sp>
        <p:sp>
          <p:nvSpPr>
            <p:cNvPr id="5132" name="Text Box 13"/>
            <p:cNvSpPr txBox="1">
              <a:spLocks noChangeArrowheads="1"/>
            </p:cNvSpPr>
            <p:nvPr/>
          </p:nvSpPr>
          <p:spPr bwMode="auto">
            <a:xfrm>
              <a:off x="2594" y="1680"/>
              <a:ext cx="2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2400" b="1">
                  <a:latin typeface="Arial" charset="0"/>
                </a:rPr>
                <a:t>&gt;</a:t>
              </a:r>
            </a:p>
          </p:txBody>
        </p:sp>
      </p:grp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1098550" y="3124200"/>
            <a:ext cx="6381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- Số nào có số chữ số ít h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n thì số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ó bé h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n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1098550" y="3657600"/>
            <a:ext cx="711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- Số nào có số chữ số nhiều h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n thì số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ó lớn h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n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 animBg="1"/>
      <p:bldP spid="51206" grpId="1" animBg="1"/>
      <p:bldP spid="51216" grpId="0"/>
      <p:bldP spid="512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33400" y="6858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So sánh các số có nhiều chữ số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24200" y="1524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99"/>
                </a:solidFill>
                <a:latin typeface="Arial" charset="0"/>
              </a:rPr>
              <a:t>TOÁN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22325" y="1636713"/>
            <a:ext cx="6402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1 - So sánh hai số có số chữ số khác nhau</a:t>
            </a:r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2362200" y="3886200"/>
            <a:ext cx="5715000" cy="914400"/>
          </a:xfrm>
          <a:prstGeom prst="wedgeRoundRectCallout">
            <a:avLst>
              <a:gd name="adj1" fmla="val -75917"/>
              <a:gd name="adj2" fmla="val 4861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>
                <a:solidFill>
                  <a:srgbClr val="0000CC"/>
                </a:solidFill>
                <a:latin typeface="Arial" charset="0"/>
              </a:rPr>
              <a:t>Điền dấu thích hợp vào chỗ chấm ? Vì sao em </a:t>
            </a:r>
            <a:r>
              <a:rPr lang="vi-VN" sz="240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CC"/>
                </a:solidFill>
                <a:latin typeface="Arial" charset="0"/>
              </a:rPr>
              <a:t>iền dấu </a:t>
            </a:r>
            <a:r>
              <a:rPr lang="vi-VN" sz="240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CC"/>
                </a:solidFill>
                <a:latin typeface="Arial" charset="0"/>
              </a:rPr>
              <a:t>ó ?</a:t>
            </a: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838200" y="2133600"/>
            <a:ext cx="5599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2 - So sánh hai số có cùng số chữ số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193925" y="2743200"/>
            <a:ext cx="3200400" cy="457200"/>
            <a:chOff x="1382" y="1728"/>
            <a:chExt cx="2016" cy="288"/>
          </a:xfrm>
        </p:grpSpPr>
        <p:sp>
          <p:nvSpPr>
            <p:cNvPr id="6158" name="Text Box 19"/>
            <p:cNvSpPr txBox="1">
              <a:spLocks noChangeArrowheads="1"/>
            </p:cNvSpPr>
            <p:nvPr/>
          </p:nvSpPr>
          <p:spPr bwMode="auto">
            <a:xfrm>
              <a:off x="1382" y="1728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693251</a:t>
              </a:r>
            </a:p>
          </p:txBody>
        </p:sp>
        <p:sp>
          <p:nvSpPr>
            <p:cNvPr id="6159" name="Text Box 20"/>
            <p:cNvSpPr txBox="1">
              <a:spLocks noChangeArrowheads="1"/>
            </p:cNvSpPr>
            <p:nvPr/>
          </p:nvSpPr>
          <p:spPr bwMode="auto">
            <a:xfrm>
              <a:off x="2640" y="1728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693500</a:t>
              </a:r>
            </a:p>
          </p:txBody>
        </p:sp>
        <p:sp>
          <p:nvSpPr>
            <p:cNvPr id="6160" name="Text Box 21"/>
            <p:cNvSpPr txBox="1">
              <a:spLocks noChangeArrowheads="1"/>
            </p:cNvSpPr>
            <p:nvPr/>
          </p:nvSpPr>
          <p:spPr bwMode="auto">
            <a:xfrm>
              <a:off x="2208" y="1774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.....</a:t>
              </a:r>
            </a:p>
          </p:txBody>
        </p:sp>
      </p:grp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3616325" y="2667000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&lt;</a:t>
            </a:r>
          </a:p>
        </p:txBody>
      </p:sp>
      <p:sp>
        <p:nvSpPr>
          <p:cNvPr id="52249" name="AutoShape 25"/>
          <p:cNvSpPr>
            <a:spLocks noChangeArrowheads="1"/>
          </p:cNvSpPr>
          <p:nvPr/>
        </p:nvSpPr>
        <p:spPr bwMode="auto">
          <a:xfrm>
            <a:off x="2895600" y="4419600"/>
            <a:ext cx="5029200" cy="914400"/>
          </a:xfrm>
          <a:prstGeom prst="wedgeRoundRectCallout">
            <a:avLst>
              <a:gd name="adj1" fmla="val -87500"/>
              <a:gd name="adj2" fmla="val 1180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>
                <a:solidFill>
                  <a:srgbClr val="0000CC"/>
                </a:solidFill>
                <a:latin typeface="Arial" charset="0"/>
              </a:rPr>
              <a:t>Em có nhận xét gì về số chữ số của hai số này ?</a:t>
            </a:r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2209800" y="3200400"/>
            <a:ext cx="3200400" cy="579438"/>
            <a:chOff x="1392" y="2016"/>
            <a:chExt cx="2016" cy="365"/>
          </a:xfrm>
        </p:grpSpPr>
        <p:sp>
          <p:nvSpPr>
            <p:cNvPr id="6155" name="Text Box 22"/>
            <p:cNvSpPr txBox="1">
              <a:spLocks noChangeArrowheads="1"/>
            </p:cNvSpPr>
            <p:nvPr/>
          </p:nvSpPr>
          <p:spPr bwMode="auto">
            <a:xfrm>
              <a:off x="2278" y="2016"/>
              <a:ext cx="26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b="1">
                  <a:latin typeface="Arial" charset="0"/>
                </a:rPr>
                <a:t>&gt;</a:t>
              </a:r>
            </a:p>
          </p:txBody>
        </p:sp>
        <p:sp>
          <p:nvSpPr>
            <p:cNvPr id="6156" name="Text Box 27"/>
            <p:cNvSpPr txBox="1">
              <a:spLocks noChangeArrowheads="1"/>
            </p:cNvSpPr>
            <p:nvPr/>
          </p:nvSpPr>
          <p:spPr bwMode="auto">
            <a:xfrm>
              <a:off x="2650" y="2064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693251</a:t>
              </a:r>
            </a:p>
          </p:txBody>
        </p:sp>
        <p:sp>
          <p:nvSpPr>
            <p:cNvPr id="6157" name="Text Box 28"/>
            <p:cNvSpPr txBox="1">
              <a:spLocks noChangeArrowheads="1"/>
            </p:cNvSpPr>
            <p:nvPr/>
          </p:nvSpPr>
          <p:spPr bwMode="auto">
            <a:xfrm>
              <a:off x="1392" y="2064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693500</a:t>
              </a:r>
            </a:p>
          </p:txBody>
        </p:sp>
      </p:grp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5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8" dur="5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 animBg="1"/>
      <p:bldP spid="52229" grpId="1" animBg="1"/>
      <p:bldP spid="52242" grpId="0"/>
      <p:bldP spid="52247" grpId="0"/>
      <p:bldP spid="52249" grpId="0" animBg="1"/>
      <p:bldP spid="5224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33400" y="6858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So sánh các số có nhiều chữ số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124200" y="1524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99"/>
                </a:solidFill>
                <a:latin typeface="Arial" charset="0"/>
              </a:rPr>
              <a:t>TOÁN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22325" y="1636713"/>
            <a:ext cx="6402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1 - So sánh hai số có số chữ số khác nhau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838200" y="2133600"/>
            <a:ext cx="5599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2 - So sánh hai số có cùng số chữ số</a:t>
            </a:r>
          </a:p>
        </p:txBody>
      </p:sp>
      <p:sp>
        <p:nvSpPr>
          <p:cNvPr id="7174" name="Text Box 17"/>
          <p:cNvSpPr txBox="1">
            <a:spLocks noChangeArrowheads="1"/>
          </p:cNvSpPr>
          <p:nvPr/>
        </p:nvSpPr>
        <p:spPr bwMode="auto">
          <a:xfrm>
            <a:off x="1066800" y="2590800"/>
            <a:ext cx="7620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>
                <a:latin typeface="Arial" charset="0"/>
              </a:rPr>
              <a:t>- Khi so sánh số có số chữ số bằng nhau, thì so sánh từng cặp số ở cùng một hàng, kể từ trái qua phải.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33400" y="6858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So sánh các số có nhiều chữ số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124200" y="1524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99"/>
                </a:solidFill>
                <a:latin typeface="Arial" charset="0"/>
              </a:rPr>
              <a:t>TOÁN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22325" y="1636713"/>
            <a:ext cx="6402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1 - So sánh hai số có số chữ số khác nhau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838200" y="2133600"/>
            <a:ext cx="5599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2 - So sánh hai số có cùng số chữ số</a:t>
            </a: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2193925" y="2743200"/>
            <a:ext cx="3200400" cy="457200"/>
            <a:chOff x="1382" y="1728"/>
            <a:chExt cx="2016" cy="288"/>
          </a:xfrm>
        </p:grpSpPr>
        <p:sp>
          <p:nvSpPr>
            <p:cNvPr id="8202" name="Text Box 7"/>
            <p:cNvSpPr txBox="1">
              <a:spLocks noChangeArrowheads="1"/>
            </p:cNvSpPr>
            <p:nvPr/>
          </p:nvSpPr>
          <p:spPr bwMode="auto">
            <a:xfrm>
              <a:off x="1382" y="1728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716352</a:t>
              </a:r>
            </a:p>
          </p:txBody>
        </p:sp>
        <p:sp>
          <p:nvSpPr>
            <p:cNvPr id="8203" name="Text Box 8"/>
            <p:cNvSpPr txBox="1">
              <a:spLocks noChangeArrowheads="1"/>
            </p:cNvSpPr>
            <p:nvPr/>
          </p:nvSpPr>
          <p:spPr bwMode="auto">
            <a:xfrm>
              <a:off x="2640" y="1728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716352</a:t>
              </a:r>
            </a:p>
          </p:txBody>
        </p:sp>
        <p:sp>
          <p:nvSpPr>
            <p:cNvPr id="8204" name="Text Box 9"/>
            <p:cNvSpPr txBox="1">
              <a:spLocks noChangeArrowheads="1"/>
            </p:cNvSpPr>
            <p:nvPr/>
          </p:nvSpPr>
          <p:spPr bwMode="auto">
            <a:xfrm>
              <a:off x="2208" y="1774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.....</a:t>
              </a:r>
            </a:p>
          </p:txBody>
        </p:sp>
      </p:grp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3616325" y="2667000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=</a:t>
            </a:r>
          </a:p>
        </p:txBody>
      </p:sp>
      <p:sp>
        <p:nvSpPr>
          <p:cNvPr id="54283" name="AutoShape 11"/>
          <p:cNvSpPr>
            <a:spLocks noChangeArrowheads="1"/>
          </p:cNvSpPr>
          <p:nvPr/>
        </p:nvSpPr>
        <p:spPr bwMode="auto">
          <a:xfrm>
            <a:off x="2286000" y="4114800"/>
            <a:ext cx="3886200" cy="685800"/>
          </a:xfrm>
          <a:prstGeom prst="wedgeRoundRectCallout">
            <a:avLst>
              <a:gd name="adj1" fmla="val -70426"/>
              <a:gd name="adj2" fmla="val 4560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>
                <a:solidFill>
                  <a:srgbClr val="0000CC"/>
                </a:solidFill>
                <a:latin typeface="Arial" charset="0"/>
              </a:rPr>
              <a:t>So sánh hai số này ?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990600" y="3216275"/>
            <a:ext cx="7620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>
                <a:latin typeface="Arial" charset="0"/>
              </a:rPr>
              <a:t>- Khi so sánh số có số chữ số bằng nhau, giá trị của các chữ số ở cùng một hàng bằng nhau. Thì hai số bằng nhau.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2" grpId="0"/>
      <p:bldP spid="54283" grpId="0" animBg="1"/>
      <p:bldP spid="54283" grpId="1" animBg="1"/>
      <p:bldP spid="542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33400" y="6858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So sánh các số có nhiều chữ số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124200" y="1524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99"/>
                </a:solidFill>
                <a:latin typeface="Arial" charset="0"/>
              </a:rPr>
              <a:t>TOÁN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22325" y="1636713"/>
            <a:ext cx="1250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Bài tập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777875" y="2133600"/>
            <a:ext cx="7604125" cy="1905000"/>
            <a:chOff x="336" y="1344"/>
            <a:chExt cx="4790" cy="1200"/>
          </a:xfrm>
        </p:grpSpPr>
        <p:sp>
          <p:nvSpPr>
            <p:cNvPr id="9228" name="Text Box 13"/>
            <p:cNvSpPr txBox="1">
              <a:spLocks noChangeArrowheads="1"/>
            </p:cNvSpPr>
            <p:nvPr/>
          </p:nvSpPr>
          <p:spPr bwMode="auto">
            <a:xfrm>
              <a:off x="710" y="1344"/>
              <a:ext cx="94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>
                  <a:latin typeface="Arial" charset="0"/>
                </a:rPr>
                <a:t>Bài tập 1</a:t>
              </a:r>
            </a:p>
          </p:txBody>
        </p:sp>
        <p:sp>
          <p:nvSpPr>
            <p:cNvPr id="9229" name="Text Box 14"/>
            <p:cNvSpPr txBox="1">
              <a:spLocks noChangeArrowheads="1"/>
            </p:cNvSpPr>
            <p:nvPr/>
          </p:nvSpPr>
          <p:spPr bwMode="auto">
            <a:xfrm>
              <a:off x="1184" y="1702"/>
              <a:ext cx="5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9999</a:t>
              </a:r>
            </a:p>
          </p:txBody>
        </p:sp>
        <p:sp>
          <p:nvSpPr>
            <p:cNvPr id="9230" name="Text Box 15"/>
            <p:cNvSpPr txBox="1">
              <a:spLocks noChangeArrowheads="1"/>
            </p:cNvSpPr>
            <p:nvPr/>
          </p:nvSpPr>
          <p:spPr bwMode="auto">
            <a:xfrm>
              <a:off x="2064" y="1680"/>
              <a:ext cx="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10000</a:t>
              </a:r>
            </a:p>
          </p:txBody>
        </p:sp>
        <p:sp>
          <p:nvSpPr>
            <p:cNvPr id="9231" name="Text Box 16"/>
            <p:cNvSpPr txBox="1">
              <a:spLocks noChangeArrowheads="1"/>
            </p:cNvSpPr>
            <p:nvPr/>
          </p:nvSpPr>
          <p:spPr bwMode="auto">
            <a:xfrm>
              <a:off x="1077" y="1968"/>
              <a:ext cx="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99999</a:t>
              </a:r>
            </a:p>
          </p:txBody>
        </p:sp>
        <p:sp>
          <p:nvSpPr>
            <p:cNvPr id="9232" name="Text Box 17"/>
            <p:cNvSpPr txBox="1">
              <a:spLocks noChangeArrowheads="1"/>
            </p:cNvSpPr>
            <p:nvPr/>
          </p:nvSpPr>
          <p:spPr bwMode="auto">
            <a:xfrm>
              <a:off x="2064" y="1968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100000</a:t>
              </a:r>
            </a:p>
          </p:txBody>
        </p:sp>
        <p:sp>
          <p:nvSpPr>
            <p:cNvPr id="9233" name="Text Box 18"/>
            <p:cNvSpPr txBox="1">
              <a:spLocks noChangeArrowheads="1"/>
            </p:cNvSpPr>
            <p:nvPr/>
          </p:nvSpPr>
          <p:spPr bwMode="auto">
            <a:xfrm>
              <a:off x="960" y="225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726585</a:t>
              </a:r>
            </a:p>
          </p:txBody>
        </p:sp>
        <p:sp>
          <p:nvSpPr>
            <p:cNvPr id="9234" name="Text Box 19"/>
            <p:cNvSpPr txBox="1">
              <a:spLocks noChangeArrowheads="1"/>
            </p:cNvSpPr>
            <p:nvPr/>
          </p:nvSpPr>
          <p:spPr bwMode="auto">
            <a:xfrm>
              <a:off x="2074" y="225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557652</a:t>
              </a:r>
            </a:p>
          </p:txBody>
        </p:sp>
        <p:sp>
          <p:nvSpPr>
            <p:cNvPr id="9235" name="Text Box 20"/>
            <p:cNvSpPr txBox="1">
              <a:spLocks noChangeArrowheads="1"/>
            </p:cNvSpPr>
            <p:nvPr/>
          </p:nvSpPr>
          <p:spPr bwMode="auto">
            <a:xfrm>
              <a:off x="3344" y="1680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653211</a:t>
              </a:r>
            </a:p>
          </p:txBody>
        </p:sp>
        <p:sp>
          <p:nvSpPr>
            <p:cNvPr id="9236" name="Text Box 21"/>
            <p:cNvSpPr txBox="1">
              <a:spLocks noChangeArrowheads="1"/>
            </p:cNvSpPr>
            <p:nvPr/>
          </p:nvSpPr>
          <p:spPr bwMode="auto">
            <a:xfrm>
              <a:off x="4368" y="1680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653211</a:t>
              </a:r>
            </a:p>
          </p:txBody>
        </p:sp>
        <p:sp>
          <p:nvSpPr>
            <p:cNvPr id="9237" name="Text Box 22"/>
            <p:cNvSpPr txBox="1">
              <a:spLocks noChangeArrowheads="1"/>
            </p:cNvSpPr>
            <p:nvPr/>
          </p:nvSpPr>
          <p:spPr bwMode="auto">
            <a:xfrm>
              <a:off x="3456" y="1968"/>
              <a:ext cx="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43265</a:t>
              </a:r>
            </a:p>
          </p:txBody>
        </p:sp>
        <p:sp>
          <p:nvSpPr>
            <p:cNvPr id="9238" name="Text Box 23"/>
            <p:cNvSpPr txBox="1">
              <a:spLocks noChangeArrowheads="1"/>
            </p:cNvSpPr>
            <p:nvPr/>
          </p:nvSpPr>
          <p:spPr bwMode="auto">
            <a:xfrm>
              <a:off x="4368" y="1968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432510</a:t>
              </a:r>
            </a:p>
          </p:txBody>
        </p:sp>
        <p:sp>
          <p:nvSpPr>
            <p:cNvPr id="9239" name="Text Box 24"/>
            <p:cNvSpPr txBox="1">
              <a:spLocks noChangeArrowheads="1"/>
            </p:cNvSpPr>
            <p:nvPr/>
          </p:nvSpPr>
          <p:spPr bwMode="auto">
            <a:xfrm>
              <a:off x="3344" y="225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845713</a:t>
              </a:r>
            </a:p>
          </p:txBody>
        </p:sp>
        <p:sp>
          <p:nvSpPr>
            <p:cNvPr id="9240" name="Text Box 25"/>
            <p:cNvSpPr txBox="1">
              <a:spLocks noChangeArrowheads="1"/>
            </p:cNvSpPr>
            <p:nvPr/>
          </p:nvSpPr>
          <p:spPr bwMode="auto">
            <a:xfrm>
              <a:off x="4368" y="225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854713</a:t>
              </a:r>
            </a:p>
          </p:txBody>
        </p:sp>
        <p:sp>
          <p:nvSpPr>
            <p:cNvPr id="9241" name="Text Box 26"/>
            <p:cNvSpPr txBox="1">
              <a:spLocks noChangeArrowheads="1"/>
            </p:cNvSpPr>
            <p:nvPr/>
          </p:nvSpPr>
          <p:spPr bwMode="auto">
            <a:xfrm>
              <a:off x="1680" y="1699"/>
              <a:ext cx="41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200">
                  <a:latin typeface="Arial" charset="0"/>
                </a:rPr>
                <a:t>......</a:t>
              </a:r>
            </a:p>
          </p:txBody>
        </p:sp>
        <p:sp>
          <p:nvSpPr>
            <p:cNvPr id="9242" name="Text Box 27"/>
            <p:cNvSpPr txBox="1">
              <a:spLocks noChangeArrowheads="1"/>
            </p:cNvSpPr>
            <p:nvPr/>
          </p:nvSpPr>
          <p:spPr bwMode="auto">
            <a:xfrm>
              <a:off x="1680" y="1968"/>
              <a:ext cx="41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200">
                  <a:latin typeface="Arial" charset="0"/>
                </a:rPr>
                <a:t>......</a:t>
              </a:r>
            </a:p>
          </p:txBody>
        </p:sp>
        <p:sp>
          <p:nvSpPr>
            <p:cNvPr id="9243" name="Text Box 28"/>
            <p:cNvSpPr txBox="1">
              <a:spLocks noChangeArrowheads="1"/>
            </p:cNvSpPr>
            <p:nvPr/>
          </p:nvSpPr>
          <p:spPr bwMode="auto">
            <a:xfrm>
              <a:off x="1680" y="2256"/>
              <a:ext cx="41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200">
                  <a:latin typeface="Arial" charset="0"/>
                </a:rPr>
                <a:t>......</a:t>
              </a:r>
            </a:p>
          </p:txBody>
        </p:sp>
        <p:sp>
          <p:nvSpPr>
            <p:cNvPr id="9244" name="Text Box 29"/>
            <p:cNvSpPr txBox="1">
              <a:spLocks noChangeArrowheads="1"/>
            </p:cNvSpPr>
            <p:nvPr/>
          </p:nvSpPr>
          <p:spPr bwMode="auto">
            <a:xfrm>
              <a:off x="4032" y="1680"/>
              <a:ext cx="41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200">
                  <a:latin typeface="Arial" charset="0"/>
                </a:rPr>
                <a:t>......</a:t>
              </a:r>
            </a:p>
          </p:txBody>
        </p:sp>
        <p:sp>
          <p:nvSpPr>
            <p:cNvPr id="9245" name="Text Box 30"/>
            <p:cNvSpPr txBox="1">
              <a:spLocks noChangeArrowheads="1"/>
            </p:cNvSpPr>
            <p:nvPr/>
          </p:nvSpPr>
          <p:spPr bwMode="auto">
            <a:xfrm>
              <a:off x="4032" y="1968"/>
              <a:ext cx="41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200">
                  <a:latin typeface="Arial" charset="0"/>
                </a:rPr>
                <a:t>......</a:t>
              </a:r>
            </a:p>
          </p:txBody>
        </p:sp>
        <p:sp>
          <p:nvSpPr>
            <p:cNvPr id="9246" name="Text Box 31"/>
            <p:cNvSpPr txBox="1">
              <a:spLocks noChangeArrowheads="1"/>
            </p:cNvSpPr>
            <p:nvPr/>
          </p:nvSpPr>
          <p:spPr bwMode="auto">
            <a:xfrm>
              <a:off x="4032" y="2256"/>
              <a:ext cx="41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200">
                  <a:latin typeface="Arial" charset="0"/>
                </a:rPr>
                <a:t>......</a:t>
              </a:r>
            </a:p>
          </p:txBody>
        </p:sp>
        <p:grpSp>
          <p:nvGrpSpPr>
            <p:cNvPr id="9247" name="Group 39"/>
            <p:cNvGrpSpPr>
              <a:grpSpLocks/>
            </p:cNvGrpSpPr>
            <p:nvPr/>
          </p:nvGrpSpPr>
          <p:grpSpPr bwMode="auto">
            <a:xfrm>
              <a:off x="336" y="1728"/>
              <a:ext cx="336" cy="816"/>
              <a:chOff x="2064" y="2928"/>
              <a:chExt cx="336" cy="816"/>
            </a:xfrm>
          </p:grpSpPr>
          <p:sp>
            <p:nvSpPr>
              <p:cNvPr id="9249" name="Rectangle 36"/>
              <p:cNvSpPr>
                <a:spLocks noChangeArrowheads="1"/>
              </p:cNvSpPr>
              <p:nvPr/>
            </p:nvSpPr>
            <p:spPr bwMode="auto">
              <a:xfrm>
                <a:off x="2064" y="2928"/>
                <a:ext cx="336" cy="81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grpSp>
            <p:nvGrpSpPr>
              <p:cNvPr id="9250" name="Group 38"/>
              <p:cNvGrpSpPr>
                <a:grpSpLocks/>
              </p:cNvGrpSpPr>
              <p:nvPr/>
            </p:nvGrpSpPr>
            <p:grpSpPr bwMode="auto">
              <a:xfrm>
                <a:off x="2112" y="2928"/>
                <a:ext cx="266" cy="797"/>
                <a:chOff x="2086" y="2928"/>
                <a:chExt cx="266" cy="797"/>
              </a:xfrm>
            </p:grpSpPr>
            <p:sp>
              <p:nvSpPr>
                <p:cNvPr id="9251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086" y="2928"/>
                  <a:ext cx="266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3200" b="1">
                      <a:latin typeface="Arial" charset="0"/>
                    </a:rPr>
                    <a:t>&gt;</a:t>
                  </a:r>
                </a:p>
              </p:txBody>
            </p:sp>
            <p:sp>
              <p:nvSpPr>
                <p:cNvPr id="9252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2086" y="3139"/>
                  <a:ext cx="266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3200" b="1">
                      <a:latin typeface="Arial" charset="0"/>
                    </a:rPr>
                    <a:t>&lt;</a:t>
                  </a:r>
                </a:p>
              </p:txBody>
            </p:sp>
            <p:sp>
              <p:nvSpPr>
                <p:cNvPr id="9253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086" y="3360"/>
                  <a:ext cx="266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3200" b="1">
                      <a:latin typeface="Arial" charset="0"/>
                    </a:rPr>
                    <a:t>=</a:t>
                  </a:r>
                </a:p>
              </p:txBody>
            </p:sp>
          </p:grpSp>
        </p:grpSp>
        <p:sp>
          <p:nvSpPr>
            <p:cNvPr id="9248" name="Text Box 40"/>
            <p:cNvSpPr txBox="1">
              <a:spLocks noChangeArrowheads="1"/>
            </p:cNvSpPr>
            <p:nvPr/>
          </p:nvSpPr>
          <p:spPr bwMode="auto">
            <a:xfrm>
              <a:off x="672" y="1872"/>
              <a:ext cx="24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400" b="1">
                  <a:latin typeface="Arial" charset="0"/>
                </a:rPr>
                <a:t>?</a:t>
              </a:r>
            </a:p>
          </p:txBody>
        </p:sp>
      </p:grpSp>
      <p:sp>
        <p:nvSpPr>
          <p:cNvPr id="55338" name="Text Box 42"/>
          <p:cNvSpPr txBox="1">
            <a:spLocks noChangeArrowheads="1"/>
          </p:cNvSpPr>
          <p:nvPr/>
        </p:nvSpPr>
        <p:spPr bwMode="auto">
          <a:xfrm>
            <a:off x="3048000" y="255905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latin typeface="Arial" charset="0"/>
              </a:rPr>
              <a:t>&lt;</a:t>
            </a:r>
          </a:p>
        </p:txBody>
      </p:sp>
      <p:sp>
        <p:nvSpPr>
          <p:cNvPr id="55339" name="Text Box 43"/>
          <p:cNvSpPr txBox="1">
            <a:spLocks noChangeArrowheads="1"/>
          </p:cNvSpPr>
          <p:nvPr/>
        </p:nvSpPr>
        <p:spPr bwMode="auto">
          <a:xfrm>
            <a:off x="3054350" y="350520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latin typeface="Arial" charset="0"/>
              </a:rPr>
              <a:t>&gt;</a:t>
            </a:r>
          </a:p>
        </p:txBody>
      </p:sp>
      <p:sp>
        <p:nvSpPr>
          <p:cNvPr id="55340" name="Text Box 44"/>
          <p:cNvSpPr txBox="1">
            <a:spLocks noChangeArrowheads="1"/>
          </p:cNvSpPr>
          <p:nvPr/>
        </p:nvSpPr>
        <p:spPr bwMode="auto">
          <a:xfrm>
            <a:off x="6711950" y="259080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55341" name="Text Box 45"/>
          <p:cNvSpPr txBox="1">
            <a:spLocks noChangeArrowheads="1"/>
          </p:cNvSpPr>
          <p:nvPr/>
        </p:nvSpPr>
        <p:spPr bwMode="auto">
          <a:xfrm>
            <a:off x="3048000" y="304800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latin typeface="Arial" charset="0"/>
              </a:rPr>
              <a:t>&lt;</a:t>
            </a:r>
          </a:p>
        </p:txBody>
      </p:sp>
      <p:sp>
        <p:nvSpPr>
          <p:cNvPr id="55342" name="Text Box 46"/>
          <p:cNvSpPr txBox="1">
            <a:spLocks noChangeArrowheads="1"/>
          </p:cNvSpPr>
          <p:nvPr/>
        </p:nvSpPr>
        <p:spPr bwMode="auto">
          <a:xfrm>
            <a:off x="6705600" y="350520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latin typeface="Arial" charset="0"/>
              </a:rPr>
              <a:t>&lt;</a:t>
            </a:r>
          </a:p>
        </p:txBody>
      </p:sp>
      <p:sp>
        <p:nvSpPr>
          <p:cNvPr id="55343" name="Text Box 47"/>
          <p:cNvSpPr txBox="1">
            <a:spLocks noChangeArrowheads="1"/>
          </p:cNvSpPr>
          <p:nvPr/>
        </p:nvSpPr>
        <p:spPr bwMode="auto">
          <a:xfrm>
            <a:off x="6705600" y="297180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latin typeface="Arial" charset="0"/>
              </a:rPr>
              <a:t>&lt;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5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5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5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5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5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5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38" grpId="0"/>
      <p:bldP spid="55339" grpId="0"/>
      <p:bldP spid="55340" grpId="0"/>
      <p:bldP spid="55341" grpId="0"/>
      <p:bldP spid="55342" grpId="0"/>
      <p:bldP spid="553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533400" y="6858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So sánh các số có nhiều chữ số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124200" y="1524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99"/>
                </a:solidFill>
                <a:latin typeface="Arial" charset="0"/>
              </a:rPr>
              <a:t>TOÁN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822325" y="1636713"/>
            <a:ext cx="1250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Bài tập</a:t>
            </a:r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1371600" y="2171700"/>
            <a:ext cx="644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Arial" charset="0"/>
              </a:rPr>
              <a:t>Bài tập 2 </a:t>
            </a:r>
            <a:r>
              <a:rPr lang="en-US" sz="2400">
                <a:latin typeface="Arial" charset="0"/>
              </a:rPr>
              <a:t> : Tìm số lớn nhất trong các số sau :</a:t>
            </a:r>
            <a:endParaRPr lang="en-US" sz="2400" b="1" i="1">
              <a:latin typeface="Arial" charset="0"/>
            </a:endParaRPr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1709738" y="2819400"/>
            <a:ext cx="6351587" cy="457200"/>
            <a:chOff x="1077" y="1776"/>
            <a:chExt cx="4001" cy="288"/>
          </a:xfrm>
        </p:grpSpPr>
        <p:sp>
          <p:nvSpPr>
            <p:cNvPr id="10259" name="Text Box 39"/>
            <p:cNvSpPr txBox="1">
              <a:spLocks noChangeArrowheads="1"/>
            </p:cNvSpPr>
            <p:nvPr/>
          </p:nvSpPr>
          <p:spPr bwMode="auto">
            <a:xfrm>
              <a:off x="1077" y="1776"/>
              <a:ext cx="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59876</a:t>
              </a:r>
            </a:p>
          </p:txBody>
        </p:sp>
        <p:sp>
          <p:nvSpPr>
            <p:cNvPr id="10260" name="Text Box 40"/>
            <p:cNvSpPr txBox="1">
              <a:spLocks noChangeArrowheads="1"/>
            </p:cNvSpPr>
            <p:nvPr/>
          </p:nvSpPr>
          <p:spPr bwMode="auto">
            <a:xfrm>
              <a:off x="2160" y="177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651321</a:t>
              </a:r>
            </a:p>
          </p:txBody>
        </p:sp>
        <p:sp>
          <p:nvSpPr>
            <p:cNvPr id="10261" name="Text Box 41"/>
            <p:cNvSpPr txBox="1">
              <a:spLocks noChangeArrowheads="1"/>
            </p:cNvSpPr>
            <p:nvPr/>
          </p:nvSpPr>
          <p:spPr bwMode="auto">
            <a:xfrm>
              <a:off x="3264" y="177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499873</a:t>
              </a:r>
            </a:p>
          </p:txBody>
        </p:sp>
        <p:sp>
          <p:nvSpPr>
            <p:cNvPr id="10262" name="Text Box 42"/>
            <p:cNvSpPr txBox="1">
              <a:spLocks noChangeArrowheads="1"/>
            </p:cNvSpPr>
            <p:nvPr/>
          </p:nvSpPr>
          <p:spPr bwMode="auto">
            <a:xfrm>
              <a:off x="4320" y="177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902001</a:t>
              </a:r>
            </a:p>
          </p:txBody>
        </p:sp>
        <p:sp>
          <p:nvSpPr>
            <p:cNvPr id="10263" name="Text Box 43"/>
            <p:cNvSpPr txBox="1">
              <a:spLocks noChangeArrowheads="1"/>
            </p:cNvSpPr>
            <p:nvPr/>
          </p:nvSpPr>
          <p:spPr bwMode="auto">
            <a:xfrm>
              <a:off x="1814" y="1776"/>
              <a:ext cx="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;</a:t>
              </a:r>
            </a:p>
          </p:txBody>
        </p:sp>
        <p:sp>
          <p:nvSpPr>
            <p:cNvPr id="10264" name="Text Box 44"/>
            <p:cNvSpPr txBox="1">
              <a:spLocks noChangeArrowheads="1"/>
            </p:cNvSpPr>
            <p:nvPr/>
          </p:nvSpPr>
          <p:spPr bwMode="auto">
            <a:xfrm>
              <a:off x="2976" y="1776"/>
              <a:ext cx="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;</a:t>
              </a:r>
            </a:p>
          </p:txBody>
        </p:sp>
        <p:sp>
          <p:nvSpPr>
            <p:cNvPr id="10265" name="Text Box 45"/>
            <p:cNvSpPr txBox="1">
              <a:spLocks noChangeArrowheads="1"/>
            </p:cNvSpPr>
            <p:nvPr/>
          </p:nvSpPr>
          <p:spPr bwMode="auto">
            <a:xfrm>
              <a:off x="4103" y="1776"/>
              <a:ext cx="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;</a:t>
              </a:r>
            </a:p>
          </p:txBody>
        </p:sp>
      </p:grp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1957388" y="3581400"/>
            <a:ext cx="1590675" cy="457200"/>
            <a:chOff x="1233" y="2256"/>
            <a:chExt cx="1002" cy="288"/>
          </a:xfrm>
        </p:grpSpPr>
        <p:sp>
          <p:nvSpPr>
            <p:cNvPr id="10257" name="Text Box 46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584" y="2256"/>
              <a:ext cx="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59876</a:t>
              </a:r>
            </a:p>
          </p:txBody>
        </p:sp>
        <p:sp>
          <p:nvSpPr>
            <p:cNvPr id="10258" name="Text Box 51"/>
            <p:cNvSpPr txBox="1">
              <a:spLocks noChangeArrowheads="1"/>
            </p:cNvSpPr>
            <p:nvPr/>
          </p:nvSpPr>
          <p:spPr bwMode="auto">
            <a:xfrm>
              <a:off x="1233" y="2256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A</a:t>
              </a:r>
            </a:p>
          </p:txBody>
        </p:sp>
      </p:grp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1981200" y="4191000"/>
            <a:ext cx="1736725" cy="457200"/>
            <a:chOff x="1248" y="2640"/>
            <a:chExt cx="1094" cy="288"/>
          </a:xfrm>
        </p:grpSpPr>
        <p:sp>
          <p:nvSpPr>
            <p:cNvPr id="10255" name="Text Box 47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584" y="2640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651321</a:t>
              </a:r>
            </a:p>
          </p:txBody>
        </p:sp>
        <p:sp>
          <p:nvSpPr>
            <p:cNvPr id="10256" name="Text Box 52"/>
            <p:cNvSpPr txBox="1">
              <a:spLocks noChangeArrowheads="1"/>
            </p:cNvSpPr>
            <p:nvPr/>
          </p:nvSpPr>
          <p:spPr bwMode="auto">
            <a:xfrm>
              <a:off x="1248" y="264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B</a:t>
              </a: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1981200" y="4724400"/>
            <a:ext cx="1752600" cy="457200"/>
            <a:chOff x="1248" y="2976"/>
            <a:chExt cx="1104" cy="288"/>
          </a:xfrm>
        </p:grpSpPr>
        <p:sp>
          <p:nvSpPr>
            <p:cNvPr id="10253" name="Text Box 48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594" y="297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499873</a:t>
              </a:r>
            </a:p>
          </p:txBody>
        </p:sp>
        <p:sp>
          <p:nvSpPr>
            <p:cNvPr id="10254" name="Text Box 53"/>
            <p:cNvSpPr txBox="1">
              <a:spLocks noChangeArrowheads="1"/>
            </p:cNvSpPr>
            <p:nvPr/>
          </p:nvSpPr>
          <p:spPr bwMode="auto">
            <a:xfrm>
              <a:off x="1248" y="2976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C</a:t>
              </a:r>
            </a:p>
          </p:txBody>
        </p:sp>
      </p:grpSp>
      <p:grpSp>
        <p:nvGrpSpPr>
          <p:cNvPr id="6" name="Group 58"/>
          <p:cNvGrpSpPr>
            <a:grpSpLocks/>
          </p:cNvGrpSpPr>
          <p:nvPr/>
        </p:nvGrpSpPr>
        <p:grpSpPr bwMode="auto">
          <a:xfrm>
            <a:off x="1981200" y="5257800"/>
            <a:ext cx="1736725" cy="457200"/>
            <a:chOff x="1248" y="3312"/>
            <a:chExt cx="1094" cy="288"/>
          </a:xfrm>
        </p:grpSpPr>
        <p:sp>
          <p:nvSpPr>
            <p:cNvPr id="10251" name="Text Box 49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584" y="3312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902001</a:t>
              </a:r>
            </a:p>
          </p:txBody>
        </p:sp>
        <p:sp>
          <p:nvSpPr>
            <p:cNvPr id="10252" name="Text Box 54"/>
            <p:cNvSpPr txBox="1">
              <a:spLocks noChangeArrowheads="1"/>
            </p:cNvSpPr>
            <p:nvPr/>
          </p:nvSpPr>
          <p:spPr bwMode="auto">
            <a:xfrm>
              <a:off x="1248" y="331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D</a:t>
              </a:r>
            </a:p>
          </p:txBody>
        </p:sp>
      </p:grp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533400" y="6858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So sánh các số có nhiều chữ số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124200" y="1524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99"/>
                </a:solidFill>
                <a:latin typeface="Arial" charset="0"/>
              </a:rPr>
              <a:t>TOÁN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22325" y="1636713"/>
            <a:ext cx="1250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Bài tập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371600" y="2171700"/>
            <a:ext cx="7627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Arial" charset="0"/>
              </a:rPr>
              <a:t>Bài tập 3 </a:t>
            </a:r>
            <a:r>
              <a:rPr lang="en-US" sz="2400">
                <a:latin typeface="Arial" charset="0"/>
              </a:rPr>
              <a:t> : Sắp xếp các số theo thứ tự từ bé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ến lớn </a:t>
            </a:r>
            <a:endParaRPr lang="en-US" sz="2400" b="1" i="1">
              <a:latin typeface="Arial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709738" y="2819400"/>
            <a:ext cx="6351587" cy="457200"/>
            <a:chOff x="1077" y="1776"/>
            <a:chExt cx="4001" cy="288"/>
          </a:xfrm>
        </p:grpSpPr>
        <p:sp>
          <p:nvSpPr>
            <p:cNvPr id="11279" name="Text Box 7"/>
            <p:cNvSpPr txBox="1">
              <a:spLocks noChangeArrowheads="1"/>
            </p:cNvSpPr>
            <p:nvPr/>
          </p:nvSpPr>
          <p:spPr bwMode="auto">
            <a:xfrm>
              <a:off x="1077" y="1776"/>
              <a:ext cx="5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2467</a:t>
              </a:r>
            </a:p>
          </p:txBody>
        </p:sp>
        <p:sp>
          <p:nvSpPr>
            <p:cNvPr id="11280" name="Text Box 8"/>
            <p:cNvSpPr txBox="1">
              <a:spLocks noChangeArrowheads="1"/>
            </p:cNvSpPr>
            <p:nvPr/>
          </p:nvSpPr>
          <p:spPr bwMode="auto">
            <a:xfrm>
              <a:off x="2160" y="1776"/>
              <a:ext cx="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28092</a:t>
              </a:r>
            </a:p>
          </p:txBody>
        </p:sp>
        <p:sp>
          <p:nvSpPr>
            <p:cNvPr id="11281" name="Text Box 9"/>
            <p:cNvSpPr txBox="1">
              <a:spLocks noChangeArrowheads="1"/>
            </p:cNvSpPr>
            <p:nvPr/>
          </p:nvSpPr>
          <p:spPr bwMode="auto">
            <a:xfrm>
              <a:off x="3264" y="177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943567</a:t>
              </a:r>
            </a:p>
          </p:txBody>
        </p:sp>
        <p:sp>
          <p:nvSpPr>
            <p:cNvPr id="11282" name="Text Box 10"/>
            <p:cNvSpPr txBox="1">
              <a:spLocks noChangeArrowheads="1"/>
            </p:cNvSpPr>
            <p:nvPr/>
          </p:nvSpPr>
          <p:spPr bwMode="auto">
            <a:xfrm>
              <a:off x="4320" y="177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932018</a:t>
              </a:r>
            </a:p>
          </p:txBody>
        </p:sp>
        <p:sp>
          <p:nvSpPr>
            <p:cNvPr id="11283" name="Text Box 11"/>
            <p:cNvSpPr txBox="1">
              <a:spLocks noChangeArrowheads="1"/>
            </p:cNvSpPr>
            <p:nvPr/>
          </p:nvSpPr>
          <p:spPr bwMode="auto">
            <a:xfrm>
              <a:off x="1814" y="1776"/>
              <a:ext cx="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;</a:t>
              </a:r>
            </a:p>
          </p:txBody>
        </p:sp>
        <p:sp>
          <p:nvSpPr>
            <p:cNvPr id="11284" name="Text Box 12"/>
            <p:cNvSpPr txBox="1">
              <a:spLocks noChangeArrowheads="1"/>
            </p:cNvSpPr>
            <p:nvPr/>
          </p:nvSpPr>
          <p:spPr bwMode="auto">
            <a:xfrm>
              <a:off x="2976" y="1776"/>
              <a:ext cx="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;</a:t>
              </a:r>
            </a:p>
          </p:txBody>
        </p:sp>
        <p:sp>
          <p:nvSpPr>
            <p:cNvPr id="11285" name="Text Box 13"/>
            <p:cNvSpPr txBox="1">
              <a:spLocks noChangeArrowheads="1"/>
            </p:cNvSpPr>
            <p:nvPr/>
          </p:nvSpPr>
          <p:spPr bwMode="auto">
            <a:xfrm>
              <a:off x="4103" y="1776"/>
              <a:ext cx="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;</a:t>
              </a: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752600" y="3581400"/>
            <a:ext cx="6351588" cy="457200"/>
            <a:chOff x="1077" y="1776"/>
            <a:chExt cx="4001" cy="288"/>
          </a:xfrm>
        </p:grpSpPr>
        <p:sp>
          <p:nvSpPr>
            <p:cNvPr id="11272" name="Text Box 24"/>
            <p:cNvSpPr txBox="1">
              <a:spLocks noChangeArrowheads="1"/>
            </p:cNvSpPr>
            <p:nvPr/>
          </p:nvSpPr>
          <p:spPr bwMode="auto">
            <a:xfrm>
              <a:off x="1077" y="1776"/>
              <a:ext cx="5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2467</a:t>
              </a:r>
            </a:p>
          </p:txBody>
        </p:sp>
        <p:sp>
          <p:nvSpPr>
            <p:cNvPr id="11273" name="Text Box 25"/>
            <p:cNvSpPr txBox="1">
              <a:spLocks noChangeArrowheads="1"/>
            </p:cNvSpPr>
            <p:nvPr/>
          </p:nvSpPr>
          <p:spPr bwMode="auto">
            <a:xfrm>
              <a:off x="2160" y="1776"/>
              <a:ext cx="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28092</a:t>
              </a:r>
            </a:p>
          </p:txBody>
        </p:sp>
        <p:sp>
          <p:nvSpPr>
            <p:cNvPr id="11274" name="Text Box 26"/>
            <p:cNvSpPr txBox="1">
              <a:spLocks noChangeArrowheads="1"/>
            </p:cNvSpPr>
            <p:nvPr/>
          </p:nvSpPr>
          <p:spPr bwMode="auto">
            <a:xfrm>
              <a:off x="3264" y="177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932018</a:t>
              </a:r>
            </a:p>
          </p:txBody>
        </p:sp>
        <p:sp>
          <p:nvSpPr>
            <p:cNvPr id="11275" name="Text Box 27"/>
            <p:cNvSpPr txBox="1">
              <a:spLocks noChangeArrowheads="1"/>
            </p:cNvSpPr>
            <p:nvPr/>
          </p:nvSpPr>
          <p:spPr bwMode="auto">
            <a:xfrm>
              <a:off x="4320" y="1776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943567</a:t>
              </a:r>
            </a:p>
          </p:txBody>
        </p:sp>
        <p:sp>
          <p:nvSpPr>
            <p:cNvPr id="11276" name="Text Box 28"/>
            <p:cNvSpPr txBox="1">
              <a:spLocks noChangeArrowheads="1"/>
            </p:cNvSpPr>
            <p:nvPr/>
          </p:nvSpPr>
          <p:spPr bwMode="auto">
            <a:xfrm>
              <a:off x="1814" y="1776"/>
              <a:ext cx="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;</a:t>
              </a:r>
            </a:p>
          </p:txBody>
        </p:sp>
        <p:sp>
          <p:nvSpPr>
            <p:cNvPr id="11277" name="Text Box 29"/>
            <p:cNvSpPr txBox="1">
              <a:spLocks noChangeArrowheads="1"/>
            </p:cNvSpPr>
            <p:nvPr/>
          </p:nvSpPr>
          <p:spPr bwMode="auto">
            <a:xfrm>
              <a:off x="2976" y="1776"/>
              <a:ext cx="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;</a:t>
              </a:r>
            </a:p>
          </p:txBody>
        </p:sp>
        <p:sp>
          <p:nvSpPr>
            <p:cNvPr id="11278" name="Text Box 30"/>
            <p:cNvSpPr txBox="1">
              <a:spLocks noChangeArrowheads="1"/>
            </p:cNvSpPr>
            <p:nvPr/>
          </p:nvSpPr>
          <p:spPr bwMode="auto">
            <a:xfrm>
              <a:off x="4103" y="1776"/>
              <a:ext cx="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;</a:t>
              </a:r>
            </a:p>
          </p:txBody>
        </p:sp>
      </p:grp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/>
    </p:bld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.VnArial"/>
        <a:ea typeface=""/>
        <a:cs typeface=""/>
      </a:majorFont>
      <a:minorFont>
        <a:latin typeface=".Vn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611</TotalTime>
  <Words>586</Words>
  <Application>Microsoft Office PowerPoint</Application>
  <PresentationFormat>On-screen Show (4:3)</PresentationFormat>
  <Paragraphs>141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.VnArial</vt:lpstr>
      <vt:lpstr>Arial</vt:lpstr>
      <vt:lpstr>Wingdings</vt:lpstr>
      <vt:lpstr>Times New Roman</vt:lpstr>
      <vt:lpstr>Network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cntt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pttam</dc:creator>
  <cp:lastModifiedBy>CSTeam</cp:lastModifiedBy>
  <cp:revision>153</cp:revision>
  <dcterms:created xsi:type="dcterms:W3CDTF">2007-04-17T10:05:07Z</dcterms:created>
  <dcterms:modified xsi:type="dcterms:W3CDTF">2016-06-30T02:10:52Z</dcterms:modified>
</cp:coreProperties>
</file>