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7"/>
  </p:notesMasterIdLst>
  <p:sldIdLst>
    <p:sldId id="333" r:id="rId2"/>
    <p:sldId id="323" r:id="rId3"/>
    <p:sldId id="325" r:id="rId4"/>
    <p:sldId id="327" r:id="rId5"/>
    <p:sldId id="328" r:id="rId6"/>
    <p:sldId id="329" r:id="rId7"/>
    <p:sldId id="330" r:id="rId8"/>
    <p:sldId id="331" r:id="rId9"/>
    <p:sldId id="338" r:id="rId10"/>
    <p:sldId id="336" r:id="rId11"/>
    <p:sldId id="280" r:id="rId12"/>
    <p:sldId id="332" r:id="rId13"/>
    <p:sldId id="305" r:id="rId14"/>
    <p:sldId id="339" r:id="rId15"/>
    <p:sldId id="335" r:id="rId16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000000"/>
    </p:penClr>
  </p:showPr>
  <p:clrMru>
    <a:srgbClr val="FFFF99"/>
    <a:srgbClr val="009900"/>
    <a:srgbClr val="BFEE12"/>
    <a:srgbClr val="FF0000"/>
    <a:srgbClr val="FF0066"/>
    <a:srgbClr val="66FF33"/>
    <a:srgbClr val="33339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82" autoAdjust="0"/>
    <p:restoredTop sz="94702" autoAdjust="0"/>
  </p:normalViewPr>
  <p:slideViewPr>
    <p:cSldViewPr>
      <p:cViewPr>
        <p:scale>
          <a:sx n="66" d="100"/>
          <a:sy n="66" d="100"/>
        </p:scale>
        <p:origin x="-5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FC22D9-79CC-4F55-8421-407245F93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D973C-DE81-4706-84E8-B6E307E37CF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FEEE40-9705-4E81-B2E8-3BBF321A721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6"/>
              <a:ext cx="4299" cy="3371"/>
              <a:chOff x="0" y="3"/>
              <a:chExt cx="5533" cy="4338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3"/>
                <a:ext cx="5470" cy="4338"/>
                <a:chOff x="0" y="3"/>
                <a:chExt cx="5470" cy="4338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8"/>
                  <a:chOff x="1265" y="816"/>
                  <a:chExt cx="2919" cy="2148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2"/>
                    <a:ext cx="578" cy="40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3"/>
                  <a:ext cx="5470" cy="4338"/>
                  <a:chOff x="0" y="3"/>
                  <a:chExt cx="5470" cy="4338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4"/>
                    <a:ext cx="1259" cy="2323"/>
                    <a:chOff x="3470" y="1532"/>
                    <a:chExt cx="1259" cy="2323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8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8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2" cy="1331"/>
                    <a:chOff x="2864" y="2019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3" cy="3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3"/>
                    <a:ext cx="2478" cy="1065"/>
                    <a:chOff x="2896" y="1831"/>
                    <a:chExt cx="2478" cy="1065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1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2"/>
                    <a:ext cx="2150" cy="341"/>
                    <a:chOff x="2983" y="1270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70"/>
                      <a:ext cx="754" cy="341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4"/>
                    <a:chOff x="2938" y="919"/>
                    <a:chExt cx="1879" cy="424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5"/>
                    <a:chOff x="637" y="1653"/>
                    <a:chExt cx="1257" cy="2325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0"/>
                    <a:ext cx="2477" cy="1063"/>
                    <a:chOff x="-52" y="2008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8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5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9"/>
                      <a:ext cx="830" cy="4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5"/>
                    <a:chOff x="189" y="1445"/>
                    <a:chExt cx="2150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5"/>
                      <a:ext cx="1404" cy="22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49" cy="553"/>
                    <a:chOff x="616" y="901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1"/>
                    <a:ext cx="1693" cy="892"/>
                    <a:chOff x="1120" y="301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8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1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3"/>
                    <a:ext cx="779" cy="1516"/>
                    <a:chOff x="1633" y="101"/>
                    <a:chExt cx="779" cy="1516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8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3"/>
                    <a:ext cx="635" cy="1534"/>
                    <a:chOff x="1935" y="31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7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7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3"/>
                    <a:ext cx="1846" cy="568"/>
                    <a:chOff x="2822" y="671"/>
                    <a:chExt cx="1846" cy="568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4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6"/>
                    <a:ext cx="1783" cy="717"/>
                    <a:chOff x="2683" y="444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4"/>
                      <a:ext cx="663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200" y="196"/>
                    <a:ext cx="551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4"/>
                    <a:ext cx="637" cy="1518"/>
                    <a:chOff x="2801" y="42"/>
                    <a:chExt cx="637" cy="1518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2" y="938"/>
                      <a:ext cx="1061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3"/>
                      <a:ext cx="570" cy="2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1" y="133"/>
                    <a:ext cx="1014" cy="1464"/>
                    <a:chOff x="2937" y="161"/>
                    <a:chExt cx="1014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2"/>
                      <a:ext cx="1156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1"/>
                      <a:ext cx="622" cy="42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5"/>
                    <a:ext cx="241" cy="1448"/>
                    <a:chOff x="2731" y="33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1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1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6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5" cy="2373"/>
                    <a:chOff x="1455" y="1936"/>
                    <a:chExt cx="765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9"/>
                      <a:ext cx="1595" cy="31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59"/>
                    <a:ext cx="460" cy="2331"/>
                    <a:chOff x="1951" y="1986"/>
                    <a:chExt cx="493" cy="2606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7" y="2692"/>
                      <a:ext cx="1713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29" y="3896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40"/>
                    <a:ext cx="882" cy="2422"/>
                    <a:chOff x="3180" y="1868"/>
                    <a:chExt cx="882" cy="2422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3"/>
                      <a:ext cx="1649" cy="30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22" cy="2386"/>
                    <a:chOff x="3006" y="1983"/>
                    <a:chExt cx="622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0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2"/>
                    <a:chOff x="2819" y="2099"/>
                    <a:chExt cx="404" cy="2222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3"/>
                      <a:ext cx="790" cy="38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3" y="2106"/>
                    <a:ext cx="428" cy="2184"/>
                    <a:chOff x="2288" y="2134"/>
                    <a:chExt cx="428" cy="2184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59"/>
                      <a:ext cx="1438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0" y="3785"/>
                      <a:ext cx="771" cy="29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8"/>
                <a:chOff x="73" y="313"/>
                <a:chExt cx="5460" cy="3668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8"/>
                  <a:chOff x="73" y="313"/>
                  <a:chExt cx="5460" cy="3668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5"/>
                    <a:ext cx="2568" cy="2048"/>
                  </a:xfrm>
                  <a:custGeom>
                    <a:avLst/>
                    <a:gdLst>
                      <a:gd name="T0" fmla="*/ 2568 w 36729"/>
                      <a:gd name="T1" fmla="*/ 990 h 21600"/>
                      <a:gd name="T2" fmla="*/ 0 w 36729"/>
                      <a:gd name="T3" fmla="*/ 1156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2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6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80 h 22305"/>
                      <a:gd name="T4" fmla="*/ 541 w 34812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3"/>
                    <a:ext cx="2541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40 w 36830"/>
                      <a:gd name="T3" fmla="*/ 2380 h 22305"/>
                      <a:gd name="T4" fmla="*/ 1051 w 36830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5"/>
                  </a:xfrm>
                  <a:custGeom>
                    <a:avLst/>
                    <a:gdLst>
                      <a:gd name="T0" fmla="*/ 0 w 31881"/>
                      <a:gd name="T1" fmla="*/ 1069 h 21600"/>
                      <a:gd name="T2" fmla="*/ 1851 w 31881"/>
                      <a:gd name="T3" fmla="*/ 519 h 21600"/>
                      <a:gd name="T4" fmla="*/ 1058 w 31881"/>
                      <a:gd name="T5" fmla="*/ 2305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5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3 w 31146"/>
                      <a:gd name="T3" fmla="*/ 1020 h 21600"/>
                      <a:gd name="T4" fmla="*/ 324 w 31146"/>
                      <a:gd name="T5" fmla="*/ 2305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7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9" y="1530"/>
                  <a:ext cx="443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7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7763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764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DC50C-F2BB-4F0E-81E3-C3B0CC509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8667D-762C-47BC-BD34-FA66D6A4C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084B-982A-4891-B540-0D59B9208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1625"/>
            <a:ext cx="7772400" cy="579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67B7F-8427-4E56-A42F-7659989BC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E5BB9-6434-4DB8-BA7B-660487F59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4108E-268A-4A8E-B762-F80C69DBE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19027-7DD2-47F9-8B73-4676C0D5B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923B0-C690-4EFB-B76B-3E2A9A771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D6F9E-2D12-426C-89F4-56EF1C9D2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F782B-CC52-4B67-89CB-0262134CE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D58EB-F5A9-4165-9218-3B26045C2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35DE9-D77E-4C8A-A1CE-AC28393C2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8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9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60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061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84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2" y="2236"/>
                    <a:ext cx="1711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4" y="3144"/>
                    <a:ext cx="916" cy="4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85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86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87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3" y="1625"/>
                    <a:ext cx="1677" cy="33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7" cy="5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88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7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89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58"/>
                    <a:ext cx="755" cy="35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0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27" y="1128"/>
                    <a:ext cx="1243" cy="20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1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48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2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3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3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4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5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0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6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5"/>
                    <a:ext cx="755" cy="35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7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8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099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0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1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2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7" y="919"/>
                    <a:ext cx="1049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3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1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3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4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2107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7" y="931"/>
                    <a:ext cx="105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8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09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0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0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1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8" y="3630"/>
                    <a:ext cx="84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2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28" y="2682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0" y="3887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3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4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0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3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5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0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3" y="3736"/>
                    <a:ext cx="857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6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3" y="2706"/>
                    <a:ext cx="1460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1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2117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78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T0" fmla="*/ 211 w 21600"/>
                  <a:gd name="T1" fmla="*/ 0 h 21602"/>
                  <a:gd name="T2" fmla="*/ 832 w 21600"/>
                  <a:gd name="T3" fmla="*/ 901 h 21602"/>
                  <a:gd name="T4" fmla="*/ 0 w 21600"/>
                  <a:gd name="T5" fmla="*/ 872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54 h 22305"/>
                  <a:gd name="T2" fmla="*/ 485 w 28940"/>
                  <a:gd name="T3" fmla="*/ 933 h 22305"/>
                  <a:gd name="T4" fmla="*/ 123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T0" fmla="*/ 0 w 30473"/>
                  <a:gd name="T1" fmla="*/ 79 h 22305"/>
                  <a:gd name="T2" fmla="*/ 791 w 30473"/>
                  <a:gd name="T3" fmla="*/ 929 h 22305"/>
                  <a:gd name="T4" fmla="*/ 230 w 30473"/>
                  <a:gd name="T5" fmla="*/ 90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189 h 22305"/>
                  <a:gd name="T2" fmla="*/ 393 w 34812"/>
                  <a:gd name="T3" fmla="*/ 933 h 22305"/>
                  <a:gd name="T4" fmla="*/ 149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189 h 22305"/>
                  <a:gd name="T2" fmla="*/ 558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0"/>
              </a:xfrm>
              <a:custGeom>
                <a:avLst/>
                <a:gdLst>
                  <a:gd name="T0" fmla="*/ 0 w 31881"/>
                  <a:gd name="T1" fmla="*/ 418 h 21600"/>
                  <a:gd name="T2" fmla="*/ 724 w 31881"/>
                  <a:gd name="T3" fmla="*/ 203 h 21600"/>
                  <a:gd name="T4" fmla="*/ 414 w 31881"/>
                  <a:gd name="T5" fmla="*/ 90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T0" fmla="*/ 0 w 31146"/>
                  <a:gd name="T1" fmla="*/ 188 h 21600"/>
                  <a:gd name="T2" fmla="*/ 297 w 31146"/>
                  <a:gd name="T3" fmla="*/ 399 h 21600"/>
                  <a:gd name="T4" fmla="*/ 126 w 31146"/>
                  <a:gd name="T5" fmla="*/ 90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7661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61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61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2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2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9B89726-A8D2-400A-86B7-CB07AF51F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76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7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276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276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276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276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276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276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2766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2766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276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276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17" grpId="0"/>
      <p:bldP spid="276618" grpId="0" build="allAtOnce">
        <p:tmplLst>
          <p:tmpl lvl="1">
            <p:tnLst>
              <p:par>
                <p:cTn presetID="28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6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1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8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6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1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8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6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1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8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6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1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8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6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0" fill="hold"/>
                        <p:tgtEl>
                          <p:spTgt spid="2766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1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Bai%20giang%20am%20nhac%207(2008-2009).pp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334250" y="4086225"/>
          <a:ext cx="1809750" cy="2771775"/>
        </p:xfrm>
        <a:graphic>
          <a:graphicData uri="http://schemas.openxmlformats.org/presentationml/2006/ole">
            <p:oleObj spid="_x0000_s1026" r:id="rId4" imgW="1814513" imgH="2774950" progId="MS_ClipArt_Gallery">
              <p:embed/>
            </p:oleObj>
          </a:graphicData>
        </a:graphic>
      </p:graphicFrame>
      <p:sp>
        <p:nvSpPr>
          <p:cNvPr id="1028" name="WordArt 3"/>
          <p:cNvSpPr>
            <a:spLocks noChangeArrowheads="1" noChangeShapeType="1" noTextEdit="1"/>
          </p:cNvSpPr>
          <p:nvPr/>
        </p:nvSpPr>
        <p:spPr bwMode="auto">
          <a:xfrm>
            <a:off x="762000" y="762000"/>
            <a:ext cx="7696200" cy="6629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62484"/>
              </a:avLst>
            </a:prstTxWarp>
          </a:bodyPr>
          <a:lstStyle/>
          <a:p>
            <a:pPr algn="ctr"/>
            <a:r>
              <a:rPr lang="en-US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Bài Dạy Môn Âm Nhạc</a:t>
            </a:r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0" y="4086225"/>
          <a:ext cx="1809750" cy="2771775"/>
        </p:xfrm>
        <a:graphic>
          <a:graphicData uri="http://schemas.openxmlformats.org/presentationml/2006/ole">
            <p:oleObj spid="_x0000_s1027" r:id="rId5" imgW="1814513" imgH="2774950" progId="MS_ClipArt_Gallery">
              <p:embed/>
            </p:oleObj>
          </a:graphicData>
        </a:graphic>
      </p:graphicFrame>
    </p:spTree>
  </p:cSld>
  <p:clrMapOvr>
    <a:masterClrMapping/>
  </p:clrMapOvr>
  <p:transition advTm="500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2286000"/>
            <a:ext cx="2895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8329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304800" y="2438400"/>
            <a:ext cx="8839200" cy="3429000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/>
            </a:r>
            <a:br>
              <a:rPr lang="en-US" sz="3600" smtClean="0">
                <a:latin typeface="Arial" charset="0"/>
              </a:rPr>
            </a:br>
            <a:r>
              <a:rPr lang="en-US" sz="3600" smtClean="0">
                <a:latin typeface="Arial" charset="0"/>
              </a:rPr>
              <a:t/>
            </a:r>
            <a:br>
              <a:rPr lang="en-US" sz="3600" smtClean="0">
                <a:latin typeface="Arial" charset="0"/>
              </a:rPr>
            </a:br>
            <a:r>
              <a:rPr lang="en-US" sz="3600" smtClean="0">
                <a:latin typeface="Arial" charset="0"/>
              </a:rPr>
              <a:t/>
            </a:r>
            <a:br>
              <a:rPr lang="en-US" sz="3600" smtClean="0">
                <a:latin typeface="Arial" charset="0"/>
              </a:rPr>
            </a:br>
            <a:r>
              <a:rPr lang="en-US" sz="3600" smtClean="0">
                <a:latin typeface="Arial" charset="0"/>
              </a:rPr>
              <a:t/>
            </a:r>
            <a:br>
              <a:rPr lang="en-US" sz="3600" smtClean="0">
                <a:latin typeface="Arial" charset="0"/>
              </a:rPr>
            </a:br>
            <a:endParaRPr lang="en-US" sz="3600" smtClean="0">
              <a:latin typeface="Arial" charset="0"/>
            </a:endParaRPr>
          </a:p>
        </p:txBody>
      </p:sp>
      <p:grpSp>
        <p:nvGrpSpPr>
          <p:cNvPr id="12292" name="Group 9"/>
          <p:cNvGrpSpPr>
            <a:grpSpLocks/>
          </p:cNvGrpSpPr>
          <p:nvPr/>
        </p:nvGrpSpPr>
        <p:grpSpPr bwMode="auto">
          <a:xfrm>
            <a:off x="381000" y="3581400"/>
            <a:ext cx="8763000" cy="1447800"/>
            <a:chOff x="2496" y="2025"/>
            <a:chExt cx="2160" cy="768"/>
          </a:xfrm>
        </p:grpSpPr>
        <p:sp>
          <p:nvSpPr>
            <p:cNvPr id="12332" name="Line 10"/>
            <p:cNvSpPr>
              <a:spLocks noChangeShapeType="1"/>
            </p:cNvSpPr>
            <p:nvPr/>
          </p:nvSpPr>
          <p:spPr bwMode="auto">
            <a:xfrm>
              <a:off x="2496" y="2025"/>
              <a:ext cx="21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Line 11"/>
            <p:cNvSpPr>
              <a:spLocks noChangeShapeType="1"/>
            </p:cNvSpPr>
            <p:nvPr/>
          </p:nvSpPr>
          <p:spPr bwMode="auto">
            <a:xfrm>
              <a:off x="2496" y="2217"/>
              <a:ext cx="21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Line 12"/>
            <p:cNvSpPr>
              <a:spLocks noChangeShapeType="1"/>
            </p:cNvSpPr>
            <p:nvPr/>
          </p:nvSpPr>
          <p:spPr bwMode="auto">
            <a:xfrm>
              <a:off x="2496" y="2409"/>
              <a:ext cx="21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Line 13"/>
            <p:cNvSpPr>
              <a:spLocks noChangeShapeType="1"/>
            </p:cNvSpPr>
            <p:nvPr/>
          </p:nvSpPr>
          <p:spPr bwMode="auto">
            <a:xfrm>
              <a:off x="2496" y="2601"/>
              <a:ext cx="21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Line 14"/>
            <p:cNvSpPr>
              <a:spLocks noChangeShapeType="1"/>
            </p:cNvSpPr>
            <p:nvPr/>
          </p:nvSpPr>
          <p:spPr bwMode="auto">
            <a:xfrm>
              <a:off x="2496" y="2793"/>
              <a:ext cx="21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1295400" y="3657600"/>
            <a:ext cx="457200" cy="1143000"/>
            <a:chOff x="2064" y="1392"/>
            <a:chExt cx="432" cy="1008"/>
          </a:xfrm>
        </p:grpSpPr>
        <p:sp>
          <p:nvSpPr>
            <p:cNvPr id="12330" name="Line 8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Oval 15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sp>
        <p:nvSpPr>
          <p:cNvPr id="12294" name="Freeform 37"/>
          <p:cNvSpPr>
            <a:spLocks/>
          </p:cNvSpPr>
          <p:nvPr/>
        </p:nvSpPr>
        <p:spPr bwMode="auto">
          <a:xfrm rot="-222917">
            <a:off x="379413" y="2884488"/>
            <a:ext cx="763587" cy="2982912"/>
          </a:xfrm>
          <a:custGeom>
            <a:avLst/>
            <a:gdLst>
              <a:gd name="T0" fmla="*/ 2147483647 w 784"/>
              <a:gd name="T1" fmla="*/ 2147483647 h 2160"/>
              <a:gd name="T2" fmla="*/ 2147483647 w 784"/>
              <a:gd name="T3" fmla="*/ 2147483647 h 2160"/>
              <a:gd name="T4" fmla="*/ 2147483647 w 784"/>
              <a:gd name="T5" fmla="*/ 2147483647 h 2160"/>
              <a:gd name="T6" fmla="*/ 2147483647 w 784"/>
              <a:gd name="T7" fmla="*/ 2147483647 h 2160"/>
              <a:gd name="T8" fmla="*/ 2147483647 w 784"/>
              <a:gd name="T9" fmla="*/ 2147483647 h 2160"/>
              <a:gd name="T10" fmla="*/ 2147483647 w 784"/>
              <a:gd name="T11" fmla="*/ 2147483647 h 2160"/>
              <a:gd name="T12" fmla="*/ 2147483647 w 784"/>
              <a:gd name="T13" fmla="*/ 2147483647 h 2160"/>
              <a:gd name="T14" fmla="*/ 2147483647 w 784"/>
              <a:gd name="T15" fmla="*/ 2147483647 h 2160"/>
              <a:gd name="T16" fmla="*/ 2147483647 w 784"/>
              <a:gd name="T17" fmla="*/ 2147483647 h 2160"/>
              <a:gd name="T18" fmla="*/ 2147483647 w 784"/>
              <a:gd name="T19" fmla="*/ 2147483647 h 2160"/>
              <a:gd name="T20" fmla="*/ 2147483647 w 784"/>
              <a:gd name="T21" fmla="*/ 2147483647 h 2160"/>
              <a:gd name="T22" fmla="*/ 2147483647 w 784"/>
              <a:gd name="T23" fmla="*/ 2147483647 h 2160"/>
              <a:gd name="T24" fmla="*/ 2147483647 w 784"/>
              <a:gd name="T25" fmla="*/ 2147483647 h 2160"/>
              <a:gd name="T26" fmla="*/ 2147483647 w 784"/>
              <a:gd name="T27" fmla="*/ 2147483647 h 2160"/>
              <a:gd name="T28" fmla="*/ 2147483647 w 784"/>
              <a:gd name="T29" fmla="*/ 2147483647 h 2160"/>
              <a:gd name="T30" fmla="*/ 2147483647 w 784"/>
              <a:gd name="T31" fmla="*/ 2147483647 h 2160"/>
              <a:gd name="T32" fmla="*/ 2147483647 w 784"/>
              <a:gd name="T33" fmla="*/ 2147483647 h 2160"/>
              <a:gd name="T34" fmla="*/ 2147483647 w 784"/>
              <a:gd name="T35" fmla="*/ 2147483647 h 2160"/>
              <a:gd name="T36" fmla="*/ 2147483647 w 784"/>
              <a:gd name="T37" fmla="*/ 2147483647 h 2160"/>
              <a:gd name="T38" fmla="*/ 2147483647 w 784"/>
              <a:gd name="T39" fmla="*/ 2147483647 h 2160"/>
              <a:gd name="T40" fmla="*/ 2147483647 w 784"/>
              <a:gd name="T41" fmla="*/ 2147483647 h 2160"/>
              <a:gd name="T42" fmla="*/ 2147483647 w 784"/>
              <a:gd name="T43" fmla="*/ 2147483647 h 2160"/>
              <a:gd name="T44" fmla="*/ 2147483647 w 784"/>
              <a:gd name="T45" fmla="*/ 2147483647 h 2160"/>
              <a:gd name="T46" fmla="*/ 2147483647 w 784"/>
              <a:gd name="T47" fmla="*/ 2147483647 h 2160"/>
              <a:gd name="T48" fmla="*/ 2147483647 w 784"/>
              <a:gd name="T49" fmla="*/ 2147483647 h 216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84"/>
              <a:gd name="T76" fmla="*/ 0 h 2160"/>
              <a:gd name="T77" fmla="*/ 784 w 784"/>
              <a:gd name="T78" fmla="*/ 2160 h 216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84" h="2160">
                <a:moveTo>
                  <a:pt x="440" y="1296"/>
                </a:moveTo>
                <a:cubicBezTo>
                  <a:pt x="404" y="1292"/>
                  <a:pt x="368" y="1288"/>
                  <a:pt x="344" y="1248"/>
                </a:cubicBezTo>
                <a:cubicBezTo>
                  <a:pt x="320" y="1208"/>
                  <a:pt x="288" y="1120"/>
                  <a:pt x="296" y="1056"/>
                </a:cubicBezTo>
                <a:cubicBezTo>
                  <a:pt x="304" y="992"/>
                  <a:pt x="344" y="904"/>
                  <a:pt x="392" y="864"/>
                </a:cubicBezTo>
                <a:cubicBezTo>
                  <a:pt x="440" y="824"/>
                  <a:pt x="528" y="808"/>
                  <a:pt x="584" y="816"/>
                </a:cubicBezTo>
                <a:cubicBezTo>
                  <a:pt x="640" y="824"/>
                  <a:pt x="696" y="856"/>
                  <a:pt x="728" y="912"/>
                </a:cubicBezTo>
                <a:cubicBezTo>
                  <a:pt x="760" y="968"/>
                  <a:pt x="784" y="1072"/>
                  <a:pt x="776" y="1152"/>
                </a:cubicBezTo>
                <a:cubicBezTo>
                  <a:pt x="768" y="1232"/>
                  <a:pt x="728" y="1328"/>
                  <a:pt x="680" y="1392"/>
                </a:cubicBezTo>
                <a:cubicBezTo>
                  <a:pt x="632" y="1456"/>
                  <a:pt x="560" y="1512"/>
                  <a:pt x="488" y="1536"/>
                </a:cubicBezTo>
                <a:cubicBezTo>
                  <a:pt x="416" y="1560"/>
                  <a:pt x="320" y="1560"/>
                  <a:pt x="248" y="1536"/>
                </a:cubicBezTo>
                <a:cubicBezTo>
                  <a:pt x="176" y="1512"/>
                  <a:pt x="96" y="1440"/>
                  <a:pt x="56" y="1392"/>
                </a:cubicBezTo>
                <a:cubicBezTo>
                  <a:pt x="16" y="1344"/>
                  <a:pt x="16" y="1288"/>
                  <a:pt x="8" y="1248"/>
                </a:cubicBezTo>
                <a:cubicBezTo>
                  <a:pt x="0" y="1208"/>
                  <a:pt x="0" y="1216"/>
                  <a:pt x="8" y="1152"/>
                </a:cubicBezTo>
                <a:cubicBezTo>
                  <a:pt x="16" y="1088"/>
                  <a:pt x="8" y="952"/>
                  <a:pt x="56" y="864"/>
                </a:cubicBezTo>
                <a:cubicBezTo>
                  <a:pt x="104" y="776"/>
                  <a:pt x="208" y="696"/>
                  <a:pt x="296" y="624"/>
                </a:cubicBezTo>
                <a:cubicBezTo>
                  <a:pt x="384" y="552"/>
                  <a:pt x="528" y="496"/>
                  <a:pt x="584" y="432"/>
                </a:cubicBezTo>
                <a:cubicBezTo>
                  <a:pt x="640" y="368"/>
                  <a:pt x="632" y="288"/>
                  <a:pt x="632" y="240"/>
                </a:cubicBezTo>
                <a:cubicBezTo>
                  <a:pt x="632" y="192"/>
                  <a:pt x="608" y="160"/>
                  <a:pt x="584" y="144"/>
                </a:cubicBezTo>
                <a:cubicBezTo>
                  <a:pt x="560" y="128"/>
                  <a:pt x="512" y="120"/>
                  <a:pt x="488" y="144"/>
                </a:cubicBezTo>
                <a:cubicBezTo>
                  <a:pt x="464" y="168"/>
                  <a:pt x="464" y="0"/>
                  <a:pt x="440" y="288"/>
                </a:cubicBezTo>
                <a:cubicBezTo>
                  <a:pt x="416" y="576"/>
                  <a:pt x="368" y="1584"/>
                  <a:pt x="344" y="1872"/>
                </a:cubicBezTo>
                <a:cubicBezTo>
                  <a:pt x="320" y="2160"/>
                  <a:pt x="320" y="1984"/>
                  <a:pt x="296" y="2016"/>
                </a:cubicBezTo>
                <a:cubicBezTo>
                  <a:pt x="272" y="2048"/>
                  <a:pt x="240" y="2072"/>
                  <a:pt x="200" y="2064"/>
                </a:cubicBezTo>
                <a:cubicBezTo>
                  <a:pt x="160" y="2056"/>
                  <a:pt x="80" y="2008"/>
                  <a:pt x="56" y="1968"/>
                </a:cubicBezTo>
                <a:cubicBezTo>
                  <a:pt x="32" y="1928"/>
                  <a:pt x="56" y="1848"/>
                  <a:pt x="56" y="1824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grpSp>
        <p:nvGrpSpPr>
          <p:cNvPr id="12295" name="Group 38"/>
          <p:cNvGrpSpPr>
            <a:grpSpLocks/>
          </p:cNvGrpSpPr>
          <p:nvPr/>
        </p:nvGrpSpPr>
        <p:grpSpPr bwMode="auto">
          <a:xfrm>
            <a:off x="2133600" y="3505200"/>
            <a:ext cx="457200" cy="1143000"/>
            <a:chOff x="2064" y="1392"/>
            <a:chExt cx="432" cy="1008"/>
          </a:xfrm>
        </p:grpSpPr>
        <p:sp>
          <p:nvSpPr>
            <p:cNvPr id="12328" name="Line 39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Oval 40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grpSp>
        <p:nvGrpSpPr>
          <p:cNvPr id="12296" name="Group 42"/>
          <p:cNvGrpSpPr>
            <a:grpSpLocks/>
          </p:cNvGrpSpPr>
          <p:nvPr/>
        </p:nvGrpSpPr>
        <p:grpSpPr bwMode="auto">
          <a:xfrm>
            <a:off x="3124200" y="3657600"/>
            <a:ext cx="457200" cy="1143000"/>
            <a:chOff x="2064" y="1392"/>
            <a:chExt cx="432" cy="1008"/>
          </a:xfrm>
        </p:grpSpPr>
        <p:sp>
          <p:nvSpPr>
            <p:cNvPr id="12326" name="Line 43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Oval 44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grpSp>
        <p:nvGrpSpPr>
          <p:cNvPr id="12297" name="Group 45"/>
          <p:cNvGrpSpPr>
            <a:grpSpLocks/>
          </p:cNvGrpSpPr>
          <p:nvPr/>
        </p:nvGrpSpPr>
        <p:grpSpPr bwMode="auto">
          <a:xfrm>
            <a:off x="4038600" y="3810000"/>
            <a:ext cx="457200" cy="1143000"/>
            <a:chOff x="2064" y="1392"/>
            <a:chExt cx="432" cy="1008"/>
          </a:xfrm>
        </p:grpSpPr>
        <p:sp>
          <p:nvSpPr>
            <p:cNvPr id="12324" name="Line 46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Oval 47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grpSp>
        <p:nvGrpSpPr>
          <p:cNvPr id="12298" name="Group 48"/>
          <p:cNvGrpSpPr>
            <a:grpSpLocks/>
          </p:cNvGrpSpPr>
          <p:nvPr/>
        </p:nvGrpSpPr>
        <p:grpSpPr bwMode="auto">
          <a:xfrm>
            <a:off x="5181600" y="4114800"/>
            <a:ext cx="457200" cy="1219200"/>
            <a:chOff x="2064" y="1392"/>
            <a:chExt cx="432" cy="1008"/>
          </a:xfrm>
        </p:grpSpPr>
        <p:sp>
          <p:nvSpPr>
            <p:cNvPr id="12322" name="Line 49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Oval 50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grpSp>
        <p:nvGrpSpPr>
          <p:cNvPr id="12299" name="Group 51"/>
          <p:cNvGrpSpPr>
            <a:grpSpLocks/>
          </p:cNvGrpSpPr>
          <p:nvPr/>
        </p:nvGrpSpPr>
        <p:grpSpPr bwMode="auto">
          <a:xfrm>
            <a:off x="7391400" y="3429000"/>
            <a:ext cx="457200" cy="990600"/>
            <a:chOff x="2064" y="1392"/>
            <a:chExt cx="432" cy="1008"/>
          </a:xfrm>
        </p:grpSpPr>
        <p:sp>
          <p:nvSpPr>
            <p:cNvPr id="12320" name="Line 52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Oval 53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sp>
        <p:nvSpPr>
          <p:cNvPr id="12300" name="Freeform 54"/>
          <p:cNvSpPr>
            <a:spLocks/>
          </p:cNvSpPr>
          <p:nvPr/>
        </p:nvSpPr>
        <p:spPr bwMode="auto">
          <a:xfrm>
            <a:off x="4495800" y="4064000"/>
            <a:ext cx="152400" cy="736600"/>
          </a:xfrm>
          <a:custGeom>
            <a:avLst/>
            <a:gdLst>
              <a:gd name="T0" fmla="*/ 0 w 144"/>
              <a:gd name="T1" fmla="*/ 2147483647 h 512"/>
              <a:gd name="T2" fmla="*/ 2147483647 w 144"/>
              <a:gd name="T3" fmla="*/ 2147483647 h 512"/>
              <a:gd name="T4" fmla="*/ 2147483647 w 144"/>
              <a:gd name="T5" fmla="*/ 2147483647 h 512"/>
              <a:gd name="T6" fmla="*/ 2147483647 w 144"/>
              <a:gd name="T7" fmla="*/ 2147483647 h 512"/>
              <a:gd name="T8" fmla="*/ 0 w 144"/>
              <a:gd name="T9" fmla="*/ 2147483647 h 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512"/>
              <a:gd name="T17" fmla="*/ 144 w 144"/>
              <a:gd name="T18" fmla="*/ 512 h 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512">
                <a:moveTo>
                  <a:pt x="0" y="16"/>
                </a:moveTo>
                <a:cubicBezTo>
                  <a:pt x="0" y="0"/>
                  <a:pt x="72" y="32"/>
                  <a:pt x="96" y="112"/>
                </a:cubicBezTo>
                <a:cubicBezTo>
                  <a:pt x="120" y="192"/>
                  <a:pt x="144" y="480"/>
                  <a:pt x="144" y="496"/>
                </a:cubicBezTo>
                <a:cubicBezTo>
                  <a:pt x="144" y="512"/>
                  <a:pt x="120" y="280"/>
                  <a:pt x="96" y="208"/>
                </a:cubicBezTo>
                <a:cubicBezTo>
                  <a:pt x="72" y="136"/>
                  <a:pt x="0" y="32"/>
                  <a:pt x="0" y="16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12301" name="Freeform 55"/>
          <p:cNvSpPr>
            <a:spLocks/>
          </p:cNvSpPr>
          <p:nvPr/>
        </p:nvSpPr>
        <p:spPr bwMode="auto">
          <a:xfrm>
            <a:off x="2590800" y="1295400"/>
            <a:ext cx="152400" cy="736600"/>
          </a:xfrm>
          <a:custGeom>
            <a:avLst/>
            <a:gdLst>
              <a:gd name="T0" fmla="*/ 0 w 144"/>
              <a:gd name="T1" fmla="*/ 2147483647 h 512"/>
              <a:gd name="T2" fmla="*/ 2147483647 w 144"/>
              <a:gd name="T3" fmla="*/ 2147483647 h 512"/>
              <a:gd name="T4" fmla="*/ 2147483647 w 144"/>
              <a:gd name="T5" fmla="*/ 2147483647 h 512"/>
              <a:gd name="T6" fmla="*/ 2147483647 w 144"/>
              <a:gd name="T7" fmla="*/ 2147483647 h 512"/>
              <a:gd name="T8" fmla="*/ 0 w 144"/>
              <a:gd name="T9" fmla="*/ 2147483647 h 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512"/>
              <a:gd name="T17" fmla="*/ 144 w 144"/>
              <a:gd name="T18" fmla="*/ 512 h 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512">
                <a:moveTo>
                  <a:pt x="0" y="16"/>
                </a:moveTo>
                <a:cubicBezTo>
                  <a:pt x="0" y="0"/>
                  <a:pt x="72" y="32"/>
                  <a:pt x="96" y="112"/>
                </a:cubicBezTo>
                <a:cubicBezTo>
                  <a:pt x="120" y="192"/>
                  <a:pt x="144" y="480"/>
                  <a:pt x="144" y="496"/>
                </a:cubicBezTo>
                <a:cubicBezTo>
                  <a:pt x="144" y="512"/>
                  <a:pt x="120" y="280"/>
                  <a:pt x="96" y="208"/>
                </a:cubicBezTo>
                <a:cubicBezTo>
                  <a:pt x="72" y="136"/>
                  <a:pt x="0" y="32"/>
                  <a:pt x="0" y="16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12302" name="Freeform 56"/>
          <p:cNvSpPr>
            <a:spLocks/>
          </p:cNvSpPr>
          <p:nvPr/>
        </p:nvSpPr>
        <p:spPr bwMode="auto">
          <a:xfrm>
            <a:off x="4495800" y="3759200"/>
            <a:ext cx="152400" cy="736600"/>
          </a:xfrm>
          <a:custGeom>
            <a:avLst/>
            <a:gdLst>
              <a:gd name="T0" fmla="*/ 0 w 144"/>
              <a:gd name="T1" fmla="*/ 2147483647 h 512"/>
              <a:gd name="T2" fmla="*/ 2147483647 w 144"/>
              <a:gd name="T3" fmla="*/ 2147483647 h 512"/>
              <a:gd name="T4" fmla="*/ 2147483647 w 144"/>
              <a:gd name="T5" fmla="*/ 2147483647 h 512"/>
              <a:gd name="T6" fmla="*/ 2147483647 w 144"/>
              <a:gd name="T7" fmla="*/ 2147483647 h 512"/>
              <a:gd name="T8" fmla="*/ 0 w 144"/>
              <a:gd name="T9" fmla="*/ 2147483647 h 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512"/>
              <a:gd name="T17" fmla="*/ 144 w 144"/>
              <a:gd name="T18" fmla="*/ 512 h 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512">
                <a:moveTo>
                  <a:pt x="0" y="16"/>
                </a:moveTo>
                <a:cubicBezTo>
                  <a:pt x="0" y="0"/>
                  <a:pt x="72" y="32"/>
                  <a:pt x="96" y="112"/>
                </a:cubicBezTo>
                <a:cubicBezTo>
                  <a:pt x="120" y="192"/>
                  <a:pt x="144" y="480"/>
                  <a:pt x="144" y="496"/>
                </a:cubicBezTo>
                <a:cubicBezTo>
                  <a:pt x="144" y="512"/>
                  <a:pt x="120" y="280"/>
                  <a:pt x="96" y="208"/>
                </a:cubicBezTo>
                <a:cubicBezTo>
                  <a:pt x="72" y="136"/>
                  <a:pt x="0" y="32"/>
                  <a:pt x="0" y="16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12303" name="Freeform 57"/>
          <p:cNvSpPr>
            <a:spLocks/>
          </p:cNvSpPr>
          <p:nvPr/>
        </p:nvSpPr>
        <p:spPr bwMode="auto">
          <a:xfrm>
            <a:off x="5638800" y="4114800"/>
            <a:ext cx="152400" cy="736600"/>
          </a:xfrm>
          <a:custGeom>
            <a:avLst/>
            <a:gdLst>
              <a:gd name="T0" fmla="*/ 0 w 144"/>
              <a:gd name="T1" fmla="*/ 2147483647 h 512"/>
              <a:gd name="T2" fmla="*/ 2147483647 w 144"/>
              <a:gd name="T3" fmla="*/ 2147483647 h 512"/>
              <a:gd name="T4" fmla="*/ 2147483647 w 144"/>
              <a:gd name="T5" fmla="*/ 2147483647 h 512"/>
              <a:gd name="T6" fmla="*/ 2147483647 w 144"/>
              <a:gd name="T7" fmla="*/ 2147483647 h 512"/>
              <a:gd name="T8" fmla="*/ 0 w 144"/>
              <a:gd name="T9" fmla="*/ 2147483647 h 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512"/>
              <a:gd name="T17" fmla="*/ 144 w 144"/>
              <a:gd name="T18" fmla="*/ 512 h 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512">
                <a:moveTo>
                  <a:pt x="0" y="16"/>
                </a:moveTo>
                <a:cubicBezTo>
                  <a:pt x="0" y="0"/>
                  <a:pt x="72" y="32"/>
                  <a:pt x="96" y="112"/>
                </a:cubicBezTo>
                <a:cubicBezTo>
                  <a:pt x="120" y="192"/>
                  <a:pt x="144" y="480"/>
                  <a:pt x="144" y="496"/>
                </a:cubicBezTo>
                <a:cubicBezTo>
                  <a:pt x="144" y="512"/>
                  <a:pt x="120" y="280"/>
                  <a:pt x="96" y="208"/>
                </a:cubicBezTo>
                <a:cubicBezTo>
                  <a:pt x="72" y="136"/>
                  <a:pt x="0" y="32"/>
                  <a:pt x="0" y="16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grpSp>
        <p:nvGrpSpPr>
          <p:cNvPr id="12304" name="Group 58"/>
          <p:cNvGrpSpPr>
            <a:grpSpLocks/>
          </p:cNvGrpSpPr>
          <p:nvPr/>
        </p:nvGrpSpPr>
        <p:grpSpPr bwMode="auto">
          <a:xfrm>
            <a:off x="8534400" y="4038600"/>
            <a:ext cx="457200" cy="1371600"/>
            <a:chOff x="2064" y="1392"/>
            <a:chExt cx="432" cy="1008"/>
          </a:xfrm>
        </p:grpSpPr>
        <p:sp>
          <p:nvSpPr>
            <p:cNvPr id="12318" name="Line 59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Oval 60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sp>
        <p:nvSpPr>
          <p:cNvPr id="12305" name="Line 61"/>
          <p:cNvSpPr>
            <a:spLocks noChangeShapeType="1"/>
          </p:cNvSpPr>
          <p:nvPr/>
        </p:nvSpPr>
        <p:spPr bwMode="auto">
          <a:xfrm>
            <a:off x="8305800" y="5257800"/>
            <a:ext cx="838200" cy="76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306" name="Group 62"/>
          <p:cNvGrpSpPr>
            <a:grpSpLocks/>
          </p:cNvGrpSpPr>
          <p:nvPr/>
        </p:nvGrpSpPr>
        <p:grpSpPr bwMode="auto">
          <a:xfrm>
            <a:off x="6248400" y="4038600"/>
            <a:ext cx="457200" cy="1143000"/>
            <a:chOff x="2064" y="1392"/>
            <a:chExt cx="432" cy="1008"/>
          </a:xfrm>
        </p:grpSpPr>
        <p:sp>
          <p:nvSpPr>
            <p:cNvPr id="12316" name="Line 63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Oval 64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</p:grpSp>
      <p:sp>
        <p:nvSpPr>
          <p:cNvPr id="268354" name="Rectangle 66"/>
          <p:cNvSpPr>
            <a:spLocks noChangeArrowheads="1"/>
          </p:cNvSpPr>
          <p:nvPr/>
        </p:nvSpPr>
        <p:spPr bwMode="auto">
          <a:xfrm>
            <a:off x="8153400" y="5867400"/>
            <a:ext cx="1011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Đô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en</a:t>
            </a:r>
          </a:p>
        </p:txBody>
      </p:sp>
      <p:sp>
        <p:nvSpPr>
          <p:cNvPr id="268355" name="Rectangle 67"/>
          <p:cNvSpPr>
            <a:spLocks noChangeArrowheads="1"/>
          </p:cNvSpPr>
          <p:nvPr/>
        </p:nvSpPr>
        <p:spPr bwMode="auto">
          <a:xfrm>
            <a:off x="6997700" y="5867400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Xi trắng,</a:t>
            </a:r>
          </a:p>
        </p:txBody>
      </p:sp>
      <p:sp>
        <p:nvSpPr>
          <p:cNvPr id="268356" name="Rectangle 68"/>
          <p:cNvSpPr>
            <a:spLocks noChangeArrowheads="1"/>
          </p:cNvSpPr>
          <p:nvPr/>
        </p:nvSpPr>
        <p:spPr bwMode="auto">
          <a:xfrm>
            <a:off x="5997575" y="5867400"/>
            <a:ext cx="1023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Mi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en</a:t>
            </a:r>
            <a:r>
              <a:rPr lang="en-US" sz="2000">
                <a:solidFill>
                  <a:srgbClr val="FFFF99"/>
                </a:solidFill>
                <a:latin typeface="Arial" charset="0"/>
              </a:rPr>
              <a:t>,</a:t>
            </a:r>
          </a:p>
        </p:txBody>
      </p:sp>
      <p:sp>
        <p:nvSpPr>
          <p:cNvPr id="268357" name="Rectangle 69"/>
          <p:cNvSpPr>
            <a:spLocks noChangeArrowheads="1"/>
          </p:cNvSpPr>
          <p:nvPr/>
        </p:nvSpPr>
        <p:spPr bwMode="auto">
          <a:xfrm>
            <a:off x="4991100" y="5867400"/>
            <a:ext cx="1108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Rê </a:t>
            </a:r>
            <a:r>
              <a:rPr lang="vi-VN" sz="2000">
                <a:latin typeface="Arial" charset="0"/>
              </a:rPr>
              <a:t>đơ</a:t>
            </a:r>
            <a:r>
              <a:rPr lang="en-US" sz="2000">
                <a:latin typeface="Arial" charset="0"/>
              </a:rPr>
              <a:t>n,</a:t>
            </a:r>
          </a:p>
        </p:txBody>
      </p:sp>
      <p:sp>
        <p:nvSpPr>
          <p:cNvPr id="268358" name="Rectangle 70"/>
          <p:cNvSpPr>
            <a:spLocks noChangeArrowheads="1"/>
          </p:cNvSpPr>
          <p:nvPr/>
        </p:nvSpPr>
        <p:spPr bwMode="auto">
          <a:xfrm>
            <a:off x="3848100" y="5867400"/>
            <a:ext cx="1195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Pha kép</a:t>
            </a:r>
            <a:r>
              <a:rPr lang="en-US" sz="2000">
                <a:solidFill>
                  <a:srgbClr val="FFFF99"/>
                </a:solidFill>
                <a:latin typeface="Arial" charset="0"/>
              </a:rPr>
              <a:t>,</a:t>
            </a:r>
          </a:p>
        </p:txBody>
      </p:sp>
      <p:sp>
        <p:nvSpPr>
          <p:cNvPr id="268359" name="Rectangle 71"/>
          <p:cNvSpPr>
            <a:spLocks noChangeArrowheads="1"/>
          </p:cNvSpPr>
          <p:nvPr/>
        </p:nvSpPr>
        <p:spPr bwMode="auto">
          <a:xfrm>
            <a:off x="2743200" y="5867400"/>
            <a:ext cx="1211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Son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en</a:t>
            </a:r>
            <a:r>
              <a:rPr lang="en-US" sz="2000">
                <a:solidFill>
                  <a:srgbClr val="FFFF99"/>
                </a:solidFill>
                <a:latin typeface="Arial" charset="0"/>
              </a:rPr>
              <a:t>,</a:t>
            </a:r>
          </a:p>
        </p:txBody>
      </p: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1752600" y="5867400"/>
            <a:ext cx="1065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La </a:t>
            </a:r>
            <a:r>
              <a:rPr lang="vi-VN" sz="2000">
                <a:latin typeface="Arial" charset="0"/>
              </a:rPr>
              <a:t>đơ</a:t>
            </a:r>
            <a:r>
              <a:rPr lang="en-US" sz="2000">
                <a:latin typeface="Arial" charset="0"/>
              </a:rPr>
              <a:t>n,</a:t>
            </a:r>
          </a:p>
        </p:txBody>
      </p:sp>
      <p:sp>
        <p:nvSpPr>
          <p:cNvPr id="268361" name="Rectangle 73"/>
          <p:cNvSpPr>
            <a:spLocks noChangeArrowheads="1"/>
          </p:cNvSpPr>
          <p:nvPr/>
        </p:nvSpPr>
        <p:spPr bwMode="auto">
          <a:xfrm>
            <a:off x="381000" y="5867400"/>
            <a:ext cx="13668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Son trắng,</a:t>
            </a:r>
          </a:p>
        </p:txBody>
      </p:sp>
      <p:sp>
        <p:nvSpPr>
          <p:cNvPr id="268362" name="AutoShape 74"/>
          <p:cNvSpPr>
            <a:spLocks noChangeArrowheads="1"/>
          </p:cNvSpPr>
          <p:nvPr/>
        </p:nvSpPr>
        <p:spPr bwMode="auto">
          <a:xfrm>
            <a:off x="3429000" y="0"/>
            <a:ext cx="4419600" cy="1905000"/>
          </a:xfrm>
          <a:prstGeom prst="cloudCallout">
            <a:avLst>
              <a:gd name="adj1" fmla="val -43750"/>
              <a:gd name="adj2" fmla="val 70000"/>
            </a:avLst>
          </a:prstGeom>
          <a:gradFill rotWithShape="1">
            <a:gsLst>
              <a:gs pos="0">
                <a:srgbClr val="FF9BFF"/>
              </a:gs>
              <a:gs pos="50000">
                <a:schemeClr val="bg1"/>
              </a:gs>
              <a:gs pos="100000">
                <a:srgbClr val="FF9B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400" b="1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en-US" sz="2400" b="1">
                <a:solidFill>
                  <a:srgbClr val="FFFF99"/>
                </a:solidFill>
                <a:latin typeface="Arial"/>
              </a:rPr>
              <a:t>Vận dụng tên nốt hình nốt </a:t>
            </a:r>
            <a:r>
              <a:rPr lang="vi-VN" sz="2400" b="1">
                <a:solidFill>
                  <a:srgbClr val="FFFF99"/>
                </a:solidFill>
                <a:latin typeface="Arial"/>
              </a:rPr>
              <a:t>đ</a:t>
            </a:r>
            <a:r>
              <a:rPr lang="en-US" sz="2400" b="1">
                <a:solidFill>
                  <a:srgbClr val="FFFF99"/>
                </a:solidFill>
                <a:latin typeface="Arial"/>
              </a:rPr>
              <a:t>ã học vào bài tập</a:t>
            </a:r>
            <a:r>
              <a:rPr lang="en-US" sz="2400">
                <a:solidFill>
                  <a:srgbClr val="FFFF99"/>
                </a:solidFill>
                <a:latin typeface="Arial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8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8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8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8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8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8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8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8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8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8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8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8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68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68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68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68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68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68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683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683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683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68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68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68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68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68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68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68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68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68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29" grpId="0" animBg="1"/>
      <p:bldP spid="268354" grpId="0"/>
      <p:bldP spid="268361" grpId="0"/>
      <p:bldP spid="26836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 flipH="1">
            <a:off x="1295400" y="990600"/>
            <a:ext cx="6096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600">
              <a:latin typeface="Arial" charset="0"/>
            </a:endParaRPr>
          </a:p>
        </p:txBody>
      </p:sp>
      <p:sp>
        <p:nvSpPr>
          <p:cNvPr id="64522" name="Music">
            <a:hlinkClick r:id="rId2" action="ppaction://hlinkpres?slideindex=4&amp;slidetitle=Slide 4"/>
          </p:cNvPr>
          <p:cNvSpPr>
            <a:spLocks noEditPoints="1" noChangeArrowheads="1"/>
          </p:cNvSpPr>
          <p:nvPr/>
        </p:nvSpPr>
        <p:spPr bwMode="auto">
          <a:xfrm rot="-1632241">
            <a:off x="6934200" y="5562600"/>
            <a:ext cx="1447800" cy="762000"/>
          </a:xfrm>
          <a:custGeom>
            <a:avLst/>
            <a:gdLst>
              <a:gd name="T0" fmla="*/ 492788 w 21600"/>
              <a:gd name="T1" fmla="*/ 1623 h 21600"/>
              <a:gd name="T2" fmla="*/ 494196 w 21600"/>
              <a:gd name="T3" fmla="*/ 349250 h 21600"/>
              <a:gd name="T4" fmla="*/ 1453363 w 21600"/>
              <a:gd name="T5" fmla="*/ 354930 h 21600"/>
              <a:gd name="T6" fmla="*/ 492788 w 21600"/>
              <a:gd name="T7" fmla="*/ 1623 h 21600"/>
              <a:gd name="T8" fmla="*/ 144780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7975 w 21600"/>
              <a:gd name="T16" fmla="*/ 923 h 21600"/>
              <a:gd name="T17" fmla="*/ 20935 w 21600"/>
              <a:gd name="T18" fmla="*/ 5354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00FFFF"/>
          </a:solidFill>
          <a:ln w="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 sz="1600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6934200" cy="6019800"/>
          </a:xfrm>
          <a:noFill/>
        </p:spPr>
        <p:txBody>
          <a:bodyPr/>
          <a:lstStyle/>
          <a:p>
            <a:pPr eaLnBrk="1" hangingPunct="1"/>
            <a:r>
              <a:rPr lang="en-US" sz="2400" b="1" i="1" smtClean="0">
                <a:latin typeface="Arial" charset="0"/>
              </a:rPr>
              <a:t>	</a:t>
            </a:r>
            <a:br>
              <a:rPr lang="en-US" sz="2400" b="1" i="1" smtClean="0">
                <a:latin typeface="Arial" charset="0"/>
              </a:rPr>
            </a:br>
            <a:r>
              <a:rPr lang="en-US" sz="2400" b="1" i="1" smtClean="0">
                <a:latin typeface="Arial" charset="0"/>
              </a:rPr>
              <a:t/>
            </a:r>
            <a:br>
              <a:rPr lang="en-US" sz="2400" b="1" i="1" smtClean="0">
                <a:latin typeface="Arial" charset="0"/>
              </a:rPr>
            </a:br>
            <a:r>
              <a:rPr lang="en-US" sz="2400" b="1" i="1" smtClean="0">
                <a:latin typeface="Arial" charset="0"/>
              </a:rPr>
              <a:t/>
            </a:r>
            <a:br>
              <a:rPr lang="en-US" sz="2400" b="1" i="1" smtClean="0">
                <a:latin typeface="Arial" charset="0"/>
              </a:rPr>
            </a:br>
            <a:r>
              <a:rPr lang="en-US" sz="2400" b="1" i="1" smtClean="0">
                <a:latin typeface="Arial" charset="0"/>
              </a:rPr>
              <a:t/>
            </a:r>
            <a:br>
              <a:rPr lang="en-US" sz="2400" b="1" i="1" smtClean="0">
                <a:latin typeface="Arial" charset="0"/>
              </a:rPr>
            </a:br>
            <a:r>
              <a:rPr lang="en-US" sz="2400" b="1" i="1" smtClean="0">
                <a:latin typeface="Arial" charset="0"/>
              </a:rPr>
              <a:t/>
            </a:r>
            <a:br>
              <a:rPr lang="en-US" sz="2400" b="1" i="1" smtClean="0">
                <a:latin typeface="Arial" charset="0"/>
              </a:rPr>
            </a:br>
            <a:endParaRPr lang="en-US" sz="2400" b="1" i="1" smtClean="0">
              <a:latin typeface="Arial" charset="0"/>
            </a:endParaRPr>
          </a:p>
        </p:txBody>
      </p:sp>
      <p:sp>
        <p:nvSpPr>
          <p:cNvPr id="13317" name="Rectangle 13"/>
          <p:cNvSpPr>
            <a:spLocks noChangeArrowheads="1"/>
          </p:cNvSpPr>
          <p:nvPr/>
        </p:nvSpPr>
        <p:spPr bwMode="auto">
          <a:xfrm>
            <a:off x="1371600" y="1143000"/>
            <a:ext cx="6096000" cy="1143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92075" tIns="46037" rIns="92075" bIns="46037" anchor="ctr"/>
          <a:lstStyle/>
          <a:p>
            <a:r>
              <a:rPr lang="en-US" sz="3600">
                <a:solidFill>
                  <a:srgbClr val="FFFF99"/>
                </a:solidFill>
                <a:latin typeface="Arial" charset="0"/>
              </a:rPr>
              <a:t>* Hoạt </a:t>
            </a:r>
            <a:r>
              <a:rPr lang="vi-VN" sz="3600">
                <a:solidFill>
                  <a:srgbClr val="FFFF99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FFFF99"/>
                </a:solidFill>
                <a:latin typeface="Arial" charset="0"/>
              </a:rPr>
              <a:t>ộng 2: Tập biểu diễn các bài hát </a:t>
            </a:r>
            <a:r>
              <a:rPr lang="vi-VN" sz="3600">
                <a:solidFill>
                  <a:srgbClr val="FFFF99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FFFF99"/>
                </a:solidFill>
                <a:latin typeface="Arial" charset="0"/>
              </a:rPr>
              <a:t>ã học.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2" grpId="0" animBg="1"/>
      <p:bldP spid="645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* Yêu cầu :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133600"/>
            <a:ext cx="6096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Arial" charset="0"/>
              </a:rPr>
              <a:t>         Các nhóm có thời gian chuẩn bị ở nhà. Bây giờ lần l</a:t>
            </a:r>
            <a:r>
              <a:rPr lang="vi-VN" sz="2800" smtClean="0">
                <a:latin typeface="Arial" charset="0"/>
              </a:rPr>
              <a:t>ư</a:t>
            </a:r>
            <a:r>
              <a:rPr lang="en-US" sz="2800" smtClean="0">
                <a:latin typeface="Arial" charset="0"/>
              </a:rPr>
              <a:t>ợt lên trinh bày. Đội nào có </a:t>
            </a:r>
            <a:r>
              <a:rPr lang="vi-VN" sz="2800" smtClean="0">
                <a:latin typeface="Arial" charset="0"/>
              </a:rPr>
              <a:t>đ</a:t>
            </a:r>
            <a:r>
              <a:rPr lang="en-US" sz="2800" smtClean="0">
                <a:latin typeface="Arial" charset="0"/>
              </a:rPr>
              <a:t>ộng tác phụ hoạ </a:t>
            </a:r>
            <a:r>
              <a:rPr lang="vi-VN" sz="2800" smtClean="0">
                <a:latin typeface="Arial" charset="0"/>
              </a:rPr>
              <a:t>đ</a:t>
            </a:r>
            <a:r>
              <a:rPr lang="en-US" sz="2800" smtClean="0">
                <a:latin typeface="Arial" charset="0"/>
              </a:rPr>
              <a:t>ẹp sẽ </a:t>
            </a:r>
            <a:r>
              <a:rPr lang="vi-VN" sz="2800" smtClean="0">
                <a:latin typeface="Arial" charset="0"/>
              </a:rPr>
              <a:t>đư</a:t>
            </a:r>
            <a:r>
              <a:rPr lang="en-US" sz="2800" smtClean="0">
                <a:latin typeface="Arial" charset="0"/>
              </a:rPr>
              <a:t>ợc th</a:t>
            </a:r>
            <a:r>
              <a:rPr lang="vi-VN" sz="2800" smtClean="0">
                <a:latin typeface="Arial" charset="0"/>
              </a:rPr>
              <a:t>ư</a:t>
            </a:r>
            <a:r>
              <a:rPr lang="en-US" sz="2800" smtClean="0">
                <a:latin typeface="Arial" charset="0"/>
              </a:rPr>
              <a:t>ởng( phần th</a:t>
            </a:r>
            <a:r>
              <a:rPr lang="vi-VN" sz="2800" smtClean="0">
                <a:latin typeface="Arial" charset="0"/>
              </a:rPr>
              <a:t>ư</a:t>
            </a:r>
            <a:r>
              <a:rPr lang="en-US" sz="2800" smtClean="0">
                <a:latin typeface="Arial" charset="0"/>
              </a:rPr>
              <a:t>ởng là   một phần quà...bí mật và </a:t>
            </a:r>
            <a:r>
              <a:rPr lang="vi-VN" sz="2800" smtClean="0">
                <a:latin typeface="Arial" charset="0"/>
              </a:rPr>
              <a:t>đ</a:t>
            </a:r>
            <a:r>
              <a:rPr lang="en-US" sz="2800" smtClean="0">
                <a:latin typeface="Arial" charset="0"/>
              </a:rPr>
              <a:t>ặc biệt)</a:t>
            </a:r>
          </a:p>
        </p:txBody>
      </p:sp>
      <p:pic>
        <p:nvPicPr>
          <p:cNvPr id="14340" name="Picture 4" descr="Anid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1905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BAMBI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630863"/>
            <a:ext cx="2057400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5562600"/>
            <a:ext cx="2057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/>
      <p:bldP spid="262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304800"/>
            <a:ext cx="9144000" cy="6858000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  <a:p>
            <a:pPr eaLnBrk="1" hangingPunct="1"/>
            <a:endParaRPr lang="en-US" smtClean="0">
              <a:latin typeface="Arial" charset="0"/>
            </a:endParaRPr>
          </a:p>
          <a:p>
            <a:pPr lvl="2" eaLnBrk="1" hangingPunct="1"/>
            <a:r>
              <a:rPr lang="en-US" sz="5400" i="1" smtClean="0">
                <a:latin typeface="Arial" charset="0"/>
              </a:rPr>
              <a:t>Chúng em tập biểu diễn:</a:t>
            </a:r>
          </a:p>
          <a:p>
            <a:pPr eaLnBrk="1" hangingPunct="1"/>
            <a:r>
              <a:rPr lang="en-US" smtClean="0">
                <a:solidFill>
                  <a:srgbClr val="FFFF99"/>
                </a:solidFill>
                <a:latin typeface="Arial" charset="0"/>
              </a:rPr>
              <a:t>Nhóm Sóc nhỏ:       </a:t>
            </a:r>
          </a:p>
          <a:p>
            <a:pPr eaLnBrk="1" hangingPunct="1"/>
            <a:r>
              <a:rPr lang="en-US" smtClean="0">
                <a:latin typeface="Arial" charset="0"/>
              </a:rPr>
              <a:t>Nhóm Thỏ xinh:      </a:t>
            </a:r>
          </a:p>
          <a:p>
            <a:pPr eaLnBrk="1" hangingPunct="1"/>
            <a:r>
              <a:rPr lang="en-US" smtClean="0">
                <a:solidFill>
                  <a:srgbClr val="FF9999"/>
                </a:solidFill>
                <a:latin typeface="Arial" charset="0"/>
              </a:rPr>
              <a:t>Nhóm H</a:t>
            </a:r>
            <a:r>
              <a:rPr lang="vi-VN" smtClean="0">
                <a:solidFill>
                  <a:srgbClr val="FF9999"/>
                </a:solidFill>
                <a:latin typeface="Arial" charset="0"/>
              </a:rPr>
              <a:t>ươ</a:t>
            </a:r>
            <a:r>
              <a:rPr lang="en-US" smtClean="0">
                <a:solidFill>
                  <a:srgbClr val="FF9999"/>
                </a:solidFill>
                <a:latin typeface="Arial" charset="0"/>
              </a:rPr>
              <a:t>u, Nai :     </a:t>
            </a:r>
            <a:endParaRPr lang="en-US" smtClean="0">
              <a:solidFill>
                <a:srgbClr val="66FF33"/>
              </a:solidFill>
              <a:latin typeface="Arial" charset="0"/>
            </a:endParaRPr>
          </a:p>
        </p:txBody>
      </p:sp>
      <p:pic>
        <p:nvPicPr>
          <p:cNvPr id="19559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1905000"/>
            <a:ext cx="5181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600" name="Picture 16" descr="Anid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1905000"/>
            <a:ext cx="5257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601" name="Picture 17" descr="BAMBI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1905000"/>
            <a:ext cx="5257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58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58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558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55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9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95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9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95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9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95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381000" y="533400"/>
            <a:ext cx="8229600" cy="57150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CCFFCC"/>
              </a:gs>
              <a:gs pos="100000">
                <a:srgbClr val="FBFFFB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0033CC"/>
                </a:solidFill>
                <a:latin typeface="Arial" charset="0"/>
              </a:rPr>
              <a:t>Ban giám kh</a:t>
            </a:r>
            <a:r>
              <a:rPr lang="en-US" sz="3600" b="1">
                <a:solidFill>
                  <a:srgbClr val="0033CC"/>
                </a:solidFill>
                <a:latin typeface="Arial" charset="0"/>
              </a:rPr>
              <a:t>ả</a:t>
            </a:r>
            <a:r>
              <a:rPr lang="en-US" sz="4000" b="1">
                <a:solidFill>
                  <a:srgbClr val="0033CC"/>
                </a:solidFill>
                <a:latin typeface="Arial" charset="0"/>
              </a:rPr>
              <a:t>o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0033CC"/>
                </a:solidFill>
                <a:latin typeface="Arial" charset="0"/>
              </a:rPr>
              <a:t>công b</a:t>
            </a:r>
            <a:r>
              <a:rPr lang="en-US" sz="3600" b="1">
                <a:solidFill>
                  <a:srgbClr val="0033CC"/>
                </a:solidFill>
                <a:latin typeface="Arial" charset="0"/>
              </a:rPr>
              <a:t>ố</a:t>
            </a:r>
            <a:r>
              <a:rPr lang="en-US" sz="4000" b="1">
                <a:solidFill>
                  <a:srgbClr val="0033CC"/>
                </a:solidFill>
                <a:latin typeface="Arial" charset="0"/>
              </a:rPr>
              <a:t> kết qu</a:t>
            </a:r>
            <a:r>
              <a:rPr lang="en-US" sz="3600" b="1">
                <a:solidFill>
                  <a:srgbClr val="0033CC"/>
                </a:solidFill>
                <a:latin typeface="Arial" charset="0"/>
              </a:rPr>
              <a:t>ả</a:t>
            </a:r>
            <a:r>
              <a:rPr lang="en-US" sz="4000" b="1">
                <a:solidFill>
                  <a:srgbClr val="0033CC"/>
                </a:solidFill>
                <a:latin typeface="Arial" charset="0"/>
              </a:rPr>
              <a:t>,trao quà.</a:t>
            </a:r>
            <a:endParaRPr lang="en-US" sz="400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371600" y="990600"/>
            <a:ext cx="731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8763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Về nhà   ôn các nốt nhạc,  3 bài hát vừa ôn.</a:t>
            </a:r>
            <a:r>
              <a:rPr lang="en-US" sz="4400" b="1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304800" y="2514600"/>
            <a:ext cx="8305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Tìm ra 1 vài động tác vận động phụ hoạ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 tập biểu diễn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bài hát còn lại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286000" cy="12192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* Bài cũ: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2590800"/>
            <a:ext cx="7315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 ?Theo em, các dòng kẻ trên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ây có phải là    		khuông nhạc không? tại sao?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*Trả lời:   Không phải, vì nó chỉ có 4 dòng kẻ.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?Vậy theo em, một khuông nhạc cần phải có mấy  dòng kẻ?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*Trả lời:     Cần phải có 5 dòng kẻ.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                                                                                                                                   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609600"/>
            <a:ext cx="7086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1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6" grpId="0"/>
      <p:bldP spid="2519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20574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FF00"/>
                </a:solidFill>
                <a:latin typeface="Arial" charset="0"/>
              </a:rPr>
              <a:t>*</a:t>
            </a:r>
            <a:r>
              <a:rPr lang="en-US" sz="2400" b="1" smtClean="0">
                <a:solidFill>
                  <a:srgbClr val="00FF00"/>
                </a:solidFill>
                <a:latin typeface="Arial" charset="0"/>
              </a:rPr>
              <a:t>Khuông nhạc:    + Gồm 5 dòng kẻ nằm ngang song song và  		                         cách </a:t>
            </a:r>
            <a:r>
              <a:rPr lang="vi-VN" sz="2400" b="1" smtClean="0">
                <a:solidFill>
                  <a:srgbClr val="00FF00"/>
                </a:solidFill>
                <a:latin typeface="Arial" charset="0"/>
              </a:rPr>
              <a:t>đ</a:t>
            </a:r>
            <a:r>
              <a:rPr lang="en-US" sz="2400" b="1" smtClean="0">
                <a:solidFill>
                  <a:srgbClr val="00FF00"/>
                </a:solidFill>
                <a:latin typeface="Arial" charset="0"/>
              </a:rPr>
              <a:t>ều nhau, tạo thành 4 khe.                                                		        + Số thứ tự của dòng và khe </a:t>
            </a:r>
            <a:r>
              <a:rPr lang="vi-VN" sz="2400" b="1" smtClean="0">
                <a:solidFill>
                  <a:srgbClr val="00FF00"/>
                </a:solidFill>
                <a:latin typeface="Arial" charset="0"/>
              </a:rPr>
              <a:t>đư</a:t>
            </a:r>
            <a:r>
              <a:rPr lang="en-US" sz="2400" b="1" smtClean="0">
                <a:solidFill>
                  <a:srgbClr val="00FF00"/>
                </a:solidFill>
                <a:latin typeface="Arial" charset="0"/>
              </a:rPr>
              <a:t>ợc tính từ 			                          d</a:t>
            </a:r>
            <a:r>
              <a:rPr lang="vi-VN" sz="2400" b="1" smtClean="0">
                <a:solidFill>
                  <a:srgbClr val="00FF00"/>
                </a:solidFill>
                <a:latin typeface="Arial" charset="0"/>
              </a:rPr>
              <a:t>ư</a:t>
            </a:r>
            <a:r>
              <a:rPr lang="en-US" sz="2400" b="1" smtClean="0">
                <a:solidFill>
                  <a:srgbClr val="00FF00"/>
                </a:solidFill>
                <a:latin typeface="Arial" charset="0"/>
              </a:rPr>
              <a:t>ới lên.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14600"/>
            <a:ext cx="9144000" cy="2895600"/>
          </a:xfrm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84450"/>
            <a:ext cx="9144000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4" grpId="0"/>
      <p:bldP spid="2539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2800" i="1" smtClean="0">
                <a:latin typeface="Arial" charset="0"/>
              </a:rPr>
              <a:t>Khoá Son:</a:t>
            </a:r>
            <a:r>
              <a:rPr lang="en-US" sz="2800" b="1" smtClean="0">
                <a:latin typeface="Arial" charset="0"/>
              </a:rPr>
              <a:t>Trong các khoá nhạc d</a:t>
            </a:r>
            <a:r>
              <a:rPr lang="vi-VN" sz="2800" b="1" smtClean="0">
                <a:latin typeface="Arial" charset="0"/>
              </a:rPr>
              <a:t>ư</a:t>
            </a:r>
            <a:r>
              <a:rPr lang="en-US" sz="2800" b="1" smtClean="0">
                <a:latin typeface="Arial" charset="0"/>
              </a:rPr>
              <a:t>ới </a:t>
            </a:r>
            <a:r>
              <a:rPr lang="vi-VN" sz="2800" b="1" smtClean="0">
                <a:latin typeface="Arial" charset="0"/>
              </a:rPr>
              <a:t>đ</a:t>
            </a:r>
            <a:r>
              <a:rPr lang="en-US" sz="2800" b="1" smtClean="0">
                <a:latin typeface="Arial" charset="0"/>
              </a:rPr>
              <a:t>ây, khoá số mấy là em quen thuộc nhất?</a:t>
            </a:r>
            <a:endParaRPr lang="en-US" sz="2800" i="1" smtClean="0">
              <a:latin typeface="Arial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133600"/>
            <a:ext cx="594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1371600" y="1447800"/>
            <a:ext cx="6096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800">
                <a:latin typeface="Arial" charset="0"/>
              </a:rPr>
              <a:t>Khóa Son th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ờng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ặt ở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âu?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800">
                <a:latin typeface="Arial" charset="0"/>
              </a:rPr>
              <a:t>Khoá Son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ặt ở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ầu khuông nhạc.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76600"/>
            <a:ext cx="3619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228600"/>
            <a:ext cx="7010400" cy="640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Arial" charset="0"/>
              </a:rPr>
              <a:t> 	</a:t>
            </a: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?Vậy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ể viết nên một bản nhạc các nhạc sỹ th</a:t>
            </a:r>
            <a:r>
              <a:rPr lang="vi-VN" smtClean="0">
                <a:latin typeface="Arial" charset="0"/>
              </a:rPr>
              <a:t>ư</a:t>
            </a:r>
            <a:r>
              <a:rPr lang="en-US" smtClean="0">
                <a:latin typeface="Arial" charset="0"/>
              </a:rPr>
              <a:t>ờng dùng mấy nốt nhạc c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 bản? Hãy kể tên 7 nốt nhạc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ó?</a:t>
            </a:r>
          </a:p>
          <a:p>
            <a:pPr eaLnBrk="1" hangingPunct="1">
              <a:buFontTx/>
              <a:buNone/>
            </a:pPr>
            <a:endParaRPr lang="en-US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400" smtClean="0">
                <a:latin typeface="Arial" charset="0"/>
              </a:rPr>
              <a:t>	</a:t>
            </a:r>
            <a:r>
              <a:rPr lang="en-US" smtClean="0">
                <a:latin typeface="Arial" charset="0"/>
              </a:rPr>
              <a:t>*Trả lời:     7 nốt nhạc c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 bản.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   Đồ,Rê,Mi,Pha,Son,la, Xi.</a:t>
            </a:r>
          </a:p>
          <a:p>
            <a:pPr eaLnBrk="1" hangingPunct="1">
              <a:buFontTx/>
              <a:buNone/>
            </a:pPr>
            <a:r>
              <a:rPr lang="en-US" sz="2800" smtClean="0">
                <a:latin typeface="Arial" charset="0"/>
              </a:rPr>
              <a:t>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1000" y="304800"/>
            <a:ext cx="8305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6600" u="sng">
                <a:solidFill>
                  <a:srgbClr val="66FF33"/>
                </a:solidFill>
                <a:latin typeface="Arial" charset="0"/>
              </a:rPr>
              <a:t>ÂM NHẠC </a:t>
            </a:r>
            <a:r>
              <a:rPr lang="en-US" sz="7200" u="sng">
                <a:solidFill>
                  <a:srgbClr val="66FF33"/>
                </a:solidFill>
                <a:latin typeface="Arial" charset="0"/>
              </a:rPr>
              <a:t>3 :  </a:t>
            </a:r>
            <a:r>
              <a:rPr lang="en-US" sz="4400" u="sng">
                <a:solidFill>
                  <a:srgbClr val="66FF33"/>
                </a:solidFill>
                <a:latin typeface="Arial" charset="0"/>
              </a:rPr>
              <a:t>TIẾT 33</a:t>
            </a:r>
          </a:p>
        </p:txBody>
      </p:sp>
      <p:sp>
        <p:nvSpPr>
          <p:cNvPr id="260099" name="Music"/>
          <p:cNvSpPr>
            <a:spLocks noEditPoints="1" noChangeArrowheads="1"/>
          </p:cNvSpPr>
          <p:nvPr/>
        </p:nvSpPr>
        <p:spPr bwMode="auto">
          <a:xfrm>
            <a:off x="0" y="0"/>
            <a:ext cx="1295400" cy="2286000"/>
          </a:xfrm>
          <a:custGeom>
            <a:avLst/>
            <a:gdLst>
              <a:gd name="T0" fmla="*/ 440916 w 21600"/>
              <a:gd name="T1" fmla="*/ 4868 h 21600"/>
              <a:gd name="T2" fmla="*/ 442175 w 21600"/>
              <a:gd name="T3" fmla="*/ 1047750 h 21600"/>
              <a:gd name="T4" fmla="*/ 1300378 w 21600"/>
              <a:gd name="T5" fmla="*/ 1064789 h 21600"/>
              <a:gd name="T6" fmla="*/ 440916 w 21600"/>
              <a:gd name="T7" fmla="*/ 4868 h 21600"/>
              <a:gd name="T8" fmla="*/ 129540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7975 w 21600"/>
              <a:gd name="T16" fmla="*/ 923 h 21600"/>
              <a:gd name="T17" fmla="*/ 20935 w 21600"/>
              <a:gd name="T18" fmla="*/ 5354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 sz="1600"/>
          </a:p>
        </p:txBody>
      </p:sp>
      <p:sp>
        <p:nvSpPr>
          <p:cNvPr id="9220" name="Music"/>
          <p:cNvSpPr>
            <a:spLocks noEditPoints="1" noChangeArrowheads="1"/>
          </p:cNvSpPr>
          <p:nvPr/>
        </p:nvSpPr>
        <p:spPr bwMode="auto">
          <a:xfrm>
            <a:off x="7543800" y="4876800"/>
            <a:ext cx="1295400" cy="1981200"/>
          </a:xfrm>
          <a:custGeom>
            <a:avLst/>
            <a:gdLst>
              <a:gd name="T0" fmla="*/ 440916 w 21600"/>
              <a:gd name="T1" fmla="*/ 4219 h 21600"/>
              <a:gd name="T2" fmla="*/ 442175 w 21600"/>
              <a:gd name="T3" fmla="*/ 908050 h 21600"/>
              <a:gd name="T4" fmla="*/ 1300378 w 21600"/>
              <a:gd name="T5" fmla="*/ 922817 h 21600"/>
              <a:gd name="T6" fmla="*/ 440916 w 21600"/>
              <a:gd name="T7" fmla="*/ 4219 h 21600"/>
              <a:gd name="T8" fmla="*/ 129540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7975 w 21600"/>
              <a:gd name="T16" fmla="*/ 923 h 21600"/>
              <a:gd name="T17" fmla="*/ 20935 w 21600"/>
              <a:gd name="T18" fmla="*/ 5354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 sz="1600"/>
          </a:p>
        </p:txBody>
      </p:sp>
      <p:sp>
        <p:nvSpPr>
          <p:cNvPr id="260101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600">
                <a:latin typeface="Arial"/>
              </a:rPr>
              <a:t>   Ôn tập các nốt nhạc.</a:t>
            </a:r>
          </a:p>
          <a:p>
            <a:pPr eaLnBrk="0" hangingPunct="0">
              <a:defRPr/>
            </a:pPr>
            <a:r>
              <a:rPr lang="en-US" sz="3600">
                <a:latin typeface="Arial"/>
              </a:rPr>
              <a:t>   Tập biểu diễn các bài hát </a:t>
            </a:r>
            <a:r>
              <a:rPr lang="vi-VN" sz="3600">
                <a:latin typeface="Arial"/>
              </a:rPr>
              <a:t>đ</a:t>
            </a:r>
            <a:r>
              <a:rPr lang="en-US" sz="3600">
                <a:latin typeface="Arial"/>
              </a:rPr>
              <a:t>ã học.</a:t>
            </a:r>
          </a:p>
          <a:p>
            <a:pPr eaLnBrk="0" hangingPunct="0">
              <a:defRPr/>
            </a:pPr>
            <a:r>
              <a:rPr lang="en-US" sz="2400" u="sng">
                <a:solidFill>
                  <a:srgbClr val="66FF33"/>
                </a:solidFill>
                <a:latin typeface="Arial"/>
              </a:rPr>
              <a:t>   </a:t>
            </a:r>
            <a:endParaRPr lang="en-US" sz="3200" i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8837 0.44977 C 0.86719 0.01273 0.84584 -0.42431 0.90105 -0.41667 C 0.95625 -0.40903 1.40868 0.32639 1.2198 0.4956 C 1.03073 0.66527 -0.19791 0.71805 -0.23333 0.59977 C -0.26875 0.48171 0.95764 -0.33264 1.00712 -0.2125 C 1.05677 -0.0926 0.22084 1.06504 0.06355 1.3206 " pathEditMode="relative" ptsTypes="aaaaaA">
                                      <p:cBhvr>
                                        <p:cTn id="18" dur="20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animBg="1"/>
      <p:bldP spid="260099" grpId="1" animBg="1"/>
      <p:bldP spid="260099" grpId="2" animBg="1"/>
      <p:bldP spid="260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4000" i="1" u="sng" smtClean="0">
                <a:latin typeface="Arial" charset="0"/>
              </a:rPr>
              <a:t>Hoạt </a:t>
            </a:r>
            <a:r>
              <a:rPr lang="vi-VN" sz="4000" i="1" u="sng" smtClean="0">
                <a:latin typeface="Arial" charset="0"/>
              </a:rPr>
              <a:t>đ</a:t>
            </a:r>
            <a:r>
              <a:rPr lang="en-US" sz="4000" i="1" u="sng" smtClean="0">
                <a:latin typeface="Arial" charset="0"/>
              </a:rPr>
              <a:t>ộng 1 :</a:t>
            </a:r>
            <a:r>
              <a:rPr lang="en-US" sz="4000" i="1" smtClean="0">
                <a:latin typeface="Arial" charset="0"/>
              </a:rPr>
              <a:t> Ôn tập các nốt nhạc.</a:t>
            </a:r>
          </a:p>
          <a:p>
            <a:pPr eaLnBrk="1" hangingPunct="1">
              <a:buFontTx/>
              <a:buNone/>
            </a:pPr>
            <a:r>
              <a:rPr lang="en-US" sz="3600" smtClean="0">
                <a:latin typeface="Arial" charset="0"/>
              </a:rPr>
              <a:t>Thứ tự các nốt nhạc trên khuông nhạc:</a:t>
            </a:r>
          </a:p>
          <a:p>
            <a:pPr eaLnBrk="1" hangingPunct="1">
              <a:buFontTx/>
              <a:buNone/>
            </a:pPr>
            <a:r>
              <a:rPr lang="en-US" sz="2800" smtClean="0">
                <a:latin typeface="Arial" charset="0"/>
              </a:rPr>
              <a:t>        </a:t>
            </a:r>
            <a:endParaRPr lang="en-US" sz="2800" smtClean="0">
              <a:solidFill>
                <a:srgbClr val="333399"/>
              </a:solidFill>
              <a:latin typeface="Arial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52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495800" y="4095750"/>
            <a:ext cx="322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905000" y="304800"/>
            <a:ext cx="541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endParaRPr lang="en-US" sz="36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04800" y="76200"/>
            <a:ext cx="861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endParaRPr lang="en-US" sz="24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676400" y="1066800"/>
            <a:ext cx="6400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 ÔN MỘT SỐ HÌNH NỐT NHẠC: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76600" y="4572000"/>
            <a:ext cx="1447800" cy="1752600"/>
            <a:chOff x="1152" y="1488"/>
            <a:chExt cx="912" cy="1104"/>
          </a:xfrm>
        </p:grpSpPr>
        <p:sp>
          <p:nvSpPr>
            <p:cNvPr id="11302" name="Line 6"/>
            <p:cNvSpPr>
              <a:spLocks noChangeShapeType="1"/>
            </p:cNvSpPr>
            <p:nvPr/>
          </p:nvSpPr>
          <p:spPr bwMode="auto">
            <a:xfrm>
              <a:off x="1680" y="153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Oval 7"/>
            <p:cNvSpPr>
              <a:spLocks noChangeArrowheads="1"/>
            </p:cNvSpPr>
            <p:nvPr/>
          </p:nvSpPr>
          <p:spPr bwMode="auto">
            <a:xfrm rot="-1911308">
              <a:off x="1269" y="2316"/>
              <a:ext cx="432" cy="2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304" name="Arc 8"/>
            <p:cNvSpPr>
              <a:spLocks/>
            </p:cNvSpPr>
            <p:nvPr/>
          </p:nvSpPr>
          <p:spPr bwMode="auto">
            <a:xfrm>
              <a:off x="1680" y="1572"/>
              <a:ext cx="144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05" name="Group 9"/>
            <p:cNvGrpSpPr>
              <a:grpSpLocks/>
            </p:cNvGrpSpPr>
            <p:nvPr/>
          </p:nvGrpSpPr>
          <p:grpSpPr bwMode="auto">
            <a:xfrm>
              <a:off x="1152" y="1488"/>
              <a:ext cx="912" cy="1104"/>
              <a:chOff x="2496" y="2025"/>
              <a:chExt cx="2160" cy="768"/>
            </a:xfrm>
          </p:grpSpPr>
          <p:sp>
            <p:nvSpPr>
              <p:cNvPr id="11306" name="Line 10"/>
              <p:cNvSpPr>
                <a:spLocks noChangeShapeType="1"/>
              </p:cNvSpPr>
              <p:nvPr/>
            </p:nvSpPr>
            <p:spPr bwMode="auto">
              <a:xfrm>
                <a:off x="2496" y="2025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Line 11"/>
              <p:cNvSpPr>
                <a:spLocks noChangeShapeType="1"/>
              </p:cNvSpPr>
              <p:nvPr/>
            </p:nvSpPr>
            <p:spPr bwMode="auto">
              <a:xfrm>
                <a:off x="2496" y="2217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8" name="Line 12"/>
              <p:cNvSpPr>
                <a:spLocks noChangeShapeType="1"/>
              </p:cNvSpPr>
              <p:nvPr/>
            </p:nvSpPr>
            <p:spPr bwMode="auto">
              <a:xfrm>
                <a:off x="2496" y="2409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9" name="Line 13"/>
              <p:cNvSpPr>
                <a:spLocks noChangeShapeType="1"/>
              </p:cNvSpPr>
              <p:nvPr/>
            </p:nvSpPr>
            <p:spPr bwMode="auto">
              <a:xfrm>
                <a:off x="2496" y="2601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0" name="Line 14"/>
              <p:cNvSpPr>
                <a:spLocks noChangeShapeType="1"/>
              </p:cNvSpPr>
              <p:nvPr/>
            </p:nvSpPr>
            <p:spPr bwMode="auto">
              <a:xfrm>
                <a:off x="2496" y="2793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858000" y="4419600"/>
            <a:ext cx="1447800" cy="1752600"/>
            <a:chOff x="2256" y="1656"/>
            <a:chExt cx="912" cy="1104"/>
          </a:xfrm>
        </p:grpSpPr>
        <p:sp>
          <p:nvSpPr>
            <p:cNvPr id="11292" name="Line 16"/>
            <p:cNvSpPr>
              <a:spLocks noChangeShapeType="1"/>
            </p:cNvSpPr>
            <p:nvPr/>
          </p:nvSpPr>
          <p:spPr bwMode="auto">
            <a:xfrm>
              <a:off x="2763" y="171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Oval 17"/>
            <p:cNvSpPr>
              <a:spLocks noChangeArrowheads="1"/>
            </p:cNvSpPr>
            <p:nvPr/>
          </p:nvSpPr>
          <p:spPr bwMode="auto">
            <a:xfrm rot="-1911308">
              <a:off x="2352" y="2496"/>
              <a:ext cx="432" cy="2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4" name="Arc 18"/>
            <p:cNvSpPr>
              <a:spLocks/>
            </p:cNvSpPr>
            <p:nvPr/>
          </p:nvSpPr>
          <p:spPr bwMode="auto">
            <a:xfrm>
              <a:off x="2772" y="1728"/>
              <a:ext cx="144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Arc 19"/>
            <p:cNvSpPr>
              <a:spLocks/>
            </p:cNvSpPr>
            <p:nvPr/>
          </p:nvSpPr>
          <p:spPr bwMode="auto">
            <a:xfrm>
              <a:off x="2772" y="1920"/>
              <a:ext cx="72" cy="4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96" name="Group 20"/>
            <p:cNvGrpSpPr>
              <a:grpSpLocks/>
            </p:cNvGrpSpPr>
            <p:nvPr/>
          </p:nvGrpSpPr>
          <p:grpSpPr bwMode="auto">
            <a:xfrm>
              <a:off x="2256" y="1656"/>
              <a:ext cx="912" cy="1104"/>
              <a:chOff x="2496" y="2025"/>
              <a:chExt cx="2160" cy="768"/>
            </a:xfrm>
          </p:grpSpPr>
          <p:sp>
            <p:nvSpPr>
              <p:cNvPr id="11297" name="Line 21"/>
              <p:cNvSpPr>
                <a:spLocks noChangeShapeType="1"/>
              </p:cNvSpPr>
              <p:nvPr/>
            </p:nvSpPr>
            <p:spPr bwMode="auto">
              <a:xfrm>
                <a:off x="2496" y="2025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8" name="Line 22"/>
              <p:cNvSpPr>
                <a:spLocks noChangeShapeType="1"/>
              </p:cNvSpPr>
              <p:nvPr/>
            </p:nvSpPr>
            <p:spPr bwMode="auto">
              <a:xfrm>
                <a:off x="2496" y="2217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9" name="Line 23"/>
              <p:cNvSpPr>
                <a:spLocks noChangeShapeType="1"/>
              </p:cNvSpPr>
              <p:nvPr/>
            </p:nvSpPr>
            <p:spPr bwMode="auto">
              <a:xfrm>
                <a:off x="2496" y="2409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Line 24"/>
              <p:cNvSpPr>
                <a:spLocks noChangeShapeType="1"/>
              </p:cNvSpPr>
              <p:nvPr/>
            </p:nvSpPr>
            <p:spPr bwMode="auto">
              <a:xfrm>
                <a:off x="2496" y="2601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Line 25"/>
              <p:cNvSpPr>
                <a:spLocks noChangeShapeType="1"/>
              </p:cNvSpPr>
              <p:nvPr/>
            </p:nvSpPr>
            <p:spPr bwMode="auto">
              <a:xfrm>
                <a:off x="2496" y="2793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1" name="Line 27"/>
          <p:cNvSpPr>
            <a:spLocks noChangeShapeType="1"/>
          </p:cNvSpPr>
          <p:nvPr/>
        </p:nvSpPr>
        <p:spPr bwMode="auto">
          <a:xfrm>
            <a:off x="7739063" y="2133600"/>
            <a:ext cx="0" cy="12954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Oval 28"/>
          <p:cNvSpPr>
            <a:spLocks noChangeArrowheads="1"/>
          </p:cNvSpPr>
          <p:nvPr/>
        </p:nvSpPr>
        <p:spPr bwMode="auto">
          <a:xfrm rot="-1911308">
            <a:off x="7086600" y="3371850"/>
            <a:ext cx="685800" cy="381000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273" name="Group 29"/>
          <p:cNvGrpSpPr>
            <a:grpSpLocks/>
          </p:cNvGrpSpPr>
          <p:nvPr/>
        </p:nvGrpSpPr>
        <p:grpSpPr bwMode="auto">
          <a:xfrm>
            <a:off x="6858000" y="2057400"/>
            <a:ext cx="1447800" cy="1752600"/>
            <a:chOff x="2496" y="2025"/>
            <a:chExt cx="2160" cy="768"/>
          </a:xfrm>
        </p:grpSpPr>
        <p:sp>
          <p:nvSpPr>
            <p:cNvPr id="11287" name="Line 30"/>
            <p:cNvSpPr>
              <a:spLocks noChangeShapeType="1"/>
            </p:cNvSpPr>
            <p:nvPr/>
          </p:nvSpPr>
          <p:spPr bwMode="auto">
            <a:xfrm>
              <a:off x="2496" y="2025"/>
              <a:ext cx="216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31"/>
            <p:cNvSpPr>
              <a:spLocks noChangeShapeType="1"/>
            </p:cNvSpPr>
            <p:nvPr/>
          </p:nvSpPr>
          <p:spPr bwMode="auto">
            <a:xfrm>
              <a:off x="2496" y="2217"/>
              <a:ext cx="216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32"/>
            <p:cNvSpPr>
              <a:spLocks noChangeShapeType="1"/>
            </p:cNvSpPr>
            <p:nvPr/>
          </p:nvSpPr>
          <p:spPr bwMode="auto">
            <a:xfrm>
              <a:off x="2496" y="2409"/>
              <a:ext cx="216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33"/>
            <p:cNvSpPr>
              <a:spLocks noChangeShapeType="1"/>
            </p:cNvSpPr>
            <p:nvPr/>
          </p:nvSpPr>
          <p:spPr bwMode="auto">
            <a:xfrm>
              <a:off x="2496" y="2601"/>
              <a:ext cx="2160" cy="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34"/>
            <p:cNvSpPr>
              <a:spLocks noChangeShapeType="1"/>
            </p:cNvSpPr>
            <p:nvPr/>
          </p:nvSpPr>
          <p:spPr bwMode="auto">
            <a:xfrm>
              <a:off x="2496" y="2793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0380" name="Text Box 44"/>
          <p:cNvSpPr txBox="1">
            <a:spLocks noChangeArrowheads="1"/>
          </p:cNvSpPr>
          <p:nvPr/>
        </p:nvSpPr>
        <p:spPr bwMode="auto">
          <a:xfrm>
            <a:off x="5105400" y="4648200"/>
            <a:ext cx="1676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Hinh nốt</a:t>
            </a:r>
            <a:r>
              <a:rPr lang="en-US" sz="2400" b="1">
                <a:latin typeface="Tahoma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Tahoma" pitchFamily="34" charset="0"/>
              </a:rPr>
              <a:t>móc kép</a:t>
            </a:r>
          </a:p>
        </p:txBody>
      </p:sp>
      <p:sp>
        <p:nvSpPr>
          <p:cNvPr id="270381" name="Text Box 45"/>
          <p:cNvSpPr txBox="1">
            <a:spLocks noChangeArrowheads="1"/>
          </p:cNvSpPr>
          <p:nvPr/>
        </p:nvSpPr>
        <p:spPr bwMode="auto">
          <a:xfrm>
            <a:off x="914400" y="5151438"/>
            <a:ext cx="1981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Hinh nốt</a:t>
            </a:r>
            <a:r>
              <a:rPr lang="en-US" sz="2400" b="1">
                <a:latin typeface="Tahoma" pitchFamily="34" charset="0"/>
              </a:rPr>
              <a:t> móc đơn</a:t>
            </a:r>
          </a:p>
        </p:txBody>
      </p:sp>
      <p:sp>
        <p:nvSpPr>
          <p:cNvPr id="270382" name="Text Box 46"/>
          <p:cNvSpPr txBox="1">
            <a:spLocks noChangeArrowheads="1"/>
          </p:cNvSpPr>
          <p:nvPr/>
        </p:nvSpPr>
        <p:spPr bwMode="auto">
          <a:xfrm>
            <a:off x="838200" y="2651125"/>
            <a:ext cx="1828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latin typeface="Arial" charset="0"/>
              </a:rPr>
              <a:t>Hinh nốt</a:t>
            </a:r>
            <a:r>
              <a:rPr lang="en-US" sz="2400" b="1">
                <a:latin typeface="Tahoma" pitchFamily="34" charset="0"/>
              </a:rPr>
              <a:t> trắng</a:t>
            </a:r>
          </a:p>
        </p:txBody>
      </p:sp>
      <p:sp>
        <p:nvSpPr>
          <p:cNvPr id="270383" name="Text Box 47"/>
          <p:cNvSpPr txBox="1">
            <a:spLocks noChangeArrowheads="1"/>
          </p:cNvSpPr>
          <p:nvPr/>
        </p:nvSpPr>
        <p:spPr bwMode="auto">
          <a:xfrm>
            <a:off x="5257800" y="2590800"/>
            <a:ext cx="1447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Hinh nốt</a:t>
            </a:r>
            <a:r>
              <a:rPr lang="en-US" sz="2400" b="1">
                <a:latin typeface="Tahoma" pitchFamily="34" charset="0"/>
              </a:rPr>
              <a:t> đen</a:t>
            </a:r>
          </a:p>
        </p:txBody>
      </p: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200400" y="2133600"/>
            <a:ext cx="1447800" cy="1752600"/>
            <a:chOff x="2016" y="1344"/>
            <a:chExt cx="912" cy="1104"/>
          </a:xfrm>
        </p:grpSpPr>
        <p:sp>
          <p:nvSpPr>
            <p:cNvPr id="11279" name="Line 37"/>
            <p:cNvSpPr>
              <a:spLocks noChangeShapeType="1"/>
            </p:cNvSpPr>
            <p:nvPr/>
          </p:nvSpPr>
          <p:spPr bwMode="auto">
            <a:xfrm>
              <a:off x="2472" y="1392"/>
              <a:ext cx="0" cy="81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0" name="Group 38"/>
            <p:cNvGrpSpPr>
              <a:grpSpLocks/>
            </p:cNvGrpSpPr>
            <p:nvPr/>
          </p:nvGrpSpPr>
          <p:grpSpPr bwMode="auto">
            <a:xfrm>
              <a:off x="2016" y="1344"/>
              <a:ext cx="912" cy="1104"/>
              <a:chOff x="2496" y="2025"/>
              <a:chExt cx="2160" cy="768"/>
            </a:xfrm>
          </p:grpSpPr>
          <p:sp>
            <p:nvSpPr>
              <p:cNvPr id="11282" name="Line 39"/>
              <p:cNvSpPr>
                <a:spLocks noChangeShapeType="1"/>
              </p:cNvSpPr>
              <p:nvPr/>
            </p:nvSpPr>
            <p:spPr bwMode="auto">
              <a:xfrm>
                <a:off x="2496" y="2025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3" name="Line 40"/>
              <p:cNvSpPr>
                <a:spLocks noChangeShapeType="1"/>
              </p:cNvSpPr>
              <p:nvPr/>
            </p:nvSpPr>
            <p:spPr bwMode="auto">
              <a:xfrm>
                <a:off x="2496" y="2217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4" name="Line 41"/>
              <p:cNvSpPr>
                <a:spLocks noChangeShapeType="1"/>
              </p:cNvSpPr>
              <p:nvPr/>
            </p:nvSpPr>
            <p:spPr bwMode="auto">
              <a:xfrm>
                <a:off x="2496" y="2409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5" name="Line 42"/>
              <p:cNvSpPr>
                <a:spLocks noChangeShapeType="1"/>
              </p:cNvSpPr>
              <p:nvPr/>
            </p:nvSpPr>
            <p:spPr bwMode="auto">
              <a:xfrm>
                <a:off x="2496" y="2601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6" name="Line 43"/>
              <p:cNvSpPr>
                <a:spLocks noChangeShapeType="1"/>
              </p:cNvSpPr>
              <p:nvPr/>
            </p:nvSpPr>
            <p:spPr bwMode="auto">
              <a:xfrm>
                <a:off x="2496" y="2793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1" name="Oval 49"/>
            <p:cNvSpPr>
              <a:spLocks noChangeArrowheads="1"/>
            </p:cNvSpPr>
            <p:nvPr/>
          </p:nvSpPr>
          <p:spPr bwMode="auto">
            <a:xfrm rot="-1750840">
              <a:off x="2064" y="2208"/>
              <a:ext cx="432" cy="192"/>
            </a:xfrm>
            <a:prstGeom prst="ellips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0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0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0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70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70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70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0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0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0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70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70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70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80" grpId="0"/>
      <p:bldP spid="270381" grpId="0"/>
      <p:bldP spid="270382" grpId="0"/>
      <p:bldP spid="270383" grpId="0"/>
    </p:bld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4228</TotalTime>
  <Words>332</Words>
  <Application>Microsoft Office PowerPoint</Application>
  <PresentationFormat>On-screen Show (4:3)</PresentationFormat>
  <Paragraphs>58</Paragraphs>
  <Slides>15</Slides>
  <Notes>2</Notes>
  <HiddenSlides>0</HiddenSlides>
  <MMClips>0</MMClips>
  <ScaleCrop>false</ScaleCrop>
  <HeadingPairs>
    <vt:vector size="10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  <vt:variant>
        <vt:lpstr>Custom Shows</vt:lpstr>
      </vt:variant>
      <vt:variant>
        <vt:i4>1</vt:i4>
      </vt:variant>
    </vt:vector>
  </HeadingPairs>
  <TitlesOfParts>
    <vt:vector size="25" baseType="lpstr">
      <vt:lpstr>VNI-Times</vt:lpstr>
      <vt:lpstr>Arial</vt:lpstr>
      <vt:lpstr>Arial Black</vt:lpstr>
      <vt:lpstr>Times New Roman</vt:lpstr>
      <vt:lpstr>Wingdings</vt:lpstr>
      <vt:lpstr>Tahoma</vt:lpstr>
      <vt:lpstr>Verdana</vt:lpstr>
      <vt:lpstr>Fireworks</vt:lpstr>
      <vt:lpstr>MS_ClipArt_Gallery</vt:lpstr>
      <vt:lpstr>Slide 1</vt:lpstr>
      <vt:lpstr>* Bài cũ:</vt:lpstr>
      <vt:lpstr>*Khuông nhạc:    + Gồm 5 dòng kẻ nằm ngang song song và                             cách đều nhau, tạo thành 4 khe.                                                          + Số thứ tự của dòng và khe được tính từ                              dưới lên.</vt:lpstr>
      <vt:lpstr>Khoá Son:Trong các khoá nhạc dưới đây, khoá số mấy là em quen thuộc nhất?</vt:lpstr>
      <vt:lpstr>Slide 5</vt:lpstr>
      <vt:lpstr>Slide 6</vt:lpstr>
      <vt:lpstr>Slide 7</vt:lpstr>
      <vt:lpstr>Slide 8</vt:lpstr>
      <vt:lpstr>Slide 9</vt:lpstr>
      <vt:lpstr>    </vt:lpstr>
      <vt:lpstr>      </vt:lpstr>
      <vt:lpstr>* Yêu cầu :</vt:lpstr>
      <vt:lpstr>Slide 13</vt:lpstr>
      <vt:lpstr>Slide 14</vt:lpstr>
      <vt:lpstr>Slide 15</vt:lpstr>
      <vt:lpstr>Custom Show 1</vt:lpstr>
    </vt:vector>
  </TitlesOfParts>
  <Company>Ct_Lnc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Trinh Ke Minh</dc:creator>
  <cp:lastModifiedBy>CSTeam</cp:lastModifiedBy>
  <cp:revision>243</cp:revision>
  <dcterms:created xsi:type="dcterms:W3CDTF">2006-11-03T01:24:19Z</dcterms:created>
  <dcterms:modified xsi:type="dcterms:W3CDTF">2016-06-29T09:52:24Z</dcterms:modified>
</cp:coreProperties>
</file>