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activeX/activeX1.xml" ContentType="application/vnd.ms-office.activeX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activeX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7" r:id="rId2"/>
    <p:sldId id="258" r:id="rId3"/>
    <p:sldId id="256" r:id="rId4"/>
    <p:sldId id="269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6600FF"/>
    <a:srgbClr val="FF0066"/>
    <a:srgbClr val="FFCC66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079" autoAdjust="0"/>
    <p:restoredTop sz="94660"/>
  </p:normalViewPr>
  <p:slideViewPr>
    <p:cSldViewPr>
      <p:cViewPr>
        <p:scale>
          <a:sx n="66" d="100"/>
          <a:sy n="66" d="100"/>
        </p:scale>
        <p:origin x="-69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5E5C4E9-41C0-4FB1-A017-3324D9229B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464725-3518-4145-B5AE-2A6B214EBCC5}" type="slidenum">
              <a:rPr lang="en-US" smtClean="0">
                <a:latin typeface="Arial" charset="0"/>
              </a:rPr>
              <a:pPr/>
              <a:t>10</a:t>
            </a:fld>
            <a:endParaRPr lang="en-US" smtClean="0">
              <a:latin typeface="Arial" charset="0"/>
            </a:endParaRPr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DED395-D003-43FA-9A9D-641E7ACBB72C}" type="slidenum">
              <a:rPr lang="en-US" smtClean="0">
                <a:latin typeface="Arial" charset="0"/>
              </a:rPr>
              <a:pPr/>
              <a:t>11</a:t>
            </a:fld>
            <a:endParaRPr lang="en-US" smtClean="0">
              <a:latin typeface="Arial" charset="0"/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FF2840-150C-4C47-BD08-74B3DB67DB41}" type="slidenum">
              <a:rPr lang="en-US" smtClean="0">
                <a:latin typeface="Arial" charset="0"/>
              </a:rPr>
              <a:pPr/>
              <a:t>12</a:t>
            </a:fld>
            <a:endParaRPr lang="en-US" smtClean="0">
              <a:latin typeface="Arial" charset="0"/>
            </a:endParaRPr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AF1B18-1F47-485B-88AA-FF34C8373CBE}" type="slidenum">
              <a:rPr lang="en-US" smtClean="0">
                <a:latin typeface="Arial" charset="0"/>
              </a:rPr>
              <a:pPr/>
              <a:t>13</a:t>
            </a:fld>
            <a:endParaRPr lang="en-US" smtClean="0">
              <a:latin typeface="Arial" charset="0"/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04FF4-20B5-43DC-8B2C-5045AA488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81A13-8C05-41BA-A6C6-ABA32D0883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69F9D-F554-433B-BED3-4DA1C3C82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9216F-DE84-4CDD-99C4-2D0922EDF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18BC9-55CC-46B2-90E5-92BAD0D8C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BE5AE-1FF7-42B1-8C1A-031042D652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ED2B8-BFA3-4DFD-B021-6291311E8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9165B-7416-4CF0-A85D-2CBD7B5F1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96234-B470-48A4-A734-5376454EF9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0F4E6-0286-426B-A837-1C8765DC68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7B5DA-737D-4E55-B43A-D6431DFBE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56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7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082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59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0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1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2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3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5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6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C68E564-65C5-45A4-948C-4BDF4AEBDF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gif"/><Relationship Id="rId4" Type="http://schemas.openxmlformats.org/officeDocument/2006/relationships/slide" Target="slide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png"/><Relationship Id="rId11" Type="http://schemas.openxmlformats.org/officeDocument/2006/relationships/slide" Target="slide9.xml"/><Relationship Id="rId5" Type="http://schemas.openxmlformats.org/officeDocument/2006/relationships/image" Target="../media/image6.gif"/><Relationship Id="rId10" Type="http://schemas.openxmlformats.org/officeDocument/2006/relationships/oleObject" Target="../embeddings/oleObject4.bin"/><Relationship Id="rId4" Type="http://schemas.openxmlformats.org/officeDocument/2006/relationships/audio" Target="../media/audio4.wav"/><Relationship Id="rId9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image" Target="../media/image4.gif"/><Relationship Id="rId7" Type="http://schemas.openxmlformats.org/officeDocument/2006/relationships/slide" Target="slide12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0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gray">
          <a:xfrm>
            <a:off x="1524000" y="1600200"/>
            <a:ext cx="6172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lIns="91426" tIns="45713" rIns="91426" bIns="45713" anchor="ctr"/>
          <a:lstStyle/>
          <a:p>
            <a:pPr algn="l" eaLnBrk="1" hangingPunct="1">
              <a:defRPr/>
            </a:pPr>
            <a:r>
              <a:rPr lang="en-US" sz="5400" b="1">
                <a:solidFill>
                  <a:srgbClr val="00A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Khởi động giọng</a:t>
            </a:r>
          </a:p>
        </p:txBody>
      </p:sp>
      <p:sp>
        <p:nvSpPr>
          <p:cNvPr id="5123" name="Rectangle 7"/>
          <p:cNvSpPr>
            <a:spLocks noChangeArrowheads="1"/>
          </p:cNvSpPr>
          <p:nvPr/>
        </p:nvSpPr>
        <p:spPr bwMode="auto">
          <a:xfrm>
            <a:off x="3200400" y="533400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u="sng">
                <a:solidFill>
                  <a:srgbClr val="FFFFFF"/>
                </a:solidFill>
                <a:latin typeface="Arial" charset="0"/>
              </a:rPr>
              <a:t>Âm nhac</a:t>
            </a:r>
            <a:r>
              <a:rPr lang="en-US" sz="2800">
                <a:solidFill>
                  <a:srgbClr val="FFFFFF"/>
                </a:solidFill>
                <a:latin typeface="Arial" charset="0"/>
              </a:rPr>
              <a:t>:</a:t>
            </a:r>
          </a:p>
        </p:txBody>
      </p:sp>
      <p:grpSp>
        <p:nvGrpSpPr>
          <p:cNvPr id="5124" name="Group 11"/>
          <p:cNvGrpSpPr>
            <a:grpSpLocks/>
          </p:cNvGrpSpPr>
          <p:nvPr/>
        </p:nvGrpSpPr>
        <p:grpSpPr bwMode="auto">
          <a:xfrm>
            <a:off x="193675" y="2971800"/>
            <a:ext cx="8839200" cy="1314450"/>
            <a:chOff x="122" y="1872"/>
            <a:chExt cx="5568" cy="828"/>
          </a:xfrm>
        </p:grpSpPr>
        <p:pic>
          <p:nvPicPr>
            <p:cNvPr id="5129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2" y="1872"/>
              <a:ext cx="5568" cy="8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30" name="Oval 8"/>
            <p:cNvSpPr>
              <a:spLocks noChangeArrowheads="1"/>
            </p:cNvSpPr>
            <p:nvPr/>
          </p:nvSpPr>
          <p:spPr bwMode="auto">
            <a:xfrm>
              <a:off x="1584" y="2478"/>
              <a:ext cx="192" cy="144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31" name="Oval 9"/>
            <p:cNvSpPr>
              <a:spLocks noChangeArrowheads="1"/>
            </p:cNvSpPr>
            <p:nvPr/>
          </p:nvSpPr>
          <p:spPr bwMode="auto">
            <a:xfrm>
              <a:off x="3936" y="2256"/>
              <a:ext cx="192" cy="96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5125" name="Text Box 12"/>
          <p:cNvSpPr txBox="1">
            <a:spLocks noChangeArrowheads="1"/>
          </p:cNvSpPr>
          <p:nvPr/>
        </p:nvSpPr>
        <p:spPr bwMode="auto">
          <a:xfrm>
            <a:off x="1219200" y="4495800"/>
            <a:ext cx="685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là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3505200" y="4429125"/>
            <a:ext cx="685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la</a:t>
            </a:r>
          </a:p>
        </p:txBody>
      </p:sp>
      <p:sp>
        <p:nvSpPr>
          <p:cNvPr id="5127" name="Text Box 14"/>
          <p:cNvSpPr txBox="1">
            <a:spLocks noChangeArrowheads="1"/>
          </p:cNvSpPr>
          <p:nvPr/>
        </p:nvSpPr>
        <p:spPr bwMode="auto">
          <a:xfrm>
            <a:off x="4800600" y="4419600"/>
            <a:ext cx="685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la</a:t>
            </a:r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7543800" y="4343400"/>
            <a:ext cx="685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Arial" charset="0"/>
              </a:rPr>
              <a:t>lá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sz="1600">
              <a:solidFill>
                <a:srgbClr val="9999FF"/>
              </a:solidFill>
              <a:latin typeface="Arial" charset="0"/>
            </a:endParaRPr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2762250" y="4414838"/>
            <a:ext cx="5410200" cy="43338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b="1">
                <a:solidFill>
                  <a:srgbClr val="0000CC"/>
                </a:solidFill>
                <a:latin typeface="Arial" charset="0"/>
              </a:rPr>
              <a:t>D	         Hoàng Hà	</a:t>
            </a:r>
            <a:endParaRPr lang="en-US" sz="20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4648200" y="6172200"/>
            <a:ext cx="838200" cy="457200"/>
          </a:xfrm>
          <a:prstGeom prst="rect">
            <a:avLst/>
          </a:prstGeom>
          <a:solidFill>
            <a:srgbClr val="CCFFFF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1600" b="1">
                <a:solidFill>
                  <a:srgbClr val="FF3300"/>
                </a:solidFill>
                <a:latin typeface="Arial" charset="0"/>
              </a:rPr>
              <a:t>Đáp án</a:t>
            </a:r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1466850" y="1344613"/>
            <a:ext cx="6705600" cy="4572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b="1">
                <a:solidFill>
                  <a:srgbClr val="0000CC"/>
                </a:solidFill>
                <a:latin typeface="Arial" charset="0"/>
              </a:rPr>
              <a:t>A			Hoàng Lân</a:t>
            </a:r>
            <a:endParaRPr lang="en-US" sz="2000">
              <a:latin typeface="Arial" charset="0"/>
            </a:endParaRPr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1943100" y="2322513"/>
            <a:ext cx="6248400" cy="4572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b="1">
                <a:solidFill>
                  <a:srgbClr val="0000CC"/>
                </a:solidFill>
                <a:latin typeface="Arial" charset="0"/>
              </a:rPr>
              <a:t>B		       Hoàng Long</a:t>
            </a:r>
            <a:r>
              <a:rPr lang="en-US" sz="2000">
                <a:latin typeface="Arial" charset="0"/>
              </a:rPr>
              <a:t>   </a:t>
            </a:r>
          </a:p>
        </p:txBody>
      </p:sp>
      <p:sp>
        <p:nvSpPr>
          <p:cNvPr id="19463" name="AutoShape 7"/>
          <p:cNvSpPr>
            <a:spLocks noChangeArrowheads="1"/>
          </p:cNvSpPr>
          <p:nvPr/>
        </p:nvSpPr>
        <p:spPr bwMode="auto">
          <a:xfrm>
            <a:off x="2324100" y="3313113"/>
            <a:ext cx="5867400" cy="4905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b="1">
                <a:solidFill>
                  <a:srgbClr val="0000CC"/>
                </a:solidFill>
                <a:latin typeface="Arial" charset="0"/>
              </a:rPr>
              <a:t>C		 Hoàng Hiệp</a:t>
            </a:r>
            <a:endParaRPr lang="en-US">
              <a:latin typeface="Arial" charset="0"/>
            </a:endParaRPr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>
            <a:off x="381000" y="228600"/>
            <a:ext cx="8077200" cy="762000"/>
          </a:xfrm>
          <a:prstGeom prst="flowChartAlternateProcess">
            <a:avLst/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sz="2000">
                <a:solidFill>
                  <a:srgbClr val="660033"/>
                </a:solidFill>
                <a:latin typeface="Arial" charset="0"/>
              </a:rPr>
              <a:t>Câu 1: Ai là tác giả của bài hát “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Cùng múa hát d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ới Tr</a:t>
            </a:r>
            <a:r>
              <a:rPr lang="vi-VN" sz="2000" b="1">
                <a:solidFill>
                  <a:srgbClr val="660033"/>
                </a:solidFill>
                <a:latin typeface="Arial" charset="0"/>
              </a:rPr>
              <a:t>ă</a:t>
            </a:r>
            <a:r>
              <a:rPr lang="en-US" sz="2000" b="1">
                <a:solidFill>
                  <a:srgbClr val="660033"/>
                </a:solidFill>
                <a:latin typeface="Arial" charset="0"/>
              </a:rPr>
              <a:t>ng</a:t>
            </a:r>
            <a:r>
              <a:rPr lang="en-US" sz="2000">
                <a:solidFill>
                  <a:srgbClr val="660033"/>
                </a:solidFill>
                <a:latin typeface="Arial" charset="0"/>
              </a:rPr>
              <a:t>”?</a:t>
            </a:r>
          </a:p>
        </p:txBody>
      </p:sp>
      <p:sp>
        <p:nvSpPr>
          <p:cNvPr id="19465" name="AutoShape 9"/>
          <p:cNvSpPr>
            <a:spLocks noChangeArrowheads="1"/>
          </p:cNvSpPr>
          <p:nvPr/>
        </p:nvSpPr>
        <p:spPr bwMode="auto">
          <a:xfrm>
            <a:off x="455613" y="4648200"/>
            <a:ext cx="7848600" cy="1566863"/>
          </a:xfrm>
          <a:prstGeom prst="leftArrow">
            <a:avLst>
              <a:gd name="adj1" fmla="val 29120"/>
              <a:gd name="adj2" fmla="val 1925"/>
            </a:avLst>
          </a:prstGeom>
          <a:gradFill rotWithShape="1">
            <a:gsLst>
              <a:gs pos="0">
                <a:srgbClr val="00FFFF"/>
              </a:gs>
              <a:gs pos="100000">
                <a:srgbClr val="FFFF66">
                  <a:alpha val="70000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sz="1600" b="1">
                <a:solidFill>
                  <a:srgbClr val="660033"/>
                </a:solidFill>
                <a:latin typeface="Arial" charset="0"/>
              </a:rPr>
              <a:t>ĐÁP ÁN ĐÚNG</a:t>
            </a:r>
            <a:r>
              <a:rPr lang="en-US" sz="1600" b="1">
                <a:latin typeface="Arial" charset="0"/>
              </a:rPr>
              <a:t>: 			</a:t>
            </a:r>
            <a:r>
              <a:rPr lang="en-US" sz="2400" b="1">
                <a:latin typeface="Arial" charset="0"/>
              </a:rPr>
              <a:t>A</a:t>
            </a:r>
            <a:endParaRPr lang="en-US" sz="3600" b="1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13322" name="AutoShape 1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67400" y="6248400"/>
            <a:ext cx="457200" cy="304800"/>
          </a:xfrm>
          <a:prstGeom prst="actionButtonInformatio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333375" y="1635125"/>
            <a:ext cx="304800" cy="914400"/>
          </a:xfrm>
          <a:prstGeom prst="rect">
            <a:avLst/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333375" y="1633538"/>
            <a:ext cx="304800" cy="914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9469" name="AutoShape 13"/>
          <p:cNvSpPr>
            <a:spLocks noChangeArrowheads="1"/>
          </p:cNvSpPr>
          <p:nvPr/>
        </p:nvSpPr>
        <p:spPr bwMode="auto">
          <a:xfrm>
            <a:off x="333375" y="2549525"/>
            <a:ext cx="1371600" cy="762000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>
                <a:solidFill>
                  <a:srgbClr val="D60093"/>
                </a:solidFill>
                <a:latin typeface="Arial" charset="0"/>
              </a:rPr>
              <a:t>Hết giờ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31788" y="5686425"/>
            <a:ext cx="8072437" cy="458788"/>
            <a:chOff x="144" y="3504"/>
            <a:chExt cx="5085" cy="289"/>
          </a:xfrm>
        </p:grpSpPr>
        <p:pic>
          <p:nvPicPr>
            <p:cNvPr id="13330" name="Picture 15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84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31" name="Picture 16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3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32" name="Picture 17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6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33" name="Picture 18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5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34" name="Picture 19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28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35" name="Picture 20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67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36" name="Picture 21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00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37" name="Picture 22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39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38" name="Picture 23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72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39" name="Picture 24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11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40" name="Picture 25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4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41" name="Picture 26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845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42" name="Picture 27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80" y="350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43" name="Picture 28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44" y="350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1219200" y="1195388"/>
            <a:ext cx="7162800" cy="3894137"/>
            <a:chOff x="1284" y="672"/>
            <a:chExt cx="3660" cy="2453"/>
          </a:xfrm>
        </p:grpSpPr>
        <p:sp>
          <p:nvSpPr>
            <p:cNvPr id="13328" name="AutoShape 30"/>
            <p:cNvSpPr>
              <a:spLocks noChangeArrowheads="1"/>
            </p:cNvSpPr>
            <p:nvPr/>
          </p:nvSpPr>
          <p:spPr bwMode="auto">
            <a:xfrm>
              <a:off x="2544" y="672"/>
              <a:ext cx="2400" cy="960"/>
            </a:xfrm>
            <a:prstGeom prst="cloudCallout">
              <a:avLst>
                <a:gd name="adj1" fmla="val -53583"/>
                <a:gd name="adj2" fmla="val 86667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en-US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Chúc mừng! Nhóm bạn </a:t>
              </a:r>
              <a:r>
                <a:rPr lang="vi-VN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đ</a:t>
              </a:r>
              <a:r>
                <a:rPr lang="en-US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ã có phần th</a:t>
              </a:r>
              <a:r>
                <a:rPr lang="vi-VN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ư</a:t>
              </a:r>
              <a:r>
                <a:rPr lang="en-US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ởng là một </a:t>
              </a:r>
              <a:r>
                <a:rPr lang="vi-VN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đ</a:t>
              </a:r>
              <a:r>
                <a:rPr lang="en-US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iểm tốt</a:t>
              </a:r>
            </a:p>
          </p:txBody>
        </p:sp>
        <p:pic>
          <p:nvPicPr>
            <p:cNvPr id="13329" name="Picture 31" descr="Nguoi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284" y="1121"/>
              <a:ext cx="1242" cy="20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6" dur="100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385" decel="1000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385" decel="100000"/>
                                        <p:tgtEl>
                                          <p:spTgt spid="194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385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385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94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0"/>
                  </p:tgtEl>
                </p:cond>
              </p:nextCondLst>
            </p:seq>
          </p:childTnLst>
        </p:cTn>
      </p:par>
    </p:tnLst>
    <p:bldLst>
      <p:bldP spid="19458" grpId="0" animBg="1"/>
      <p:bldP spid="19459" grpId="0" animBg="1"/>
      <p:bldP spid="19461" grpId="0" animBg="1"/>
      <p:bldP spid="19462" grpId="0" animBg="1"/>
      <p:bldP spid="19463" grpId="0" animBg="1"/>
      <p:bldP spid="19464" grpId="0" animBg="1"/>
      <p:bldP spid="19465" grpId="0" animBg="1"/>
      <p:bldP spid="19465" grpId="1" animBg="1"/>
      <p:bldP spid="19467" grpId="0" animBg="1"/>
      <p:bldP spid="19468" grpId="0" animBg="1"/>
      <p:bldP spid="1946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sz="1600">
              <a:solidFill>
                <a:srgbClr val="9999FF"/>
              </a:solidFill>
              <a:latin typeface="Arial" charset="0"/>
            </a:endParaRPr>
          </a:p>
        </p:txBody>
      </p:sp>
      <p:sp>
        <p:nvSpPr>
          <p:cNvPr id="22531" name="AutoShape 3"/>
          <p:cNvSpPr>
            <a:spLocks noChangeArrowheads="1"/>
          </p:cNvSpPr>
          <p:nvPr/>
        </p:nvSpPr>
        <p:spPr bwMode="auto">
          <a:xfrm>
            <a:off x="2762250" y="4191000"/>
            <a:ext cx="5410200" cy="657225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b="1">
                <a:solidFill>
                  <a:srgbClr val="0000CC"/>
                </a:solidFill>
                <a:latin typeface="Arial" charset="0"/>
              </a:rPr>
              <a:t>D                    	</a:t>
            </a:r>
            <a:endParaRPr lang="en-US" sz="20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4648200" y="6172200"/>
            <a:ext cx="838200" cy="457200"/>
          </a:xfrm>
          <a:prstGeom prst="rect">
            <a:avLst/>
          </a:prstGeom>
          <a:solidFill>
            <a:srgbClr val="CCFFFF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1600" b="1">
                <a:solidFill>
                  <a:srgbClr val="FF3300"/>
                </a:solidFill>
                <a:latin typeface="Arial" charset="0"/>
              </a:rPr>
              <a:t>Đáp án</a:t>
            </a:r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1466850" y="1219200"/>
            <a:ext cx="6705600" cy="58261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b="1">
                <a:solidFill>
                  <a:srgbClr val="0000CC"/>
                </a:solidFill>
                <a:latin typeface="Arial" charset="0"/>
              </a:rPr>
              <a:t>A		        	</a:t>
            </a:r>
            <a:endParaRPr lang="en-US" sz="2000">
              <a:latin typeface="Arial" charset="0"/>
            </a:endParaRPr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1943100" y="2133600"/>
            <a:ext cx="6248400" cy="646113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b="1">
                <a:solidFill>
                  <a:srgbClr val="0000CC"/>
                </a:solidFill>
                <a:latin typeface="Arial" charset="0"/>
              </a:rPr>
              <a:t>B</a:t>
            </a:r>
            <a:endParaRPr lang="en-US" sz="2000">
              <a:latin typeface="Arial" charset="0"/>
            </a:endParaRPr>
          </a:p>
        </p:txBody>
      </p:sp>
      <p:sp>
        <p:nvSpPr>
          <p:cNvPr id="22535" name="AutoShape 7"/>
          <p:cNvSpPr>
            <a:spLocks noChangeArrowheads="1"/>
          </p:cNvSpPr>
          <p:nvPr/>
        </p:nvSpPr>
        <p:spPr bwMode="auto">
          <a:xfrm>
            <a:off x="2324100" y="3124200"/>
            <a:ext cx="5867400" cy="67945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b="1">
                <a:solidFill>
                  <a:srgbClr val="0000CC"/>
                </a:solidFill>
                <a:latin typeface="Arial" charset="0"/>
              </a:rPr>
              <a:t>C		</a:t>
            </a:r>
            <a:endParaRPr lang="en-US">
              <a:latin typeface="Arial" charset="0"/>
            </a:endParaRPr>
          </a:p>
        </p:txBody>
      </p:sp>
      <p:sp>
        <p:nvSpPr>
          <p:cNvPr id="22536" name="AutoShape 8"/>
          <p:cNvSpPr>
            <a:spLocks noChangeArrowheads="1"/>
          </p:cNvSpPr>
          <p:nvPr/>
        </p:nvSpPr>
        <p:spPr bwMode="auto">
          <a:xfrm>
            <a:off x="381000" y="211138"/>
            <a:ext cx="8001000" cy="779462"/>
          </a:xfrm>
          <a:prstGeom prst="flowChartAlternateProcess">
            <a:avLst/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r>
              <a:rPr lang="en-US" sz="2000" b="1">
                <a:solidFill>
                  <a:srgbClr val="000066"/>
                </a:solidFill>
                <a:latin typeface="Arial" charset="0"/>
              </a:rPr>
              <a:t>Câu 2: Bài hát “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Cùng múa hát d</a:t>
            </a:r>
            <a:r>
              <a:rPr lang="vi-VN" sz="2000" b="1">
                <a:solidFill>
                  <a:srgbClr val="FF00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ới Tr</a:t>
            </a:r>
            <a:r>
              <a:rPr lang="vi-VN" sz="2000" b="1">
                <a:solidFill>
                  <a:srgbClr val="FF0000"/>
                </a:solidFill>
                <a:latin typeface="Arial" charset="0"/>
              </a:rPr>
              <a:t>ă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ng</a:t>
            </a:r>
            <a:r>
              <a:rPr lang="en-US" sz="2000" b="1">
                <a:solidFill>
                  <a:srgbClr val="000066"/>
                </a:solidFill>
                <a:latin typeface="Arial" charset="0"/>
              </a:rPr>
              <a:t>” </a:t>
            </a:r>
            <a:r>
              <a:rPr lang="vi-VN" sz="2000" b="1">
                <a:solidFill>
                  <a:srgbClr val="000066"/>
                </a:solidFill>
                <a:latin typeface="Arial" charset="0"/>
              </a:rPr>
              <a:t>đư</a:t>
            </a:r>
            <a:r>
              <a:rPr lang="en-US" sz="2000" b="1">
                <a:solidFill>
                  <a:srgbClr val="000066"/>
                </a:solidFill>
                <a:latin typeface="Arial" charset="0"/>
              </a:rPr>
              <a:t>ợc viết theo </a:t>
            </a:r>
          </a:p>
          <a:p>
            <a:pPr algn="l"/>
            <a:r>
              <a:rPr lang="en-US" sz="2000" b="1">
                <a:solidFill>
                  <a:srgbClr val="000066"/>
                </a:solidFill>
                <a:latin typeface="Arial" charset="0"/>
              </a:rPr>
              <a:t>nhịp mấy?</a:t>
            </a:r>
          </a:p>
        </p:txBody>
      </p:sp>
      <p:sp>
        <p:nvSpPr>
          <p:cNvPr id="22537" name="AutoShape 9"/>
          <p:cNvSpPr>
            <a:spLocks noChangeArrowheads="1"/>
          </p:cNvSpPr>
          <p:nvPr/>
        </p:nvSpPr>
        <p:spPr bwMode="auto">
          <a:xfrm>
            <a:off x="455613" y="4648200"/>
            <a:ext cx="7848600" cy="1566863"/>
          </a:xfrm>
          <a:prstGeom prst="leftArrow">
            <a:avLst>
              <a:gd name="adj1" fmla="val 29120"/>
              <a:gd name="adj2" fmla="val 1925"/>
            </a:avLst>
          </a:prstGeom>
          <a:gradFill rotWithShape="1">
            <a:gsLst>
              <a:gs pos="0">
                <a:srgbClr val="00FFFF"/>
              </a:gs>
              <a:gs pos="100000">
                <a:srgbClr val="FFFF66">
                  <a:alpha val="70000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sz="1600" b="1">
                <a:solidFill>
                  <a:srgbClr val="660033"/>
                </a:solidFill>
                <a:latin typeface="Arial" charset="0"/>
              </a:rPr>
              <a:t>ĐÁP ÁN ĐÚNG</a:t>
            </a:r>
            <a:r>
              <a:rPr lang="en-US" sz="1600" b="1">
                <a:latin typeface="Arial" charset="0"/>
              </a:rPr>
              <a:t>: 			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B</a:t>
            </a: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333375" y="1635125"/>
            <a:ext cx="304800" cy="914400"/>
          </a:xfrm>
          <a:prstGeom prst="rect">
            <a:avLst/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342900" y="1643063"/>
            <a:ext cx="304800" cy="914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2541" name="AutoShape 13"/>
          <p:cNvSpPr>
            <a:spLocks noChangeArrowheads="1"/>
          </p:cNvSpPr>
          <p:nvPr/>
        </p:nvSpPr>
        <p:spPr bwMode="auto">
          <a:xfrm>
            <a:off x="333375" y="2549525"/>
            <a:ext cx="1371600" cy="762000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>
                <a:solidFill>
                  <a:srgbClr val="D60093"/>
                </a:solidFill>
                <a:latin typeface="Arial" charset="0"/>
              </a:rPr>
              <a:t>Hết giờ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31788" y="5686425"/>
            <a:ext cx="8072437" cy="458788"/>
            <a:chOff x="144" y="3504"/>
            <a:chExt cx="5085" cy="289"/>
          </a:xfrm>
        </p:grpSpPr>
        <p:pic>
          <p:nvPicPr>
            <p:cNvPr id="2070" name="Picture 15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84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1" name="Picture 16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3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2" name="Picture 17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6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3" name="Picture 18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5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4" name="Picture 19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28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5" name="Picture 20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67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6" name="Picture 21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00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7" name="Picture 22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39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8" name="Picture 23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72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9" name="Picture 24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11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80" name="Picture 25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4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81" name="Picture 26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845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82" name="Picture 27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80" y="350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83" name="Picture 28" descr="Magnolia-01-june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44" y="350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1143000" y="1219200"/>
            <a:ext cx="6858000" cy="3894138"/>
            <a:chOff x="1008" y="463"/>
            <a:chExt cx="3660" cy="2453"/>
          </a:xfrm>
        </p:grpSpPr>
        <p:sp>
          <p:nvSpPr>
            <p:cNvPr id="2068" name="AutoShape 30"/>
            <p:cNvSpPr>
              <a:spLocks noChangeArrowheads="1"/>
            </p:cNvSpPr>
            <p:nvPr/>
          </p:nvSpPr>
          <p:spPr bwMode="auto">
            <a:xfrm>
              <a:off x="2268" y="463"/>
              <a:ext cx="2400" cy="960"/>
            </a:xfrm>
            <a:prstGeom prst="cloudCallout">
              <a:avLst>
                <a:gd name="adj1" fmla="val -44083"/>
                <a:gd name="adj2" fmla="val 86667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en-US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Chúc mừng! Nhóm bạn </a:t>
              </a:r>
              <a:r>
                <a:rPr lang="vi-VN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đ</a:t>
              </a:r>
              <a:r>
                <a:rPr lang="en-US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ã có phần th</a:t>
              </a:r>
              <a:r>
                <a:rPr lang="vi-VN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ư</a:t>
              </a:r>
              <a:r>
                <a:rPr lang="en-US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ởng là một </a:t>
              </a:r>
              <a:r>
                <a:rPr lang="vi-VN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đ</a:t>
              </a:r>
              <a:r>
                <a:rPr lang="en-US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iểm tốt</a:t>
              </a:r>
            </a:p>
          </p:txBody>
        </p:sp>
        <p:pic>
          <p:nvPicPr>
            <p:cNvPr id="2069" name="Picture 31" descr="Nguoi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008" y="912"/>
              <a:ext cx="1242" cy="20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2050" name="Object 32"/>
          <p:cNvGraphicFramePr>
            <a:graphicFrameLocks noChangeAspect="1"/>
          </p:cNvGraphicFramePr>
          <p:nvPr/>
        </p:nvGraphicFramePr>
        <p:xfrm>
          <a:off x="4114800" y="1155700"/>
          <a:ext cx="762000" cy="685800"/>
        </p:xfrm>
        <a:graphic>
          <a:graphicData uri="http://schemas.openxmlformats.org/presentationml/2006/ole">
            <p:oleObj spid="_x0000_s2050" name="Equation" r:id="rId7" imgW="101556" imgH="228501" progId="Equation.3">
              <p:embed/>
            </p:oleObj>
          </a:graphicData>
        </a:graphic>
      </p:graphicFrame>
      <p:graphicFrame>
        <p:nvGraphicFramePr>
          <p:cNvPr id="2051" name="Object 33"/>
          <p:cNvGraphicFramePr>
            <a:graphicFrameLocks noChangeAspect="1"/>
          </p:cNvGraphicFramePr>
          <p:nvPr/>
        </p:nvGraphicFramePr>
        <p:xfrm>
          <a:off x="4187825" y="2076450"/>
          <a:ext cx="666750" cy="723900"/>
        </p:xfrm>
        <a:graphic>
          <a:graphicData uri="http://schemas.openxmlformats.org/presentationml/2006/ole">
            <p:oleObj spid="_x0000_s2051" name="Equation" r:id="rId8" imgW="88784" imgH="240986" progId="Equation.DSMT4">
              <p:embed/>
            </p:oleObj>
          </a:graphicData>
        </a:graphic>
      </p:graphicFrame>
      <p:graphicFrame>
        <p:nvGraphicFramePr>
          <p:cNvPr id="2052" name="Object 34"/>
          <p:cNvGraphicFramePr>
            <a:graphicFrameLocks noChangeAspect="1"/>
          </p:cNvGraphicFramePr>
          <p:nvPr/>
        </p:nvGraphicFramePr>
        <p:xfrm>
          <a:off x="4140200" y="3124200"/>
          <a:ext cx="762000" cy="685800"/>
        </p:xfrm>
        <a:graphic>
          <a:graphicData uri="http://schemas.openxmlformats.org/presentationml/2006/ole">
            <p:oleObj spid="_x0000_s2052" name="Equation" r:id="rId9" imgW="101556" imgH="228501" progId="Equation.3">
              <p:embed/>
            </p:oleObj>
          </a:graphicData>
        </a:graphic>
      </p:graphicFrame>
      <p:graphicFrame>
        <p:nvGraphicFramePr>
          <p:cNvPr id="2053" name="Object 35"/>
          <p:cNvGraphicFramePr>
            <a:graphicFrameLocks noChangeAspect="1"/>
          </p:cNvGraphicFramePr>
          <p:nvPr/>
        </p:nvGraphicFramePr>
        <p:xfrm>
          <a:off x="4187825" y="4152900"/>
          <a:ext cx="666750" cy="723900"/>
        </p:xfrm>
        <a:graphic>
          <a:graphicData uri="http://schemas.openxmlformats.org/presentationml/2006/ole">
            <p:oleObj spid="_x0000_s2053" name="Equation" r:id="rId10" imgW="88784" imgH="240986" progId="Equation.3">
              <p:embed/>
            </p:oleObj>
          </a:graphicData>
        </a:graphic>
      </p:graphicFrame>
      <p:sp>
        <p:nvSpPr>
          <p:cNvPr id="2067" name="AutoShape 36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67400" y="6248400"/>
            <a:ext cx="457200" cy="304800"/>
          </a:xfrm>
          <a:prstGeom prst="actionButtonInformatio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6" dur="100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385" decel="1000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385" decel="100000"/>
                                        <p:tgtEl>
                                          <p:spTgt spid="2254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385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385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25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32"/>
                  </p:tgtEl>
                </p:cond>
              </p:nextCondLst>
            </p:seq>
          </p:childTnLst>
        </p:cTn>
      </p:par>
    </p:tnLst>
    <p:bldLst>
      <p:bldP spid="22530" grpId="0" animBg="1"/>
      <p:bldP spid="22531" grpId="0" animBg="1"/>
      <p:bldP spid="22533" grpId="0" animBg="1"/>
      <p:bldP spid="22534" grpId="0" animBg="1"/>
      <p:bldP spid="22535" grpId="0" animBg="1"/>
      <p:bldP spid="22536" grpId="0" animBg="1"/>
      <p:bldP spid="22537" grpId="0" animBg="1"/>
      <p:bldP spid="22537" grpId="1" animBg="1"/>
      <p:bldP spid="22539" grpId="0" animBg="1"/>
      <p:bldP spid="22540" grpId="0" animBg="1"/>
      <p:bldP spid="225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sz="1600">
              <a:solidFill>
                <a:srgbClr val="9999FF"/>
              </a:solidFill>
              <a:latin typeface="Arial" charset="0"/>
            </a:endParaRPr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2762250" y="4414838"/>
            <a:ext cx="5410200" cy="43338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b="1">
                <a:solidFill>
                  <a:srgbClr val="0000CC"/>
                </a:solidFill>
                <a:latin typeface="Arial" charset="0"/>
              </a:rPr>
              <a:t>D                  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5 dòng 5 khe</a:t>
            </a:r>
            <a:r>
              <a:rPr lang="en-US" sz="1600">
                <a:solidFill>
                  <a:schemeClr val="bg1"/>
                </a:solidFill>
              </a:rPr>
              <a:t> </a:t>
            </a:r>
            <a:r>
              <a:rPr lang="en-US" b="1">
                <a:solidFill>
                  <a:schemeClr val="bg1"/>
                </a:solidFill>
                <a:latin typeface="Arial" charset="0"/>
              </a:rPr>
              <a:t>	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648200" y="6172200"/>
            <a:ext cx="838200" cy="457200"/>
          </a:xfrm>
          <a:prstGeom prst="rect">
            <a:avLst/>
          </a:prstGeom>
          <a:solidFill>
            <a:srgbClr val="CCFFFF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1600" b="1">
                <a:solidFill>
                  <a:srgbClr val="FF3300"/>
                </a:solidFill>
                <a:latin typeface="Arial" charset="0"/>
              </a:rPr>
              <a:t>Đáp án</a:t>
            </a:r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1466850" y="1344613"/>
            <a:ext cx="6705600" cy="4572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b="1">
                <a:solidFill>
                  <a:srgbClr val="0000CC"/>
                </a:solidFill>
                <a:latin typeface="Arial" charset="0"/>
              </a:rPr>
              <a:t>A		        	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4 dòng 5 khe</a:t>
            </a:r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1943100" y="2322513"/>
            <a:ext cx="6248400" cy="4572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b="1">
                <a:solidFill>
                  <a:srgbClr val="0000CC"/>
                </a:solidFill>
                <a:latin typeface="Arial" charset="0"/>
              </a:rPr>
              <a:t>B                                 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5 dòng 4 khe</a:t>
            </a:r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2324100" y="3313113"/>
            <a:ext cx="5867400" cy="4905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b="1">
                <a:solidFill>
                  <a:srgbClr val="0000CC"/>
                </a:solidFill>
                <a:latin typeface="Arial" charset="0"/>
              </a:rPr>
              <a:t>C		 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4 dòng 4 khe</a:t>
            </a:r>
          </a:p>
        </p:txBody>
      </p:sp>
      <p:sp>
        <p:nvSpPr>
          <p:cNvPr id="24584" name="AutoShape 8"/>
          <p:cNvSpPr>
            <a:spLocks noChangeArrowheads="1"/>
          </p:cNvSpPr>
          <p:nvPr/>
        </p:nvSpPr>
        <p:spPr bwMode="auto">
          <a:xfrm>
            <a:off x="533400" y="211138"/>
            <a:ext cx="7772400" cy="779462"/>
          </a:xfrm>
          <a:prstGeom prst="flowChartAlternateProcess">
            <a:avLst/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sz="2400" b="1">
                <a:solidFill>
                  <a:srgbClr val="000066"/>
                </a:solidFill>
                <a:latin typeface="Arial" charset="0"/>
              </a:rPr>
              <a:t>Câu 3: Khuông nhạc gồm 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mấy dòng</a:t>
            </a:r>
            <a:r>
              <a:rPr lang="en-US" sz="2400" b="1">
                <a:solidFill>
                  <a:srgbClr val="000066"/>
                </a:solidFill>
                <a:latin typeface="Arial" charset="0"/>
              </a:rPr>
              <a:t>? 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Mấy khe</a:t>
            </a:r>
            <a:r>
              <a:rPr lang="en-US" sz="2400" b="1">
                <a:solidFill>
                  <a:srgbClr val="000066"/>
                </a:solidFill>
                <a:latin typeface="Arial" charset="0"/>
              </a:rPr>
              <a:t>?</a:t>
            </a:r>
          </a:p>
        </p:txBody>
      </p:sp>
      <p:sp>
        <p:nvSpPr>
          <p:cNvPr id="24585" name="AutoShape 9"/>
          <p:cNvSpPr>
            <a:spLocks noChangeArrowheads="1"/>
          </p:cNvSpPr>
          <p:nvPr/>
        </p:nvSpPr>
        <p:spPr bwMode="auto">
          <a:xfrm>
            <a:off x="455613" y="4648200"/>
            <a:ext cx="7848600" cy="1566863"/>
          </a:xfrm>
          <a:prstGeom prst="leftArrow">
            <a:avLst>
              <a:gd name="adj1" fmla="val 29120"/>
              <a:gd name="adj2" fmla="val 1925"/>
            </a:avLst>
          </a:prstGeom>
          <a:gradFill rotWithShape="1">
            <a:gsLst>
              <a:gs pos="0">
                <a:srgbClr val="00FFFF"/>
              </a:gs>
              <a:gs pos="100000">
                <a:srgbClr val="FFFF66">
                  <a:alpha val="70000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sz="1600" b="1">
                <a:solidFill>
                  <a:srgbClr val="660033"/>
                </a:solidFill>
                <a:latin typeface="Arial" charset="0"/>
              </a:rPr>
              <a:t>ĐÁP ÁN ĐÚNG</a:t>
            </a:r>
            <a:r>
              <a:rPr lang="en-US" sz="1600" b="1">
                <a:latin typeface="Arial" charset="0"/>
              </a:rPr>
              <a:t>: 			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B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333375" y="1635125"/>
            <a:ext cx="304800" cy="914400"/>
          </a:xfrm>
          <a:prstGeom prst="rect">
            <a:avLst/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342900" y="1643063"/>
            <a:ext cx="304800" cy="914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4589" name="AutoShape 13"/>
          <p:cNvSpPr>
            <a:spLocks noChangeArrowheads="1"/>
          </p:cNvSpPr>
          <p:nvPr/>
        </p:nvSpPr>
        <p:spPr bwMode="auto">
          <a:xfrm>
            <a:off x="333375" y="2549525"/>
            <a:ext cx="1371600" cy="762000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>
                <a:solidFill>
                  <a:srgbClr val="D60093"/>
                </a:solidFill>
                <a:latin typeface="Arial" charset="0"/>
              </a:rPr>
              <a:t>Hết giờ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31788" y="5686425"/>
            <a:ext cx="8072437" cy="458788"/>
            <a:chOff x="144" y="3504"/>
            <a:chExt cx="5085" cy="289"/>
          </a:xfrm>
        </p:grpSpPr>
        <p:pic>
          <p:nvPicPr>
            <p:cNvPr id="14354" name="Picture 15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4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5" name="Picture 16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3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6" name="Picture 17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6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7" name="Picture 18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95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8" name="Picture 19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8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9" name="Picture 20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67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0" name="Picture 21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0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1" name="Picture 22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39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2" name="Picture 23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72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3" name="Picture 24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11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4" name="Picture 25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44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5" name="Picture 26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845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6" name="Picture 27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80" y="350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7" name="Picture 28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44" y="350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1447800" y="1219200"/>
            <a:ext cx="5810250" cy="3894138"/>
            <a:chOff x="1008" y="463"/>
            <a:chExt cx="3660" cy="2453"/>
          </a:xfrm>
        </p:grpSpPr>
        <p:sp>
          <p:nvSpPr>
            <p:cNvPr id="14352" name="AutoShape 30"/>
            <p:cNvSpPr>
              <a:spLocks noChangeArrowheads="1"/>
            </p:cNvSpPr>
            <p:nvPr/>
          </p:nvSpPr>
          <p:spPr bwMode="auto">
            <a:xfrm>
              <a:off x="2268" y="463"/>
              <a:ext cx="2400" cy="960"/>
            </a:xfrm>
            <a:prstGeom prst="cloudCallout">
              <a:avLst>
                <a:gd name="adj1" fmla="val -44083"/>
                <a:gd name="adj2" fmla="val 86667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en-US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Chúc mừng! Nhóm bạn </a:t>
              </a:r>
              <a:r>
                <a:rPr lang="vi-VN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đ</a:t>
              </a:r>
              <a:r>
                <a:rPr lang="en-US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ã có phần th</a:t>
              </a:r>
              <a:r>
                <a:rPr lang="vi-VN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ư</a:t>
              </a:r>
              <a:r>
                <a:rPr lang="en-US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ởng là một tràng pháo tay.</a:t>
              </a:r>
            </a:p>
          </p:txBody>
        </p:sp>
        <p:pic>
          <p:nvPicPr>
            <p:cNvPr id="14353" name="Picture 31" descr="Nguoi 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008" y="912"/>
              <a:ext cx="1242" cy="20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351" name="AutoShape 3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67400" y="6248400"/>
            <a:ext cx="457200" cy="304800"/>
          </a:xfrm>
          <a:prstGeom prst="actionButtonInformatio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6" dur="100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385" decel="100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385" decel="100000"/>
                                        <p:tgtEl>
                                          <p:spTgt spid="2458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385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385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45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80"/>
                  </p:tgtEl>
                </p:cond>
              </p:nextCondLst>
            </p:seq>
          </p:childTnLst>
        </p:cTn>
      </p:par>
    </p:tnLst>
    <p:bldLst>
      <p:bldP spid="24578" grpId="0" animBg="1"/>
      <p:bldP spid="24579" grpId="0" animBg="1"/>
      <p:bldP spid="24581" grpId="0" animBg="1"/>
      <p:bldP spid="24582" grpId="0" animBg="1"/>
      <p:bldP spid="24583" grpId="0" animBg="1"/>
      <p:bldP spid="24584" grpId="0" animBg="1"/>
      <p:bldP spid="24585" grpId="0" animBg="1"/>
      <p:bldP spid="24585" grpId="1" animBg="1"/>
      <p:bldP spid="24587" grpId="0" animBg="1"/>
      <p:bldP spid="24588" grpId="0" animBg="1"/>
      <p:bldP spid="2458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8305800" y="138113"/>
            <a:ext cx="423863" cy="5791200"/>
          </a:xfrm>
          <a:prstGeom prst="flowChartAlternateProcess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sz="1600">
              <a:solidFill>
                <a:srgbClr val="9999FF"/>
              </a:solidFill>
              <a:latin typeface="Arial" charset="0"/>
            </a:endParaRPr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2762250" y="4414838"/>
            <a:ext cx="5410200" cy="43338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sz="2000" b="1">
                <a:solidFill>
                  <a:srgbClr val="0000CC"/>
                </a:solidFill>
                <a:latin typeface="Arial" charset="0"/>
              </a:rPr>
              <a:t>D                cả 3 </a:t>
            </a:r>
            <a:r>
              <a:rPr lang="vi-VN" sz="2000" b="1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0000CC"/>
                </a:solidFill>
                <a:latin typeface="Arial" charset="0"/>
              </a:rPr>
              <a:t>áp án trên </a:t>
            </a:r>
            <a:r>
              <a:rPr lang="vi-VN" sz="2000" b="1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0000CC"/>
                </a:solidFill>
                <a:latin typeface="Arial" charset="0"/>
              </a:rPr>
              <a:t>ều </a:t>
            </a:r>
            <a:r>
              <a:rPr lang="vi-VN" sz="2000" b="1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0000CC"/>
                </a:solidFill>
                <a:latin typeface="Arial" charset="0"/>
              </a:rPr>
              <a:t>úng</a:t>
            </a:r>
            <a:r>
              <a:rPr lang="en-US" sz="1600"/>
              <a:t> </a:t>
            </a:r>
            <a:r>
              <a:rPr lang="en-US" b="1">
                <a:solidFill>
                  <a:srgbClr val="0000CC"/>
                </a:solidFill>
                <a:latin typeface="Arial" charset="0"/>
              </a:rPr>
              <a:t>	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4648200" y="6172200"/>
            <a:ext cx="838200" cy="457200"/>
          </a:xfrm>
          <a:prstGeom prst="rect">
            <a:avLst/>
          </a:prstGeom>
          <a:solidFill>
            <a:srgbClr val="CCFFFF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1600" b="1">
                <a:solidFill>
                  <a:srgbClr val="FF3300"/>
                </a:solidFill>
                <a:latin typeface="Arial" charset="0"/>
              </a:rPr>
              <a:t>Đáp án</a:t>
            </a: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1466850" y="1344613"/>
            <a:ext cx="6705600" cy="4572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b="1">
                <a:solidFill>
                  <a:schemeClr val="bg2"/>
                </a:solidFill>
                <a:latin typeface="Arial" charset="0"/>
              </a:rPr>
              <a:t>A		        	</a:t>
            </a:r>
            <a:r>
              <a:rPr lang="en-US" sz="2000" b="1">
                <a:solidFill>
                  <a:schemeClr val="bg2"/>
                </a:solidFill>
                <a:latin typeface="Arial" charset="0"/>
              </a:rPr>
              <a:t>giữa khuông nhạc</a:t>
            </a:r>
            <a:r>
              <a:rPr lang="en-US" sz="2000">
                <a:solidFill>
                  <a:schemeClr val="bg2"/>
                </a:solidFill>
                <a:latin typeface="Arial" charset="0"/>
              </a:rPr>
              <a:t> </a:t>
            </a:r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1943100" y="2322513"/>
            <a:ext cx="6248400" cy="457200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b="1">
                <a:solidFill>
                  <a:schemeClr val="bg2"/>
                </a:solidFill>
                <a:latin typeface="Arial" charset="0"/>
              </a:rPr>
              <a:t>B                                 </a:t>
            </a:r>
            <a:r>
              <a:rPr lang="en-US" sz="2000" b="1">
                <a:solidFill>
                  <a:schemeClr val="bg2"/>
                </a:solidFill>
                <a:latin typeface="Arial" charset="0"/>
              </a:rPr>
              <a:t>cuối khuông nhạc</a:t>
            </a:r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2324100" y="3313113"/>
            <a:ext cx="5867400" cy="490537"/>
          </a:xfrm>
          <a:prstGeom prst="flowChartAlternateProcess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b="1">
                <a:solidFill>
                  <a:schemeClr val="bg2"/>
                </a:solidFill>
                <a:latin typeface="Arial" charset="0"/>
              </a:rPr>
              <a:t>C		 </a:t>
            </a:r>
            <a:r>
              <a:rPr lang="vi-VN" sz="2000" b="1">
                <a:solidFill>
                  <a:schemeClr val="bg2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chemeClr val="bg2"/>
                </a:solidFill>
                <a:latin typeface="Arial" charset="0"/>
              </a:rPr>
              <a:t>ầu khuông nhạc</a:t>
            </a:r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533400" y="211138"/>
            <a:ext cx="7772400" cy="779462"/>
          </a:xfrm>
          <a:prstGeom prst="flowChartAlternateProcess">
            <a:avLst/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sz="2400">
                <a:solidFill>
                  <a:schemeClr val="bg1"/>
                </a:solidFill>
                <a:latin typeface="Arial" charset="0"/>
              </a:rPr>
              <a:t>Câu 4: Khóa Son nằm ở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âu trên khuông nhạc?</a:t>
            </a:r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455613" y="4648200"/>
            <a:ext cx="7848600" cy="1566863"/>
          </a:xfrm>
          <a:prstGeom prst="leftArrow">
            <a:avLst>
              <a:gd name="adj1" fmla="val 29120"/>
              <a:gd name="adj2" fmla="val 1925"/>
            </a:avLst>
          </a:prstGeom>
          <a:gradFill rotWithShape="1">
            <a:gsLst>
              <a:gs pos="0">
                <a:srgbClr val="00FFFF"/>
              </a:gs>
              <a:gs pos="100000">
                <a:srgbClr val="FFFF66">
                  <a:alpha val="70000"/>
                </a:srgbClr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just" eaLnBrk="1" hangingPunct="1"/>
            <a:r>
              <a:rPr lang="en-US" sz="1600" b="1">
                <a:solidFill>
                  <a:srgbClr val="660033"/>
                </a:solidFill>
                <a:latin typeface="Arial" charset="0"/>
              </a:rPr>
              <a:t>ĐÁP ÁN ĐÚNG</a:t>
            </a:r>
            <a:r>
              <a:rPr lang="en-US" sz="1600" b="1">
                <a:latin typeface="Arial" charset="0"/>
              </a:rPr>
              <a:t>: 			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C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333375" y="1635125"/>
            <a:ext cx="304800" cy="914400"/>
          </a:xfrm>
          <a:prstGeom prst="rect">
            <a:avLst/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342900" y="1643063"/>
            <a:ext cx="304800" cy="914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6637" name="AutoShape 13"/>
          <p:cNvSpPr>
            <a:spLocks noChangeArrowheads="1"/>
          </p:cNvSpPr>
          <p:nvPr/>
        </p:nvSpPr>
        <p:spPr bwMode="auto">
          <a:xfrm>
            <a:off x="333375" y="2549525"/>
            <a:ext cx="1371600" cy="762000"/>
          </a:xfrm>
          <a:prstGeom prst="irregularSeal1">
            <a:avLst/>
          </a:prstGeom>
          <a:solidFill>
            <a:srgbClr val="FFFF00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>
                <a:solidFill>
                  <a:srgbClr val="D60093"/>
                </a:solidFill>
                <a:latin typeface="Arial" charset="0"/>
              </a:rPr>
              <a:t>Hết giờ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31788" y="5686425"/>
            <a:ext cx="8072437" cy="458788"/>
            <a:chOff x="144" y="3504"/>
            <a:chExt cx="5085" cy="289"/>
          </a:xfrm>
        </p:grpSpPr>
        <p:pic>
          <p:nvPicPr>
            <p:cNvPr id="15378" name="Picture 15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4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79" name="Picture 16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3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0" name="Picture 17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6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1" name="Picture 18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95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2" name="Picture 19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8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3" name="Picture 20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67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4" name="Picture 21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0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5" name="Picture 22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39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6" name="Picture 23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72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7" name="Picture 24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112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8" name="Picture 25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448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9" name="Picture 26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845" y="3505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90" name="Picture 27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80" y="350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91" name="Picture 28" descr="Magnolia-01-june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44" y="350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1066800" y="1295400"/>
            <a:ext cx="7086600" cy="3894138"/>
            <a:chOff x="1008" y="463"/>
            <a:chExt cx="3660" cy="2453"/>
          </a:xfrm>
        </p:grpSpPr>
        <p:sp>
          <p:nvSpPr>
            <p:cNvPr id="15376" name="AutoShape 30"/>
            <p:cNvSpPr>
              <a:spLocks noChangeArrowheads="1"/>
            </p:cNvSpPr>
            <p:nvPr/>
          </p:nvSpPr>
          <p:spPr bwMode="auto">
            <a:xfrm>
              <a:off x="2268" y="463"/>
              <a:ext cx="2400" cy="960"/>
            </a:xfrm>
            <a:prstGeom prst="cloudCallout">
              <a:avLst>
                <a:gd name="adj1" fmla="val -44083"/>
                <a:gd name="adj2" fmla="val 86667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r>
                <a:rPr lang="en-US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Chúc mừng! Nhóm bạn </a:t>
              </a:r>
              <a:r>
                <a:rPr lang="vi-VN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đ</a:t>
              </a:r>
              <a:r>
                <a:rPr lang="en-US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ã có phần th</a:t>
              </a:r>
              <a:r>
                <a:rPr lang="vi-VN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ư</a:t>
              </a:r>
              <a:r>
                <a:rPr lang="en-US" sz="1600" b="1" i="1">
                  <a:solidFill>
                    <a:srgbClr val="FF0000"/>
                  </a:solidFill>
                  <a:latin typeface="Arial" charset="0"/>
                  <a:cs typeface="Arial" charset="0"/>
                </a:rPr>
                <a:t>ởng là một món quà</a:t>
              </a:r>
            </a:p>
          </p:txBody>
        </p:sp>
        <p:pic>
          <p:nvPicPr>
            <p:cNvPr id="15377" name="Picture 31" descr="Nguoi 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008" y="912"/>
              <a:ext cx="1242" cy="20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375" name="AutoShape 3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867400" y="6248400"/>
            <a:ext cx="457200" cy="304800"/>
          </a:xfrm>
          <a:prstGeom prst="actionButtonInformatio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6" dur="10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5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385" decel="100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385" decel="100000"/>
                                        <p:tgtEl>
                                          <p:spTgt spid="2663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385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385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66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28"/>
                  </p:tgtEl>
                </p:cond>
              </p:nextCondLst>
            </p:seq>
          </p:childTnLst>
        </p:cTn>
      </p:par>
    </p:tnLst>
    <p:bldLst>
      <p:bldP spid="26626" grpId="0" animBg="1"/>
      <p:bldP spid="26627" grpId="0" animBg="1"/>
      <p:bldP spid="26629" grpId="0" animBg="1"/>
      <p:bldP spid="26630" grpId="0" animBg="1"/>
      <p:bldP spid="26631" grpId="0" animBg="1"/>
      <p:bldP spid="26632" grpId="0" animBg="1"/>
      <p:bldP spid="26633" grpId="0" animBg="1"/>
      <p:bldP spid="26633" grpId="1" animBg="1"/>
      <p:bldP spid="26635" grpId="0" animBg="1"/>
      <p:bldP spid="26636" grpId="0" animBg="1"/>
      <p:bldP spid="266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3200400" y="533400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u="sng">
                <a:solidFill>
                  <a:srgbClr val="FFFFFF"/>
                </a:solidFill>
                <a:latin typeface="Arial" charset="0"/>
              </a:rPr>
              <a:t>Âm nhac</a:t>
            </a:r>
            <a:r>
              <a:rPr lang="en-US" sz="2800">
                <a:solidFill>
                  <a:srgbClr val="FFFFFF"/>
                </a:solidFill>
                <a:latin typeface="Arial" charset="0"/>
              </a:rPr>
              <a:t>:</a:t>
            </a:r>
          </a:p>
        </p:txBody>
      </p:sp>
      <p:sp>
        <p:nvSpPr>
          <p:cNvPr id="6147" name="WordArt 6"/>
          <p:cNvSpPr>
            <a:spLocks noChangeArrowheads="1" noChangeShapeType="1" noTextEdit="1"/>
          </p:cNvSpPr>
          <p:nvPr/>
        </p:nvSpPr>
        <p:spPr bwMode="auto">
          <a:xfrm>
            <a:off x="1676400" y="2514600"/>
            <a:ext cx="6096000" cy="1447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r>
              <a:rPr lang="en-US" sz="28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Kiểm tra bài cũ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3200400" y="5334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u="sng">
                <a:solidFill>
                  <a:srgbClr val="FFFFFF"/>
                </a:solidFill>
                <a:latin typeface="Arial" charset="0"/>
              </a:rPr>
              <a:t>Âm nhac</a:t>
            </a:r>
            <a:r>
              <a:rPr lang="en-US" sz="2400">
                <a:solidFill>
                  <a:srgbClr val="FFFFFF"/>
                </a:solidFill>
                <a:latin typeface="Arial" charset="0"/>
              </a:rPr>
              <a:t>: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447800" y="1143000"/>
            <a:ext cx="624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FFCC66"/>
                </a:solidFill>
                <a:latin typeface="Arial" charset="0"/>
              </a:rPr>
              <a:t>- Ôn tập bài hát Cùng múa hát dưới trăng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1447800" y="1614488"/>
            <a:ext cx="5867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FFCC66"/>
                </a:solidFill>
                <a:latin typeface="Arial" charset="0"/>
              </a:rPr>
              <a:t>- Giới thiệu khuông nhạc và khóa 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200400" y="5334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u="sng">
                <a:solidFill>
                  <a:srgbClr val="FFFFFF"/>
                </a:solidFill>
                <a:latin typeface="Arial" charset="0"/>
              </a:rPr>
              <a:t>Âm nhac</a:t>
            </a:r>
            <a:r>
              <a:rPr lang="en-US" sz="2400">
                <a:solidFill>
                  <a:srgbClr val="FFFFFF"/>
                </a:solidFill>
                <a:latin typeface="Arial" charset="0"/>
              </a:rPr>
              <a:t>: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447800" y="1143000"/>
            <a:ext cx="624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FFCC66"/>
                </a:solidFill>
                <a:latin typeface="Arial" charset="0"/>
              </a:rPr>
              <a:t>- Ôn tập bài hát Cùng múa hát dưới trăng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447800" y="1614488"/>
            <a:ext cx="5867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FFCC66"/>
                </a:solidFill>
                <a:latin typeface="Arial" charset="0"/>
              </a:rPr>
              <a:t>- Giới thiệu khuông nhạc và khóa son</a:t>
            </a: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533400" y="2209800"/>
            <a:ext cx="624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  <a:latin typeface="Arial" charset="0"/>
              </a:rPr>
              <a:t>- Ôn tập bài hát Cùng múa hát dưới trăng</a:t>
            </a:r>
          </a:p>
        </p:txBody>
      </p:sp>
    </p:spTree>
    <p:controls>
      <p:control spid="1026" name="ShockwaveFlash1" r:id="rId2" imgW="5486400" imgH="358128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ChangeArrowheads="1"/>
          </p:cNvSpPr>
          <p:nvPr/>
        </p:nvSpPr>
        <p:spPr bwMode="auto">
          <a:xfrm>
            <a:off x="3200400" y="5334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u="sng">
                <a:solidFill>
                  <a:srgbClr val="FFFFFF"/>
                </a:solidFill>
                <a:latin typeface="Arial" charset="0"/>
              </a:rPr>
              <a:t>Âm nhac</a:t>
            </a:r>
            <a:r>
              <a:rPr lang="en-US" sz="2400">
                <a:solidFill>
                  <a:srgbClr val="FFFFFF"/>
                </a:solidFill>
                <a:latin typeface="Arial" charset="0"/>
              </a:rPr>
              <a:t>:</a:t>
            </a:r>
          </a:p>
        </p:txBody>
      </p:sp>
      <p:sp>
        <p:nvSpPr>
          <p:cNvPr id="8195" name="Rectangle 6"/>
          <p:cNvSpPr>
            <a:spLocks noChangeArrowheads="1"/>
          </p:cNvSpPr>
          <p:nvPr/>
        </p:nvSpPr>
        <p:spPr bwMode="auto">
          <a:xfrm>
            <a:off x="1447800" y="1143000"/>
            <a:ext cx="624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FFCC66"/>
                </a:solidFill>
                <a:latin typeface="Arial" charset="0"/>
              </a:rPr>
              <a:t>- Ôn tập bài hát Cùng múa hát dưới trăng</a:t>
            </a:r>
          </a:p>
        </p:txBody>
      </p:sp>
      <p:sp>
        <p:nvSpPr>
          <p:cNvPr id="8196" name="Rectangle 7"/>
          <p:cNvSpPr>
            <a:spLocks noChangeArrowheads="1"/>
          </p:cNvSpPr>
          <p:nvPr/>
        </p:nvSpPr>
        <p:spPr bwMode="auto">
          <a:xfrm>
            <a:off x="1447800" y="1614488"/>
            <a:ext cx="5867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FFCC66"/>
                </a:solidFill>
                <a:latin typeface="Arial" charset="0"/>
              </a:rPr>
              <a:t>- Giới thiệu khuông nhạc và khóa son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685800" y="22098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</a:t>
            </a:r>
            <a:r>
              <a:rPr lang="en-US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S</a:t>
            </a:r>
            <a:r>
              <a:rPr lang="vi-VN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ơ</a:t>
            </a:r>
            <a:r>
              <a:rPr lang="en-US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 Ca: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		Mặt tr</a:t>
            </a:r>
            <a:r>
              <a:rPr lang="vi-VN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 tròn nhô lên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	          			Tỏa sáng xanh khu rừng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Hoạ Mi: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	Thỏ mẹ và Thỏ con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 		          		Nắm tay cùng vui múa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Vành KHuyên: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	H</a:t>
            </a:r>
            <a:r>
              <a:rPr lang="vi-VN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ươ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u, Nai, Sóc </a:t>
            </a:r>
            <a:r>
              <a:rPr lang="vi-VN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ến xem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	          			Xin mời vào nhảy cùng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Cả lớp  :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			La la lá la lá la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	         			Cùng múa hát d</a:t>
            </a:r>
            <a:r>
              <a:rPr lang="vi-VN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ới tr</a:t>
            </a:r>
            <a:r>
              <a:rPr lang="vi-VN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    			La la lá la lá la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	         			Cùng múa hát d</a:t>
            </a:r>
            <a:r>
              <a:rPr lang="vi-VN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ới tr</a:t>
            </a:r>
            <a:r>
              <a:rPr lang="vi-VN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tx1"/>
              </a:buClr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9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9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1000"/>
                                        <p:tgtEl>
                                          <p:spTgt spid="92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92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92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2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2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2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2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2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2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2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3543300" y="390525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u="sng">
                <a:solidFill>
                  <a:srgbClr val="FFFFFF"/>
                </a:solidFill>
                <a:latin typeface="Arial" charset="0"/>
              </a:rPr>
              <a:t>Âm nhac</a:t>
            </a:r>
            <a:r>
              <a:rPr lang="en-US" sz="2000">
                <a:solidFill>
                  <a:srgbClr val="FFFFFF"/>
                </a:solidFill>
                <a:latin typeface="Arial" charset="0"/>
              </a:rPr>
              <a:t>: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1919288" y="728663"/>
            <a:ext cx="624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CC66"/>
                </a:solidFill>
                <a:latin typeface="Arial" charset="0"/>
              </a:rPr>
              <a:t>- Ôn tập bài hát Cùng múa hát dưới trăng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1919288" y="120015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CC66"/>
                </a:solidFill>
                <a:latin typeface="Arial" charset="0"/>
              </a:rPr>
              <a:t>- Giới thiệu khuông nhạc và khóa son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066800" y="1828800"/>
            <a:ext cx="2971800" cy="4572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eaLnBrk="1" hangingPunct="1">
              <a:defRPr/>
            </a:pPr>
            <a:r>
              <a:rPr lang="en-US" sz="2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KHUÔNG NHẠC: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609600" y="2438400"/>
            <a:ext cx="8229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Khuông nhạc gồm 5 dòng kẻ song song cách 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ều và có 4 khe. Tất cả 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ếm từ d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ới lên trên.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838200" y="3505200"/>
            <a:ext cx="7620000" cy="1695450"/>
            <a:chOff x="480" y="2112"/>
            <a:chExt cx="4800" cy="1068"/>
          </a:xfrm>
        </p:grpSpPr>
        <p:sp>
          <p:nvSpPr>
            <p:cNvPr id="9226" name="Text Box 10"/>
            <p:cNvSpPr txBox="1">
              <a:spLocks noChangeArrowheads="1"/>
            </p:cNvSpPr>
            <p:nvPr/>
          </p:nvSpPr>
          <p:spPr bwMode="auto">
            <a:xfrm>
              <a:off x="1440" y="2515"/>
              <a:ext cx="336" cy="2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>
                  <a:latin typeface="Arial" charset="0"/>
                </a:rPr>
                <a:t>3</a:t>
              </a:r>
            </a:p>
          </p:txBody>
        </p:sp>
        <p:grpSp>
          <p:nvGrpSpPr>
            <p:cNvPr id="9227" name="Group 11"/>
            <p:cNvGrpSpPr>
              <a:grpSpLocks/>
            </p:cNvGrpSpPr>
            <p:nvPr/>
          </p:nvGrpSpPr>
          <p:grpSpPr bwMode="auto">
            <a:xfrm>
              <a:off x="480" y="2112"/>
              <a:ext cx="4800" cy="1068"/>
              <a:chOff x="480" y="2064"/>
              <a:chExt cx="4800" cy="1068"/>
            </a:xfrm>
          </p:grpSpPr>
          <p:grpSp>
            <p:nvGrpSpPr>
              <p:cNvPr id="9228" name="Group 12"/>
              <p:cNvGrpSpPr>
                <a:grpSpLocks/>
              </p:cNvGrpSpPr>
              <p:nvPr/>
            </p:nvGrpSpPr>
            <p:grpSpPr bwMode="auto">
              <a:xfrm>
                <a:off x="480" y="2208"/>
                <a:ext cx="4800" cy="816"/>
                <a:chOff x="480" y="2352"/>
                <a:chExt cx="4800" cy="576"/>
              </a:xfrm>
            </p:grpSpPr>
            <p:sp>
              <p:nvSpPr>
                <p:cNvPr id="9237" name="Line 13"/>
                <p:cNvSpPr>
                  <a:spLocks noChangeShapeType="1"/>
                </p:cNvSpPr>
                <p:nvPr/>
              </p:nvSpPr>
              <p:spPr bwMode="auto">
                <a:xfrm>
                  <a:off x="480" y="2352"/>
                  <a:ext cx="480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38" name="Line 14"/>
                <p:cNvSpPr>
                  <a:spLocks noChangeShapeType="1"/>
                </p:cNvSpPr>
                <p:nvPr/>
              </p:nvSpPr>
              <p:spPr bwMode="auto">
                <a:xfrm>
                  <a:off x="480" y="2496"/>
                  <a:ext cx="480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39" name="Line 15"/>
                <p:cNvSpPr>
                  <a:spLocks noChangeShapeType="1"/>
                </p:cNvSpPr>
                <p:nvPr/>
              </p:nvSpPr>
              <p:spPr bwMode="auto">
                <a:xfrm>
                  <a:off x="480" y="2640"/>
                  <a:ext cx="480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0" name="Line 16"/>
                <p:cNvSpPr>
                  <a:spLocks noChangeShapeType="1"/>
                </p:cNvSpPr>
                <p:nvPr/>
              </p:nvSpPr>
              <p:spPr bwMode="auto">
                <a:xfrm>
                  <a:off x="480" y="2784"/>
                  <a:ext cx="480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1" name="Line 17"/>
                <p:cNvSpPr>
                  <a:spLocks noChangeShapeType="1"/>
                </p:cNvSpPr>
                <p:nvPr/>
              </p:nvSpPr>
              <p:spPr bwMode="auto">
                <a:xfrm>
                  <a:off x="480" y="2928"/>
                  <a:ext cx="480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29" name="Text Box 18"/>
              <p:cNvSpPr txBox="1">
                <a:spLocks noChangeArrowheads="1"/>
              </p:cNvSpPr>
              <p:nvPr/>
            </p:nvSpPr>
            <p:spPr bwMode="auto">
              <a:xfrm>
                <a:off x="1440" y="2880"/>
                <a:ext cx="33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1</a:t>
                </a:r>
              </a:p>
            </p:txBody>
          </p:sp>
          <p:sp>
            <p:nvSpPr>
              <p:cNvPr id="9230" name="Text Box 19"/>
              <p:cNvSpPr txBox="1">
                <a:spLocks noChangeArrowheads="1"/>
              </p:cNvSpPr>
              <p:nvPr/>
            </p:nvSpPr>
            <p:spPr bwMode="auto">
              <a:xfrm>
                <a:off x="1440" y="2688"/>
                <a:ext cx="336" cy="25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2</a:t>
                </a:r>
              </a:p>
            </p:txBody>
          </p:sp>
          <p:sp>
            <p:nvSpPr>
              <p:cNvPr id="9231" name="Text Box 20"/>
              <p:cNvSpPr txBox="1">
                <a:spLocks noChangeArrowheads="1"/>
              </p:cNvSpPr>
              <p:nvPr/>
            </p:nvSpPr>
            <p:spPr bwMode="auto">
              <a:xfrm>
                <a:off x="1440" y="2275"/>
                <a:ext cx="336" cy="25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4</a:t>
                </a:r>
              </a:p>
            </p:txBody>
          </p:sp>
          <p:sp>
            <p:nvSpPr>
              <p:cNvPr id="9232" name="Text Box 21"/>
              <p:cNvSpPr txBox="1">
                <a:spLocks noChangeArrowheads="1"/>
              </p:cNvSpPr>
              <p:nvPr/>
            </p:nvSpPr>
            <p:spPr bwMode="auto">
              <a:xfrm>
                <a:off x="1440" y="2064"/>
                <a:ext cx="336" cy="25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5</a:t>
                </a:r>
              </a:p>
            </p:txBody>
          </p:sp>
          <p:sp>
            <p:nvSpPr>
              <p:cNvPr id="9233" name="Text Box 22"/>
              <p:cNvSpPr txBox="1">
                <a:spLocks noChangeArrowheads="1"/>
              </p:cNvSpPr>
              <p:nvPr/>
            </p:nvSpPr>
            <p:spPr bwMode="auto">
              <a:xfrm>
                <a:off x="3456" y="2784"/>
                <a:ext cx="33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1</a:t>
                </a:r>
              </a:p>
            </p:txBody>
          </p:sp>
          <p:sp>
            <p:nvSpPr>
              <p:cNvPr id="9234" name="Text Box 23"/>
              <p:cNvSpPr txBox="1">
                <a:spLocks noChangeArrowheads="1"/>
              </p:cNvSpPr>
              <p:nvPr/>
            </p:nvSpPr>
            <p:spPr bwMode="auto">
              <a:xfrm>
                <a:off x="3456" y="2592"/>
                <a:ext cx="336" cy="25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2</a:t>
                </a:r>
              </a:p>
            </p:txBody>
          </p:sp>
          <p:sp>
            <p:nvSpPr>
              <p:cNvPr id="9235" name="Text Box 24"/>
              <p:cNvSpPr txBox="1">
                <a:spLocks noChangeArrowheads="1"/>
              </p:cNvSpPr>
              <p:nvPr/>
            </p:nvSpPr>
            <p:spPr bwMode="auto">
              <a:xfrm>
                <a:off x="3456" y="2352"/>
                <a:ext cx="336" cy="25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3</a:t>
                </a:r>
              </a:p>
            </p:txBody>
          </p:sp>
          <p:sp>
            <p:nvSpPr>
              <p:cNvPr id="9236" name="Text Box 25"/>
              <p:cNvSpPr txBox="1">
                <a:spLocks noChangeArrowheads="1"/>
              </p:cNvSpPr>
              <p:nvPr/>
            </p:nvSpPr>
            <p:spPr bwMode="auto">
              <a:xfrm>
                <a:off x="3456" y="2160"/>
                <a:ext cx="336" cy="25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4</a:t>
                </a:r>
              </a:p>
            </p:txBody>
          </p:sp>
        </p:grpSp>
      </p:grp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1295400" y="51816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latin typeface="Arial" charset="0"/>
              </a:rPr>
              <a:t>5 dòng kẻ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5029200" y="51816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latin typeface="Arial" charset="0"/>
              </a:rPr>
              <a:t>4 khe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nimBg="1"/>
      <p:bldP spid="10248" grpId="0"/>
      <p:bldP spid="10266" grpId="0"/>
      <p:bldP spid="102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143000" y="4724400"/>
            <a:ext cx="5867400" cy="609600"/>
            <a:chOff x="720" y="2976"/>
            <a:chExt cx="3696" cy="384"/>
          </a:xfrm>
        </p:grpSpPr>
        <p:sp>
          <p:nvSpPr>
            <p:cNvPr id="10252" name="Line 19"/>
            <p:cNvSpPr>
              <a:spLocks noChangeShapeType="1"/>
            </p:cNvSpPr>
            <p:nvPr/>
          </p:nvSpPr>
          <p:spPr bwMode="auto">
            <a:xfrm flipV="1">
              <a:off x="720" y="2976"/>
              <a:ext cx="3696" cy="0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Line 20"/>
            <p:cNvSpPr>
              <a:spLocks noChangeShapeType="1"/>
            </p:cNvSpPr>
            <p:nvPr/>
          </p:nvSpPr>
          <p:spPr bwMode="auto">
            <a:xfrm>
              <a:off x="720" y="3072"/>
              <a:ext cx="3696" cy="0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21"/>
            <p:cNvSpPr>
              <a:spLocks noChangeShapeType="1"/>
            </p:cNvSpPr>
            <p:nvPr/>
          </p:nvSpPr>
          <p:spPr bwMode="auto">
            <a:xfrm>
              <a:off x="720" y="3168"/>
              <a:ext cx="3696" cy="0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Line 22"/>
            <p:cNvSpPr>
              <a:spLocks noChangeShapeType="1"/>
            </p:cNvSpPr>
            <p:nvPr/>
          </p:nvSpPr>
          <p:spPr bwMode="auto">
            <a:xfrm>
              <a:off x="720" y="3264"/>
              <a:ext cx="3696" cy="0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Line 23"/>
            <p:cNvSpPr>
              <a:spLocks noChangeShapeType="1"/>
            </p:cNvSpPr>
            <p:nvPr/>
          </p:nvSpPr>
          <p:spPr bwMode="auto">
            <a:xfrm>
              <a:off x="720" y="3360"/>
              <a:ext cx="3696" cy="0"/>
            </a:xfrm>
            <a:prstGeom prst="line">
              <a:avLst/>
            </a:prstGeom>
            <a:noFill/>
            <a:ln w="2857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43300" y="390525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u="sng">
                <a:solidFill>
                  <a:srgbClr val="FFFFFF"/>
                </a:solidFill>
                <a:latin typeface="Arial" charset="0"/>
              </a:rPr>
              <a:t>Âm nhac</a:t>
            </a:r>
            <a:r>
              <a:rPr lang="en-US" sz="2000">
                <a:solidFill>
                  <a:srgbClr val="FFFFFF"/>
                </a:solidFill>
                <a:latin typeface="Arial" charset="0"/>
              </a:rPr>
              <a:t>: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919288" y="728663"/>
            <a:ext cx="624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CC66"/>
                </a:solidFill>
                <a:latin typeface="Arial" charset="0"/>
              </a:rPr>
              <a:t>- Ôn tập bài hát Cùng múa hát dưới trăng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19288" y="120015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CC66"/>
                </a:solidFill>
                <a:latin typeface="Arial" charset="0"/>
              </a:rPr>
              <a:t>- Giới thiệu khuông nhạc và khóa son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219200" y="1905000"/>
            <a:ext cx="2438400" cy="6096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eaLnBrk="1" hangingPunct="1">
              <a:defRPr/>
            </a:pPr>
            <a:r>
              <a:rPr lang="en-US" sz="2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KHÓA SON: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914400" y="2514600"/>
            <a:ext cx="8229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Khóa Son 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ặt ở vị trí nào trên khuông nhạc?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609600" y="2895600"/>
            <a:ext cx="8839200" cy="1371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Khóa Son 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ặt ở </a:t>
            </a:r>
            <a:r>
              <a:rPr lang="vi-V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ầu mỗi khuông nhạc.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971800" y="3505200"/>
            <a:ext cx="289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Khóa Son</a:t>
            </a:r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H="1">
            <a:off x="1981200" y="4038600"/>
            <a:ext cx="1066800" cy="45720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15377" name="Picture 1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58664" t="43466" r="38779" b="48012"/>
          <a:stretch>
            <a:fillRect/>
          </a:stretch>
        </p:blipFill>
        <p:spPr bwMode="auto">
          <a:xfrm>
            <a:off x="4648200" y="3276600"/>
            <a:ext cx="473075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 0.01665 C -0.025 0.01688 -0.1941 0.09063 -0.36319 0.1646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67" grpId="1"/>
      <p:bldP spid="15368" grpId="0"/>
      <p:bldP spid="15375" grpId="0"/>
      <p:bldP spid="1537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3543300" y="390525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u="sng">
                <a:solidFill>
                  <a:srgbClr val="FFFFFF"/>
                </a:solidFill>
                <a:latin typeface="Arial" charset="0"/>
              </a:rPr>
              <a:t>Âm nhac</a:t>
            </a:r>
            <a:r>
              <a:rPr lang="en-US" sz="2000">
                <a:solidFill>
                  <a:srgbClr val="FFFFFF"/>
                </a:solidFill>
                <a:latin typeface="Arial" charset="0"/>
              </a:rPr>
              <a:t>:</a:t>
            </a: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1919288" y="728663"/>
            <a:ext cx="624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CC66"/>
                </a:solidFill>
                <a:latin typeface="Arial" charset="0"/>
              </a:rPr>
              <a:t>- Ôn tập bài hát Cùng múa hát dưới trăng</a:t>
            </a: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1919288" y="120015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CC66"/>
                </a:solidFill>
                <a:latin typeface="Arial" charset="0"/>
              </a:rPr>
              <a:t>- Giới thiệu khuông nhạc và khóa son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524000" y="2057400"/>
            <a:ext cx="640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FFFFFF"/>
                </a:solidFill>
                <a:latin typeface="Arial" charset="0"/>
              </a:rPr>
              <a:t>- Tập nhận biết các nốt trên khuông nhạc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905000" y="4405313"/>
            <a:ext cx="533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Đồ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2514600" y="42672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Rê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3200400" y="41910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Mi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810000" y="4100513"/>
            <a:ext cx="53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Pha</a:t>
            </a:r>
          </a:p>
        </p:txBody>
      </p:sp>
      <p:sp>
        <p:nvSpPr>
          <p:cNvPr id="11274" name="Oval 12"/>
          <p:cNvSpPr>
            <a:spLocks noChangeArrowheads="1"/>
          </p:cNvSpPr>
          <p:nvPr/>
        </p:nvSpPr>
        <p:spPr bwMode="auto">
          <a:xfrm>
            <a:off x="2209800" y="3948113"/>
            <a:ext cx="762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1275" name="Oval 14"/>
          <p:cNvSpPr>
            <a:spLocks noChangeArrowheads="1"/>
          </p:cNvSpPr>
          <p:nvPr/>
        </p:nvSpPr>
        <p:spPr bwMode="auto">
          <a:xfrm>
            <a:off x="4800600" y="3643313"/>
            <a:ext cx="762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1276" name="Line 17"/>
          <p:cNvSpPr>
            <a:spLocks noChangeShapeType="1"/>
          </p:cNvSpPr>
          <p:nvPr/>
        </p:nvSpPr>
        <p:spPr bwMode="auto">
          <a:xfrm flipV="1">
            <a:off x="1219200" y="3271838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7" name="Line 18"/>
          <p:cNvSpPr>
            <a:spLocks noChangeShapeType="1"/>
          </p:cNvSpPr>
          <p:nvPr/>
        </p:nvSpPr>
        <p:spPr bwMode="auto">
          <a:xfrm>
            <a:off x="1219200" y="3424238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8" name="Line 19"/>
          <p:cNvSpPr>
            <a:spLocks noChangeShapeType="1"/>
          </p:cNvSpPr>
          <p:nvPr/>
        </p:nvSpPr>
        <p:spPr bwMode="auto">
          <a:xfrm>
            <a:off x="1219200" y="3576638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9" name="Line 20"/>
          <p:cNvSpPr>
            <a:spLocks noChangeShapeType="1"/>
          </p:cNvSpPr>
          <p:nvPr/>
        </p:nvSpPr>
        <p:spPr bwMode="auto">
          <a:xfrm>
            <a:off x="1219200" y="3729038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0" name="Line 21"/>
          <p:cNvSpPr>
            <a:spLocks noChangeShapeType="1"/>
          </p:cNvSpPr>
          <p:nvPr/>
        </p:nvSpPr>
        <p:spPr bwMode="auto">
          <a:xfrm>
            <a:off x="1219200" y="3881438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1" name="Oval 23"/>
          <p:cNvSpPr>
            <a:spLocks noChangeArrowheads="1"/>
          </p:cNvSpPr>
          <p:nvPr/>
        </p:nvSpPr>
        <p:spPr bwMode="auto">
          <a:xfrm>
            <a:off x="4114800" y="3719513"/>
            <a:ext cx="762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1282" name="Oval 24"/>
          <p:cNvSpPr>
            <a:spLocks noChangeArrowheads="1"/>
          </p:cNvSpPr>
          <p:nvPr/>
        </p:nvSpPr>
        <p:spPr bwMode="auto">
          <a:xfrm>
            <a:off x="5410200" y="3567113"/>
            <a:ext cx="762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1283" name="Oval 25"/>
          <p:cNvSpPr>
            <a:spLocks noChangeArrowheads="1"/>
          </p:cNvSpPr>
          <p:nvPr/>
        </p:nvSpPr>
        <p:spPr bwMode="auto">
          <a:xfrm>
            <a:off x="6248400" y="3490913"/>
            <a:ext cx="762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1284" name="Oval 26"/>
          <p:cNvSpPr>
            <a:spLocks noChangeArrowheads="1"/>
          </p:cNvSpPr>
          <p:nvPr/>
        </p:nvSpPr>
        <p:spPr bwMode="auto">
          <a:xfrm>
            <a:off x="3505200" y="3795713"/>
            <a:ext cx="762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1285" name="Oval 27"/>
          <p:cNvSpPr>
            <a:spLocks noChangeArrowheads="1"/>
          </p:cNvSpPr>
          <p:nvPr/>
        </p:nvSpPr>
        <p:spPr bwMode="auto">
          <a:xfrm>
            <a:off x="2819400" y="3871913"/>
            <a:ext cx="76200" cy="152400"/>
          </a:xfrm>
          <a:prstGeom prst="ellipse">
            <a:avLst/>
          </a:prstGeom>
          <a:solidFill>
            <a:schemeClr val="bg2"/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1286" name="Line 28"/>
          <p:cNvSpPr>
            <a:spLocks noChangeShapeType="1"/>
          </p:cNvSpPr>
          <p:nvPr/>
        </p:nvSpPr>
        <p:spPr bwMode="auto">
          <a:xfrm>
            <a:off x="2133600" y="402431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4495800" y="4024313"/>
            <a:ext cx="609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Son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5181600" y="3948113"/>
            <a:ext cx="533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La</a:t>
            </a: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5943600" y="3871913"/>
            <a:ext cx="533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>
                <a:solidFill>
                  <a:srgbClr val="FFFFFF"/>
                </a:solidFill>
                <a:latin typeface="Arial" charset="0"/>
              </a:rPr>
              <a:t>Xi</a:t>
            </a:r>
          </a:p>
        </p:txBody>
      </p:sp>
      <p:pic>
        <p:nvPicPr>
          <p:cNvPr id="11290" name="Picture 3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58664" t="43466" r="38779" b="48012"/>
          <a:stretch>
            <a:fillRect/>
          </a:stretch>
        </p:blipFill>
        <p:spPr bwMode="auto">
          <a:xfrm>
            <a:off x="1309688" y="2943225"/>
            <a:ext cx="473075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392" grpId="0"/>
      <p:bldP spid="16393" grpId="0"/>
      <p:bldP spid="16394" grpId="0"/>
      <p:bldP spid="16413" grpId="0"/>
      <p:bldP spid="16414" grpId="0"/>
      <p:bldP spid="164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/>
        </p:nvSpPr>
        <p:spPr bwMode="auto">
          <a:xfrm>
            <a:off x="3543300" y="390525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u="sng">
                <a:solidFill>
                  <a:srgbClr val="FFFFFF"/>
                </a:solidFill>
                <a:latin typeface="Arial" charset="0"/>
              </a:rPr>
              <a:t>Âm nhac</a:t>
            </a:r>
            <a:r>
              <a:rPr lang="en-US" sz="2000">
                <a:solidFill>
                  <a:srgbClr val="FFFFFF"/>
                </a:solidFill>
                <a:latin typeface="Arial" charset="0"/>
              </a:rPr>
              <a:t>:</a:t>
            </a:r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1919288" y="728663"/>
            <a:ext cx="624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CC66"/>
                </a:solidFill>
                <a:latin typeface="Arial" charset="0"/>
              </a:rPr>
              <a:t>- Ôn tập bài hát Cùng múa hát dưới trăng</a:t>
            </a:r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1919288" y="120015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FFCC66"/>
                </a:solidFill>
                <a:latin typeface="Arial" charset="0"/>
              </a:rPr>
              <a:t>- Giới thiệu khuông nhạc và khóa son</a:t>
            </a:r>
          </a:p>
        </p:txBody>
      </p:sp>
      <p:pic>
        <p:nvPicPr>
          <p:cNvPr id="17414" name="Picture 6" descr="Flower-02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495800"/>
            <a:ext cx="2514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7" descr="Flower-03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4572000"/>
            <a:ext cx="2624138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6" name="Rectangle 8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2438400" y="2209800"/>
            <a:ext cx="1447800" cy="838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rgbClr val="FFFF00"/>
              </a:gs>
            </a:gsLst>
            <a:path path="rect">
              <a:fillToRect l="100000" t="10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400" b="1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17417" name="Rectangle 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495800" y="2209800"/>
            <a:ext cx="1447800" cy="8382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rgbClr val="FFFF00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2400" b="1">
                <a:solidFill>
                  <a:schemeClr val="bg1"/>
                </a:solidFill>
                <a:latin typeface="Arial"/>
              </a:rPr>
              <a:t>2</a:t>
            </a:r>
          </a:p>
        </p:txBody>
      </p:sp>
      <p:sp>
        <p:nvSpPr>
          <p:cNvPr id="17418" name="Rectangle 10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2438400" y="3276600"/>
            <a:ext cx="1447800" cy="838200"/>
          </a:xfrm>
          <a:prstGeom prst="rect">
            <a:avLst/>
          </a:prstGeom>
          <a:gradFill rotWithShape="1">
            <a:gsLst>
              <a:gs pos="0">
                <a:srgbClr val="FF0066"/>
              </a:gs>
              <a:gs pos="50000">
                <a:srgbClr val="FFFF00"/>
              </a:gs>
              <a:gs pos="100000">
                <a:srgbClr val="FF00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400" b="1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17419" name="Rectangle 1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419600" y="3276600"/>
            <a:ext cx="1447800" cy="838200"/>
          </a:xfrm>
          <a:prstGeom prst="rect">
            <a:avLst/>
          </a:prstGeom>
          <a:gradFill rotWithShape="1">
            <a:gsLst>
              <a:gs pos="0">
                <a:srgbClr val="6600FF">
                  <a:alpha val="98000"/>
                </a:srgbClr>
              </a:gs>
              <a:gs pos="50000">
                <a:srgbClr val="FFFF00"/>
              </a:gs>
              <a:gs pos="100000">
                <a:srgbClr val="6600FF">
                  <a:alpha val="9800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2400" b="1">
                <a:solidFill>
                  <a:schemeClr val="bg1"/>
                </a:solidFill>
                <a:latin typeface="Arial"/>
              </a:rPr>
              <a:t>4</a:t>
            </a:r>
          </a:p>
        </p:txBody>
      </p:sp>
      <p:sp>
        <p:nvSpPr>
          <p:cNvPr id="17420" name="WordArt 12"/>
          <p:cNvSpPr>
            <a:spLocks noChangeArrowheads="1" noChangeShapeType="1" noTextEdit="1"/>
          </p:cNvSpPr>
          <p:nvPr/>
        </p:nvSpPr>
        <p:spPr bwMode="auto">
          <a:xfrm>
            <a:off x="2057400" y="5029200"/>
            <a:ext cx="5105400" cy="11430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r>
              <a:rPr lang="vi-VN" sz="3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50000">
                      <a:srgbClr val="FF0066"/>
                    </a:gs>
                    <a:gs pos="100000">
                      <a:srgbClr val="FFFF00"/>
                    </a:gs>
                  </a:gsLst>
                  <a:lin ang="5400000" scaled="1"/>
                </a:gradFill>
                <a:latin typeface="Arial"/>
                <a:cs typeface="Arial"/>
              </a:rPr>
              <a:t>Học mà chơi-chơi mà học</a:t>
            </a:r>
            <a:endParaRPr lang="en-US" sz="3200" kern="1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50000">
                    <a:srgbClr val="FF0066"/>
                  </a:gs>
                  <a:gs pos="100000">
                    <a:srgbClr val="FFFF00"/>
                  </a:gs>
                </a:gsLst>
                <a:lin ang="5400000" scaled="1"/>
              </a:gradFill>
              <a:latin typeface="Arial"/>
              <a:cs typeface="Arial"/>
            </a:endParaRP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3733800" y="6400800"/>
            <a:ext cx="1143000" cy="228600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7422" name="AutoShape 1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153400" y="6172200"/>
            <a:ext cx="762000" cy="685800"/>
          </a:xfrm>
          <a:prstGeom prst="rightArrow">
            <a:avLst>
              <a:gd name="adj1" fmla="val 50000"/>
              <a:gd name="adj2" fmla="val 277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838200" y="1752600"/>
            <a:ext cx="586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2000" u="sng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Củng cố - dặn dò :</a:t>
            </a:r>
          </a:p>
        </p:txBody>
      </p:sp>
      <p:sp>
        <p:nvSpPr>
          <p:cNvPr id="17424" name="WordArt 16"/>
          <p:cNvSpPr>
            <a:spLocks noChangeArrowheads="1" noChangeShapeType="1" noTextEdit="1"/>
          </p:cNvSpPr>
          <p:nvPr/>
        </p:nvSpPr>
        <p:spPr bwMode="auto">
          <a:xfrm>
            <a:off x="1524000" y="2971800"/>
            <a:ext cx="5562600" cy="1009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kern="10">
                <a:ln w="12700" cap="sq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CHÚC CÁC EM SỨC KHỎE, HỌC GIỎI!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74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5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8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4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7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0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3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74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 nodeType="clickPar">
                      <p:stCondLst>
                        <p:cond delay="0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2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6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174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 nodeType="clickPar">
                      <p:stCondLst>
                        <p:cond delay="0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8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7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74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8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174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 nodeType="clickPar">
                      <p:stCondLst>
                        <p:cond delay="0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19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74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 nodeType="clickPar">
                      <p:stCondLst>
                        <p:cond delay="0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8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1"/>
                  </p:tgtEl>
                </p:cond>
              </p:nextCondLst>
            </p:seq>
          </p:childTnLst>
        </p:cTn>
      </p:par>
    </p:tnLst>
    <p:bldLst>
      <p:bldP spid="17416" grpId="0" animBg="1"/>
      <p:bldP spid="17416" grpId="1" animBg="1"/>
      <p:bldP spid="17416" grpId="2" animBg="1"/>
      <p:bldP spid="17417" grpId="0" animBg="1"/>
      <p:bldP spid="17417" grpId="1" animBg="1"/>
      <p:bldP spid="17417" grpId="2" animBg="1"/>
      <p:bldP spid="17418" grpId="0" animBg="1"/>
      <p:bldP spid="17418" grpId="1" animBg="1"/>
      <p:bldP spid="17418" grpId="2" animBg="1"/>
      <p:bldP spid="17420" grpId="0" animBg="1"/>
      <p:bldP spid="17420" grpId="1" animBg="1"/>
      <p:bldP spid="17420" grpId="2" animBg="1"/>
      <p:bldP spid="17421" grpId="0" animBg="1"/>
      <p:bldP spid="17421" grpId="1" animBg="1"/>
      <p:bldP spid="17422" grpId="0" animBg="1"/>
      <p:bldP spid="17423" grpId="0"/>
      <p:bldP spid="17424" grpId="0" animBg="1"/>
    </p:bld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132</TotalTime>
  <Words>509</Words>
  <Application>Microsoft Office PowerPoint</Application>
  <PresentationFormat>On-screen Show (4:3)</PresentationFormat>
  <Paragraphs>113</Paragraphs>
  <Slides>13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Tahoma</vt:lpstr>
      <vt:lpstr>Arial</vt:lpstr>
      <vt:lpstr>Wingdings</vt:lpstr>
      <vt:lpstr>Shimmer</vt:lpstr>
      <vt:lpstr>Microsoft Equation 3.0</vt:lpstr>
      <vt:lpstr>MathType 6.0 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15</cp:revision>
  <dcterms:created xsi:type="dcterms:W3CDTF">2011-02-15T03:16:00Z</dcterms:created>
  <dcterms:modified xsi:type="dcterms:W3CDTF">2016-06-29T09:52:19Z</dcterms:modified>
</cp:coreProperties>
</file>