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90" r:id="rId3"/>
    <p:sldId id="302" r:id="rId4"/>
    <p:sldId id="303" r:id="rId5"/>
    <p:sldId id="266" r:id="rId6"/>
    <p:sldId id="275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301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00"/>
    <a:srgbClr val="FF00FF"/>
    <a:srgbClr val="A3FBAD"/>
    <a:srgbClr val="FF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4" autoAdjust="0"/>
    <p:restoredTop sz="94660"/>
  </p:normalViewPr>
  <p:slideViewPr>
    <p:cSldViewPr>
      <p:cViewPr>
        <p:scale>
          <a:sx n="50" d="100"/>
          <a:sy n="50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C55775-705E-4E56-B9B0-17C9B3A0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A907F-09BA-45FE-BCB3-112546CA9354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C35B-574C-467E-8318-28E357371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395D-13E7-4A28-B9B9-5B505B243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CF18-B7C2-4C87-82EE-0F1F3B1E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710F-8933-43A9-871A-0C62D9891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DD66-DCDE-4A1A-9DE1-3F4BC97C4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2958-EF32-445E-A7F8-00FCD102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CFFB-30A5-44CE-B5AE-149BC303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333B9-99A4-416B-A8E6-126E2006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45D0-12CD-4CBB-BFDD-B988B0F4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F3AF-AF21-43B7-9375-05949D82A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91A1-A9A1-4E0E-8F83-ABF167F9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712F173-5F79-4B59-8673-1E958158A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Hoang_Va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ungnamhoa\My%20Documents\Downloads\Em%20yeu%20truong%20em%20-%20Cao%20Thuy%20Duong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905000" y="0"/>
            <a:ext cx="49482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Tiết 19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143000" y="762000"/>
            <a:ext cx="7391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Học hát bài : EM YÊU TR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                         </a:t>
            </a:r>
            <a:r>
              <a:rPr lang="en-US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572000" y="2362200"/>
            <a:ext cx="2687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 * Đôi nét về tác giả :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657600" y="3048000"/>
            <a:ext cx="5902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solidFill>
                  <a:srgbClr val="FF00FF"/>
                </a:solidFill>
              </a:rPr>
              <a:t> Nhạc sĩ : HOÀNG VÂN  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FF00FF"/>
                </a:solidFill>
              </a:rPr>
              <a:t> Tên thật là LÊ VĂN NGỌ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652838" y="3886200"/>
            <a:ext cx="5567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FF"/>
                </a:solidFill>
              </a:rPr>
              <a:t>- Sinh ngày 24 tháng 7 n</a:t>
            </a:r>
            <a:r>
              <a:rPr lang="vi-VN" b="1">
                <a:solidFill>
                  <a:srgbClr val="FF00FF"/>
                </a:solidFill>
              </a:rPr>
              <a:t>ă</a:t>
            </a:r>
            <a:r>
              <a:rPr lang="en-US" b="1">
                <a:solidFill>
                  <a:srgbClr val="FF00FF"/>
                </a:solidFill>
              </a:rPr>
              <a:t>m 1930 .Tại: Hà Nội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733800" y="449580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solidFill>
                  <a:srgbClr val="FF00FF"/>
                </a:solidFill>
              </a:rPr>
              <a:t>Tác phẩm : Hát ru.</a:t>
            </a:r>
          </a:p>
          <a:p>
            <a:r>
              <a:rPr lang="en-US" b="1">
                <a:solidFill>
                  <a:srgbClr val="FF00FF"/>
                </a:solidFill>
              </a:rPr>
              <a:t>                       Mùa hoa ph</a:t>
            </a:r>
            <a:r>
              <a:rPr lang="vi-VN" b="1">
                <a:solidFill>
                  <a:srgbClr val="FF00FF"/>
                </a:solidFill>
              </a:rPr>
              <a:t>ư</a:t>
            </a:r>
            <a:r>
              <a:rPr lang="en-US" b="1">
                <a:solidFill>
                  <a:srgbClr val="FF00FF"/>
                </a:solidFill>
              </a:rPr>
              <a:t>ợng nở</a:t>
            </a:r>
          </a:p>
          <a:p>
            <a:r>
              <a:rPr lang="en-US" b="1">
                <a:solidFill>
                  <a:srgbClr val="FF00FF"/>
                </a:solidFill>
              </a:rPr>
              <a:t>                       Bài ca ng</a:t>
            </a:r>
            <a:r>
              <a:rPr lang="vi-VN" b="1">
                <a:solidFill>
                  <a:srgbClr val="FF00FF"/>
                </a:solidFill>
              </a:rPr>
              <a:t>ư</a:t>
            </a:r>
            <a:r>
              <a:rPr lang="en-US" b="1">
                <a:solidFill>
                  <a:srgbClr val="FF00FF"/>
                </a:solidFill>
              </a:rPr>
              <a:t>ời giáo viên nhân dân</a:t>
            </a:r>
          </a:p>
          <a:p>
            <a:pPr>
              <a:buFontTx/>
              <a:buChar char="-"/>
            </a:pPr>
            <a:endParaRPr lang="en-US" b="1">
              <a:solidFill>
                <a:srgbClr val="FF00FF"/>
              </a:solidFill>
              <a:latin typeface=".VnTime" pitchFamily="34" charset="0"/>
            </a:endParaRPr>
          </a:p>
        </p:txBody>
      </p:sp>
      <p:pic>
        <p:nvPicPr>
          <p:cNvPr id="2057" name="Picture 21" descr="180px-Hoang_Van">
            <a:hlinkClick r:id="rId3" tooltip="&quot;Hoang Van.jpg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350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8" grpId="0"/>
      <p:bldP spid="13329" grpId="0"/>
      <p:bldP spid="133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209800" y="1752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Học hát từng câu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447800" y="2362200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7:</a:t>
            </a:r>
            <a:r>
              <a:rPr lang="en-US" sz="3500"/>
              <a:t> </a:t>
            </a:r>
            <a:r>
              <a:rPr lang="en-US" sz="3500">
                <a:solidFill>
                  <a:srgbClr val="FF00FF"/>
                </a:solidFill>
              </a:rPr>
              <a:t>Cả lá cờ sao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Trong nắng thu vàng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447800" y="39624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8:</a:t>
            </a:r>
            <a:r>
              <a:rPr lang="en-US" sz="3500"/>
              <a:t>  </a:t>
            </a:r>
            <a:r>
              <a:rPr lang="en-US" sz="3500">
                <a:solidFill>
                  <a:srgbClr val="FF00FF"/>
                </a:solidFill>
              </a:rPr>
              <a:t>Yêu sao yêu thế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 Tr</a:t>
            </a:r>
            <a:r>
              <a:rPr lang="vi-VN" sz="3500">
                <a:solidFill>
                  <a:srgbClr val="FF00FF"/>
                </a:solidFill>
              </a:rPr>
              <a:t>ư</a:t>
            </a:r>
            <a:r>
              <a:rPr lang="en-US" sz="3500">
                <a:solidFill>
                  <a:srgbClr val="FF00FF"/>
                </a:solidFill>
              </a:rPr>
              <a:t>ờng của chúng em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905000" y="1676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Ghép câu 7 và câu 8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066800" y="243840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>
                <a:solidFill>
                  <a:srgbClr val="FF00FF"/>
                </a:solidFill>
              </a:rPr>
              <a:t>Cả lá cờ sao</a:t>
            </a:r>
          </a:p>
          <a:p>
            <a:pPr algn="ctr"/>
            <a:r>
              <a:rPr lang="en-US" sz="3500">
                <a:solidFill>
                  <a:srgbClr val="FF00FF"/>
                </a:solidFill>
              </a:rPr>
              <a:t>Trong nắng thu vàng</a:t>
            </a:r>
            <a:endParaRPr lang="en-US" sz="3500"/>
          </a:p>
          <a:p>
            <a:pPr algn="ctr"/>
            <a:r>
              <a:rPr lang="en-US" sz="3500">
                <a:solidFill>
                  <a:srgbClr val="FF00FF"/>
                </a:solidFill>
              </a:rPr>
              <a:t>Yêu sao yêu thế</a:t>
            </a:r>
          </a:p>
          <a:p>
            <a:pPr algn="ctr"/>
            <a:r>
              <a:rPr lang="en-US" sz="3500">
                <a:solidFill>
                  <a:srgbClr val="FF00FF"/>
                </a:solidFill>
              </a:rPr>
              <a:t>Tr</a:t>
            </a:r>
            <a:r>
              <a:rPr lang="vi-VN" sz="3500">
                <a:solidFill>
                  <a:srgbClr val="FF00FF"/>
                </a:solidFill>
              </a:rPr>
              <a:t>ư</a:t>
            </a:r>
            <a:r>
              <a:rPr lang="en-US" sz="3500">
                <a:solidFill>
                  <a:srgbClr val="FF00FF"/>
                </a:solidFill>
              </a:rPr>
              <a:t>ờng của chúng em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09" grpId="1"/>
      <p:bldP spid="72710" grpId="0"/>
      <p:bldP spid="72710" grpId="1"/>
      <p:bldP spid="72711" grpId="0"/>
      <p:bldP spid="72711" grpId="1"/>
      <p:bldP spid="72712" grpId="0"/>
      <p:bldP spid="727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00200" y="1676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FF"/>
                </a:solidFill>
              </a:rPr>
              <a:t>Hát ghép từ câu 5 </a:t>
            </a:r>
            <a:r>
              <a:rPr lang="vi-VN" sz="3500" b="1">
                <a:solidFill>
                  <a:srgbClr val="FF00FF"/>
                </a:solidFill>
              </a:rPr>
              <a:t>đ</a:t>
            </a:r>
            <a:r>
              <a:rPr lang="en-US" sz="3500" b="1">
                <a:solidFill>
                  <a:srgbClr val="FF00FF"/>
                </a:solidFill>
              </a:rPr>
              <a:t>ến câu 8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438400" y="22860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>
                <a:solidFill>
                  <a:srgbClr val="0000FF"/>
                </a:solidFill>
              </a:rPr>
              <a:t>Nào mực, nào bút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Nào phấn, nào bảng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Cả tiếng chim vui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Trên cành cây cao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Cả lá cờ sao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Trong nắng thu vàng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Yêu sao yêu thế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Tr</a:t>
            </a:r>
            <a:r>
              <a:rPr lang="vi-VN" sz="3500">
                <a:solidFill>
                  <a:srgbClr val="0000FF"/>
                </a:solidFill>
              </a:rPr>
              <a:t>ư</a:t>
            </a:r>
            <a:r>
              <a:rPr lang="en-US" sz="3500">
                <a:solidFill>
                  <a:srgbClr val="0000FF"/>
                </a:solidFill>
              </a:rPr>
              <a:t>ờng của chúng em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187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ghép lời 1</a:t>
            </a:r>
            <a:r>
              <a:rPr lang="en-US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42900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100"/>
          </a:p>
          <a:p>
            <a:r>
              <a:rPr lang="en-US" sz="2100" b="1">
                <a:solidFill>
                  <a:srgbClr val="0000FF"/>
                </a:solidFill>
              </a:rPr>
              <a:t>Em yêu 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 em</a:t>
            </a:r>
          </a:p>
          <a:p>
            <a:r>
              <a:rPr lang="en-US" sz="2100" b="1">
                <a:solidFill>
                  <a:srgbClr val="0000FF"/>
                </a:solidFill>
              </a:rPr>
              <a:t>Với bao bạn thân</a:t>
            </a:r>
          </a:p>
          <a:p>
            <a:r>
              <a:rPr lang="en-US" sz="2100" b="1">
                <a:solidFill>
                  <a:srgbClr val="0000FF"/>
                </a:solidFill>
              </a:rPr>
              <a:t>Và cô giáo hiền</a:t>
            </a:r>
          </a:p>
          <a:p>
            <a:r>
              <a:rPr lang="en-US" sz="2100" b="1">
                <a:solidFill>
                  <a:srgbClr val="0000FF"/>
                </a:solidFill>
              </a:rPr>
              <a:t>Nh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 yêu quê h</a:t>
            </a:r>
            <a:r>
              <a:rPr lang="vi-VN" sz="2100" b="1">
                <a:solidFill>
                  <a:srgbClr val="0000FF"/>
                </a:solidFill>
              </a:rPr>
              <a:t>ươ</a:t>
            </a:r>
            <a:r>
              <a:rPr lang="en-US" sz="2100" b="1">
                <a:solidFill>
                  <a:srgbClr val="0000FF"/>
                </a:solidFill>
              </a:rPr>
              <a:t>ng</a:t>
            </a:r>
          </a:p>
          <a:p>
            <a:r>
              <a:rPr lang="en-US" sz="2100" b="1">
                <a:solidFill>
                  <a:srgbClr val="0000FF"/>
                </a:solidFill>
              </a:rPr>
              <a:t>Cắp sách </a:t>
            </a:r>
            <a:r>
              <a:rPr lang="vi-VN" sz="2100" b="1">
                <a:solidFill>
                  <a:srgbClr val="0000FF"/>
                </a:solidFill>
              </a:rPr>
              <a:t>đ</a:t>
            </a:r>
            <a:r>
              <a:rPr lang="en-US" sz="2100" b="1">
                <a:solidFill>
                  <a:srgbClr val="0000FF"/>
                </a:solidFill>
              </a:rPr>
              <a:t>ến 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</a:t>
            </a:r>
          </a:p>
          <a:p>
            <a:r>
              <a:rPr lang="en-US" sz="2100" b="1">
                <a:solidFill>
                  <a:srgbClr val="0000FF"/>
                </a:solidFill>
              </a:rPr>
              <a:t>Trong muôn vàn yêu th</a:t>
            </a:r>
            <a:r>
              <a:rPr lang="vi-VN" sz="2100" b="1">
                <a:solidFill>
                  <a:srgbClr val="0000FF"/>
                </a:solidFill>
              </a:rPr>
              <a:t>ươ</a:t>
            </a:r>
            <a:r>
              <a:rPr lang="en-US" sz="2100" b="1">
                <a:solidFill>
                  <a:srgbClr val="0000FF"/>
                </a:solidFill>
              </a:rPr>
              <a:t>ng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bàn, nào ghế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sách, nào vở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mực, nào bút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phấn, nào bảng</a:t>
            </a:r>
          </a:p>
          <a:p>
            <a:r>
              <a:rPr lang="en-US" sz="2100" b="1">
                <a:solidFill>
                  <a:srgbClr val="0000FF"/>
                </a:solidFill>
              </a:rPr>
              <a:t>Cả tiếng chim vui</a:t>
            </a:r>
          </a:p>
          <a:p>
            <a:r>
              <a:rPr lang="en-US" sz="2100" b="1">
                <a:solidFill>
                  <a:srgbClr val="0000FF"/>
                </a:solidFill>
              </a:rPr>
              <a:t>Trên cành cây cao</a:t>
            </a:r>
          </a:p>
          <a:p>
            <a:r>
              <a:rPr lang="en-US" sz="2100" b="1">
                <a:solidFill>
                  <a:srgbClr val="0000FF"/>
                </a:solidFill>
              </a:rPr>
              <a:t>Cả lá cờ sao</a:t>
            </a:r>
          </a:p>
          <a:p>
            <a:r>
              <a:rPr lang="en-US" sz="2100" b="1">
                <a:solidFill>
                  <a:srgbClr val="0000FF"/>
                </a:solidFill>
              </a:rPr>
              <a:t>Trong nắng thu vàng</a:t>
            </a:r>
          </a:p>
          <a:p>
            <a:r>
              <a:rPr lang="en-US" sz="2100" b="1">
                <a:solidFill>
                  <a:srgbClr val="0000FF"/>
                </a:solidFill>
              </a:rPr>
              <a:t>Yêu sao yêu thế</a:t>
            </a:r>
          </a:p>
          <a:p>
            <a:r>
              <a:rPr lang="en-US" sz="2100" b="1">
                <a:solidFill>
                  <a:srgbClr val="0000FF"/>
                </a:solidFill>
              </a:rPr>
              <a:t>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 của chúng em</a:t>
            </a:r>
          </a:p>
          <a:p>
            <a:endParaRPr lang="en-US" sz="2100" b="1">
              <a:solidFill>
                <a:srgbClr val="0000FF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441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Hát kết hợp </a:t>
            </a:r>
            <a:r>
              <a:rPr lang="vi-VN" sz="2900">
                <a:solidFill>
                  <a:srgbClr val="FF0000"/>
                </a:solidFill>
              </a:rPr>
              <a:t>đ</a:t>
            </a:r>
            <a:r>
              <a:rPr lang="en-US" sz="2900">
                <a:solidFill>
                  <a:srgbClr val="FF0000"/>
                </a:solidFill>
              </a:rPr>
              <a:t>ệm theo phách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800600" y="6096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100"/>
          </a:p>
          <a:p>
            <a:r>
              <a:rPr lang="en-US" sz="2200" b="1">
                <a:solidFill>
                  <a:srgbClr val="0000FF"/>
                </a:solidFill>
              </a:rPr>
              <a:t>Em yêu tr</a:t>
            </a:r>
            <a:r>
              <a:rPr lang="vi-VN" sz="2200" b="1">
                <a:solidFill>
                  <a:srgbClr val="0000FF"/>
                </a:solidFill>
              </a:rPr>
              <a:t>ư</a:t>
            </a:r>
            <a:r>
              <a:rPr lang="en-US" sz="2200" b="1">
                <a:solidFill>
                  <a:srgbClr val="0000FF"/>
                </a:solidFill>
              </a:rPr>
              <a:t>ờng em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Với bao bạn thân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Và cô giáo hiền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Nh</a:t>
            </a:r>
            <a:r>
              <a:rPr lang="vi-VN" sz="2200" b="1">
                <a:solidFill>
                  <a:srgbClr val="0000FF"/>
                </a:solidFill>
              </a:rPr>
              <a:t>ư</a:t>
            </a:r>
            <a:r>
              <a:rPr lang="en-US" sz="2200" b="1">
                <a:solidFill>
                  <a:srgbClr val="0000FF"/>
                </a:solidFill>
              </a:rPr>
              <a:t> yêu quê h</a:t>
            </a:r>
            <a:r>
              <a:rPr lang="vi-VN" sz="2200" b="1">
                <a:solidFill>
                  <a:srgbClr val="0000FF"/>
                </a:solidFill>
              </a:rPr>
              <a:t>ươ</a:t>
            </a:r>
            <a:r>
              <a:rPr lang="en-US" sz="2200" b="1">
                <a:solidFill>
                  <a:srgbClr val="0000FF"/>
                </a:solidFill>
              </a:rPr>
              <a:t>ng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Cắp sách </a:t>
            </a:r>
            <a:r>
              <a:rPr lang="vi-VN" sz="2200" b="1">
                <a:solidFill>
                  <a:srgbClr val="0000FF"/>
                </a:solidFill>
              </a:rPr>
              <a:t>đ</a:t>
            </a:r>
            <a:r>
              <a:rPr lang="en-US" sz="2200" b="1">
                <a:solidFill>
                  <a:srgbClr val="0000FF"/>
                </a:solidFill>
              </a:rPr>
              <a:t>ến tr</a:t>
            </a:r>
            <a:r>
              <a:rPr lang="vi-VN" sz="2200" b="1">
                <a:solidFill>
                  <a:srgbClr val="0000FF"/>
                </a:solidFill>
              </a:rPr>
              <a:t>ư</a:t>
            </a:r>
            <a:r>
              <a:rPr lang="en-US" sz="2200" b="1">
                <a:solidFill>
                  <a:srgbClr val="0000FF"/>
                </a:solidFill>
              </a:rPr>
              <a:t>ờng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Trong muôn vàn yêu th</a:t>
            </a:r>
            <a:r>
              <a:rPr lang="vi-VN" sz="2200" b="1">
                <a:solidFill>
                  <a:srgbClr val="0000FF"/>
                </a:solidFill>
              </a:rPr>
              <a:t>ươ</a:t>
            </a:r>
            <a:r>
              <a:rPr lang="en-US" sz="2200" b="1">
                <a:solidFill>
                  <a:srgbClr val="0000FF"/>
                </a:solidFill>
              </a:rPr>
              <a:t>ng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Nào bàn, nào ghế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Nào sách, nào vở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Nào mực, nào bút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Nào phấn, nào bảng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Cả tiếng chim vui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Trên cành cây cao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Cả lá cờ sao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Trong nắng thu vàng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Yêu sao yêu thế</a:t>
            </a:r>
          </a:p>
          <a:p>
            <a:endParaRPr lang="en-US" sz="3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0000FF"/>
                </a:solidFill>
              </a:rPr>
              <a:t>Tr</a:t>
            </a:r>
            <a:r>
              <a:rPr lang="vi-VN" sz="2200" b="1">
                <a:solidFill>
                  <a:srgbClr val="0000FF"/>
                </a:solidFill>
              </a:rPr>
              <a:t>ư</a:t>
            </a:r>
            <a:r>
              <a:rPr lang="en-US" sz="2200" b="1">
                <a:solidFill>
                  <a:srgbClr val="0000FF"/>
                </a:solidFill>
              </a:rPr>
              <a:t>ờng của chúng em</a:t>
            </a:r>
          </a:p>
          <a:p>
            <a:endParaRPr lang="en-US" sz="2200" b="1">
              <a:solidFill>
                <a:srgbClr val="0000FF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0" y="0"/>
            <a:ext cx="9158288" cy="6900863"/>
            <a:chOff x="-9" y="-18"/>
            <a:chExt cx="5769" cy="4347"/>
          </a:xfrm>
        </p:grpSpPr>
        <p:pic>
          <p:nvPicPr>
            <p:cNvPr id="14358" name="Picture 8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1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62" name="Group 12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90" name="AutoShape 1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AutoShape 1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AutoShape 1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AutoShape 1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AutoShape 1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AutoShape 1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AutoShape 1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AutoShape 2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AutoShape 2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AutoShape 2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AutoShape 2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AutoShape 2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3" name="Group 25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78" name="AutoShape 2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AutoShape 27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AutoShape 28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AutoShape 29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AutoShape 30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AutoShape 31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AutoShape 32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AutoShape 33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AutoShape 34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AutoShape 35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AutoShape 36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AutoShape 37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4" name="Group 3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72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5" name="Group 45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6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4807" name="Rectangle 55"/>
          <p:cNvSpPr>
            <a:spLocks noChangeArrowheads="1"/>
          </p:cNvSpPr>
          <p:nvPr/>
        </p:nvSpPr>
        <p:spPr bwMode="auto">
          <a:xfrm>
            <a:off x="4876800" y="2590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x                     x      x     xxxxx</a:t>
            </a:r>
          </a:p>
        </p:txBody>
      </p:sp>
      <p:sp>
        <p:nvSpPr>
          <p:cNvPr id="74808" name="Rectangle 56"/>
          <p:cNvSpPr>
            <a:spLocks noChangeArrowheads="1"/>
          </p:cNvSpPr>
          <p:nvPr/>
        </p:nvSpPr>
        <p:spPr bwMode="auto">
          <a:xfrm>
            <a:off x="4800600" y="70485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x         x       xx</a:t>
            </a:r>
          </a:p>
        </p:txBody>
      </p:sp>
      <p:sp>
        <p:nvSpPr>
          <p:cNvPr id="74809" name="Rectangle 57"/>
          <p:cNvSpPr>
            <a:spLocks noChangeArrowheads="1"/>
          </p:cNvSpPr>
          <p:nvPr/>
        </p:nvSpPr>
        <p:spPr bwMode="auto">
          <a:xfrm>
            <a:off x="4800600" y="1066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x      x       xx</a:t>
            </a:r>
          </a:p>
        </p:txBody>
      </p:sp>
      <p:sp>
        <p:nvSpPr>
          <p:cNvPr id="74810" name="Rectangle 58"/>
          <p:cNvSpPr>
            <a:spLocks noChangeArrowheads="1"/>
          </p:cNvSpPr>
          <p:nvPr/>
        </p:nvSpPr>
        <p:spPr bwMode="auto">
          <a:xfrm>
            <a:off x="4800600" y="14859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x      x      xx</a:t>
            </a:r>
          </a:p>
        </p:txBody>
      </p:sp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4800600" y="18669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x      x        xx</a:t>
            </a:r>
          </a:p>
        </p:txBody>
      </p:sp>
      <p:sp>
        <p:nvSpPr>
          <p:cNvPr id="74812" name="Rectangle 60"/>
          <p:cNvSpPr>
            <a:spLocks noChangeArrowheads="1"/>
          </p:cNvSpPr>
          <p:nvPr/>
        </p:nvSpPr>
        <p:spPr bwMode="auto">
          <a:xfrm>
            <a:off x="4800600" y="2209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x        x          x</a:t>
            </a:r>
          </a:p>
        </p:txBody>
      </p:sp>
      <p:sp>
        <p:nvSpPr>
          <p:cNvPr id="74813" name="Rectangle 61"/>
          <p:cNvSpPr>
            <a:spLocks noChangeArrowheads="1"/>
          </p:cNvSpPr>
          <p:nvPr/>
        </p:nvSpPr>
        <p:spPr bwMode="auto">
          <a:xfrm>
            <a:off x="4876800" y="6400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    x        x        xx</a:t>
            </a:r>
          </a:p>
        </p:txBody>
      </p:sp>
      <p:sp>
        <p:nvSpPr>
          <p:cNvPr id="74814" name="Rectangle 62"/>
          <p:cNvSpPr>
            <a:spLocks noChangeArrowheads="1"/>
          </p:cNvSpPr>
          <p:nvPr/>
        </p:nvSpPr>
        <p:spPr bwMode="auto">
          <a:xfrm>
            <a:off x="4876800" y="6019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x      x     xx</a:t>
            </a:r>
          </a:p>
        </p:txBody>
      </p:sp>
      <p:sp>
        <p:nvSpPr>
          <p:cNvPr id="74815" name="Rectangle 63"/>
          <p:cNvSpPr>
            <a:spLocks noChangeArrowheads="1"/>
          </p:cNvSpPr>
          <p:nvPr/>
        </p:nvSpPr>
        <p:spPr bwMode="auto">
          <a:xfrm>
            <a:off x="4876800" y="5638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    x       x     xx</a:t>
            </a:r>
          </a:p>
        </p:txBody>
      </p:sp>
      <p:sp>
        <p:nvSpPr>
          <p:cNvPr id="74816" name="Rectangle 64"/>
          <p:cNvSpPr>
            <a:spLocks noChangeArrowheads="1"/>
          </p:cNvSpPr>
          <p:nvPr/>
        </p:nvSpPr>
        <p:spPr bwMode="auto">
          <a:xfrm>
            <a:off x="4800600" y="5257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x    x   xx</a:t>
            </a:r>
          </a:p>
        </p:txBody>
      </p:sp>
      <p:sp>
        <p:nvSpPr>
          <p:cNvPr id="74817" name="Rectangle 65"/>
          <p:cNvSpPr>
            <a:spLocks noChangeArrowheads="1"/>
          </p:cNvSpPr>
          <p:nvPr/>
        </p:nvSpPr>
        <p:spPr bwMode="auto">
          <a:xfrm>
            <a:off x="4800600" y="4876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  x       x     xx</a:t>
            </a:r>
          </a:p>
        </p:txBody>
      </p:sp>
      <p:sp>
        <p:nvSpPr>
          <p:cNvPr id="74818" name="Rectangle 66"/>
          <p:cNvSpPr>
            <a:spLocks noChangeArrowheads="1"/>
          </p:cNvSpPr>
          <p:nvPr/>
        </p:nvSpPr>
        <p:spPr bwMode="auto">
          <a:xfrm>
            <a:off x="4800600" y="4495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x         x      xx</a:t>
            </a:r>
          </a:p>
        </p:txBody>
      </p:sp>
      <p:sp>
        <p:nvSpPr>
          <p:cNvPr id="74819" name="Rectangle 67"/>
          <p:cNvSpPr>
            <a:spLocks noChangeArrowheads="1"/>
          </p:cNvSpPr>
          <p:nvPr/>
        </p:nvSpPr>
        <p:spPr bwMode="auto">
          <a:xfrm>
            <a:off x="4800600" y="4114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 x        x       xx</a:t>
            </a:r>
          </a:p>
        </p:txBody>
      </p:sp>
      <p:sp>
        <p:nvSpPr>
          <p:cNvPr id="74820" name="Rectangle 68"/>
          <p:cNvSpPr>
            <a:spLocks noChangeArrowheads="1"/>
          </p:cNvSpPr>
          <p:nvPr/>
        </p:nvSpPr>
        <p:spPr bwMode="auto">
          <a:xfrm>
            <a:off x="4800600" y="3733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 x       x     xx</a:t>
            </a:r>
          </a:p>
        </p:txBody>
      </p:sp>
      <p:sp>
        <p:nvSpPr>
          <p:cNvPr id="74821" name="Rectangle 69"/>
          <p:cNvSpPr>
            <a:spLocks noChangeArrowheads="1"/>
          </p:cNvSpPr>
          <p:nvPr/>
        </p:nvSpPr>
        <p:spPr bwMode="auto">
          <a:xfrm>
            <a:off x="4800600" y="335280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x        x     xx</a:t>
            </a:r>
          </a:p>
        </p:txBody>
      </p:sp>
      <p:sp>
        <p:nvSpPr>
          <p:cNvPr id="74822" name="Rectangle 70"/>
          <p:cNvSpPr>
            <a:spLocks noChangeArrowheads="1"/>
          </p:cNvSpPr>
          <p:nvPr/>
        </p:nvSpPr>
        <p:spPr bwMode="auto">
          <a:xfrm>
            <a:off x="4800600" y="2990850"/>
            <a:ext cx="3505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            x       x    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807" grpId="0"/>
      <p:bldP spid="74808" grpId="0"/>
      <p:bldP spid="74809" grpId="0"/>
      <p:bldP spid="74810" grpId="0"/>
      <p:bldP spid="74811" grpId="0"/>
      <p:bldP spid="74812" grpId="0"/>
      <p:bldP spid="74813" grpId="0"/>
      <p:bldP spid="74814" grpId="0"/>
      <p:bldP spid="74815" grpId="0"/>
      <p:bldP spid="74816" grpId="0"/>
      <p:bldP spid="74817" grpId="0"/>
      <p:bldP spid="74818" grpId="0"/>
      <p:bldP spid="74819" grpId="0"/>
      <p:bldP spid="74820" grpId="0"/>
      <p:bldP spid="74821" grpId="0"/>
      <p:bldP spid="748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2392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Tập hát nối tiếp: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5375" name="Picture 8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1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1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9" name="Group 12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5407" name="AutoShape 1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8" name="AutoShape 1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9" name="AutoShape 1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0" name="AutoShape 1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1" name="AutoShape 1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2" name="AutoShape 1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3" name="AutoShape 1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4" name="AutoShape 2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5" name="AutoShape 2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6" name="AutoShape 2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7" name="AutoShape 2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18" name="AutoShape 2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5380" name="Group 25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5395" name="AutoShape 2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6" name="AutoShape 27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7" name="AutoShape 28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8" name="AutoShape 29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9" name="AutoShape 30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0" name="AutoShape 31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1" name="AutoShape 32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2" name="AutoShape 33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3" name="AutoShape 34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4" name="AutoShape 35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5" name="AutoShape 36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406" name="AutoShape 37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5381" name="Group 3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5389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0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1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9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5382" name="Group 45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538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8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8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86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87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388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15365" name="Rectangle 52"/>
          <p:cNvSpPr>
            <a:spLocks noChangeArrowheads="1"/>
          </p:cNvSpPr>
          <p:nvPr/>
        </p:nvSpPr>
        <p:spPr bwMode="auto">
          <a:xfrm>
            <a:off x="2971800" y="762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FF"/>
                </a:solidFill>
              </a:rPr>
              <a:t>Lớp chia thành 2 </a:t>
            </a:r>
            <a:r>
              <a:rPr lang="vi-VN" sz="2800">
                <a:solidFill>
                  <a:srgbClr val="FF00FF"/>
                </a:solidFill>
              </a:rPr>
              <a:t>đ</a:t>
            </a:r>
            <a:r>
              <a:rPr lang="en-US" sz="2800">
                <a:solidFill>
                  <a:srgbClr val="FF00FF"/>
                </a:solidFill>
              </a:rPr>
              <a:t>ội: A - B</a:t>
            </a:r>
          </a:p>
        </p:txBody>
      </p:sp>
      <p:sp>
        <p:nvSpPr>
          <p:cNvPr id="15366" name="Rectangle 53"/>
          <p:cNvSpPr>
            <a:spLocks noChangeArrowheads="1"/>
          </p:cNvSpPr>
          <p:nvPr/>
        </p:nvSpPr>
        <p:spPr bwMode="auto">
          <a:xfrm>
            <a:off x="533400" y="838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A hát: “Em yêu tr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ờng em … cô giáo hiền”</a:t>
            </a:r>
          </a:p>
        </p:txBody>
      </p:sp>
      <p:sp>
        <p:nvSpPr>
          <p:cNvPr id="15367" name="Rectangle 99"/>
          <p:cNvSpPr>
            <a:spLocks noChangeArrowheads="1"/>
          </p:cNvSpPr>
          <p:nvPr/>
        </p:nvSpPr>
        <p:spPr bwMode="auto">
          <a:xfrm>
            <a:off x="533400" y="1371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FF"/>
                </a:solidFill>
              </a:rPr>
              <a:t>B hát: “Nh</a:t>
            </a:r>
            <a:r>
              <a:rPr lang="vi-VN" sz="2800">
                <a:solidFill>
                  <a:srgbClr val="FF00FF"/>
                </a:solidFill>
              </a:rPr>
              <a:t>ư</a:t>
            </a:r>
            <a:r>
              <a:rPr lang="en-US" sz="2800">
                <a:solidFill>
                  <a:srgbClr val="FF00FF"/>
                </a:solidFill>
              </a:rPr>
              <a:t> yêu quê h</a:t>
            </a:r>
            <a:r>
              <a:rPr lang="vi-VN" sz="2800">
                <a:solidFill>
                  <a:srgbClr val="FF00FF"/>
                </a:solidFill>
              </a:rPr>
              <a:t>ươ</a:t>
            </a:r>
            <a:r>
              <a:rPr lang="en-US" sz="2800">
                <a:solidFill>
                  <a:srgbClr val="FF00FF"/>
                </a:solidFill>
              </a:rPr>
              <a:t>ng … muôn vàn yêu th</a:t>
            </a:r>
            <a:r>
              <a:rPr lang="vi-VN" sz="2800">
                <a:solidFill>
                  <a:srgbClr val="FF00FF"/>
                </a:solidFill>
              </a:rPr>
              <a:t>ươ</a:t>
            </a:r>
            <a:r>
              <a:rPr lang="en-US" sz="2800">
                <a:solidFill>
                  <a:srgbClr val="FF00FF"/>
                </a:solidFill>
              </a:rPr>
              <a:t>ng”</a:t>
            </a:r>
          </a:p>
        </p:txBody>
      </p:sp>
      <p:sp>
        <p:nvSpPr>
          <p:cNvPr id="15368" name="Rectangle 100"/>
          <p:cNvSpPr>
            <a:spLocks noChangeArrowheads="1"/>
          </p:cNvSpPr>
          <p:nvPr/>
        </p:nvSpPr>
        <p:spPr bwMode="auto">
          <a:xfrm>
            <a:off x="533400" y="1981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A hát: “Nào bàn, nào ghế”</a:t>
            </a:r>
          </a:p>
        </p:txBody>
      </p:sp>
      <p:sp>
        <p:nvSpPr>
          <p:cNvPr id="15369" name="Rectangle 101"/>
          <p:cNvSpPr>
            <a:spLocks noChangeArrowheads="1"/>
          </p:cNvSpPr>
          <p:nvPr/>
        </p:nvSpPr>
        <p:spPr bwMode="auto">
          <a:xfrm>
            <a:off x="533400" y="25908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FF"/>
                </a:solidFill>
              </a:rPr>
              <a:t>B hát: “Nào sách, nào vở”</a:t>
            </a:r>
          </a:p>
        </p:txBody>
      </p:sp>
      <p:sp>
        <p:nvSpPr>
          <p:cNvPr id="15370" name="Rectangle 102"/>
          <p:cNvSpPr>
            <a:spLocks noChangeArrowheads="1"/>
          </p:cNvSpPr>
          <p:nvPr/>
        </p:nvSpPr>
        <p:spPr bwMode="auto">
          <a:xfrm>
            <a:off x="533400" y="3200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A hát: “Nào mực, nào bút”</a:t>
            </a:r>
          </a:p>
        </p:txBody>
      </p:sp>
      <p:sp>
        <p:nvSpPr>
          <p:cNvPr id="15371" name="Rectangle 103"/>
          <p:cNvSpPr>
            <a:spLocks noChangeArrowheads="1"/>
          </p:cNvSpPr>
          <p:nvPr/>
        </p:nvSpPr>
        <p:spPr bwMode="auto">
          <a:xfrm>
            <a:off x="533400" y="38100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FF"/>
                </a:solidFill>
              </a:rPr>
              <a:t>B hát: “Nào phấn, nào bảng”</a:t>
            </a:r>
          </a:p>
        </p:txBody>
      </p:sp>
      <p:sp>
        <p:nvSpPr>
          <p:cNvPr id="15372" name="Rectangle 104"/>
          <p:cNvSpPr>
            <a:spLocks noChangeArrowheads="1"/>
          </p:cNvSpPr>
          <p:nvPr/>
        </p:nvSpPr>
        <p:spPr bwMode="auto">
          <a:xfrm>
            <a:off x="533400" y="44196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A hát: “Cả tiếng chim vui trên cành cây cao”</a:t>
            </a:r>
          </a:p>
        </p:txBody>
      </p:sp>
      <p:sp>
        <p:nvSpPr>
          <p:cNvPr id="15373" name="Rectangle 105"/>
          <p:cNvSpPr>
            <a:spLocks noChangeArrowheads="1"/>
          </p:cNvSpPr>
          <p:nvPr/>
        </p:nvSpPr>
        <p:spPr bwMode="auto">
          <a:xfrm>
            <a:off x="533400" y="5029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FF"/>
                </a:solidFill>
              </a:rPr>
              <a:t>B hát: “Cả lá cờ sao trong nắng thu vàng”</a:t>
            </a:r>
          </a:p>
        </p:txBody>
      </p:sp>
      <p:sp>
        <p:nvSpPr>
          <p:cNvPr id="15374" name="Rectangle 106"/>
          <p:cNvSpPr>
            <a:spLocks noChangeArrowheads="1"/>
          </p:cNvSpPr>
          <p:nvPr/>
        </p:nvSpPr>
        <p:spPr bwMode="auto">
          <a:xfrm>
            <a:off x="533400" y="56388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0000FF"/>
                </a:solidFill>
              </a:rPr>
              <a:t>A + B hát: “Yêu sao yêu thế tr</a:t>
            </a:r>
            <a:r>
              <a:rPr lang="vi-VN" sz="2800">
                <a:solidFill>
                  <a:srgbClr val="0000FF"/>
                </a:solidFill>
              </a:rPr>
              <a:t>ư</a:t>
            </a:r>
            <a:r>
              <a:rPr lang="en-US" sz="2800">
                <a:solidFill>
                  <a:srgbClr val="0000FF"/>
                </a:solidFill>
              </a:rPr>
              <a:t>ờng của chúng em”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74725" y="27035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2590800"/>
            <a:ext cx="710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1. Bài hát “Em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em” do ai sáng tác ?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590800"/>
            <a:ext cx="9513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2. Qua bài hát, tác giả muốn nhắc nhở chúng ta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iều gì ?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0" y="327660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Bài hát giáo dục các em yêu mến tr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ờng lớp, thầy giáo, cô giáo và bạn bè.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524000" y="33528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FF"/>
                </a:solidFill>
              </a:rPr>
              <a:t>Nhạc sĩ: Hoàng Vân</a:t>
            </a:r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1905000" y="0"/>
            <a:ext cx="49482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i="1">
              <a:solidFill>
                <a:srgbClr val="0000FF"/>
              </a:solidFill>
            </a:endParaRP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Tiết 19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3" name="Text Box 21"/>
          <p:cNvSpPr txBox="1">
            <a:spLocks noChangeArrowheads="1"/>
          </p:cNvSpPr>
          <p:nvPr/>
        </p:nvSpPr>
        <p:spPr bwMode="auto">
          <a:xfrm>
            <a:off x="1143000" y="762000"/>
            <a:ext cx="7391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Học hát bài : EM YÊU TR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                         </a:t>
            </a:r>
            <a:r>
              <a:rPr lang="en-US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7" grpId="1"/>
      <p:bldP spid="25611" grpId="0"/>
      <p:bldP spid="25613" grpId="0"/>
      <p:bldP spid="25617" grpId="0"/>
      <p:bldP spid="256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-14288" y="-42863"/>
            <a:ext cx="9158288" cy="6900863"/>
            <a:chOff x="-9" y="-18"/>
            <a:chExt cx="5769" cy="4347"/>
          </a:xfrm>
        </p:grpSpPr>
        <p:pic>
          <p:nvPicPr>
            <p:cNvPr id="3077" name="Picture 6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7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8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09" name="AutoShape 1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AutoShape 1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AutoShape 1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AutoShape 1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AutoShape 1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AutoShape 1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AutoShape 1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AutoShape 1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AutoShape 1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AutoShape 2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AutoShape 2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AutoShape 2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2" name="Group 2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097" name="AutoShape 2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AutoShape 2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AutoShape 2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AutoShape 2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AutoShape 2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AutoShape 2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AutoShape 3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AutoShape 3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AutoShape 3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AutoShape 3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AutoShape 3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AutoShape 3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" name="Group 3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09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4" name="Group 4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085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0469" name="Em yeu truong em - Cao Thuy Duong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3048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99" fill="hold"/>
                                        <p:tgtEl>
                                          <p:spTgt spid="60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6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2603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Đọc lời ca lời 1: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42900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100"/>
          </a:p>
          <a:p>
            <a:r>
              <a:rPr lang="en-US" sz="2100" b="1">
                <a:solidFill>
                  <a:srgbClr val="0000FF"/>
                </a:solidFill>
              </a:rPr>
              <a:t>Em yêu 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 em</a:t>
            </a:r>
          </a:p>
          <a:p>
            <a:r>
              <a:rPr lang="en-US" sz="2100" b="1">
                <a:solidFill>
                  <a:srgbClr val="0000FF"/>
                </a:solidFill>
              </a:rPr>
              <a:t>Với bao bạn thân</a:t>
            </a:r>
          </a:p>
          <a:p>
            <a:r>
              <a:rPr lang="en-US" sz="2100" b="1">
                <a:solidFill>
                  <a:srgbClr val="0000FF"/>
                </a:solidFill>
              </a:rPr>
              <a:t>Và cô giáo hiền</a:t>
            </a:r>
          </a:p>
          <a:p>
            <a:r>
              <a:rPr lang="en-US" sz="2100" b="1">
                <a:solidFill>
                  <a:srgbClr val="0000FF"/>
                </a:solidFill>
              </a:rPr>
              <a:t>Nh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 yêu quê h</a:t>
            </a:r>
            <a:r>
              <a:rPr lang="vi-VN" sz="2100" b="1">
                <a:solidFill>
                  <a:srgbClr val="0000FF"/>
                </a:solidFill>
              </a:rPr>
              <a:t>ươ</a:t>
            </a:r>
            <a:r>
              <a:rPr lang="en-US" sz="2100" b="1">
                <a:solidFill>
                  <a:srgbClr val="0000FF"/>
                </a:solidFill>
              </a:rPr>
              <a:t>ng</a:t>
            </a:r>
          </a:p>
          <a:p>
            <a:r>
              <a:rPr lang="en-US" sz="2100" b="1">
                <a:solidFill>
                  <a:srgbClr val="0000FF"/>
                </a:solidFill>
              </a:rPr>
              <a:t>Cắp sách </a:t>
            </a:r>
            <a:r>
              <a:rPr lang="vi-VN" sz="2100" b="1">
                <a:solidFill>
                  <a:srgbClr val="0000FF"/>
                </a:solidFill>
              </a:rPr>
              <a:t>đ</a:t>
            </a:r>
            <a:r>
              <a:rPr lang="en-US" sz="2100" b="1">
                <a:solidFill>
                  <a:srgbClr val="0000FF"/>
                </a:solidFill>
              </a:rPr>
              <a:t>ến 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</a:t>
            </a:r>
          </a:p>
          <a:p>
            <a:r>
              <a:rPr lang="en-US" sz="2100" b="1">
                <a:solidFill>
                  <a:srgbClr val="0000FF"/>
                </a:solidFill>
              </a:rPr>
              <a:t>Trong muôn vàn yêu th</a:t>
            </a:r>
            <a:r>
              <a:rPr lang="vi-VN" sz="2100" b="1">
                <a:solidFill>
                  <a:srgbClr val="0000FF"/>
                </a:solidFill>
              </a:rPr>
              <a:t>ươ</a:t>
            </a:r>
            <a:r>
              <a:rPr lang="en-US" sz="2100" b="1">
                <a:solidFill>
                  <a:srgbClr val="0000FF"/>
                </a:solidFill>
              </a:rPr>
              <a:t>ng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bàn, nào ghế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sách, nào vở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mực, nào bút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phấn, nào bảng</a:t>
            </a:r>
          </a:p>
          <a:p>
            <a:r>
              <a:rPr lang="en-US" sz="2100" b="1">
                <a:solidFill>
                  <a:srgbClr val="0000FF"/>
                </a:solidFill>
              </a:rPr>
              <a:t>Cả tiếng chim vui</a:t>
            </a:r>
          </a:p>
          <a:p>
            <a:r>
              <a:rPr lang="en-US" sz="2100" b="1">
                <a:solidFill>
                  <a:srgbClr val="0000FF"/>
                </a:solidFill>
              </a:rPr>
              <a:t>Trên cành cây cao</a:t>
            </a:r>
          </a:p>
          <a:p>
            <a:r>
              <a:rPr lang="en-US" sz="2100" b="1">
                <a:solidFill>
                  <a:srgbClr val="0000FF"/>
                </a:solidFill>
              </a:rPr>
              <a:t>Cả lá cờ sao</a:t>
            </a:r>
          </a:p>
          <a:p>
            <a:r>
              <a:rPr lang="en-US" sz="2100" b="1">
                <a:solidFill>
                  <a:srgbClr val="0000FF"/>
                </a:solidFill>
              </a:rPr>
              <a:t>Trong nắng thu vàng</a:t>
            </a:r>
          </a:p>
          <a:p>
            <a:r>
              <a:rPr lang="en-US" sz="2100" b="1">
                <a:solidFill>
                  <a:srgbClr val="0000FF"/>
                </a:solidFill>
              </a:rPr>
              <a:t>Yêu sao yêu thế</a:t>
            </a:r>
          </a:p>
          <a:p>
            <a:r>
              <a:rPr lang="en-US" sz="2100" b="1">
                <a:solidFill>
                  <a:srgbClr val="0000FF"/>
                </a:solidFill>
              </a:rPr>
              <a:t>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 của chúng em</a:t>
            </a:r>
          </a:p>
          <a:p>
            <a:endParaRPr lang="en-US" sz="2100" b="1">
              <a:solidFill>
                <a:srgbClr val="0000FF"/>
              </a:solidFill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OKENG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81000" y="1081088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cs typeface="Arial" charset="0"/>
              </a:rPr>
              <a:t>Luyện thanh theo mẫu âm la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6934200" cy="2209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fr-FR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Là   la   lá   la   là  </a:t>
            </a:r>
            <a:endParaRPr lang="en-US" sz="36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25" name="Picture 5" descr="boy_playing_violin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5127" name="Picture 7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9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" descr="POINSET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1" name="Group 1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5159" name="AutoShape 1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AutoShape 1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AutoShape 1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AutoShape 1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AutoShape 1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AutoShape 1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AutoShape 1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AutoShape 1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AutoShape 2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AutoShape 2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AutoShape 2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AutoShape 2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" name="Group 2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5147" name="AutoShape 2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AutoShape 2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AutoShape 2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AutoShape 2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AutoShape 2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AutoShape 3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AutoShape 3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AutoShape 3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AutoShape 3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AutoShape 3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AutoShape 3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AutoShape 3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3" name="Group 3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5141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" name="Group 4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513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344613" y="1614488"/>
            <a:ext cx="161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Học hát lời 1 :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42900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100"/>
          </a:p>
          <a:p>
            <a:r>
              <a:rPr lang="en-US" sz="2100" b="1">
                <a:solidFill>
                  <a:srgbClr val="0000FF"/>
                </a:solidFill>
              </a:rPr>
              <a:t>Em yêu 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 em</a:t>
            </a:r>
          </a:p>
          <a:p>
            <a:r>
              <a:rPr lang="en-US" sz="2100" b="1">
                <a:solidFill>
                  <a:srgbClr val="0000FF"/>
                </a:solidFill>
              </a:rPr>
              <a:t>Với bao bạn thân</a:t>
            </a:r>
          </a:p>
          <a:p>
            <a:r>
              <a:rPr lang="en-US" sz="2100" b="1">
                <a:solidFill>
                  <a:srgbClr val="0000FF"/>
                </a:solidFill>
              </a:rPr>
              <a:t>Và cô giáo hiền</a:t>
            </a:r>
          </a:p>
          <a:p>
            <a:r>
              <a:rPr lang="en-US" sz="2100" b="1">
                <a:solidFill>
                  <a:srgbClr val="0000FF"/>
                </a:solidFill>
              </a:rPr>
              <a:t>Nh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 yêu quê h</a:t>
            </a:r>
            <a:r>
              <a:rPr lang="vi-VN" sz="2100" b="1">
                <a:solidFill>
                  <a:srgbClr val="0000FF"/>
                </a:solidFill>
              </a:rPr>
              <a:t>ươ</a:t>
            </a:r>
            <a:r>
              <a:rPr lang="en-US" sz="2100" b="1">
                <a:solidFill>
                  <a:srgbClr val="0000FF"/>
                </a:solidFill>
              </a:rPr>
              <a:t>ng</a:t>
            </a:r>
          </a:p>
          <a:p>
            <a:r>
              <a:rPr lang="en-US" sz="2100" b="1">
                <a:solidFill>
                  <a:srgbClr val="0000FF"/>
                </a:solidFill>
              </a:rPr>
              <a:t>Cắp sách </a:t>
            </a:r>
            <a:r>
              <a:rPr lang="vi-VN" sz="2100" b="1">
                <a:solidFill>
                  <a:srgbClr val="0000FF"/>
                </a:solidFill>
              </a:rPr>
              <a:t>đ</a:t>
            </a:r>
            <a:r>
              <a:rPr lang="en-US" sz="2100" b="1">
                <a:solidFill>
                  <a:srgbClr val="0000FF"/>
                </a:solidFill>
              </a:rPr>
              <a:t>ến 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</a:t>
            </a:r>
          </a:p>
          <a:p>
            <a:r>
              <a:rPr lang="en-US" sz="2100" b="1">
                <a:solidFill>
                  <a:srgbClr val="0000FF"/>
                </a:solidFill>
              </a:rPr>
              <a:t>Trong muôn vàn yêu th</a:t>
            </a:r>
            <a:r>
              <a:rPr lang="vi-VN" sz="2100" b="1">
                <a:solidFill>
                  <a:srgbClr val="0000FF"/>
                </a:solidFill>
              </a:rPr>
              <a:t>ươ</a:t>
            </a:r>
            <a:r>
              <a:rPr lang="en-US" sz="2100" b="1">
                <a:solidFill>
                  <a:srgbClr val="0000FF"/>
                </a:solidFill>
              </a:rPr>
              <a:t>ng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bàn, nào ghế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sách, nào vở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mực, nào bút</a:t>
            </a:r>
          </a:p>
          <a:p>
            <a:r>
              <a:rPr lang="en-US" sz="2100" b="1">
                <a:solidFill>
                  <a:srgbClr val="0000FF"/>
                </a:solidFill>
              </a:rPr>
              <a:t>Nào phấn, nào bảng</a:t>
            </a:r>
          </a:p>
          <a:p>
            <a:r>
              <a:rPr lang="en-US" sz="2100" b="1">
                <a:solidFill>
                  <a:srgbClr val="0000FF"/>
                </a:solidFill>
              </a:rPr>
              <a:t>Cả tiếng chim vui</a:t>
            </a:r>
          </a:p>
          <a:p>
            <a:r>
              <a:rPr lang="en-US" sz="2100" b="1">
                <a:solidFill>
                  <a:srgbClr val="0000FF"/>
                </a:solidFill>
              </a:rPr>
              <a:t>Trên cành cây cao</a:t>
            </a:r>
          </a:p>
          <a:p>
            <a:r>
              <a:rPr lang="en-US" sz="2100" b="1">
                <a:solidFill>
                  <a:srgbClr val="0000FF"/>
                </a:solidFill>
              </a:rPr>
              <a:t>Cả lá cờ sao</a:t>
            </a:r>
          </a:p>
          <a:p>
            <a:r>
              <a:rPr lang="en-US" sz="2100" b="1">
                <a:solidFill>
                  <a:srgbClr val="0000FF"/>
                </a:solidFill>
              </a:rPr>
              <a:t>Trong nắng thu vàng</a:t>
            </a:r>
          </a:p>
          <a:p>
            <a:r>
              <a:rPr lang="en-US" sz="2100" b="1">
                <a:solidFill>
                  <a:srgbClr val="0000FF"/>
                </a:solidFill>
              </a:rPr>
              <a:t>Yêu sao yêu thế</a:t>
            </a:r>
          </a:p>
          <a:p>
            <a:r>
              <a:rPr lang="en-US" sz="2100" b="1">
                <a:solidFill>
                  <a:srgbClr val="0000FF"/>
                </a:solidFill>
              </a:rPr>
              <a:t>Tr</a:t>
            </a:r>
            <a:r>
              <a:rPr lang="vi-VN" sz="2100" b="1">
                <a:solidFill>
                  <a:srgbClr val="0000FF"/>
                </a:solidFill>
              </a:rPr>
              <a:t>ư</a:t>
            </a:r>
            <a:r>
              <a:rPr lang="en-US" sz="2100" b="1">
                <a:solidFill>
                  <a:srgbClr val="0000FF"/>
                </a:solidFill>
              </a:rPr>
              <a:t>ờng của chúng em</a:t>
            </a:r>
          </a:p>
          <a:p>
            <a:endParaRPr lang="en-US" sz="2100" b="1">
              <a:solidFill>
                <a:srgbClr val="0000FF"/>
              </a:solidFill>
            </a:endParaRPr>
          </a:p>
        </p:txBody>
      </p:sp>
      <p:sp>
        <p:nvSpPr>
          <p:cNvPr id="6149" name="Rectangle 23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50" name="Text Box 24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209800" y="1828800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Học hát từng câu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0" y="2514600"/>
            <a:ext cx="563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1:</a:t>
            </a:r>
            <a:r>
              <a:rPr lang="en-US" sz="3500"/>
              <a:t>  </a:t>
            </a:r>
            <a:r>
              <a:rPr lang="en-US" sz="3500">
                <a:solidFill>
                  <a:srgbClr val="FF00FF"/>
                </a:solidFill>
              </a:rPr>
              <a:t>Em yêu tr</a:t>
            </a:r>
            <a:r>
              <a:rPr lang="vi-VN" sz="3500">
                <a:solidFill>
                  <a:srgbClr val="FF00FF"/>
                </a:solidFill>
              </a:rPr>
              <a:t>ư</a:t>
            </a:r>
            <a:r>
              <a:rPr lang="en-US" sz="3500">
                <a:solidFill>
                  <a:srgbClr val="FF00FF"/>
                </a:solidFill>
              </a:rPr>
              <a:t>ờng em 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 Với bao bạn thân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447800" y="42672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2:</a:t>
            </a:r>
            <a:r>
              <a:rPr lang="en-US" sz="3500"/>
              <a:t>  </a:t>
            </a:r>
            <a:r>
              <a:rPr lang="en-US" sz="3500">
                <a:solidFill>
                  <a:srgbClr val="FF00FF"/>
                </a:solidFill>
              </a:rPr>
              <a:t>Và cô giáo hiền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  Nh</a:t>
            </a:r>
            <a:r>
              <a:rPr lang="vi-VN" sz="3500">
                <a:solidFill>
                  <a:srgbClr val="FF00FF"/>
                </a:solidFill>
              </a:rPr>
              <a:t>ư</a:t>
            </a:r>
            <a:r>
              <a:rPr lang="en-US" sz="3500">
                <a:solidFill>
                  <a:srgbClr val="FF00FF"/>
                </a:solidFill>
              </a:rPr>
              <a:t> yêu quê h</a:t>
            </a:r>
            <a:r>
              <a:rPr lang="vi-VN" sz="3500">
                <a:solidFill>
                  <a:srgbClr val="FF00FF"/>
                </a:solidFill>
              </a:rPr>
              <a:t>ươ</a:t>
            </a:r>
            <a:r>
              <a:rPr lang="en-US" sz="3500">
                <a:solidFill>
                  <a:srgbClr val="FF00FF"/>
                </a:solidFill>
              </a:rPr>
              <a:t>ng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362200" y="1905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Ghép câu 1 và câu 2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133600" y="25146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Em yêu tr</a:t>
            </a:r>
            <a:r>
              <a:rPr lang="vi-VN" sz="4000">
                <a:solidFill>
                  <a:srgbClr val="0000FF"/>
                </a:solidFill>
              </a:rPr>
              <a:t>ư</a:t>
            </a:r>
            <a:r>
              <a:rPr lang="en-US" sz="4000">
                <a:solidFill>
                  <a:srgbClr val="0000FF"/>
                </a:solidFill>
              </a:rPr>
              <a:t>ờng em 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Với bao bạn thân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Và cô giáo hiền 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Nh</a:t>
            </a:r>
            <a:r>
              <a:rPr lang="vi-VN" sz="4000">
                <a:solidFill>
                  <a:srgbClr val="0000FF"/>
                </a:solidFill>
              </a:rPr>
              <a:t>ư</a:t>
            </a:r>
            <a:r>
              <a:rPr lang="en-US" sz="4000">
                <a:solidFill>
                  <a:srgbClr val="0000FF"/>
                </a:solidFill>
              </a:rPr>
              <a:t> yêu quê h</a:t>
            </a:r>
            <a:r>
              <a:rPr lang="vi-VN" sz="4000">
                <a:solidFill>
                  <a:srgbClr val="0000FF"/>
                </a:solidFill>
              </a:rPr>
              <a:t>ươ</a:t>
            </a:r>
            <a:r>
              <a:rPr lang="en-US" sz="4000">
                <a:solidFill>
                  <a:srgbClr val="0000FF"/>
                </a:solidFill>
              </a:rPr>
              <a:t>ng</a:t>
            </a:r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8" grpId="1"/>
      <p:bldP spid="29709" grpId="0"/>
      <p:bldP spid="29709" grpId="1"/>
      <p:bldP spid="29710" grpId="0"/>
      <p:bldP spid="29710" grpId="1"/>
      <p:bldP spid="29711" grpId="0"/>
      <p:bldP spid="297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209800" y="1752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Học hát từng câu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447800" y="2362200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3:</a:t>
            </a:r>
            <a:r>
              <a:rPr lang="en-US" sz="3500"/>
              <a:t> </a:t>
            </a:r>
            <a:r>
              <a:rPr lang="en-US" sz="3500">
                <a:solidFill>
                  <a:srgbClr val="FF00FF"/>
                </a:solidFill>
              </a:rPr>
              <a:t>Cắp sách </a:t>
            </a:r>
            <a:r>
              <a:rPr lang="vi-VN" sz="3500">
                <a:solidFill>
                  <a:srgbClr val="FF00FF"/>
                </a:solidFill>
              </a:rPr>
              <a:t>đ</a:t>
            </a:r>
            <a:r>
              <a:rPr lang="en-US" sz="3500">
                <a:solidFill>
                  <a:srgbClr val="FF00FF"/>
                </a:solidFill>
              </a:rPr>
              <a:t>ến tr</a:t>
            </a:r>
            <a:r>
              <a:rPr lang="vi-VN" sz="3500">
                <a:solidFill>
                  <a:srgbClr val="FF00FF"/>
                </a:solidFill>
              </a:rPr>
              <a:t>ư</a:t>
            </a:r>
            <a:r>
              <a:rPr lang="en-US" sz="3500">
                <a:solidFill>
                  <a:srgbClr val="FF00FF"/>
                </a:solidFill>
              </a:rPr>
              <a:t>ờng 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Trong muôn vàn yêu th</a:t>
            </a:r>
            <a:r>
              <a:rPr lang="vi-VN" sz="3500">
                <a:solidFill>
                  <a:srgbClr val="FF00FF"/>
                </a:solidFill>
              </a:rPr>
              <a:t>ươ</a:t>
            </a:r>
            <a:r>
              <a:rPr lang="en-US" sz="3500">
                <a:solidFill>
                  <a:srgbClr val="FF00FF"/>
                </a:solidFill>
              </a:rPr>
              <a:t>ng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447800" y="396240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4:</a:t>
            </a:r>
            <a:r>
              <a:rPr lang="en-US" sz="3500"/>
              <a:t>  </a:t>
            </a:r>
            <a:r>
              <a:rPr lang="en-US" sz="3500">
                <a:solidFill>
                  <a:srgbClr val="FF00FF"/>
                </a:solidFill>
              </a:rPr>
              <a:t>Nào bàn, nào ghế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 Nào sách, nào vở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362200" y="1676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Ghép câu 3 và câu 4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752600" y="243840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>
                <a:solidFill>
                  <a:srgbClr val="0000FF"/>
                </a:solidFill>
              </a:rPr>
              <a:t>Cắp sách </a:t>
            </a:r>
            <a:r>
              <a:rPr lang="vi-VN" sz="3500">
                <a:solidFill>
                  <a:srgbClr val="0000FF"/>
                </a:solidFill>
              </a:rPr>
              <a:t>đ</a:t>
            </a:r>
            <a:r>
              <a:rPr lang="en-US" sz="3500">
                <a:solidFill>
                  <a:srgbClr val="0000FF"/>
                </a:solidFill>
              </a:rPr>
              <a:t>ến tr</a:t>
            </a:r>
            <a:r>
              <a:rPr lang="vi-VN" sz="3500">
                <a:solidFill>
                  <a:srgbClr val="0000FF"/>
                </a:solidFill>
              </a:rPr>
              <a:t>ư</a:t>
            </a:r>
            <a:r>
              <a:rPr lang="en-US" sz="3500">
                <a:solidFill>
                  <a:srgbClr val="0000FF"/>
                </a:solidFill>
              </a:rPr>
              <a:t>ờng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Trong muôn vàn yêu th</a:t>
            </a:r>
            <a:r>
              <a:rPr lang="vi-VN" sz="3500">
                <a:solidFill>
                  <a:srgbClr val="0000FF"/>
                </a:solidFill>
              </a:rPr>
              <a:t>ươ</a:t>
            </a:r>
            <a:r>
              <a:rPr lang="en-US" sz="3500">
                <a:solidFill>
                  <a:srgbClr val="0000FF"/>
                </a:solidFill>
              </a:rPr>
              <a:t>ng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Nào bàn, nào ghế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Nào sách, nào vở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7" grpId="1"/>
      <p:bldP spid="69638" grpId="0"/>
      <p:bldP spid="69638" grpId="1"/>
      <p:bldP spid="69639" grpId="0"/>
      <p:bldP spid="69639" grpId="1"/>
      <p:bldP spid="69640" grpId="0"/>
      <p:bldP spid="696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752600" y="16764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FF"/>
                </a:solidFill>
              </a:rPr>
              <a:t>Hát ghép từ câu 1 </a:t>
            </a:r>
            <a:r>
              <a:rPr lang="vi-VN" sz="3500" b="1">
                <a:solidFill>
                  <a:srgbClr val="FF00FF"/>
                </a:solidFill>
              </a:rPr>
              <a:t>đ</a:t>
            </a:r>
            <a:r>
              <a:rPr lang="en-US" sz="3500" b="1">
                <a:solidFill>
                  <a:srgbClr val="FF00FF"/>
                </a:solidFill>
              </a:rPr>
              <a:t>ến câu 4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057400" y="22860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>
                <a:solidFill>
                  <a:srgbClr val="0000FF"/>
                </a:solidFill>
              </a:rPr>
              <a:t>Em yêu tr</a:t>
            </a:r>
            <a:r>
              <a:rPr lang="vi-VN" sz="3500">
                <a:solidFill>
                  <a:srgbClr val="0000FF"/>
                </a:solidFill>
              </a:rPr>
              <a:t>ư</a:t>
            </a:r>
            <a:r>
              <a:rPr lang="en-US" sz="3500">
                <a:solidFill>
                  <a:srgbClr val="0000FF"/>
                </a:solidFill>
              </a:rPr>
              <a:t>ờng em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Với bao bạn thân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Và cô giáo hiền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Nh</a:t>
            </a:r>
            <a:r>
              <a:rPr lang="vi-VN" sz="3500">
                <a:solidFill>
                  <a:srgbClr val="0000FF"/>
                </a:solidFill>
              </a:rPr>
              <a:t>ư</a:t>
            </a:r>
            <a:r>
              <a:rPr lang="en-US" sz="3500">
                <a:solidFill>
                  <a:srgbClr val="0000FF"/>
                </a:solidFill>
              </a:rPr>
              <a:t> yêu quê h</a:t>
            </a:r>
            <a:r>
              <a:rPr lang="vi-VN" sz="3500">
                <a:solidFill>
                  <a:srgbClr val="0000FF"/>
                </a:solidFill>
              </a:rPr>
              <a:t>ươ</a:t>
            </a:r>
            <a:r>
              <a:rPr lang="en-US" sz="3500">
                <a:solidFill>
                  <a:srgbClr val="0000FF"/>
                </a:solidFill>
              </a:rPr>
              <a:t>ng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Cắp sách </a:t>
            </a:r>
            <a:r>
              <a:rPr lang="vi-VN" sz="3500">
                <a:solidFill>
                  <a:srgbClr val="0000FF"/>
                </a:solidFill>
              </a:rPr>
              <a:t>đ</a:t>
            </a:r>
            <a:r>
              <a:rPr lang="en-US" sz="3500">
                <a:solidFill>
                  <a:srgbClr val="0000FF"/>
                </a:solidFill>
              </a:rPr>
              <a:t>ến tr</a:t>
            </a:r>
            <a:r>
              <a:rPr lang="vi-VN" sz="3500">
                <a:solidFill>
                  <a:srgbClr val="0000FF"/>
                </a:solidFill>
              </a:rPr>
              <a:t>ư</a:t>
            </a:r>
            <a:r>
              <a:rPr lang="en-US" sz="3500">
                <a:solidFill>
                  <a:srgbClr val="0000FF"/>
                </a:solidFill>
              </a:rPr>
              <a:t>ờng 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Trong muôn vàn yêu th</a:t>
            </a:r>
            <a:r>
              <a:rPr lang="vi-VN" sz="3500">
                <a:solidFill>
                  <a:srgbClr val="0000FF"/>
                </a:solidFill>
              </a:rPr>
              <a:t>ươ</a:t>
            </a:r>
            <a:r>
              <a:rPr lang="en-US" sz="3500">
                <a:solidFill>
                  <a:srgbClr val="0000FF"/>
                </a:solidFill>
              </a:rPr>
              <a:t>ng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Nào bàn, nào ghế</a:t>
            </a:r>
          </a:p>
          <a:p>
            <a:pPr algn="ctr"/>
            <a:r>
              <a:rPr lang="en-US" sz="3500">
                <a:solidFill>
                  <a:srgbClr val="0000FF"/>
                </a:solidFill>
              </a:rPr>
              <a:t>Nào sách, nào vở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9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209800" y="1752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Học hát từng câu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447800" y="2362200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5:</a:t>
            </a:r>
            <a:r>
              <a:rPr lang="en-US" sz="3500"/>
              <a:t> </a:t>
            </a:r>
            <a:r>
              <a:rPr lang="en-US" sz="3500">
                <a:solidFill>
                  <a:srgbClr val="FF00FF"/>
                </a:solidFill>
              </a:rPr>
              <a:t>Nào mực, nào bút 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Nào phấn, nào bảng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447800" y="396240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500">
                <a:solidFill>
                  <a:srgbClr val="FF0000"/>
                </a:solidFill>
              </a:rPr>
              <a:t>Câu 6:</a:t>
            </a:r>
            <a:r>
              <a:rPr lang="en-US" sz="3500"/>
              <a:t>  </a:t>
            </a:r>
            <a:r>
              <a:rPr lang="en-US" sz="3500">
                <a:solidFill>
                  <a:srgbClr val="FF00FF"/>
                </a:solidFill>
              </a:rPr>
              <a:t>Cả tiếng chim vui</a:t>
            </a:r>
          </a:p>
          <a:p>
            <a:r>
              <a:rPr lang="en-US" sz="3500">
                <a:solidFill>
                  <a:srgbClr val="FF00FF"/>
                </a:solidFill>
              </a:rPr>
              <a:t>            Trên cành cây cao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209800" y="17526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Ghép câu 5 và câu 6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219200" y="243840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>
                <a:solidFill>
                  <a:srgbClr val="FF00FF"/>
                </a:solidFill>
              </a:rPr>
              <a:t>Nào mực, nào bút </a:t>
            </a:r>
          </a:p>
          <a:p>
            <a:pPr algn="ctr"/>
            <a:r>
              <a:rPr lang="en-US" sz="3500">
                <a:solidFill>
                  <a:srgbClr val="FF00FF"/>
                </a:solidFill>
              </a:rPr>
              <a:t>Nào phấn, nào bảng</a:t>
            </a:r>
            <a:r>
              <a:rPr lang="en-US" sz="3500"/>
              <a:t> </a:t>
            </a:r>
          </a:p>
          <a:p>
            <a:pPr algn="ctr"/>
            <a:r>
              <a:rPr lang="en-US" sz="3500">
                <a:solidFill>
                  <a:srgbClr val="FF00FF"/>
                </a:solidFill>
              </a:rPr>
              <a:t>Cả tiếng chim vui</a:t>
            </a:r>
          </a:p>
          <a:p>
            <a:pPr algn="ctr"/>
            <a:r>
              <a:rPr lang="en-US" sz="3500">
                <a:solidFill>
                  <a:srgbClr val="FF00FF"/>
                </a:solidFill>
              </a:rPr>
              <a:t>Trên cành cây cao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905000" y="0"/>
            <a:ext cx="4948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i="1">
              <a:solidFill>
                <a:srgbClr val="0000FF"/>
              </a:solidFill>
            </a:endParaRPr>
          </a:p>
          <a:p>
            <a:pPr algn="ctr"/>
            <a:r>
              <a:rPr lang="en-US" sz="2500" b="1">
                <a:solidFill>
                  <a:srgbClr val="0000FF"/>
                </a:solidFill>
              </a:rPr>
              <a:t>Tiết 19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143000" y="762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Học hát bài : EM YÊU TR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ỜNG EM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                        </a:t>
            </a:r>
            <a:r>
              <a:rPr lang="en-US" sz="2000" b="1">
                <a:solidFill>
                  <a:srgbClr val="FF0000"/>
                </a:solidFill>
              </a:rPr>
              <a:t>Nhạc và lời: Hoàng Vân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5" grpId="1"/>
      <p:bldP spid="71686" grpId="0"/>
      <p:bldP spid="71686" grpId="1"/>
      <p:bldP spid="71687" grpId="0"/>
      <p:bldP spid="71687" grpId="1"/>
      <p:bldP spid="71688" grpId="0"/>
      <p:bldP spid="7168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1218</Words>
  <Application>Microsoft Office PowerPoint</Application>
  <PresentationFormat>On-screen Show (4:3)</PresentationFormat>
  <Paragraphs>230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VNI-Times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58</cp:revision>
  <dcterms:created xsi:type="dcterms:W3CDTF">2011-02-12T14:51:02Z</dcterms:created>
  <dcterms:modified xsi:type="dcterms:W3CDTF">2016-06-29T09:51:49Z</dcterms:modified>
</cp:coreProperties>
</file>