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6" r:id="rId5"/>
    <p:sldId id="262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660033"/>
    <a:srgbClr val="9900CC"/>
    <a:srgbClr val="FFFF00"/>
    <a:srgbClr val="FF0000"/>
    <a:srgbClr val="0000FF"/>
    <a:srgbClr val="009900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 autoAdjust="0"/>
    <p:restoredTop sz="94673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AAE9D-539F-48D5-8DAD-FAAF8BB77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8B2B-8087-494E-A787-7788C9AE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035F2-F6B9-4101-86A2-89027AECF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8543-EE21-42D6-8673-529C1F6EA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C6F1-4873-450C-B7B4-F3A391ABA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29938-DEF2-41D3-9ADF-92A6A2E9A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7C5BF-17BC-4440-9651-2AB497179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D20-6199-48D6-A36F-D1017B8B7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F327C-627D-4373-8D91-AE4092778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1C9A5-1015-4280-A5FA-90CAA98C7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9DBBE-E517-4D0D-B544-DDD857656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06A6711-FCC5-462B-8668-7B7F5006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50000">
              <a:srgbClr val="765E5E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219200" y="609600"/>
            <a:ext cx="6781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FF"/>
              </a:solidFill>
            </a:endParaRPr>
          </a:p>
          <a:p>
            <a:r>
              <a:rPr lang="en-US">
                <a:solidFill>
                  <a:srgbClr val="0000FF"/>
                </a:solidFill>
              </a:rPr>
              <a:t>		</a:t>
            </a:r>
            <a:r>
              <a:rPr lang="en-US" sz="2800">
                <a:solidFill>
                  <a:srgbClr val="FF0066"/>
                </a:solidFill>
              </a:rPr>
              <a:t>Chính tả</a:t>
            </a:r>
            <a:r>
              <a:rPr lang="en-US">
                <a:solidFill>
                  <a:srgbClr val="FF0066"/>
                </a:solidFill>
              </a:rPr>
              <a:t> ( nghe- viết )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FF"/>
                </a:solidFill>
              </a:rPr>
              <a:t>Bài mới: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219200" y="28194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Bạn Sinh </a:t>
            </a:r>
            <a:r>
              <a:rPr lang="vi-VN" sz="2800">
                <a:solidFill>
                  <a:schemeClr val="bg1"/>
                </a:solidFill>
              </a:rPr>
              <a:t>đ</a:t>
            </a:r>
            <a:r>
              <a:rPr lang="en-US" sz="2800">
                <a:solidFill>
                  <a:schemeClr val="bg1"/>
                </a:solidFill>
              </a:rPr>
              <a:t>ã làm gì </a:t>
            </a:r>
            <a:r>
              <a:rPr lang="vi-VN" sz="2800">
                <a:solidFill>
                  <a:schemeClr val="bg1"/>
                </a:solidFill>
              </a:rPr>
              <a:t>đ</a:t>
            </a:r>
            <a:r>
              <a:rPr lang="en-US" sz="2800">
                <a:solidFill>
                  <a:schemeClr val="bg1"/>
                </a:solidFill>
              </a:rPr>
              <a:t>ể giúp </a:t>
            </a:r>
            <a:r>
              <a:rPr lang="vi-VN" sz="2800">
                <a:solidFill>
                  <a:schemeClr val="bg1"/>
                </a:solidFill>
              </a:rPr>
              <a:t>đ</a:t>
            </a:r>
            <a:r>
              <a:rPr lang="en-US" sz="2800">
                <a:solidFill>
                  <a:schemeClr val="bg1"/>
                </a:solidFill>
              </a:rPr>
              <a:t>ỡ Hanh  ?</a:t>
            </a:r>
          </a:p>
        </p:txBody>
      </p:sp>
      <p:sp>
        <p:nvSpPr>
          <p:cNvPr id="2053" name="Line 11"/>
          <p:cNvSpPr>
            <a:spLocks noChangeShapeType="1"/>
          </p:cNvSpPr>
          <p:nvPr/>
        </p:nvSpPr>
        <p:spPr bwMode="auto">
          <a:xfrm>
            <a:off x="3124200" y="1447800"/>
            <a:ext cx="1295400" cy="0"/>
          </a:xfrm>
          <a:prstGeom prst="line">
            <a:avLst/>
          </a:prstGeom>
          <a:noFill/>
          <a:ln w="31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2057400" y="1800225"/>
            <a:ext cx="5191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CC"/>
                </a:solidFill>
              </a:rPr>
              <a:t>M</a:t>
            </a:r>
            <a:r>
              <a:rPr lang="vi-VN" sz="3200">
                <a:solidFill>
                  <a:srgbClr val="9900CC"/>
                </a:solidFill>
              </a:rPr>
              <a:t>ư</a:t>
            </a:r>
            <a:r>
              <a:rPr lang="en-US" sz="3200">
                <a:solidFill>
                  <a:srgbClr val="9900CC"/>
                </a:solidFill>
              </a:rPr>
              <a:t>ời n</a:t>
            </a:r>
            <a:r>
              <a:rPr lang="vi-VN" sz="3200">
                <a:solidFill>
                  <a:srgbClr val="9900CC"/>
                </a:solidFill>
              </a:rPr>
              <a:t>ă</a:t>
            </a:r>
            <a:r>
              <a:rPr lang="en-US" sz="3200">
                <a:solidFill>
                  <a:srgbClr val="9900CC"/>
                </a:solidFill>
              </a:rPr>
              <a:t>m cõng bạn </a:t>
            </a:r>
            <a:r>
              <a:rPr lang="vi-VN" sz="3200">
                <a:solidFill>
                  <a:srgbClr val="9900CC"/>
                </a:solidFill>
              </a:rPr>
              <a:t>đ</a:t>
            </a:r>
            <a:r>
              <a:rPr lang="en-US" sz="3200">
                <a:solidFill>
                  <a:srgbClr val="9900CC"/>
                </a:solidFill>
              </a:rPr>
              <a:t>i học</a:t>
            </a:r>
            <a:r>
              <a:rPr lang="en-US" sz="3200"/>
              <a:t> 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219200" y="35052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Sinh cõng bạn </a:t>
            </a:r>
            <a:r>
              <a:rPr lang="vi-VN" sz="2800">
                <a:solidFill>
                  <a:srgbClr val="FFFF00"/>
                </a:solidFill>
              </a:rPr>
              <a:t>đ</a:t>
            </a:r>
            <a:r>
              <a:rPr lang="en-US" sz="2800">
                <a:solidFill>
                  <a:srgbClr val="FFFF00"/>
                </a:solidFill>
              </a:rPr>
              <a:t>i học suốt m</a:t>
            </a:r>
            <a:r>
              <a:rPr lang="vi-VN" sz="2800">
                <a:solidFill>
                  <a:srgbClr val="FFFF00"/>
                </a:solidFill>
              </a:rPr>
              <a:t>ư</a:t>
            </a:r>
            <a:r>
              <a:rPr lang="en-US" sz="2800">
                <a:solidFill>
                  <a:srgbClr val="FFFF00"/>
                </a:solidFill>
              </a:rPr>
              <a:t>ời n</a:t>
            </a:r>
            <a:r>
              <a:rPr lang="vi-VN" sz="2800">
                <a:solidFill>
                  <a:srgbClr val="FFFF00"/>
                </a:solidFill>
              </a:rPr>
              <a:t>ă</a:t>
            </a:r>
            <a:r>
              <a:rPr lang="en-US" sz="2800">
                <a:solidFill>
                  <a:srgbClr val="FFFF00"/>
                </a:solidFill>
              </a:rPr>
              <a:t>m</a:t>
            </a:r>
            <a:r>
              <a:rPr lang="en-US" sz="2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219200" y="4114800"/>
            <a:ext cx="7467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Việc làm của Sinh </a:t>
            </a:r>
            <a:r>
              <a:rPr lang="vi-VN" sz="2800">
                <a:solidFill>
                  <a:schemeClr val="bg1"/>
                </a:solidFill>
              </a:rPr>
              <a:t>đ</a:t>
            </a:r>
            <a:r>
              <a:rPr lang="en-US" sz="2800">
                <a:solidFill>
                  <a:schemeClr val="bg1"/>
                </a:solidFill>
              </a:rPr>
              <a:t>áng trân trọng ở </a:t>
            </a:r>
            <a:r>
              <a:rPr lang="vi-VN" sz="2800">
                <a:solidFill>
                  <a:schemeClr val="bg1"/>
                </a:solidFill>
              </a:rPr>
              <a:t>đ</a:t>
            </a:r>
            <a:r>
              <a:rPr lang="en-US" sz="2800">
                <a:solidFill>
                  <a:schemeClr val="bg1"/>
                </a:solidFill>
              </a:rPr>
              <a:t>iểm nào ?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219200" y="4724400"/>
            <a:ext cx="7467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Tuy còn nhỏ nh</a:t>
            </a:r>
            <a:r>
              <a:rPr lang="vi-VN" sz="2800">
                <a:solidFill>
                  <a:srgbClr val="0000FF"/>
                </a:solidFill>
              </a:rPr>
              <a:t>ư</a:t>
            </a:r>
            <a:r>
              <a:rPr lang="en-US" sz="2800">
                <a:solidFill>
                  <a:srgbClr val="0000FF"/>
                </a:solidFill>
              </a:rPr>
              <a:t>ng Sinh không quản khó kh</a:t>
            </a:r>
            <a:r>
              <a:rPr lang="vi-VN" sz="2800">
                <a:solidFill>
                  <a:srgbClr val="0000FF"/>
                </a:solidFill>
              </a:rPr>
              <a:t>ă</a:t>
            </a:r>
            <a:r>
              <a:rPr lang="en-US" sz="2800">
                <a:solidFill>
                  <a:srgbClr val="0000FF"/>
                </a:solidFill>
              </a:rPr>
              <a:t>n, ngày ngày cõng Hanh tới tr</a:t>
            </a:r>
            <a:r>
              <a:rPr lang="vi-VN" sz="2800">
                <a:solidFill>
                  <a:srgbClr val="0000FF"/>
                </a:solidFill>
              </a:rPr>
              <a:t>ư</a:t>
            </a:r>
            <a:r>
              <a:rPr lang="en-US" sz="2800">
                <a:solidFill>
                  <a:srgbClr val="0000FF"/>
                </a:solidFill>
              </a:rPr>
              <a:t>ờng với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oạn </a:t>
            </a:r>
            <a:r>
              <a:rPr lang="vi-VN" sz="2800">
                <a:solidFill>
                  <a:srgbClr val="0000FF"/>
                </a:solidFill>
              </a:rPr>
              <a:t>đư</a:t>
            </a:r>
            <a:r>
              <a:rPr lang="en-US" sz="2800">
                <a:solidFill>
                  <a:srgbClr val="0000FF"/>
                </a:solidFill>
              </a:rPr>
              <a:t>ờng dài h</a:t>
            </a:r>
            <a:r>
              <a:rPr lang="vi-VN" sz="2800">
                <a:solidFill>
                  <a:srgbClr val="0000FF"/>
                </a:solidFill>
              </a:rPr>
              <a:t>ơ</a:t>
            </a:r>
            <a:r>
              <a:rPr lang="en-US" sz="2800">
                <a:solidFill>
                  <a:srgbClr val="0000FF"/>
                </a:solidFill>
              </a:rPr>
              <a:t>n 4ki-lô-mét, qua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èo, v</a:t>
            </a:r>
            <a:r>
              <a:rPr lang="vi-VN" sz="2800">
                <a:solidFill>
                  <a:srgbClr val="0000FF"/>
                </a:solidFill>
              </a:rPr>
              <a:t>ư</a:t>
            </a:r>
            <a:r>
              <a:rPr lang="en-US" sz="2800">
                <a:solidFill>
                  <a:srgbClr val="0000FF"/>
                </a:solidFill>
              </a:rPr>
              <a:t>ợt suối, khúc khuỷu, gập ghềnh . 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9" grpId="0"/>
      <p:bldP spid="6160" grpId="0"/>
      <p:bldP spid="61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9"/>
          <p:cNvSpPr txBox="1">
            <a:spLocks noChangeArrowheads="1"/>
          </p:cNvSpPr>
          <p:nvPr/>
        </p:nvSpPr>
        <p:spPr bwMode="auto">
          <a:xfrm>
            <a:off x="0" y="990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FF"/>
                </a:solidFill>
              </a:rPr>
              <a:t>Bài viết :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304800" y="2057400"/>
            <a:ext cx="8839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	</a:t>
            </a:r>
            <a:r>
              <a:rPr lang="en-US" sz="2800"/>
              <a:t>Ở xã Vinh Quang, huyên Chiêm Hoá,  tỉnh Tuyên Quang, ai cũng biết câu chuyện cảm </a:t>
            </a:r>
            <a:r>
              <a:rPr lang="vi-VN" sz="2800"/>
              <a:t>đ</a:t>
            </a:r>
            <a:r>
              <a:rPr lang="en-US" sz="2800"/>
              <a:t>ộng về em Đoàn Tr</a:t>
            </a:r>
            <a:r>
              <a:rPr lang="vi-VN" sz="2800"/>
              <a:t>ư</a:t>
            </a:r>
            <a:r>
              <a:rPr lang="en-US" sz="2800"/>
              <a:t>ờng Sinh 10 n</a:t>
            </a:r>
            <a:r>
              <a:rPr lang="vi-VN" sz="2800"/>
              <a:t>ă</a:t>
            </a:r>
            <a:r>
              <a:rPr lang="en-US" sz="2800"/>
              <a:t>m cõng bạn </a:t>
            </a:r>
            <a:r>
              <a:rPr lang="vi-VN" sz="2800"/>
              <a:t>đ</a:t>
            </a:r>
            <a:r>
              <a:rPr lang="en-US" sz="2800"/>
              <a:t>ến tr</a:t>
            </a:r>
            <a:r>
              <a:rPr lang="vi-VN" sz="2800"/>
              <a:t>ư</a:t>
            </a:r>
            <a:r>
              <a:rPr lang="en-US" sz="2800"/>
              <a:t>ờng. Quãng </a:t>
            </a:r>
            <a:r>
              <a:rPr lang="vi-VN" sz="2800"/>
              <a:t>đư</a:t>
            </a:r>
            <a:r>
              <a:rPr lang="en-US" sz="2800"/>
              <a:t>ờng từ nhà Sinh tới tr</a:t>
            </a:r>
            <a:r>
              <a:rPr lang="vi-VN" sz="2800"/>
              <a:t>ư</a:t>
            </a:r>
            <a:r>
              <a:rPr lang="en-US" sz="2800"/>
              <a:t>ờng dài h</a:t>
            </a:r>
            <a:r>
              <a:rPr lang="vi-VN" sz="2800"/>
              <a:t>ơ</a:t>
            </a:r>
            <a:r>
              <a:rPr lang="en-US" sz="2800"/>
              <a:t>n 4 ki –lô –mét, qua </a:t>
            </a:r>
            <a:r>
              <a:rPr lang="vi-VN" sz="2800"/>
              <a:t>đ</a:t>
            </a:r>
            <a:r>
              <a:rPr lang="en-US" sz="2800"/>
              <a:t>èo, v</a:t>
            </a:r>
            <a:r>
              <a:rPr lang="vi-VN" sz="2800"/>
              <a:t>ư</a:t>
            </a:r>
            <a:r>
              <a:rPr lang="en-US" sz="2800"/>
              <a:t>ợt suối, khúc khuỷu, gập ghềnh. Thế mà Sinh không quản khó kh</a:t>
            </a:r>
            <a:r>
              <a:rPr lang="vi-VN" sz="2800"/>
              <a:t>ă</a:t>
            </a:r>
            <a:r>
              <a:rPr lang="en-US" sz="2800"/>
              <a:t>n, ngày ngày cõng bạn Hanh bị liệt cả hai chân </a:t>
            </a:r>
            <a:r>
              <a:rPr lang="vi-VN" sz="2800"/>
              <a:t>đ</a:t>
            </a:r>
            <a:r>
              <a:rPr lang="en-US" sz="2800"/>
              <a:t>i về. Nhờ bạn giúp </a:t>
            </a:r>
            <a:r>
              <a:rPr lang="vi-VN" sz="2800"/>
              <a:t>đ</a:t>
            </a:r>
            <a:r>
              <a:rPr lang="en-US" sz="2800"/>
              <a:t>ỡ, lại có chí học hành, nhiều n</a:t>
            </a:r>
            <a:r>
              <a:rPr lang="vi-VN" sz="2800"/>
              <a:t>ă</a:t>
            </a:r>
            <a:r>
              <a:rPr lang="en-US" sz="2800"/>
              <a:t>m liền, Hanh là học sinh tiên tiến, có n</a:t>
            </a:r>
            <a:r>
              <a:rPr lang="vi-VN" sz="2800"/>
              <a:t>ă</a:t>
            </a:r>
            <a:r>
              <a:rPr lang="en-US" sz="2800"/>
              <a:t>m còn tham gia </a:t>
            </a:r>
            <a:r>
              <a:rPr lang="vi-VN" sz="2800"/>
              <a:t>đ</a:t>
            </a:r>
            <a:r>
              <a:rPr lang="en-US" sz="2800"/>
              <a:t>ội tuyển học sinh giỏi cấp huyện .</a:t>
            </a:r>
          </a:p>
        </p:txBody>
      </p:sp>
      <p:sp>
        <p:nvSpPr>
          <p:cNvPr id="3076" name="Rectangle 35"/>
          <p:cNvSpPr>
            <a:spLocks noChangeArrowheads="1"/>
          </p:cNvSpPr>
          <p:nvPr/>
        </p:nvSpPr>
        <p:spPr bwMode="auto">
          <a:xfrm>
            <a:off x="1752600" y="762000"/>
            <a:ext cx="5824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9900CC"/>
                </a:solidFill>
              </a:rPr>
              <a:t>M</a:t>
            </a:r>
            <a:r>
              <a:rPr lang="vi-VN" sz="3600">
                <a:solidFill>
                  <a:srgbClr val="9900CC"/>
                </a:solidFill>
              </a:rPr>
              <a:t>ư</a:t>
            </a:r>
            <a:r>
              <a:rPr lang="en-US" sz="3600">
                <a:solidFill>
                  <a:srgbClr val="9900CC"/>
                </a:solidFill>
              </a:rPr>
              <a:t>ời n</a:t>
            </a:r>
            <a:r>
              <a:rPr lang="vi-VN" sz="3600">
                <a:solidFill>
                  <a:srgbClr val="9900CC"/>
                </a:solidFill>
              </a:rPr>
              <a:t>ă</a:t>
            </a:r>
            <a:r>
              <a:rPr lang="en-US" sz="3600">
                <a:solidFill>
                  <a:srgbClr val="9900CC"/>
                </a:solidFill>
              </a:rPr>
              <a:t>m cõng bạn </a:t>
            </a:r>
            <a:r>
              <a:rPr lang="vi-VN" sz="3600">
                <a:solidFill>
                  <a:srgbClr val="9900CC"/>
                </a:solidFill>
              </a:rPr>
              <a:t>đ</a:t>
            </a:r>
            <a:r>
              <a:rPr lang="en-US" sz="3600">
                <a:solidFill>
                  <a:srgbClr val="9900CC"/>
                </a:solidFill>
              </a:rPr>
              <a:t>i học</a:t>
            </a:r>
            <a:r>
              <a:rPr lang="en-US" sz="3600"/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2209800" y="14478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M</a:t>
            </a:r>
            <a:r>
              <a:rPr lang="vi-VN" sz="3200" b="1">
                <a:solidFill>
                  <a:srgbClr val="0000FF"/>
                </a:solidFill>
              </a:rPr>
              <a:t>ư</a:t>
            </a:r>
            <a:r>
              <a:rPr lang="en-US" sz="3200" b="1">
                <a:solidFill>
                  <a:srgbClr val="0000FF"/>
                </a:solidFill>
              </a:rPr>
              <a:t>ời n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m cõng bạn </a:t>
            </a:r>
            <a:r>
              <a:rPr lang="vi-VN" sz="3200" b="1">
                <a:solidFill>
                  <a:srgbClr val="0000FF"/>
                </a:solidFill>
              </a:rPr>
              <a:t>đ</a:t>
            </a:r>
            <a:r>
              <a:rPr lang="en-US" sz="3200" b="1">
                <a:solidFill>
                  <a:srgbClr val="0000FF"/>
                </a:solidFill>
              </a:rPr>
              <a:t>i học</a:t>
            </a:r>
          </a:p>
        </p:txBody>
      </p:sp>
      <p:sp>
        <p:nvSpPr>
          <p:cNvPr id="4099" name="Line 7"/>
          <p:cNvSpPr>
            <a:spLocks noChangeShapeType="1"/>
          </p:cNvSpPr>
          <p:nvPr/>
        </p:nvSpPr>
        <p:spPr bwMode="auto">
          <a:xfrm>
            <a:off x="1905000" y="2590800"/>
            <a:ext cx="0" cy="297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828800" y="2286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…lỗi</a:t>
            </a:r>
          </a:p>
        </p:txBody>
      </p:sp>
      <p:sp>
        <p:nvSpPr>
          <p:cNvPr id="4101" name="Line 12"/>
          <p:cNvSpPr>
            <a:spLocks noChangeShapeType="1"/>
          </p:cNvSpPr>
          <p:nvPr/>
        </p:nvSpPr>
        <p:spPr bwMode="auto">
          <a:xfrm>
            <a:off x="4114800" y="1219200"/>
            <a:ext cx="1143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228600" y="838200"/>
            <a:ext cx="22098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Vở chính tả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9"/>
          <p:cNvSpPr txBox="1">
            <a:spLocks noChangeArrowheads="1"/>
          </p:cNvSpPr>
          <p:nvPr/>
        </p:nvSpPr>
        <p:spPr bwMode="auto">
          <a:xfrm>
            <a:off x="304800" y="0"/>
            <a:ext cx="236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</a:rPr>
              <a:t>Luyện tập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04800" y="68580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2. Chọn cách viết </a:t>
            </a:r>
            <a:r>
              <a:rPr lang="vi-VN" sz="2800"/>
              <a:t>đ</a:t>
            </a:r>
            <a:r>
              <a:rPr lang="en-US" sz="2800"/>
              <a:t>úng từ </a:t>
            </a:r>
            <a:r>
              <a:rPr lang="vi-VN" sz="2800"/>
              <a:t>đ</a:t>
            </a:r>
            <a:r>
              <a:rPr lang="en-US" sz="2800"/>
              <a:t>ã cho trong ngoặc </a:t>
            </a:r>
            <a:r>
              <a:rPr lang="vi-VN" sz="2800"/>
              <a:t>đơ</a:t>
            </a:r>
            <a:r>
              <a:rPr lang="en-US" sz="2800"/>
              <a:t>n : 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304800" y="1524000"/>
            <a:ext cx="88392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	</a:t>
            </a:r>
            <a:r>
              <a:rPr lang="en-US" sz="2800" b="1"/>
              <a:t>Tìm chỗ ngồi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	</a:t>
            </a:r>
            <a:r>
              <a:rPr lang="en-US" sz="2800"/>
              <a:t>Rạp </a:t>
            </a:r>
            <a:r>
              <a:rPr lang="vi-VN" sz="2800"/>
              <a:t>đ</a:t>
            </a:r>
            <a:r>
              <a:rPr lang="en-US" sz="2800"/>
              <a:t>ang  chiếu phim thì một bà </a:t>
            </a:r>
            <a:r>
              <a:rPr lang="vi-VN" sz="2800"/>
              <a:t>đ</a:t>
            </a:r>
            <a:r>
              <a:rPr lang="en-US" sz="2800"/>
              <a:t>ứng dậy len qua hàng ghế ra ngoài. Lát (sau / xau ), bà trở lại và hỏiông ngồi gần hàng ghế (rằng / rằn ) :</a:t>
            </a:r>
          </a:p>
          <a:p>
            <a:pPr>
              <a:spcBef>
                <a:spcPct val="50000"/>
              </a:spcBef>
            </a:pPr>
            <a:r>
              <a:rPr lang="en-US" sz="2800"/>
              <a:t>	- Th</a:t>
            </a:r>
            <a:r>
              <a:rPr lang="vi-VN" sz="2800"/>
              <a:t>ư</a:t>
            </a:r>
            <a:r>
              <a:rPr lang="en-US" sz="2800"/>
              <a:t>a ông ! Phải  ( ch</a:t>
            </a:r>
            <a:r>
              <a:rPr lang="vi-VN" sz="2800"/>
              <a:t>ă</a:t>
            </a:r>
            <a:r>
              <a:rPr lang="en-US" sz="2800"/>
              <a:t>ng / ch</a:t>
            </a:r>
            <a:r>
              <a:rPr lang="vi-VN" sz="2800"/>
              <a:t>ă</a:t>
            </a:r>
            <a:r>
              <a:rPr lang="en-US" sz="2800"/>
              <a:t>n ) lúc ra ngoài tôi vô ý giẫm vào chân ông ?</a:t>
            </a:r>
          </a:p>
          <a:p>
            <a:pPr>
              <a:spcBef>
                <a:spcPct val="50000"/>
              </a:spcBef>
            </a:pPr>
            <a:r>
              <a:rPr lang="en-US" sz="2800"/>
              <a:t>	-Vâng, nh</a:t>
            </a:r>
            <a:r>
              <a:rPr lang="vi-VN" sz="2800"/>
              <a:t>ư</a:t>
            </a:r>
            <a:r>
              <a:rPr lang="en-US" sz="2800"/>
              <a:t>ng (sin / xin ) bà </a:t>
            </a:r>
            <a:r>
              <a:rPr lang="vi-VN" sz="2800"/>
              <a:t>đ</a:t>
            </a:r>
            <a:r>
              <a:rPr lang="en-US" sz="2800"/>
              <a:t>ừng ( b</a:t>
            </a:r>
            <a:r>
              <a:rPr lang="vi-VN" sz="2800"/>
              <a:t>ă</a:t>
            </a:r>
            <a:r>
              <a:rPr lang="en-US" sz="2800"/>
              <a:t>ng kho</a:t>
            </a:r>
            <a:r>
              <a:rPr lang="vi-VN" sz="2800"/>
              <a:t>ă</a:t>
            </a:r>
            <a:r>
              <a:rPr lang="en-US" sz="2800"/>
              <a:t>ng / b</a:t>
            </a:r>
            <a:r>
              <a:rPr lang="vi-VN" sz="2800"/>
              <a:t>ă</a:t>
            </a:r>
            <a:r>
              <a:rPr lang="en-US" sz="2800"/>
              <a:t>n kho</a:t>
            </a:r>
            <a:r>
              <a:rPr lang="vi-VN" sz="2800"/>
              <a:t>ă</a:t>
            </a:r>
            <a:r>
              <a:rPr lang="en-US" sz="2800"/>
              <a:t>n ), tôi không (sao / xao )!</a:t>
            </a:r>
          </a:p>
          <a:p>
            <a:pPr>
              <a:spcBef>
                <a:spcPct val="50000"/>
              </a:spcBef>
            </a:pPr>
            <a:r>
              <a:rPr lang="en-US" sz="2800"/>
              <a:t>	- Dạ không ! Tôi chỉ muốn  hỏi </a:t>
            </a:r>
            <a:r>
              <a:rPr lang="vi-VN" sz="2800"/>
              <a:t>đ</a:t>
            </a:r>
            <a:r>
              <a:rPr lang="en-US" sz="2800"/>
              <a:t>ể (sem / xem )tôi có tìm </a:t>
            </a:r>
            <a:r>
              <a:rPr lang="vi-VN" sz="2800"/>
              <a:t>đ</a:t>
            </a:r>
            <a:r>
              <a:rPr lang="en-US" sz="2800"/>
              <a:t>úng hàng ghế của mình không . </a:t>
            </a:r>
          </a:p>
          <a:p>
            <a:pPr>
              <a:spcBef>
                <a:spcPct val="50000"/>
              </a:spcBef>
            </a:pPr>
            <a:endParaRPr lang="en-US" sz="2800">
              <a:latin typeface="VNI-Times" pitchFamily="2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7" grpId="0"/>
      <p:bldP spid="143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3"/>
          <p:cNvSpPr txBox="1">
            <a:spLocks noChangeArrowheads="1"/>
          </p:cNvSpPr>
          <p:nvPr/>
        </p:nvSpPr>
        <p:spPr bwMode="auto">
          <a:xfrm>
            <a:off x="1371600" y="2286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0066"/>
                </a:solidFill>
              </a:rPr>
              <a:t>Chính tả</a:t>
            </a:r>
          </a:p>
        </p:txBody>
      </p:sp>
      <p:sp>
        <p:nvSpPr>
          <p:cNvPr id="6147" name="Line 25"/>
          <p:cNvSpPr>
            <a:spLocks noChangeShapeType="1"/>
          </p:cNvSpPr>
          <p:nvPr/>
        </p:nvSpPr>
        <p:spPr bwMode="auto">
          <a:xfrm>
            <a:off x="4343400" y="609600"/>
            <a:ext cx="990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Rectangle 27"/>
          <p:cNvSpPr>
            <a:spLocks noChangeArrowheads="1"/>
          </p:cNvSpPr>
          <p:nvPr/>
        </p:nvSpPr>
        <p:spPr bwMode="auto">
          <a:xfrm>
            <a:off x="2514600" y="685800"/>
            <a:ext cx="5824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9900CC"/>
                </a:solidFill>
              </a:rPr>
              <a:t>M</a:t>
            </a:r>
            <a:r>
              <a:rPr lang="vi-VN" sz="3600">
                <a:solidFill>
                  <a:srgbClr val="9900CC"/>
                </a:solidFill>
              </a:rPr>
              <a:t>ư</a:t>
            </a:r>
            <a:r>
              <a:rPr lang="en-US" sz="3600">
                <a:solidFill>
                  <a:srgbClr val="9900CC"/>
                </a:solidFill>
              </a:rPr>
              <a:t>ời n</a:t>
            </a:r>
            <a:r>
              <a:rPr lang="vi-VN" sz="3600">
                <a:solidFill>
                  <a:srgbClr val="9900CC"/>
                </a:solidFill>
              </a:rPr>
              <a:t>ă</a:t>
            </a:r>
            <a:r>
              <a:rPr lang="en-US" sz="3600">
                <a:solidFill>
                  <a:srgbClr val="9900CC"/>
                </a:solidFill>
              </a:rPr>
              <a:t>m cõng bạn </a:t>
            </a:r>
            <a:r>
              <a:rPr lang="vi-VN" sz="3600">
                <a:solidFill>
                  <a:srgbClr val="9900CC"/>
                </a:solidFill>
              </a:rPr>
              <a:t>đ</a:t>
            </a:r>
            <a:r>
              <a:rPr lang="en-US" sz="3600">
                <a:solidFill>
                  <a:srgbClr val="9900CC"/>
                </a:solidFill>
              </a:rPr>
              <a:t>i học</a:t>
            </a:r>
            <a:r>
              <a:rPr lang="en-US" sz="3600"/>
              <a:t> 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04800" y="1295400"/>
            <a:ext cx="8839200" cy="586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	</a:t>
            </a:r>
            <a:r>
              <a:rPr lang="en-US" sz="2800" b="1"/>
              <a:t>Tìm chỗ ngồi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	</a:t>
            </a:r>
            <a:r>
              <a:rPr lang="en-US" sz="2800"/>
              <a:t>Rạp </a:t>
            </a:r>
            <a:r>
              <a:rPr lang="vi-VN" sz="2800"/>
              <a:t>đ</a:t>
            </a:r>
            <a:r>
              <a:rPr lang="en-US" sz="2800"/>
              <a:t>ang  chiếu phim thì một bà </a:t>
            </a:r>
            <a:r>
              <a:rPr lang="vi-VN" sz="2800"/>
              <a:t>đ</a:t>
            </a:r>
            <a:r>
              <a:rPr lang="en-US" sz="2800"/>
              <a:t>ứng dậy len qua hàng ghế ra ngoài. Lát </a:t>
            </a:r>
            <a:r>
              <a:rPr lang="en-US" sz="2800">
                <a:solidFill>
                  <a:srgbClr val="FF0000"/>
                </a:solidFill>
              </a:rPr>
              <a:t>sau</a:t>
            </a:r>
            <a:r>
              <a:rPr lang="en-US" sz="2800"/>
              <a:t> , bà trở lại và hỏi ông ngồi gần hàng ghế </a:t>
            </a:r>
            <a:r>
              <a:rPr lang="en-US" sz="2800">
                <a:solidFill>
                  <a:srgbClr val="FF0000"/>
                </a:solidFill>
              </a:rPr>
              <a:t>rằng:</a:t>
            </a:r>
          </a:p>
          <a:p>
            <a:pPr>
              <a:spcBef>
                <a:spcPct val="50000"/>
              </a:spcBef>
            </a:pPr>
            <a:r>
              <a:rPr lang="en-US" sz="2800"/>
              <a:t>	- Th</a:t>
            </a:r>
            <a:r>
              <a:rPr lang="vi-VN" sz="2800"/>
              <a:t>ư</a:t>
            </a:r>
            <a:r>
              <a:rPr lang="en-US" sz="2800"/>
              <a:t>a ông ! Phải </a:t>
            </a:r>
            <a:r>
              <a:rPr lang="en-US" sz="2800">
                <a:solidFill>
                  <a:srgbClr val="FF0000"/>
                </a:solidFill>
              </a:rPr>
              <a:t>ch</a:t>
            </a:r>
            <a:r>
              <a:rPr lang="vi-VN" sz="2800">
                <a:solidFill>
                  <a:srgbClr val="FF0000"/>
                </a:solidFill>
              </a:rPr>
              <a:t>ă</a:t>
            </a:r>
            <a:r>
              <a:rPr lang="en-US" sz="2800">
                <a:solidFill>
                  <a:srgbClr val="FF0000"/>
                </a:solidFill>
              </a:rPr>
              <a:t>ng</a:t>
            </a:r>
            <a:r>
              <a:rPr lang="en-US" sz="2800"/>
              <a:t> lúc ra ngoài tôi vô ý giẫm vào chân ông ?</a:t>
            </a:r>
          </a:p>
          <a:p>
            <a:pPr>
              <a:spcBef>
                <a:spcPct val="50000"/>
              </a:spcBef>
            </a:pPr>
            <a:r>
              <a:rPr lang="en-US" sz="2800"/>
              <a:t>	-Vâng, nh</a:t>
            </a:r>
            <a:r>
              <a:rPr lang="vi-VN" sz="2800"/>
              <a:t>ư</a:t>
            </a:r>
            <a:r>
              <a:rPr lang="en-US" sz="2800"/>
              <a:t>ng </a:t>
            </a:r>
            <a:r>
              <a:rPr lang="en-US" sz="2800">
                <a:solidFill>
                  <a:srgbClr val="FF0000"/>
                </a:solidFill>
              </a:rPr>
              <a:t>xin</a:t>
            </a:r>
            <a:r>
              <a:rPr lang="en-US" sz="2800"/>
              <a:t> bà </a:t>
            </a:r>
            <a:r>
              <a:rPr lang="vi-VN" sz="2800"/>
              <a:t>đ</a:t>
            </a:r>
            <a:r>
              <a:rPr lang="en-US" sz="2800"/>
              <a:t>ừng  </a:t>
            </a:r>
            <a:r>
              <a:rPr lang="en-US" sz="2800">
                <a:solidFill>
                  <a:srgbClr val="FF0000"/>
                </a:solidFill>
              </a:rPr>
              <a:t>b</a:t>
            </a:r>
            <a:r>
              <a:rPr lang="vi-VN" sz="2800">
                <a:solidFill>
                  <a:srgbClr val="FF0000"/>
                </a:solidFill>
              </a:rPr>
              <a:t>ă</a:t>
            </a:r>
            <a:r>
              <a:rPr lang="en-US" sz="2800">
                <a:solidFill>
                  <a:srgbClr val="FF0000"/>
                </a:solidFill>
              </a:rPr>
              <a:t>n kho</a:t>
            </a:r>
            <a:r>
              <a:rPr lang="vi-VN" sz="2800">
                <a:solidFill>
                  <a:srgbClr val="FF0000"/>
                </a:solidFill>
              </a:rPr>
              <a:t>ă</a:t>
            </a:r>
            <a:r>
              <a:rPr lang="en-US" sz="2800">
                <a:solidFill>
                  <a:srgbClr val="FF0000"/>
                </a:solidFill>
              </a:rPr>
              <a:t>n</a:t>
            </a:r>
            <a:r>
              <a:rPr lang="en-US" sz="2800"/>
              <a:t> , tôi không </a:t>
            </a:r>
            <a:r>
              <a:rPr lang="en-US" sz="2800">
                <a:solidFill>
                  <a:srgbClr val="FF0000"/>
                </a:solidFill>
              </a:rPr>
              <a:t>sao.</a:t>
            </a:r>
          </a:p>
          <a:p>
            <a:pPr>
              <a:spcBef>
                <a:spcPct val="50000"/>
              </a:spcBef>
            </a:pPr>
            <a:r>
              <a:rPr lang="en-US" sz="2800"/>
              <a:t>	- Dạ không ! Tôi chỉ muốn  hỏi </a:t>
            </a:r>
            <a:r>
              <a:rPr lang="vi-VN" sz="2800"/>
              <a:t>đ</a:t>
            </a:r>
            <a:r>
              <a:rPr lang="en-US" sz="2800"/>
              <a:t>ể </a:t>
            </a:r>
            <a:r>
              <a:rPr lang="en-US" sz="2800">
                <a:solidFill>
                  <a:srgbClr val="FF0000"/>
                </a:solidFill>
              </a:rPr>
              <a:t>xem</a:t>
            </a:r>
            <a:r>
              <a:rPr lang="en-US" sz="2800"/>
              <a:t> tôi có tìm </a:t>
            </a:r>
            <a:r>
              <a:rPr lang="vi-VN" sz="2800"/>
              <a:t>đ</a:t>
            </a:r>
            <a:r>
              <a:rPr lang="en-US" sz="2800"/>
              <a:t>úng hàng ghế của mình không ? . </a:t>
            </a:r>
          </a:p>
          <a:p>
            <a:pPr>
              <a:spcBef>
                <a:spcPct val="50000"/>
              </a:spcBef>
            </a:pPr>
            <a:endParaRPr lang="en-US" sz="2800">
              <a:latin typeface="VNI-Times" pitchFamily="2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0"/>
          <p:cNvSpPr txBox="1">
            <a:spLocks noChangeArrowheads="1"/>
          </p:cNvSpPr>
          <p:nvPr/>
        </p:nvSpPr>
        <p:spPr bwMode="auto">
          <a:xfrm>
            <a:off x="381000" y="18288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3.  </a:t>
            </a:r>
            <a:r>
              <a:rPr lang="en-US" sz="2800"/>
              <a:t>Giải câu </a:t>
            </a:r>
            <a:r>
              <a:rPr lang="vi-VN" sz="2800"/>
              <a:t>đ</a:t>
            </a:r>
            <a:r>
              <a:rPr lang="en-US" sz="2800"/>
              <a:t>ố sau </a:t>
            </a:r>
          </a:p>
        </p:txBody>
      </p:sp>
      <p:sp>
        <p:nvSpPr>
          <p:cNvPr id="13407" name="Text Box 95"/>
          <p:cNvSpPr txBox="1">
            <a:spLocks noChangeArrowheads="1"/>
          </p:cNvSpPr>
          <p:nvPr/>
        </p:nvSpPr>
        <p:spPr bwMode="auto">
          <a:xfrm>
            <a:off x="381000" y="2590800"/>
            <a:ext cx="8305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	</a:t>
            </a:r>
            <a:r>
              <a:rPr lang="en-US" sz="2800">
                <a:solidFill>
                  <a:srgbClr val="FF0000"/>
                </a:solidFill>
              </a:rPr>
              <a:t>a)</a:t>
            </a:r>
            <a:r>
              <a:rPr lang="en-US" sz="2800"/>
              <a:t>	Để nguyên- tên một loài chim </a:t>
            </a:r>
          </a:p>
          <a:p>
            <a:pPr>
              <a:spcBef>
                <a:spcPct val="50000"/>
              </a:spcBef>
            </a:pPr>
            <a:r>
              <a:rPr lang="en-US" sz="2800"/>
              <a:t>	      Bỏ sắc- th</a:t>
            </a:r>
            <a:r>
              <a:rPr lang="vi-VN" sz="2800"/>
              <a:t>ư</a:t>
            </a:r>
            <a:r>
              <a:rPr lang="en-US" sz="2800"/>
              <a:t>ờng thấy ban </a:t>
            </a:r>
            <a:r>
              <a:rPr lang="vi-VN" sz="2800"/>
              <a:t>đ</a:t>
            </a:r>
            <a:r>
              <a:rPr lang="en-US" sz="2800"/>
              <a:t>êm trên trời . </a:t>
            </a:r>
          </a:p>
          <a:p>
            <a:pPr>
              <a:spcBef>
                <a:spcPct val="50000"/>
              </a:spcBef>
            </a:pPr>
            <a:r>
              <a:rPr lang="en-US" sz="2800"/>
              <a:t>					 ( </a:t>
            </a:r>
            <a:r>
              <a:rPr lang="en-US"/>
              <a:t>Là chữ gì</a:t>
            </a:r>
            <a:r>
              <a:rPr lang="en-US" sz="2800"/>
              <a:t> )</a:t>
            </a:r>
          </a:p>
        </p:txBody>
      </p:sp>
      <p:sp>
        <p:nvSpPr>
          <p:cNvPr id="13409" name="AutoShape 97"/>
          <p:cNvSpPr>
            <a:spLocks noChangeArrowheads="1"/>
          </p:cNvSpPr>
          <p:nvPr/>
        </p:nvSpPr>
        <p:spPr bwMode="auto">
          <a:xfrm>
            <a:off x="2590800" y="4800600"/>
            <a:ext cx="33528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Là chữ sao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07" grpId="0"/>
      <p:bldP spid="1340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319088" y="11811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81000" y="18288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3.  </a:t>
            </a:r>
            <a:r>
              <a:rPr lang="en-US" sz="2800"/>
              <a:t>Giải câu </a:t>
            </a:r>
            <a:r>
              <a:rPr lang="vi-VN" sz="2800"/>
              <a:t>đ</a:t>
            </a:r>
            <a:r>
              <a:rPr lang="en-US" sz="2800"/>
              <a:t>ố sau 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457200" y="2667000"/>
            <a:ext cx="8305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  </a:t>
            </a:r>
            <a:r>
              <a:rPr lang="en-US" sz="2800" b="1">
                <a:solidFill>
                  <a:srgbClr val="FF0000"/>
                </a:solidFill>
              </a:rPr>
              <a:t>b)</a:t>
            </a:r>
            <a:r>
              <a:rPr lang="en-US" sz="2800"/>
              <a:t>	Để nguyên-  vằng vặt trời </a:t>
            </a:r>
            <a:r>
              <a:rPr lang="vi-VN" sz="2800"/>
              <a:t>đ</a:t>
            </a:r>
            <a:r>
              <a:rPr lang="en-US" sz="2800"/>
              <a:t>êm </a:t>
            </a:r>
          </a:p>
          <a:p>
            <a:pPr>
              <a:spcBef>
                <a:spcPct val="50000"/>
              </a:spcBef>
            </a:pPr>
            <a:r>
              <a:rPr lang="en-US" sz="2800"/>
              <a:t>	     Thêm sắc- màu phấn cùng em tới tr</a:t>
            </a:r>
            <a:r>
              <a:rPr lang="vi-VN" sz="2800"/>
              <a:t>ư</a:t>
            </a:r>
            <a:r>
              <a:rPr lang="en-US" sz="2800"/>
              <a:t>ờng. </a:t>
            </a:r>
          </a:p>
          <a:p>
            <a:pPr>
              <a:spcBef>
                <a:spcPct val="50000"/>
              </a:spcBef>
            </a:pPr>
            <a:r>
              <a:rPr lang="en-US" sz="2800"/>
              <a:t>					 ( </a:t>
            </a:r>
            <a:r>
              <a:rPr lang="en-US"/>
              <a:t>Là chữ gì</a:t>
            </a:r>
            <a:r>
              <a:rPr lang="en-US" sz="2800"/>
              <a:t> )</a:t>
            </a: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2667000" y="4876800"/>
            <a:ext cx="33528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Là chữ phấn 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/>
      <p:bldP spid="1537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188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VNI-Times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79</cp:revision>
  <dcterms:created xsi:type="dcterms:W3CDTF">2008-11-03T12:07:29Z</dcterms:created>
  <dcterms:modified xsi:type="dcterms:W3CDTF">2016-06-30T02:29:08Z</dcterms:modified>
</cp:coreProperties>
</file>