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7" r:id="rId2"/>
    <p:sldId id="258" r:id="rId3"/>
    <p:sldId id="284" r:id="rId4"/>
    <p:sldId id="271" r:id="rId5"/>
    <p:sldId id="273" r:id="rId6"/>
    <p:sldId id="290" r:id="rId7"/>
    <p:sldId id="275" r:id="rId8"/>
    <p:sldId id="293" r:id="rId9"/>
    <p:sldId id="294" r:id="rId10"/>
    <p:sldId id="278" r:id="rId11"/>
    <p:sldId id="281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00FF"/>
    <a:srgbClr val="FF0000"/>
    <a:srgbClr val="000099"/>
    <a:srgbClr val="9999FF"/>
    <a:srgbClr val="99CC00"/>
    <a:srgbClr val="FFCC00"/>
    <a:srgbClr val="FF9900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126" autoAdjust="0"/>
    <p:restoredTop sz="94180" autoAdjust="0"/>
  </p:normalViewPr>
  <p:slideViewPr>
    <p:cSldViewPr>
      <p:cViewPr>
        <p:scale>
          <a:sx n="66" d="100"/>
          <a:sy n="66" d="100"/>
        </p:scale>
        <p:origin x="-75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2A2C3-EFC4-451F-9745-ABEB7D27E7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F7CC3-69C0-482E-B8A5-FC8F605E76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9766B-071B-4D7C-9103-C956BF61F8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479AC-E6FE-4ABF-9652-4BB924C136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6AF62-487B-4F6A-940E-9D90C9C8FD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70767-E002-4442-9E76-9B3B5EB44C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3B2A2-1D29-4268-882A-CE57495E52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31F96-06EE-4366-BDBB-0D5FF0B8B4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82366-FC31-4372-BA2C-4AA32D99343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BB3614-2D50-49AA-972B-B7C8B1BB87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85E43-A107-4FFC-B8A4-6E684295C0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>
                <a:latin typeface="+mn-lt"/>
              </a:defRPr>
            </a:lvl1pPr>
          </a:lstStyle>
          <a:p>
            <a:pPr>
              <a:defRPr/>
            </a:pPr>
            <a:fld id="{2D0519DB-4767-4774-A9D5-B939BDB068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7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8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1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2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3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5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6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7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8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0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1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3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00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WordArt 5" descr="215"/>
          <p:cNvSpPr>
            <a:spLocks noChangeArrowheads="1" noChangeShapeType="1" noTextEdit="1"/>
          </p:cNvSpPr>
          <p:nvPr/>
        </p:nvSpPr>
        <p:spPr bwMode="auto">
          <a:xfrm>
            <a:off x="2057400" y="609600"/>
            <a:ext cx="5410200" cy="304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80628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FF"/>
              </a:extrusionClr>
            </a:sp3d>
          </a:bodyPr>
          <a:lstStyle/>
          <a:p>
            <a:pPr algn="ctr"/>
            <a:endParaRPr lang="en-US" sz="3600" kern="10" normalizeH="1">
              <a:ln w="9525">
                <a:round/>
                <a:headEnd/>
                <a:tailEnd/>
              </a:ln>
              <a:blipFill dpi="0" rotWithShape="1">
                <a:blip r:embed="rId2"/>
                <a:srcRect/>
                <a:stretch>
                  <a:fillRect/>
                </a:stretch>
              </a:blipFill>
              <a:latin typeface="Arial"/>
              <a:cs typeface="Arial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143000" y="2133600"/>
            <a:ext cx="74882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600">
                <a:solidFill>
                  <a:srgbClr val="000099"/>
                </a:solidFill>
                <a:latin typeface="Arial" charset="0"/>
              </a:rPr>
              <a:t>CHÍNH TẢ LỚP 3</a:t>
            </a:r>
            <a:r>
              <a:rPr lang="en-US" sz="3200">
                <a:solidFill>
                  <a:srgbClr val="6600CC"/>
                </a:solidFill>
                <a:latin typeface="Arial" charset="0"/>
              </a:rPr>
              <a:t> </a:t>
            </a:r>
            <a:r>
              <a:rPr lang="en-US" sz="4000">
                <a:solidFill>
                  <a:srgbClr val="FFFF00"/>
                </a:solidFill>
                <a:latin typeface="Arial" charset="0"/>
              </a:rPr>
              <a:t> </a:t>
            </a:r>
            <a:endParaRPr lang="en-US" sz="2800">
              <a:solidFill>
                <a:srgbClr val="9900CC"/>
              </a:solidFill>
              <a:latin typeface="Arial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066800" y="3306763"/>
            <a:ext cx="7559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990099"/>
                </a:solidFill>
                <a:latin typeface="Arial" charset="0"/>
              </a:rPr>
              <a:t>Tuần 2 – Tiết 3</a:t>
            </a:r>
            <a:endParaRPr lang="en-US" sz="3600">
              <a:solidFill>
                <a:srgbClr val="990099"/>
              </a:solidFill>
              <a:latin typeface="Arial" charset="0"/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0" y="4037013"/>
            <a:ext cx="9144000" cy="1068387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i="1">
                <a:solidFill>
                  <a:srgbClr val="0000CC"/>
                </a:solidFill>
                <a:latin typeface="Arial" charset="0"/>
              </a:rPr>
              <a:t>BÀI:</a:t>
            </a:r>
            <a:r>
              <a:rPr lang="en-US" sz="3600">
                <a:solidFill>
                  <a:srgbClr val="0000CC"/>
                </a:solidFill>
                <a:latin typeface="Arial" charset="0"/>
              </a:rPr>
              <a:t> AI CÓ LỖI</a:t>
            </a:r>
            <a:endParaRPr lang="en-US" sz="3200" b="0" i="1">
              <a:solidFill>
                <a:srgbClr val="000099"/>
              </a:solidFill>
              <a:latin typeface="Arial" charset="0"/>
            </a:endParaRPr>
          </a:p>
          <a:p>
            <a:pPr algn="ctr"/>
            <a:endParaRPr lang="en-US" sz="2800" b="0" i="1">
              <a:latin typeface="Arial" charset="0"/>
            </a:endParaRPr>
          </a:p>
        </p:txBody>
      </p:sp>
      <p:sp>
        <p:nvSpPr>
          <p:cNvPr id="3078" name="Text Box 9" descr="300"/>
          <p:cNvSpPr txBox="1">
            <a:spLocks noChangeArrowheads="1"/>
          </p:cNvSpPr>
          <p:nvPr/>
        </p:nvSpPr>
        <p:spPr bwMode="auto">
          <a:xfrm>
            <a:off x="0" y="6172200"/>
            <a:ext cx="9144000" cy="1570038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66FF33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>
              <a:solidFill>
                <a:srgbClr val="000099"/>
              </a:solidFill>
              <a:latin typeface="Arial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2400" b="0">
              <a:solidFill>
                <a:srgbClr val="000099"/>
              </a:solidFill>
              <a:latin typeface="Arial" charset="0"/>
            </a:endParaRPr>
          </a:p>
        </p:txBody>
      </p:sp>
      <p:pic>
        <p:nvPicPr>
          <p:cNvPr id="9226" name="Picture 10" descr="63114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295400"/>
            <a:ext cx="1219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3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3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  <p:bldP spid="9222" grpId="0"/>
      <p:bldP spid="9223" grpId="0"/>
      <p:bldP spid="922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99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4168775" cy="731838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err="1" smtClean="0">
                <a:solidFill>
                  <a:schemeClr val="accent3"/>
                </a:solidFill>
              </a:rPr>
              <a:t>Bài</a:t>
            </a:r>
            <a:r>
              <a:rPr lang="en-US" sz="3600" dirty="0" smtClean="0">
                <a:solidFill>
                  <a:schemeClr val="accent3"/>
                </a:solidFill>
              </a:rPr>
              <a:t> </a:t>
            </a:r>
            <a:r>
              <a:rPr lang="en-US" sz="3600" dirty="0" err="1" smtClean="0">
                <a:solidFill>
                  <a:schemeClr val="accent3"/>
                </a:solidFill>
              </a:rPr>
              <a:t>tập</a:t>
            </a:r>
            <a:r>
              <a:rPr lang="en-US" sz="3600" dirty="0" smtClean="0">
                <a:solidFill>
                  <a:schemeClr val="accent3"/>
                </a:solidFill>
              </a:rPr>
              <a:t> </a:t>
            </a:r>
            <a:r>
              <a:rPr lang="en-US" sz="3600" dirty="0" err="1" smtClean="0">
                <a:solidFill>
                  <a:schemeClr val="accent3"/>
                </a:solidFill>
              </a:rPr>
              <a:t>chính</a:t>
            </a:r>
            <a:r>
              <a:rPr lang="en-US" sz="3600" dirty="0" smtClean="0">
                <a:solidFill>
                  <a:schemeClr val="accent3"/>
                </a:solidFill>
              </a:rPr>
              <a:t> </a:t>
            </a:r>
            <a:r>
              <a:rPr lang="en-US" sz="3600" dirty="0" err="1" smtClean="0">
                <a:solidFill>
                  <a:schemeClr val="accent3"/>
                </a:solidFill>
              </a:rPr>
              <a:t>tả</a:t>
            </a:r>
            <a:endParaRPr lang="en-US" sz="3600" dirty="0" smtClean="0">
              <a:solidFill>
                <a:schemeClr val="accent3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8686800" cy="903288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4000" smtClean="0">
                <a:solidFill>
                  <a:srgbClr val="FFFF00"/>
                </a:solidFill>
              </a:rPr>
              <a:t>Bài 2: Tìm các từ ngữ có chứa tiếng:</a:t>
            </a:r>
          </a:p>
        </p:txBody>
      </p:sp>
      <p:sp>
        <p:nvSpPr>
          <p:cNvPr id="12292" name="Rectangle 4"/>
          <p:cNvSpPr>
            <a:spLocks noRot="1" noChangeArrowheads="1"/>
          </p:cNvSpPr>
          <p:nvPr/>
        </p:nvSpPr>
        <p:spPr bwMode="auto">
          <a:xfrm>
            <a:off x="457200" y="2590800"/>
            <a:ext cx="3810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 b="0">
                <a:solidFill>
                  <a:srgbClr val="FFFF00"/>
                </a:solidFill>
                <a:latin typeface="Arial" charset="0"/>
              </a:rPr>
              <a:t>a) Có vần </a:t>
            </a:r>
            <a:r>
              <a:rPr lang="en-US" sz="3200" b="0" u="sng">
                <a:solidFill>
                  <a:srgbClr val="FFFF00"/>
                </a:solidFill>
                <a:latin typeface="Arial" charset="0"/>
              </a:rPr>
              <a:t>uêch:</a:t>
            </a:r>
          </a:p>
        </p:txBody>
      </p:sp>
      <p:sp>
        <p:nvSpPr>
          <p:cNvPr id="17413" name="Rectangle 5"/>
          <p:cNvSpPr>
            <a:spLocks noRot="1" noChangeArrowheads="1"/>
          </p:cNvSpPr>
          <p:nvPr/>
        </p:nvSpPr>
        <p:spPr bwMode="auto">
          <a:xfrm>
            <a:off x="228600" y="3505200"/>
            <a:ext cx="47244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>
                <a:latin typeface="Arial" charset="0"/>
              </a:rPr>
              <a:t>-</a:t>
            </a:r>
            <a:r>
              <a:rPr lang="en-US" sz="3200" b="0">
                <a:latin typeface="Arial" charset="0"/>
              </a:rPr>
              <a:t> Ng</a:t>
            </a:r>
            <a:r>
              <a:rPr lang="en-US" sz="3200" b="0" u="sng">
                <a:latin typeface="Arial" charset="0"/>
              </a:rPr>
              <a:t>uệch</a:t>
            </a:r>
            <a:r>
              <a:rPr lang="en-US" sz="3200" b="0">
                <a:latin typeface="Arial" charset="0"/>
              </a:rPr>
              <a:t> ngoạc</a:t>
            </a:r>
          </a:p>
        </p:txBody>
      </p:sp>
      <p:sp>
        <p:nvSpPr>
          <p:cNvPr id="17414" name="Rectangle 6"/>
          <p:cNvSpPr>
            <a:spLocks noRot="1" noChangeArrowheads="1"/>
          </p:cNvSpPr>
          <p:nvPr/>
        </p:nvSpPr>
        <p:spPr bwMode="auto">
          <a:xfrm>
            <a:off x="188913" y="4343400"/>
            <a:ext cx="4310062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>
                <a:latin typeface="Arial" charset="0"/>
              </a:rPr>
              <a:t>-</a:t>
            </a:r>
            <a:r>
              <a:rPr lang="en-US" sz="3200" b="0">
                <a:latin typeface="Arial" charset="0"/>
              </a:rPr>
              <a:t> Rỗng t</a:t>
            </a:r>
            <a:r>
              <a:rPr lang="en-US" sz="3200" b="0" u="sng">
                <a:latin typeface="Arial" charset="0"/>
              </a:rPr>
              <a:t>uếch</a:t>
            </a:r>
          </a:p>
        </p:txBody>
      </p:sp>
      <p:sp>
        <p:nvSpPr>
          <p:cNvPr id="17415" name="Rectangle 7"/>
          <p:cNvSpPr>
            <a:spLocks noRot="1" noChangeArrowheads="1"/>
          </p:cNvSpPr>
          <p:nvPr/>
        </p:nvSpPr>
        <p:spPr bwMode="auto">
          <a:xfrm>
            <a:off x="185738" y="5054600"/>
            <a:ext cx="29718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>
                <a:latin typeface="Arial" charset="0"/>
              </a:rPr>
              <a:t>- </a:t>
            </a:r>
            <a:r>
              <a:rPr lang="en-US" sz="3200" b="0">
                <a:latin typeface="Arial" charset="0"/>
              </a:rPr>
              <a:t>Bộc t</a:t>
            </a:r>
            <a:r>
              <a:rPr lang="en-US" sz="3200" b="0" u="sng">
                <a:latin typeface="Arial" charset="0"/>
              </a:rPr>
              <a:t>uệch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 flipV="1">
            <a:off x="0" y="1143000"/>
            <a:ext cx="6889750" cy="111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7" name="TextBox 8"/>
          <p:cNvSpPr txBox="1">
            <a:spLocks noChangeArrowheads="1"/>
          </p:cNvSpPr>
          <p:nvPr/>
        </p:nvSpPr>
        <p:spPr bwMode="auto">
          <a:xfrm>
            <a:off x="4572000" y="2667000"/>
            <a:ext cx="4343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0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b) Có vần </a:t>
            </a:r>
            <a:r>
              <a:rPr lang="en-US" sz="3200" b="0" u="sng">
                <a:solidFill>
                  <a:srgbClr val="FFFF00"/>
                </a:solidFill>
                <a:latin typeface="Arial" charset="0"/>
                <a:cs typeface="Times New Roman" pitchFamily="18" charset="0"/>
              </a:rPr>
              <a:t>uyu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00600" y="3657600"/>
            <a:ext cx="38862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0" dirty="0">
                <a:solidFill>
                  <a:schemeClr val="accent4"/>
                </a:solidFill>
                <a:latin typeface="Arial"/>
                <a:cs typeface="Times New Roman" pitchFamily="18" charset="0"/>
              </a:rPr>
              <a:t>- </a:t>
            </a:r>
            <a:r>
              <a:rPr lang="en-US" sz="3200" b="0" dirty="0" err="1">
                <a:solidFill>
                  <a:schemeClr val="accent4"/>
                </a:solidFill>
                <a:latin typeface="Arial"/>
                <a:cs typeface="Times New Roman" pitchFamily="18" charset="0"/>
              </a:rPr>
              <a:t>Kh</a:t>
            </a:r>
            <a:r>
              <a:rPr lang="en-US" sz="3200" b="0" u="sng" dirty="0" err="1">
                <a:solidFill>
                  <a:schemeClr val="accent4"/>
                </a:solidFill>
                <a:latin typeface="Arial"/>
                <a:cs typeface="Times New Roman" pitchFamily="18" charset="0"/>
              </a:rPr>
              <a:t>uỷu</a:t>
            </a:r>
            <a:r>
              <a:rPr lang="en-US" sz="3200" b="0" dirty="0">
                <a:solidFill>
                  <a:schemeClr val="accent4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accent4"/>
                </a:solidFill>
                <a:latin typeface="Arial"/>
                <a:cs typeface="Times New Roman" pitchFamily="18" charset="0"/>
              </a:rPr>
              <a:t>tay</a:t>
            </a:r>
            <a:endParaRPr lang="en-US" sz="3200" b="0" dirty="0">
              <a:solidFill>
                <a:schemeClr val="accent4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03775" y="5122863"/>
            <a:ext cx="3581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0" dirty="0">
                <a:solidFill>
                  <a:schemeClr val="accent4"/>
                </a:solidFill>
                <a:latin typeface="Arial"/>
                <a:cs typeface="Times New Roman" pitchFamily="18" charset="0"/>
              </a:rPr>
              <a:t>- </a:t>
            </a:r>
            <a:r>
              <a:rPr lang="en-US" sz="3200" b="0" dirty="0" err="1">
                <a:solidFill>
                  <a:schemeClr val="accent4"/>
                </a:solidFill>
                <a:latin typeface="Arial"/>
                <a:cs typeface="Times New Roman" pitchFamily="18" charset="0"/>
              </a:rPr>
              <a:t>Ngã</a:t>
            </a:r>
            <a:r>
              <a:rPr lang="en-US" sz="3200" b="0" dirty="0">
                <a:solidFill>
                  <a:schemeClr val="accent4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accent4"/>
                </a:solidFill>
                <a:latin typeface="Arial"/>
                <a:cs typeface="Times New Roman" pitchFamily="18" charset="0"/>
              </a:rPr>
              <a:t>kh</a:t>
            </a:r>
            <a:r>
              <a:rPr lang="en-US" sz="3200" b="0" u="sng" dirty="0" err="1">
                <a:solidFill>
                  <a:schemeClr val="accent4"/>
                </a:solidFill>
                <a:latin typeface="Arial"/>
                <a:cs typeface="Times New Roman" pitchFamily="18" charset="0"/>
              </a:rPr>
              <a:t>uỵu</a:t>
            </a:r>
            <a:endParaRPr lang="en-US" sz="3200" b="0" u="sng" dirty="0">
              <a:solidFill>
                <a:schemeClr val="accent4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00600" y="4343400"/>
            <a:ext cx="3810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0" dirty="0">
                <a:solidFill>
                  <a:schemeClr val="accent4"/>
                </a:solidFill>
                <a:latin typeface="Arial"/>
                <a:cs typeface="Times New Roman" pitchFamily="18" charset="0"/>
              </a:rPr>
              <a:t>- </a:t>
            </a:r>
            <a:r>
              <a:rPr lang="en-US" sz="3200" b="0" dirty="0" err="1">
                <a:solidFill>
                  <a:schemeClr val="accent4"/>
                </a:solidFill>
                <a:latin typeface="Arial"/>
                <a:cs typeface="Times New Roman" pitchFamily="18" charset="0"/>
              </a:rPr>
              <a:t>Khúc</a:t>
            </a:r>
            <a:r>
              <a:rPr lang="en-US" sz="3200" b="0" dirty="0">
                <a:solidFill>
                  <a:schemeClr val="accent4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b="0" dirty="0" err="1">
                <a:solidFill>
                  <a:schemeClr val="accent4"/>
                </a:solidFill>
                <a:latin typeface="Arial"/>
                <a:cs typeface="Times New Roman" pitchFamily="18" charset="0"/>
              </a:rPr>
              <a:t>kh</a:t>
            </a:r>
            <a:r>
              <a:rPr lang="en-US" sz="3200" b="0" u="sng" dirty="0" err="1">
                <a:solidFill>
                  <a:schemeClr val="accent4"/>
                </a:solidFill>
                <a:latin typeface="Arial"/>
                <a:cs typeface="Times New Roman" pitchFamily="18" charset="0"/>
              </a:rPr>
              <a:t>uỷu</a:t>
            </a:r>
            <a:endParaRPr lang="en-US" sz="3200" b="0" u="sng" dirty="0">
              <a:solidFill>
                <a:schemeClr val="accent4"/>
              </a:solidFill>
              <a:latin typeface="Arial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4" grpId="0"/>
      <p:bldP spid="17415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8425" y="85725"/>
            <a:ext cx="4168775" cy="731838"/>
          </a:xfrm>
          <a:noFill/>
        </p:spPr>
        <p:txBody>
          <a:bodyPr anchor="ctr"/>
          <a:lstStyle/>
          <a:p>
            <a:pPr eaLnBrk="1" hangingPunct="1"/>
            <a:r>
              <a:rPr lang="en-US" sz="3200" smtClean="0">
                <a:solidFill>
                  <a:srgbClr val="FF0066"/>
                </a:solidFill>
              </a:rPr>
              <a:t>Bài tập chính tả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9032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200" u="sng" smtClean="0">
                <a:solidFill>
                  <a:srgbClr val="0000FF"/>
                </a:solidFill>
              </a:rPr>
              <a:t>Bài 3</a:t>
            </a:r>
            <a:r>
              <a:rPr lang="en-US" sz="3200" smtClean="0">
                <a:solidFill>
                  <a:srgbClr val="0000FF"/>
                </a:solidFill>
              </a:rPr>
              <a:t>: Em chọn chữ nào trong ngoặc đơn để      điền vào chỗ trống?</a:t>
            </a:r>
          </a:p>
        </p:txBody>
      </p:sp>
      <p:sp>
        <p:nvSpPr>
          <p:cNvPr id="13316" name="Rectangle 4"/>
          <p:cNvSpPr>
            <a:spLocks noRot="1" noChangeArrowheads="1"/>
          </p:cNvSpPr>
          <p:nvPr/>
        </p:nvSpPr>
        <p:spPr bwMode="auto">
          <a:xfrm>
            <a:off x="228600" y="2438400"/>
            <a:ext cx="33528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>
                <a:latin typeface="Arial" charset="0"/>
              </a:rPr>
              <a:t>- (xấu hay sấu):</a:t>
            </a:r>
            <a:endParaRPr lang="en-US" sz="3200" i="1">
              <a:latin typeface="Arial" charset="0"/>
            </a:endParaRPr>
          </a:p>
        </p:txBody>
      </p:sp>
      <p:sp>
        <p:nvSpPr>
          <p:cNvPr id="13317" name="Rectangle 5"/>
          <p:cNvSpPr>
            <a:spLocks noRot="1" noChangeArrowheads="1"/>
          </p:cNvSpPr>
          <p:nvPr/>
        </p:nvSpPr>
        <p:spPr bwMode="auto">
          <a:xfrm>
            <a:off x="233363" y="3276600"/>
            <a:ext cx="289083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>
                <a:latin typeface="Arial" charset="0"/>
              </a:rPr>
              <a:t>- (sẻ hay xẻ):</a:t>
            </a:r>
            <a:endParaRPr lang="en-US" sz="3200" i="1">
              <a:latin typeface="Arial" charset="0"/>
            </a:endParaRPr>
          </a:p>
        </p:txBody>
      </p:sp>
      <p:sp>
        <p:nvSpPr>
          <p:cNvPr id="13318" name="Rectangle 6"/>
          <p:cNvSpPr>
            <a:spLocks noRot="1" noChangeArrowheads="1"/>
          </p:cNvSpPr>
          <p:nvPr/>
        </p:nvSpPr>
        <p:spPr bwMode="auto">
          <a:xfrm>
            <a:off x="261938" y="4267200"/>
            <a:ext cx="320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sz="3200">
                <a:latin typeface="Arial" charset="0"/>
              </a:rPr>
              <a:t>- (sắn hay xắn):</a:t>
            </a:r>
          </a:p>
        </p:txBody>
      </p:sp>
      <p:sp>
        <p:nvSpPr>
          <p:cNvPr id="13319" name="Line 10"/>
          <p:cNvSpPr>
            <a:spLocks noChangeShapeType="1"/>
          </p:cNvSpPr>
          <p:nvPr/>
        </p:nvSpPr>
        <p:spPr bwMode="auto">
          <a:xfrm flipV="1">
            <a:off x="44450" y="839788"/>
            <a:ext cx="7394575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0" name="TextBox 10"/>
          <p:cNvSpPr txBox="1">
            <a:spLocks noChangeArrowheads="1"/>
          </p:cNvSpPr>
          <p:nvPr/>
        </p:nvSpPr>
        <p:spPr bwMode="auto">
          <a:xfrm>
            <a:off x="3276600" y="25908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- cây ….</a:t>
            </a:r>
          </a:p>
        </p:txBody>
      </p:sp>
      <p:sp>
        <p:nvSpPr>
          <p:cNvPr id="13321" name="TextBox 11"/>
          <p:cNvSpPr txBox="1">
            <a:spLocks noChangeArrowheads="1"/>
          </p:cNvSpPr>
          <p:nvPr/>
        </p:nvSpPr>
        <p:spPr bwMode="auto">
          <a:xfrm>
            <a:off x="3276600" y="34290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- san…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148138" y="2601913"/>
            <a:ext cx="76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sấu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043738" y="2587625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xấu</a:t>
            </a:r>
          </a:p>
        </p:txBody>
      </p:sp>
      <p:sp>
        <p:nvSpPr>
          <p:cNvPr id="13324" name="TextBox 14"/>
          <p:cNvSpPr txBox="1">
            <a:spLocks noChangeArrowheads="1"/>
          </p:cNvSpPr>
          <p:nvPr/>
        </p:nvSpPr>
        <p:spPr bwMode="auto">
          <a:xfrm>
            <a:off x="6154738" y="2601913"/>
            <a:ext cx="18240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- chữ ….</a:t>
            </a:r>
          </a:p>
        </p:txBody>
      </p:sp>
      <p:sp>
        <p:nvSpPr>
          <p:cNvPr id="13325" name="TextBox 15"/>
          <p:cNvSpPr txBox="1">
            <a:spLocks noChangeArrowheads="1"/>
          </p:cNvSpPr>
          <p:nvPr/>
        </p:nvSpPr>
        <p:spPr bwMode="auto">
          <a:xfrm>
            <a:off x="3276600" y="4495800"/>
            <a:ext cx="2057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- …   tay áo</a:t>
            </a:r>
          </a:p>
        </p:txBody>
      </p:sp>
      <p:sp>
        <p:nvSpPr>
          <p:cNvPr id="13326" name="TextBox 16"/>
          <p:cNvSpPr txBox="1">
            <a:spLocks noChangeArrowheads="1"/>
          </p:cNvSpPr>
          <p:nvPr/>
        </p:nvSpPr>
        <p:spPr bwMode="auto">
          <a:xfrm>
            <a:off x="6172200" y="34290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- …. gỗ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038600" y="3429000"/>
            <a:ext cx="53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sẻ</a:t>
            </a:r>
          </a:p>
        </p:txBody>
      </p:sp>
      <p:sp>
        <p:nvSpPr>
          <p:cNvPr id="13328" name="TextBox 18"/>
          <p:cNvSpPr txBox="1">
            <a:spLocks noChangeArrowheads="1"/>
          </p:cNvSpPr>
          <p:nvPr/>
        </p:nvSpPr>
        <p:spPr bwMode="auto">
          <a:xfrm>
            <a:off x="6175375" y="4419600"/>
            <a:ext cx="1371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- củ …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6796088" y="4419600"/>
            <a:ext cx="838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sắn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429000" y="4492625"/>
            <a:ext cx="762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xắn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6473825" y="34290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xẻ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8" grpId="0"/>
      <p:bldP spid="20" grpId="0"/>
      <p:bldP spid="21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FF33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1676400" y="228600"/>
            <a:ext cx="6172200" cy="4619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  <a:latin typeface="Arial" charset="0"/>
              </a:rPr>
              <a:t> </a:t>
            </a:r>
            <a:endParaRPr lang="en-US" sz="2800" i="1">
              <a:solidFill>
                <a:srgbClr val="000099"/>
              </a:solidFill>
              <a:latin typeface="Arial" charset="0"/>
            </a:endParaRPr>
          </a:p>
        </p:txBody>
      </p:sp>
      <p:grpSp>
        <p:nvGrpSpPr>
          <p:cNvPr id="4099" name="Group 25"/>
          <p:cNvGrpSpPr>
            <a:grpSpLocks/>
          </p:cNvGrpSpPr>
          <p:nvPr/>
        </p:nvGrpSpPr>
        <p:grpSpPr bwMode="auto">
          <a:xfrm>
            <a:off x="-304800" y="3886200"/>
            <a:ext cx="9912350" cy="2971800"/>
            <a:chOff x="0" y="1392"/>
            <a:chExt cx="5760" cy="2928"/>
          </a:xfrm>
        </p:grpSpPr>
        <p:pic>
          <p:nvPicPr>
            <p:cNvPr id="4102" name="Picture 26" descr="8184-003-02-1027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152" y="1392"/>
              <a:ext cx="3360" cy="29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3" name="Picture 27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28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5" name="Picture 29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6" name="Picture 30" descr="k00-9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00" name="TextBox 10"/>
          <p:cNvSpPr txBox="1">
            <a:spLocks noChangeArrowheads="1"/>
          </p:cNvSpPr>
          <p:nvPr/>
        </p:nvSpPr>
        <p:spPr bwMode="auto">
          <a:xfrm>
            <a:off x="3817938" y="838200"/>
            <a:ext cx="220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>
                <a:solidFill>
                  <a:srgbClr val="000099"/>
                </a:solidFill>
                <a:latin typeface="Arial" charset="0"/>
                <a:cs typeface="Times New Roman" pitchFamily="18" charset="0"/>
              </a:rPr>
              <a:t>Chính tả:</a:t>
            </a:r>
          </a:p>
        </p:txBody>
      </p:sp>
      <p:sp>
        <p:nvSpPr>
          <p:cNvPr id="4101" name="TextBox 11"/>
          <p:cNvSpPr txBox="1">
            <a:spLocks noChangeArrowheads="1"/>
          </p:cNvSpPr>
          <p:nvPr/>
        </p:nvSpPr>
        <p:spPr bwMode="auto">
          <a:xfrm>
            <a:off x="3167063" y="1447800"/>
            <a:ext cx="35385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Kiểm tra bài cũ: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99CC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410200"/>
            <a:ext cx="2209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7" descr="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5410200"/>
            <a:ext cx="2057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124" name="Group 8"/>
          <p:cNvGrpSpPr>
            <a:grpSpLocks/>
          </p:cNvGrpSpPr>
          <p:nvPr/>
        </p:nvGrpSpPr>
        <p:grpSpPr bwMode="auto">
          <a:xfrm>
            <a:off x="-304800" y="5410200"/>
            <a:ext cx="9912350" cy="1447800"/>
            <a:chOff x="0" y="1048"/>
            <a:chExt cx="5760" cy="3272"/>
          </a:xfrm>
        </p:grpSpPr>
        <p:pic>
          <p:nvPicPr>
            <p:cNvPr id="5127" name="Picture 9" descr="8184-003-02-1027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52" y="1048"/>
              <a:ext cx="3360" cy="3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8" name="Picture 10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29" name="Picture 11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0" name="Picture 12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31" name="Picture 13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5" name="TextBox 11"/>
          <p:cNvSpPr txBox="1">
            <a:spLocks noChangeArrowheads="1"/>
          </p:cNvSpPr>
          <p:nvPr/>
        </p:nvSpPr>
        <p:spPr bwMode="auto">
          <a:xfrm>
            <a:off x="1981200" y="304800"/>
            <a:ext cx="54102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8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/>
            <a:r>
              <a:rPr lang="en-US" sz="2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Chính tả: Nghe – viết</a:t>
            </a:r>
          </a:p>
          <a:p>
            <a:pPr algn="ctr"/>
            <a:r>
              <a:rPr lang="en-US" sz="32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Ai có lỗi</a:t>
            </a:r>
          </a:p>
        </p:txBody>
      </p:sp>
      <p:sp>
        <p:nvSpPr>
          <p:cNvPr id="5126" name="TextBox 12"/>
          <p:cNvSpPr txBox="1">
            <a:spLocks noChangeArrowheads="1"/>
          </p:cNvSpPr>
          <p:nvPr/>
        </p:nvSpPr>
        <p:spPr bwMode="auto">
          <a:xfrm>
            <a:off x="160338" y="1752600"/>
            <a:ext cx="88392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Cơn giận lắng xuống. Tôi bắt đầu thấy hối hận. Chắc là Cô – rét – ti không cố ý chạm vào khuỷu tay tôi thật. Tôi nhìn cậu, thấy vai áo cậu sứt chỉ, chắc vì cậu đã vác củi giúp mẹ. Bỗng nhiên, tôi muốn xin lỗi Cô – rét – ti, nhưng không đủ can đảm. </a:t>
            </a:r>
          </a:p>
          <a:p>
            <a:r>
              <a:rPr lang="en-US" sz="32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                                               </a:t>
            </a:r>
            <a:r>
              <a:rPr lang="en-US" sz="2800" i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Theo A – Mi - Xi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62200" y="214313"/>
            <a:ext cx="4724400" cy="563562"/>
          </a:xfrm>
        </p:spPr>
        <p:txBody>
          <a:bodyPr/>
          <a:lstStyle/>
          <a:p>
            <a:pPr eaLnBrk="1" hangingPunct="1"/>
            <a:r>
              <a:rPr lang="en-US" sz="3600" u="sng" smtClean="0">
                <a:solidFill>
                  <a:srgbClr val="000099"/>
                </a:solidFill>
                <a:cs typeface="Times New Roman" pitchFamily="18" charset="0"/>
              </a:rPr>
              <a:t>Chính tả</a:t>
            </a:r>
            <a:r>
              <a:rPr lang="en-US" sz="3600" smtClean="0">
                <a:solidFill>
                  <a:srgbClr val="000099"/>
                </a:solidFill>
                <a:cs typeface="Times New Roman" pitchFamily="18" charset="0"/>
              </a:rPr>
              <a:t>: </a:t>
            </a:r>
            <a:r>
              <a:rPr lang="en-US" sz="2400" smtClean="0">
                <a:solidFill>
                  <a:srgbClr val="000099"/>
                </a:solidFill>
                <a:cs typeface="Times New Roman" pitchFamily="18" charset="0"/>
              </a:rPr>
              <a:t>(Nghe - viết)</a:t>
            </a:r>
            <a:endParaRPr lang="en-US" sz="3600" smtClean="0">
              <a:solidFill>
                <a:srgbClr val="000099"/>
              </a:solidFill>
              <a:cs typeface="Times New Roman" pitchFamily="18" charset="0"/>
            </a:endParaRPr>
          </a:p>
        </p:txBody>
      </p:sp>
      <p:sp>
        <p:nvSpPr>
          <p:cNvPr id="166915" name="AutoShape 3"/>
          <p:cNvSpPr>
            <a:spLocks noChangeArrowheads="1"/>
          </p:cNvSpPr>
          <p:nvPr/>
        </p:nvSpPr>
        <p:spPr bwMode="auto">
          <a:xfrm>
            <a:off x="2046288" y="3254375"/>
            <a:ext cx="7010400" cy="796925"/>
          </a:xfrm>
          <a:prstGeom prst="cloudCallout">
            <a:avLst>
              <a:gd name="adj1" fmla="val -50204"/>
              <a:gd name="adj2" fmla="val -78259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28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Đoạn văn nói lên điều gì? </a:t>
            </a:r>
          </a:p>
        </p:txBody>
      </p:sp>
      <p:pic>
        <p:nvPicPr>
          <p:cNvPr id="6148" name="Picture 5" descr="j028367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981200"/>
            <a:ext cx="1865313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9" descr="Hoa da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3800" y="5029200"/>
            <a:ext cx="160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10" descr="Hoa da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52578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20"/>
          <p:cNvSpPr txBox="1">
            <a:spLocks noChangeArrowheads="1"/>
          </p:cNvSpPr>
          <p:nvPr/>
        </p:nvSpPr>
        <p:spPr bwMode="auto">
          <a:xfrm>
            <a:off x="1524000" y="4343400"/>
            <a:ext cx="5867400" cy="1816100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- En-ri-cô ân hận khi bình tĩnh lại. Nhìn vai áo bạn sứt chỉ, muốn xin lỗi bạn nhưng không đủ can đảm.</a:t>
            </a: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2667000" y="2209800"/>
            <a:ext cx="5181600" cy="990600"/>
          </a:xfrm>
          <a:prstGeom prst="horizontalScroll">
            <a:avLst>
              <a:gd name="adj" fmla="val 12500"/>
            </a:avLst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32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Tìm</a:t>
            </a:r>
            <a:r>
              <a:rPr lang="en-US" sz="32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hiểu</a:t>
            </a:r>
            <a:r>
              <a:rPr lang="en-US" sz="32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</a:t>
            </a:r>
            <a:r>
              <a:rPr lang="en-US" sz="32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nội</a:t>
            </a:r>
            <a:r>
              <a:rPr lang="en-US" sz="32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 dung </a:t>
            </a:r>
            <a:r>
              <a:rPr lang="en-US" sz="3200" u="sng" dirty="0" err="1">
                <a:solidFill>
                  <a:srgbClr val="FF0000"/>
                </a:solidFill>
                <a:latin typeface="Arial"/>
                <a:cs typeface="Times New Roman" pitchFamily="18" charset="0"/>
              </a:rPr>
              <a:t>bài</a:t>
            </a:r>
            <a:r>
              <a:rPr lang="en-US" sz="3200" u="sng" dirty="0">
                <a:solidFill>
                  <a:srgbClr val="FF0000"/>
                </a:solidFill>
                <a:latin typeface="Arial"/>
                <a:cs typeface="Times New Roman" pitchFamily="18" charset="0"/>
              </a:rPr>
              <a:t>:</a:t>
            </a:r>
            <a:endParaRPr lang="en-US" sz="3200" dirty="0">
              <a:solidFill>
                <a:srgbClr val="FF0000"/>
              </a:solidFill>
              <a:latin typeface="Arial"/>
              <a:cs typeface="Times New Roman" pitchFamily="18" charset="0"/>
            </a:endParaRPr>
          </a:p>
        </p:txBody>
      </p:sp>
      <p:sp>
        <p:nvSpPr>
          <p:cNvPr id="6153" name="Text Box 20"/>
          <p:cNvSpPr txBox="1">
            <a:spLocks noChangeArrowheads="1"/>
          </p:cNvSpPr>
          <p:nvPr/>
        </p:nvSpPr>
        <p:spPr bwMode="auto">
          <a:xfrm>
            <a:off x="3048000" y="914400"/>
            <a:ext cx="2743200" cy="830263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>
                <a:solidFill>
                  <a:srgbClr val="000099"/>
                </a:solidFill>
                <a:latin typeface="Arial" charset="0"/>
              </a:rPr>
              <a:t>Ai có lỗi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5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0" y="1295400"/>
            <a:ext cx="8991600" cy="1779588"/>
          </a:xfrm>
          <a:prstGeom prst="cloudCallout">
            <a:avLst>
              <a:gd name="adj1" fmla="val -31505"/>
              <a:gd name="adj2" fmla="val 84861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28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H: Tìm tên riêng trong </a:t>
            </a:r>
          </a:p>
          <a:p>
            <a:pPr algn="ctr"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28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bài chính tả?</a:t>
            </a:r>
          </a:p>
        </p:txBody>
      </p:sp>
      <p:pic>
        <p:nvPicPr>
          <p:cNvPr id="7171" name="Picture 3" descr="j028367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0"/>
            <a:ext cx="1865313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 bwMode="white">
          <a:xfrm>
            <a:off x="66675" y="214313"/>
            <a:ext cx="8229600" cy="563562"/>
          </a:xfrm>
          <a:noFill/>
        </p:spPr>
        <p:txBody>
          <a:bodyPr anchor="ctr"/>
          <a:lstStyle/>
          <a:p>
            <a:pPr eaLnBrk="1" hangingPunct="1"/>
            <a:r>
              <a:rPr lang="en-US" sz="3600" u="sng" smtClean="0">
                <a:solidFill>
                  <a:srgbClr val="FF0066"/>
                </a:solidFill>
                <a:cs typeface="Times New Roman" pitchFamily="18" charset="0"/>
              </a:rPr>
              <a:t>Chính tả</a:t>
            </a:r>
            <a:r>
              <a:rPr lang="en-US" sz="3600" smtClean="0">
                <a:solidFill>
                  <a:srgbClr val="FF0066"/>
                </a:solidFill>
                <a:cs typeface="Times New Roman" pitchFamily="18" charset="0"/>
              </a:rPr>
              <a:t>:</a:t>
            </a:r>
            <a:r>
              <a:rPr lang="en-US" sz="3600" smtClean="0">
                <a:cs typeface="Times New Roman" pitchFamily="18" charset="0"/>
              </a:rPr>
              <a:t> </a:t>
            </a:r>
            <a:r>
              <a:rPr lang="en-US" sz="2400" smtClean="0">
                <a:cs typeface="Times New Roman" pitchFamily="18" charset="0"/>
              </a:rPr>
              <a:t>(Nghe – viết)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581400" y="3886200"/>
            <a:ext cx="2590800" cy="523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0">
                <a:solidFill>
                  <a:srgbClr val="FF0000"/>
                </a:solidFill>
                <a:latin typeface="Arial" charset="0"/>
              </a:rPr>
              <a:t>- </a:t>
            </a:r>
            <a:r>
              <a:rPr lang="en-US" sz="2000">
                <a:latin typeface="Arial" charset="0"/>
              </a:rPr>
              <a:t> </a:t>
            </a:r>
            <a:r>
              <a:rPr lang="en-US" sz="2800" i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Cô – rét - ti</a:t>
            </a:r>
          </a:p>
        </p:txBody>
      </p:sp>
      <p:pic>
        <p:nvPicPr>
          <p:cNvPr id="7174" name="Picture 24" descr="!PC8_C2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609600" y="5791200"/>
            <a:ext cx="3276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24" descr="!PC8_C2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5334000" y="5791200"/>
            <a:ext cx="3276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6" name="TextBox 9"/>
          <p:cNvSpPr txBox="1">
            <a:spLocks noChangeArrowheads="1"/>
          </p:cNvSpPr>
          <p:nvPr/>
        </p:nvSpPr>
        <p:spPr bwMode="auto">
          <a:xfrm>
            <a:off x="4343400" y="152400"/>
            <a:ext cx="2971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0099"/>
                </a:solidFill>
                <a:latin typeface="Arial" charset="0"/>
                <a:cs typeface="Times New Roman" pitchFamily="18" charset="0"/>
              </a:rPr>
              <a:t>Ai có lỗi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14313"/>
            <a:ext cx="8229600" cy="563562"/>
          </a:xfrm>
        </p:spPr>
        <p:txBody>
          <a:bodyPr/>
          <a:lstStyle/>
          <a:p>
            <a:pPr eaLnBrk="1" hangingPunct="1"/>
            <a:r>
              <a:rPr lang="en-US" u="sng" smtClean="0">
                <a:solidFill>
                  <a:srgbClr val="FF0066"/>
                </a:solidFill>
                <a:cs typeface="Times New Roman" pitchFamily="18" charset="0"/>
              </a:rPr>
              <a:t>Chính tả</a:t>
            </a:r>
            <a:r>
              <a:rPr lang="en-US" smtClean="0">
                <a:solidFill>
                  <a:srgbClr val="FF0066"/>
                </a:solidFill>
                <a:cs typeface="Times New Roman" pitchFamily="18" charset="0"/>
              </a:rPr>
              <a:t>:</a:t>
            </a:r>
            <a:r>
              <a:rPr lang="en-US" smtClean="0">
                <a:cs typeface="Times New Roman" pitchFamily="18" charset="0"/>
              </a:rPr>
              <a:t> </a:t>
            </a:r>
            <a:r>
              <a:rPr lang="en-US" sz="2400" smtClean="0">
                <a:cs typeface="Times New Roman" pitchFamily="18" charset="0"/>
              </a:rPr>
              <a:t>(nghe – viết)  </a:t>
            </a:r>
            <a:r>
              <a:rPr lang="en-US" smtClean="0">
                <a:cs typeface="Times New Roman" pitchFamily="18" charset="0"/>
              </a:rPr>
              <a:t>Ai có lỗi</a:t>
            </a:r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1981200" y="1371600"/>
            <a:ext cx="6705600" cy="1639888"/>
          </a:xfrm>
          <a:prstGeom prst="cloudCallout">
            <a:avLst>
              <a:gd name="adj1" fmla="val -50204"/>
              <a:gd name="adj2" fmla="val -78259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32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H: Nhận xét về cách viết tên riêng ở trên?</a:t>
            </a:r>
          </a:p>
        </p:txBody>
      </p:sp>
      <p:pic>
        <p:nvPicPr>
          <p:cNvPr id="8196" name="Picture 5" descr="j028367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47800"/>
            <a:ext cx="186531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Picture 9" descr="Hoa day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3800" y="5029200"/>
            <a:ext cx="16002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10" descr="Hoa da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5257800"/>
            <a:ext cx="1828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20"/>
          <p:cNvSpPr txBox="1">
            <a:spLocks noChangeArrowheads="1"/>
          </p:cNvSpPr>
          <p:nvPr/>
        </p:nvSpPr>
        <p:spPr bwMode="auto">
          <a:xfrm>
            <a:off x="762000" y="3429000"/>
            <a:ext cx="7848600" cy="1077913"/>
          </a:xfrm>
          <a:prstGeom prst="rect">
            <a:avLst/>
          </a:prstGeom>
          <a:solidFill>
            <a:srgbClr val="00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- Viết hoa chữ cái đầu tiên, đặt dấu gạch ngang giữa các chữ.</a:t>
            </a:r>
          </a:p>
        </p:txBody>
      </p:sp>
      <p:pic>
        <p:nvPicPr>
          <p:cNvPr id="8200" name="Picture 24" descr="!PC8_C2A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>
            <a:off x="3048000" y="5791200"/>
            <a:ext cx="3276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00200" y="1295400"/>
            <a:ext cx="5410200" cy="838200"/>
          </a:xfrm>
        </p:spPr>
        <p:txBody>
          <a:bodyPr/>
          <a:lstStyle/>
          <a:p>
            <a:pPr eaLnBrk="1" hangingPunct="1"/>
            <a:r>
              <a:rPr lang="en-US" sz="3500" u="sng" smtClean="0"/>
              <a:t>Hướng dẫn viết từ khó</a:t>
            </a: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-3352800" y="2590800"/>
            <a:ext cx="3352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4700" b="0">
                <a:solidFill>
                  <a:srgbClr val="FF0000"/>
                </a:solidFill>
                <a:latin typeface="Arial" charset="0"/>
              </a:rPr>
              <a:t>Cô-rét-ti</a:t>
            </a: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9448800" y="2506663"/>
            <a:ext cx="3276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4700" b="0">
                <a:solidFill>
                  <a:srgbClr val="FF0000"/>
                </a:solidFill>
                <a:latin typeface="Arial" charset="0"/>
              </a:rPr>
              <a:t>sứt chỉ</a:t>
            </a: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-3505200" y="4191000"/>
            <a:ext cx="2895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4700" b="0">
                <a:solidFill>
                  <a:srgbClr val="FF0000"/>
                </a:solidFill>
                <a:latin typeface="Arial" charset="0"/>
              </a:rPr>
              <a:t>khuỷu tay</a:t>
            </a:r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auto">
          <a:xfrm>
            <a:off x="9296400" y="4114800"/>
            <a:ext cx="34766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sz="4700" b="0">
                <a:solidFill>
                  <a:srgbClr val="FF0000"/>
                </a:solidFill>
                <a:latin typeface="Arial" charset="0"/>
              </a:rPr>
              <a:t>lắng xuống</a:t>
            </a:r>
          </a:p>
        </p:txBody>
      </p:sp>
      <p:pic>
        <p:nvPicPr>
          <p:cNvPr id="9223" name="Picture 11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4478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12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10593222">
            <a:off x="7978775" y="5265738"/>
            <a:ext cx="115252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5" name="Picture 13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672117">
            <a:off x="334963" y="5051425"/>
            <a:ext cx="14478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1524000" y="0"/>
            <a:ext cx="44196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eaLnBrk="1" hangingPunct="1">
              <a:defRPr/>
            </a:pPr>
            <a:r>
              <a:rPr lang="en-US" sz="3900" u="sng" kern="0" dirty="0" err="1">
                <a:solidFill>
                  <a:srgbClr val="FF0066"/>
                </a:solidFill>
                <a:latin typeface="Arial"/>
                <a:ea typeface="+mj-ea"/>
                <a:cs typeface="Times New Roman" pitchFamily="18" charset="0"/>
              </a:rPr>
              <a:t>Chính</a:t>
            </a:r>
            <a:r>
              <a:rPr lang="en-US" sz="3900" u="sng" kern="0" dirty="0">
                <a:solidFill>
                  <a:srgbClr val="FF0066"/>
                </a:solidFill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3900" u="sng" kern="0" dirty="0" err="1">
                <a:solidFill>
                  <a:srgbClr val="FF0066"/>
                </a:solidFill>
                <a:latin typeface="Arial"/>
                <a:ea typeface="+mj-ea"/>
                <a:cs typeface="Times New Roman" pitchFamily="18" charset="0"/>
              </a:rPr>
              <a:t>tả</a:t>
            </a:r>
            <a:r>
              <a:rPr lang="en-US" sz="3900" kern="0" dirty="0">
                <a:solidFill>
                  <a:srgbClr val="FF0066"/>
                </a:solidFill>
                <a:latin typeface="Arial"/>
                <a:ea typeface="+mj-ea"/>
                <a:cs typeface="Times New Roman" pitchFamily="18" charset="0"/>
              </a:rPr>
              <a:t>:</a:t>
            </a:r>
            <a:r>
              <a:rPr lang="en-US" sz="3900" kern="0" dirty="0">
                <a:solidFill>
                  <a:schemeClr val="tx2"/>
                </a:solidFill>
                <a:latin typeface="Arial"/>
                <a:ea typeface="+mj-ea"/>
                <a:cs typeface="Times New Roman" pitchFamily="18" charset="0"/>
              </a:rPr>
              <a:t> </a:t>
            </a:r>
            <a:r>
              <a:rPr lang="en-US" sz="2800" kern="0" dirty="0" err="1">
                <a:solidFill>
                  <a:schemeClr val="tx2"/>
                </a:solidFill>
                <a:latin typeface="Arial"/>
                <a:ea typeface="+mj-ea"/>
                <a:cs typeface="Times New Roman" pitchFamily="18" charset="0"/>
              </a:rPr>
              <a:t>Nghe</a:t>
            </a:r>
            <a:r>
              <a:rPr lang="en-US" sz="2800" kern="0" dirty="0">
                <a:solidFill>
                  <a:schemeClr val="tx2"/>
                </a:solidFill>
                <a:latin typeface="Arial"/>
                <a:ea typeface="+mj-ea"/>
                <a:cs typeface="Times New Roman" pitchFamily="18" charset="0"/>
              </a:rPr>
              <a:t> – </a:t>
            </a:r>
            <a:r>
              <a:rPr lang="en-US" sz="2800" kern="0" dirty="0" err="1">
                <a:solidFill>
                  <a:schemeClr val="tx2"/>
                </a:solidFill>
                <a:latin typeface="Arial"/>
                <a:ea typeface="+mj-ea"/>
                <a:cs typeface="Times New Roman" pitchFamily="18" charset="0"/>
              </a:rPr>
              <a:t>viết</a:t>
            </a:r>
            <a:endParaRPr lang="en-US" sz="2800" kern="0" dirty="0">
              <a:solidFill>
                <a:schemeClr val="tx2"/>
              </a:solidFill>
              <a:latin typeface="Arial"/>
              <a:ea typeface="+mj-ea"/>
              <a:cs typeface="Times New Roman" pitchFamily="18" charset="0"/>
            </a:endParaRPr>
          </a:p>
        </p:txBody>
      </p:sp>
      <p:sp>
        <p:nvSpPr>
          <p:cNvPr id="9227" name="TextBox 12"/>
          <p:cNvSpPr txBox="1">
            <a:spLocks noChangeArrowheads="1"/>
          </p:cNvSpPr>
          <p:nvPr/>
        </p:nvSpPr>
        <p:spPr bwMode="auto">
          <a:xfrm>
            <a:off x="3124200" y="533400"/>
            <a:ext cx="3124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>
                <a:solidFill>
                  <a:srgbClr val="000099"/>
                </a:solidFill>
                <a:latin typeface="Arial" charset="0"/>
                <a:cs typeface="Times New Roman" pitchFamily="18" charset="0"/>
              </a:rPr>
              <a:t>Ai có lỗi</a:t>
            </a: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67 -4.10405E-6 L 0.43333 -4.10405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417 -2.36994E-6 L -0.49583 0.011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5 2.31214E-6 L 0.45833 2.31214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5.78035E-7 L -0.4901 5.78035E-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2" grpId="0"/>
      <p:bldP spid="171013" grpId="0"/>
      <p:bldP spid="171014" grpId="0"/>
      <p:bldP spid="1710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6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410200"/>
            <a:ext cx="2209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7" descr="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5410200"/>
            <a:ext cx="2057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44" name="Group 8"/>
          <p:cNvGrpSpPr>
            <a:grpSpLocks/>
          </p:cNvGrpSpPr>
          <p:nvPr/>
        </p:nvGrpSpPr>
        <p:grpSpPr bwMode="auto">
          <a:xfrm>
            <a:off x="-304800" y="5410200"/>
            <a:ext cx="9912350" cy="1447800"/>
            <a:chOff x="0" y="1048"/>
            <a:chExt cx="5760" cy="3272"/>
          </a:xfrm>
        </p:grpSpPr>
        <p:pic>
          <p:nvPicPr>
            <p:cNvPr id="10248" name="Picture 9" descr="8184-003-02-1027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52" y="1048"/>
              <a:ext cx="3360" cy="3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9" name="Picture 10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0" name="Picture 11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1" name="Picture 12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2" name="Picture 13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45" name="TextBox 11"/>
          <p:cNvSpPr txBox="1">
            <a:spLocks noChangeArrowheads="1"/>
          </p:cNvSpPr>
          <p:nvPr/>
        </p:nvSpPr>
        <p:spPr bwMode="auto">
          <a:xfrm>
            <a:off x="1981200" y="304800"/>
            <a:ext cx="54102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8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/>
            <a:r>
              <a:rPr lang="en-US" sz="2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Chính tả: Nghe – viết</a:t>
            </a:r>
          </a:p>
          <a:p>
            <a:pPr algn="ctr"/>
            <a:r>
              <a:rPr lang="en-US" sz="32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Ai có lỗi</a:t>
            </a:r>
          </a:p>
        </p:txBody>
      </p:sp>
      <p:sp>
        <p:nvSpPr>
          <p:cNvPr id="10246" name="TextBox 12"/>
          <p:cNvSpPr txBox="1">
            <a:spLocks noChangeArrowheads="1"/>
          </p:cNvSpPr>
          <p:nvPr/>
        </p:nvSpPr>
        <p:spPr bwMode="auto">
          <a:xfrm>
            <a:off x="160338" y="1854200"/>
            <a:ext cx="88392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Cơn giận </a:t>
            </a:r>
            <a:r>
              <a:rPr lang="en-US" sz="3200" u="sng">
                <a:solidFill>
                  <a:srgbClr val="000099"/>
                </a:solidFill>
                <a:latin typeface="Arial" charset="0"/>
                <a:cs typeface="Times New Roman" pitchFamily="18" charset="0"/>
              </a:rPr>
              <a:t>lắng xuống</a:t>
            </a:r>
            <a:r>
              <a:rPr lang="en-US" sz="32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. Tôi bắt đầu thấy hối hận. Chắc là </a:t>
            </a:r>
            <a:r>
              <a:rPr lang="en-US" sz="3200" u="sng">
                <a:solidFill>
                  <a:srgbClr val="000099"/>
                </a:solidFill>
                <a:latin typeface="Arial" charset="0"/>
                <a:cs typeface="Times New Roman" pitchFamily="18" charset="0"/>
              </a:rPr>
              <a:t>Cô-rét-ti </a:t>
            </a:r>
            <a:r>
              <a:rPr lang="en-US" sz="32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không cố ý chạm vào </a:t>
            </a:r>
          </a:p>
          <a:p>
            <a:r>
              <a:rPr lang="en-US" sz="3200" u="sng">
                <a:solidFill>
                  <a:srgbClr val="000099"/>
                </a:solidFill>
                <a:latin typeface="Arial" charset="0"/>
                <a:cs typeface="Times New Roman" pitchFamily="18" charset="0"/>
              </a:rPr>
              <a:t>khuỷu tay </a:t>
            </a:r>
            <a:r>
              <a:rPr lang="en-US" sz="32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tôi thật. Tôi nhìn cậu, thấy vai áo cậu </a:t>
            </a:r>
            <a:r>
              <a:rPr lang="en-US" sz="3200" u="sng">
                <a:solidFill>
                  <a:srgbClr val="000099"/>
                </a:solidFill>
                <a:latin typeface="Arial" charset="0"/>
                <a:cs typeface="Times New Roman" pitchFamily="18" charset="0"/>
              </a:rPr>
              <a:t>sứt chỉ</a:t>
            </a:r>
            <a:r>
              <a:rPr lang="en-US" sz="32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, chắc vì cậu đã vác củi giúp mẹ. Bỗng nhiên, tôi muốn xin lỗi Cô-rét-ti, nhưng không đủ can đảm. </a:t>
            </a:r>
          </a:p>
          <a:p>
            <a:r>
              <a:rPr lang="en-US" sz="32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                                                </a:t>
            </a:r>
            <a:r>
              <a:rPr lang="en-US" sz="2800" i="1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Theo A – Mi - Xi </a:t>
            </a:r>
          </a:p>
        </p:txBody>
      </p:sp>
      <p:pic>
        <p:nvPicPr>
          <p:cNvPr id="10247" name="Picture 11" descr="1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14478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6" descr="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410200"/>
            <a:ext cx="2209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7" descr="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5410200"/>
            <a:ext cx="2057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1268" name="Group 8"/>
          <p:cNvGrpSpPr>
            <a:grpSpLocks/>
          </p:cNvGrpSpPr>
          <p:nvPr/>
        </p:nvGrpSpPr>
        <p:grpSpPr bwMode="auto">
          <a:xfrm>
            <a:off x="-304800" y="5410200"/>
            <a:ext cx="9912350" cy="1447800"/>
            <a:chOff x="0" y="1048"/>
            <a:chExt cx="5760" cy="3272"/>
          </a:xfrm>
        </p:grpSpPr>
        <p:pic>
          <p:nvPicPr>
            <p:cNvPr id="11272" name="Picture 9" descr="8184-003-02-1027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52" y="1048"/>
              <a:ext cx="3360" cy="3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3" name="Picture 10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0" y="3840"/>
              <a:ext cx="1920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4" name="Picture 11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88" y="3936"/>
              <a:ext cx="1896" cy="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5" name="Picture 12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072" y="3957"/>
              <a:ext cx="2688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76" name="Picture 13" descr="k00-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1584" y="4019"/>
              <a:ext cx="2232" cy="3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269" name="TextBox 11"/>
          <p:cNvSpPr txBox="1">
            <a:spLocks noChangeArrowheads="1"/>
          </p:cNvSpPr>
          <p:nvPr/>
        </p:nvSpPr>
        <p:spPr bwMode="auto">
          <a:xfrm>
            <a:off x="1981200" y="304800"/>
            <a:ext cx="54102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800">
              <a:solidFill>
                <a:srgbClr val="0000FF"/>
              </a:solidFill>
              <a:latin typeface="Arial" charset="0"/>
              <a:cs typeface="Times New Roman" pitchFamily="18" charset="0"/>
            </a:endParaRPr>
          </a:p>
          <a:p>
            <a:pPr algn="ctr"/>
            <a:r>
              <a:rPr lang="en-US" sz="28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Chính tả: Nghe – viết</a:t>
            </a:r>
          </a:p>
          <a:p>
            <a:pPr algn="ctr"/>
            <a:r>
              <a:rPr lang="en-US" sz="320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Ai có lỗi</a:t>
            </a:r>
          </a:p>
        </p:txBody>
      </p:sp>
      <p:pic>
        <p:nvPicPr>
          <p:cNvPr id="11270" name="Picture 11" descr="1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144780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AutoShape 3"/>
          <p:cNvSpPr>
            <a:spLocks noChangeArrowheads="1"/>
          </p:cNvSpPr>
          <p:nvPr/>
        </p:nvSpPr>
        <p:spPr bwMode="auto">
          <a:xfrm>
            <a:off x="1524000" y="2743200"/>
            <a:ext cx="5486400" cy="890588"/>
          </a:xfrm>
          <a:prstGeom prst="cloudCallout">
            <a:avLst>
              <a:gd name="adj1" fmla="val -50204"/>
              <a:gd name="adj2" fmla="val -78259"/>
            </a:avLst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lIns="9144" rIns="9144">
            <a:spAutoFit/>
          </a:bodyPr>
          <a:lstStyle/>
          <a:p>
            <a:pPr eaLnBrk="1" hangingPunct="1">
              <a:spcBef>
                <a:spcPct val="50000"/>
              </a:spcBef>
              <a:buClr>
                <a:srgbClr val="00CC99"/>
              </a:buClr>
              <a:buFont typeface="Wingdings" pitchFamily="2" charset="2"/>
              <a:buNone/>
            </a:pPr>
            <a:r>
              <a:rPr lang="en-US" sz="3200">
                <a:solidFill>
                  <a:srgbClr val="0000CC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en-US" sz="3200">
                <a:solidFill>
                  <a:srgbClr val="FF0000"/>
                </a:solidFill>
                <a:latin typeface="Arial" charset="0"/>
                <a:cs typeface="Times New Roman" pitchFamily="18" charset="0"/>
              </a:rPr>
              <a:t>VIẾT CHÍNH TẢ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Time" pitchFamily="34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1379</TotalTime>
  <Words>440</Words>
  <Application>Microsoft Office PowerPoint</Application>
  <PresentationFormat>On-screen Show (4:3)</PresentationFormat>
  <Paragraphs>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.VnTime</vt:lpstr>
      <vt:lpstr>Arial</vt:lpstr>
      <vt:lpstr>Wingdings</vt:lpstr>
      <vt:lpstr>Calibri</vt:lpstr>
      <vt:lpstr>Times New Roman</vt:lpstr>
      <vt:lpstr>Network</vt:lpstr>
      <vt:lpstr>Slide 1</vt:lpstr>
      <vt:lpstr>Slide 2</vt:lpstr>
      <vt:lpstr>Slide 3</vt:lpstr>
      <vt:lpstr>Chính tả: (Nghe - viết)</vt:lpstr>
      <vt:lpstr>Chính tả: (Nghe – viết)</vt:lpstr>
      <vt:lpstr>Chính tả: (nghe – viết)  Ai có lỗi</vt:lpstr>
      <vt:lpstr>Hướng dẫn viết từ khó</vt:lpstr>
      <vt:lpstr>Slide 8</vt:lpstr>
      <vt:lpstr>Slide 9</vt:lpstr>
      <vt:lpstr>Bài tập chính tả</vt:lpstr>
      <vt:lpstr>Bài tập chính tả</vt:lpstr>
    </vt:vector>
  </TitlesOfParts>
  <Company>Truc Dao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Chóc mõng n¨m míi ! </dc:title>
  <dc:creator>hp</dc:creator>
  <cp:lastModifiedBy>CSTeam</cp:lastModifiedBy>
  <cp:revision>279</cp:revision>
  <dcterms:created xsi:type="dcterms:W3CDTF">2008-01-17T00:56:22Z</dcterms:created>
  <dcterms:modified xsi:type="dcterms:W3CDTF">2016-06-29T10:00:52Z</dcterms:modified>
</cp:coreProperties>
</file>