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3"/>
  </p:notesMasterIdLst>
  <p:sldIdLst>
    <p:sldId id="256" r:id="rId2"/>
    <p:sldId id="264" r:id="rId3"/>
    <p:sldId id="257" r:id="rId4"/>
    <p:sldId id="289" r:id="rId5"/>
    <p:sldId id="258" r:id="rId6"/>
    <p:sldId id="259" r:id="rId7"/>
    <p:sldId id="260" r:id="rId8"/>
    <p:sldId id="261" r:id="rId9"/>
    <p:sldId id="262" r:id="rId10"/>
    <p:sldId id="263" r:id="rId11"/>
    <p:sldId id="265" r:id="rId12"/>
    <p:sldId id="266" r:id="rId13"/>
    <p:sldId id="267" r:id="rId14"/>
    <p:sldId id="268" r:id="rId15"/>
    <p:sldId id="286" r:id="rId16"/>
    <p:sldId id="269" r:id="rId17"/>
    <p:sldId id="290" r:id="rId18"/>
    <p:sldId id="291" r:id="rId19"/>
    <p:sldId id="270" r:id="rId20"/>
    <p:sldId id="272" r:id="rId21"/>
    <p:sldId id="273" r:id="rId22"/>
    <p:sldId id="274" r:id="rId23"/>
    <p:sldId id="275" r:id="rId24"/>
    <p:sldId id="277" r:id="rId25"/>
    <p:sldId id="278" r:id="rId26"/>
    <p:sldId id="276" r:id="rId27"/>
    <p:sldId id="280" r:id="rId28"/>
    <p:sldId id="281" r:id="rId29"/>
    <p:sldId id="282" r:id="rId30"/>
    <p:sldId id="283" r:id="rId31"/>
    <p:sldId id="28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 Trang" initials="TT" lastIdx="1" clrIdx="0">
    <p:extLst>
      <p:ext uri="{19B8F6BF-5375-455C-9EA6-DF929625EA0E}">
        <p15:presenceInfo xmlns:p15="http://schemas.microsoft.com/office/powerpoint/2012/main" userId="Thu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62900"/>
    <a:srgbClr val="FF3300"/>
    <a:srgbClr val="9DC3E6"/>
    <a:srgbClr val="5B9BD5"/>
    <a:srgbClr val="D7ECD4"/>
    <a:srgbClr val="EAF5E8"/>
    <a:srgbClr val="BCCBEA"/>
    <a:srgbClr val="E9EEF8"/>
    <a:srgbClr val="8FE5AE"/>
    <a:srgbClr val="55D7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4" d="100"/>
          <a:sy n="84" d="100"/>
        </p:scale>
        <p:origin x="11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B8A54-6B1C-4978-89F6-E5A210BC945C}" type="datetimeFigureOut">
              <a:rPr lang="en-US" smtClean="0"/>
              <a:t>5/11/2020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B4703E-FF08-4ABB-930D-F7F5F4336B77}" type="slidenum">
              <a:rPr lang="en-US" smtClean="0"/>
              <a:t>‹#›</a:t>
            </a:fld>
            <a:endParaRPr lang="en-US"/>
          </a:p>
        </p:txBody>
      </p:sp>
    </p:spTree>
    <p:extLst>
      <p:ext uri="{BB962C8B-B14F-4D97-AF65-F5344CB8AC3E}">
        <p14:creationId xmlns:p14="http://schemas.microsoft.com/office/powerpoint/2010/main" val="36945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MỤC</a:t>
            </a:r>
            <a:r>
              <a:rPr lang="en-US" baseline="0" dirty="0" smtClean="0"/>
              <a:t> TIÊU BÀI:</a:t>
            </a:r>
          </a:p>
          <a:p>
            <a:r>
              <a:rPr lang="en-US" baseline="0" dirty="0" smtClean="0"/>
              <a:t>Bước đầu nhận biết được hình vuông, hình tròn, hình chữ nhật, hình tam giác và khối hộp. Vẽ, xé, dán; nặn được ngôi nhà từ hình khối đã học.</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a:t>
            </a:fld>
            <a:endParaRPr lang="en-US"/>
          </a:p>
        </p:txBody>
      </p:sp>
    </p:spTree>
    <p:extLst>
      <p:ext uri="{BB962C8B-B14F-4D97-AF65-F5344CB8AC3E}">
        <p14:creationId xmlns:p14="http://schemas.microsoft.com/office/powerpoint/2010/main" val="2693710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2: Quan sát và nhận biết một số hình quen thuộc từ đồ vật.</a:t>
            </a:r>
          </a:p>
          <a:p>
            <a:pPr marL="171450" indent="-171450">
              <a:buFontTx/>
              <a:buChar char="-"/>
            </a:pPr>
            <a:r>
              <a:rPr lang="en-US" baseline="0" dirty="0" smtClean="0"/>
              <a:t>GV hướng dẫn HS quan sát hình trong SHS. Chỉ vào hình ảnh và nêu câu hỏi cho từng vật:</a:t>
            </a:r>
          </a:p>
          <a:p>
            <a:pPr marL="0" indent="0">
              <a:buFontTx/>
              <a:buNone/>
            </a:pPr>
            <a:r>
              <a:rPr lang="en-US" baseline="0" dirty="0" smtClean="0"/>
              <a:t>   + Đây là đồ vật gì? Cạnh xung qunh đồ vật là nét gì?</a:t>
            </a:r>
          </a:p>
          <a:p>
            <a:pPr marL="0" indent="0">
              <a:buFontTx/>
              <a:buNone/>
            </a:pPr>
            <a:r>
              <a:rPr lang="en-US" baseline="0" dirty="0" smtClean="0"/>
              <a:t>   + Hình đồ vật có mấy cạnh xung quanh? Các cạnh giống nhau hay khác nhau?</a:t>
            </a:r>
          </a:p>
          <a:p>
            <a:pPr marL="171450" indent="-171450">
              <a:buFontTx/>
              <a:buChar char="-"/>
            </a:pPr>
            <a:r>
              <a:rPr lang="en-US" baseline="0" dirty="0" smtClean="0"/>
              <a:t>HS trao đổi nhóm và trả lời câu hỏi của GV về hình dạng đồ vật từ các cạnh xunh quanh.</a:t>
            </a:r>
          </a:p>
          <a:p>
            <a:pPr marL="171450" indent="-171450">
              <a:buFontTx/>
              <a:buChar char="-"/>
            </a:pPr>
            <a:r>
              <a:rPr lang="en-US" baseline="0" dirty="0" smtClean="0"/>
              <a:t>Sau khi trao đổi về hình dạng của các đồ vật, GV hướng dẫn HS quan sát hình tương ứng bên cạnh trong SHS, nhận dạng từng hình tương ứng.</a:t>
            </a:r>
          </a:p>
          <a:p>
            <a:pPr marL="171450" indent="-171450">
              <a:buFontTx/>
              <a:buChar char="-"/>
            </a:pPr>
            <a:r>
              <a:rPr lang="en-US" baseline="0" dirty="0" smtClean="0"/>
              <a:t>GV gợi ý HS phát hiện sự khác nhau giữa hai hình chữ nhật ( về chiều cao, chiều dài của cạnh); hai hình tam giác khác nhau (theo cạnh nét thẳng ngang ở trên hay ở dưới và nét chéo ở hai bên).</a:t>
            </a:r>
          </a:p>
          <a:p>
            <a:pPr marL="171450" indent="-171450">
              <a:buFontTx/>
              <a:buChar char="-"/>
            </a:pPr>
            <a:r>
              <a:rPr lang="en-US" baseline="0" dirty="0" smtClean="0"/>
              <a:t>Cửng cố kiến thức:</a:t>
            </a:r>
          </a:p>
          <a:p>
            <a:pPr marL="0" indent="0">
              <a:buFontTx/>
              <a:buNone/>
            </a:pPr>
            <a:r>
              <a:rPr lang="en-US" baseline="0" dirty="0" smtClean="0"/>
              <a:t>   + GV chỉ vào các hình không theo thứ tự và yêu cầu HS nói tên, nhận xét hình từ các cạnh xung quanh. HS khác nhận xét câu trả lời của bạn.</a:t>
            </a:r>
          </a:p>
          <a:p>
            <a:pPr marL="0" indent="0">
              <a:buFontTx/>
              <a:buNone/>
            </a:pPr>
            <a:r>
              <a:rPr lang="en-US" baseline="0" dirty="0" smtClean="0"/>
              <a:t>   + GV điều chỉnh ý kiến nếu chưa trả lời đúng về tên hình và cạnh của từng hình.</a:t>
            </a:r>
          </a:p>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11</a:t>
            </a:fld>
            <a:endParaRPr lang="en-US"/>
          </a:p>
        </p:txBody>
      </p:sp>
    </p:spTree>
    <p:extLst>
      <p:ext uri="{BB962C8B-B14F-4D97-AF65-F5344CB8AC3E}">
        <p14:creationId xmlns:p14="http://schemas.microsoft.com/office/powerpoint/2010/main" val="29779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THỰC HÀNH</a:t>
            </a:r>
          </a:p>
          <a:p>
            <a:r>
              <a:rPr lang="en-US" baseline="0" dirty="0" smtClean="0"/>
              <a:t>HĐ 3: Vẽ đồ vật từ hình quen thuộc.</a:t>
            </a:r>
          </a:p>
          <a:p>
            <a:pPr marL="171450" indent="-171450">
              <a:buFontTx/>
              <a:buChar char="-"/>
            </a:pPr>
            <a:r>
              <a:rPr lang="en-US" baseline="0" dirty="0" smtClean="0"/>
              <a:t>GV gợi ý HS quan sát, nhớ lại và kể tên đồ vật gần gũi trong gia đình giống hình đã học.</a:t>
            </a:r>
          </a:p>
          <a:p>
            <a:pPr marL="0" indent="0">
              <a:buFontTx/>
              <a:buNone/>
            </a:pPr>
            <a:r>
              <a:rPr lang="en-US" baseline="0" dirty="0" smtClean="0"/>
              <a:t>- GV giới thiệu </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12</a:t>
            </a:fld>
            <a:endParaRPr lang="en-US"/>
          </a:p>
        </p:txBody>
      </p:sp>
    </p:spTree>
    <p:extLst>
      <p:ext uri="{BB962C8B-B14F-4D97-AF65-F5344CB8AC3E}">
        <p14:creationId xmlns:p14="http://schemas.microsoft.com/office/powerpoint/2010/main" val="2355325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VẬN DỤNG:</a:t>
            </a:r>
          </a:p>
          <a:p>
            <a:r>
              <a:rPr lang="en-US" baseline="0" dirty="0" smtClean="0"/>
              <a:t>HĐ 4: Trao đổi, nhận xét sản phẩm.</a:t>
            </a:r>
          </a:p>
          <a:p>
            <a:pPr marL="171450" indent="-171450">
              <a:buFontTx/>
              <a:buChar char="-"/>
            </a:pPr>
            <a:r>
              <a:rPr lang="en-US" baseline="0" dirty="0" smtClean="0"/>
              <a:t>HS giới thiệu bài vẽ của mình, nhận xét bài vẽ của bạn theo gợi ý: Hãy phát hiện và kêt tên những hình đã học trong bài vẽ.</a:t>
            </a:r>
          </a:p>
          <a:p>
            <a:pPr marL="171450" indent="-171450">
              <a:buFontTx/>
              <a:buChar char="-"/>
            </a:pPr>
            <a:r>
              <a:rPr lang="en-US" baseline="0" dirty="0" smtClean="0"/>
              <a:t>GV tạo cơ hội HS chia sẻ ý kiến, củng cố hình đã học và cảm nhận về bài vẽ hình đồ vật đã quan sát.</a:t>
            </a:r>
          </a:p>
          <a:p>
            <a:pPr marL="0" indent="0">
              <a:buFontTx/>
              <a:buNone/>
            </a:pPr>
            <a:r>
              <a:rPr lang="en-US" baseline="0" dirty="0" smtClean="0"/>
              <a:t>Lưu ý:</a:t>
            </a:r>
          </a:p>
          <a:p>
            <a:pPr marL="171450" indent="-171450">
              <a:buFontTx/>
              <a:buChar char="-"/>
            </a:pPr>
            <a:r>
              <a:rPr lang="en-US" baseline="0" dirty="0" smtClean="0"/>
              <a:t>Không khai thác đặc điểm “ Hình cơ bản” theo kiến thức của môn Toán học. HS khám phá kiến thức từ quan sát để nhận biết hình dáng của hình qua yếu tố nét.</a:t>
            </a:r>
          </a:p>
          <a:p>
            <a:pPr marL="171450" indent="-171450">
              <a:buFontTx/>
              <a:buChar char="-"/>
            </a:pPr>
            <a:r>
              <a:rPr lang="en-US" baseline="0" dirty="0" smtClean="0"/>
              <a:t>Dành nhiều thời gian cho HS hoạt động thực hành.</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13</a:t>
            </a:fld>
            <a:endParaRPr lang="en-US"/>
          </a:p>
        </p:txBody>
      </p:sp>
    </p:spTree>
    <p:extLst>
      <p:ext uri="{BB962C8B-B14F-4D97-AF65-F5344CB8AC3E}">
        <p14:creationId xmlns:p14="http://schemas.microsoft.com/office/powerpoint/2010/main" val="2623598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5: Trao đổi với bạn cách xé, dán hình vuông, hình chữ nhât, hình tam giác.</a:t>
            </a:r>
          </a:p>
          <a:p>
            <a:pPr marL="171450" indent="-171450">
              <a:buFontTx/>
              <a:buChar char="-"/>
            </a:pPr>
            <a:r>
              <a:rPr lang="en-US" dirty="0" smtClean="0"/>
              <a:t>GV giới</a:t>
            </a:r>
            <a:r>
              <a:rPr lang="en-US" baseline="0" dirty="0" smtClean="0"/>
              <a:t> thiệu đặc điểm các hình đã học để HS nhận biết:</a:t>
            </a:r>
          </a:p>
          <a:p>
            <a:pPr marL="0" indent="0">
              <a:buFontTx/>
              <a:buNone/>
            </a:pPr>
            <a:r>
              <a:rPr lang="en-US" baseline="0" dirty="0" smtClean="0"/>
              <a:t>   + Các hình chữ nhật, vuông, tam giác đều có cạnh xung qunh là nét thẳng.</a:t>
            </a:r>
          </a:p>
          <a:p>
            <a:pPr marL="0" indent="0">
              <a:buFontTx/>
              <a:buNone/>
            </a:pPr>
            <a:r>
              <a:rPr lang="en-US" baseline="0" dirty="0" smtClean="0"/>
              <a:t>   + Hình vuông có cạnh bằng nhau.</a:t>
            </a:r>
          </a:p>
          <a:p>
            <a:pPr marL="0" indent="0">
              <a:buFontTx/>
              <a:buNone/>
            </a:pPr>
            <a:r>
              <a:rPr lang="en-US" baseline="0" dirty="0" smtClean="0"/>
              <a:t>   + Hình chữ nhật có cạnh khác nhau về chiều rộng và chiều dài.</a:t>
            </a:r>
          </a:p>
          <a:p>
            <a:pPr marL="171450" indent="-171450">
              <a:buFontTx/>
              <a:buChar char="-"/>
            </a:pPr>
            <a:r>
              <a:rPr lang="en-US" baseline="0" dirty="0" smtClean="0"/>
              <a:t>GV gợi ý HS quan sát hình tham khảo (SHS), trao đổi tìm hiểu cách vẽ, xé, dán hình có nét thẳng xung quanh theo câu hỏi gợi ý:</a:t>
            </a:r>
          </a:p>
          <a:p>
            <a:pPr marL="0" indent="0">
              <a:buFontTx/>
              <a:buNone/>
            </a:pPr>
            <a:r>
              <a:rPr lang="en-US" baseline="0" dirty="0" smtClean="0"/>
              <a:t>   + Để vẽ nét thẳng trên giấy thủ công thực hiện như thế nào?</a:t>
            </a:r>
          </a:p>
          <a:p>
            <a:pPr marL="0" indent="0">
              <a:buFontTx/>
              <a:buNone/>
            </a:pPr>
            <a:r>
              <a:rPr lang="en-US" baseline="0" dirty="0" smtClean="0"/>
              <a:t>   + Làm thế nào để xé giấy, dán hình?</a:t>
            </a:r>
          </a:p>
          <a:p>
            <a:pPr marL="0" indent="0">
              <a:buFontTx/>
              <a:buNone/>
            </a:pPr>
            <a:r>
              <a:rPr lang="en-US" baseline="0" dirty="0" smtClean="0"/>
              <a:t>-HS trả lời về các bước thực hiện, có thể mô tả cách làm theo hình tham khảo (SHS).</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14</a:t>
            </a:fld>
            <a:endParaRPr lang="en-US"/>
          </a:p>
        </p:txBody>
      </p:sp>
    </p:spTree>
    <p:extLst>
      <p:ext uri="{BB962C8B-B14F-4D97-AF65-F5344CB8AC3E}">
        <p14:creationId xmlns:p14="http://schemas.microsoft.com/office/powerpoint/2010/main" val="2771340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5: Trao đổi với bạn cách xé, dán hình vuông, hình chữ nhât, hình tam giác.</a:t>
            </a:r>
          </a:p>
          <a:p>
            <a:pPr marL="171450" indent="-171450">
              <a:buFontTx/>
              <a:buChar char="-"/>
            </a:pPr>
            <a:r>
              <a:rPr lang="en-US" dirty="0" smtClean="0"/>
              <a:t>GV làm</a:t>
            </a:r>
            <a:r>
              <a:rPr lang="en-US" baseline="0" dirty="0" smtClean="0"/>
              <a:t> mẫu trước lớp các thao tác vẽ, xé, dán một hình theo từng bước ( có thể theo từng slide hình ảnh).</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15</a:t>
            </a:fld>
            <a:endParaRPr lang="en-US"/>
          </a:p>
        </p:txBody>
      </p:sp>
    </p:spTree>
    <p:extLst>
      <p:ext uri="{BB962C8B-B14F-4D97-AF65-F5344CB8AC3E}">
        <p14:creationId xmlns:p14="http://schemas.microsoft.com/office/powerpoint/2010/main" val="3503749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HĐ</a:t>
            </a:r>
            <a:r>
              <a:rPr lang="en-US" baseline="0" dirty="0" smtClean="0"/>
              <a:t> 6: Trao đổi với bạn cách xé, dán hình tròn.</a:t>
            </a:r>
          </a:p>
          <a:p>
            <a:r>
              <a:rPr lang="en-US" baseline="0" dirty="0" smtClean="0"/>
              <a:t>- GV gợi ý HS quan sát hình tham khảo, trao đổi với bạn để tìm hiểu và nhận biết cách vẽ, xé, dán hình tròn.</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16</a:t>
            </a:fld>
            <a:endParaRPr lang="en-US"/>
          </a:p>
        </p:txBody>
      </p:sp>
    </p:spTree>
    <p:extLst>
      <p:ext uri="{BB962C8B-B14F-4D97-AF65-F5344CB8AC3E}">
        <p14:creationId xmlns:p14="http://schemas.microsoft.com/office/powerpoint/2010/main" val="2396100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HĐ</a:t>
            </a:r>
            <a:r>
              <a:rPr lang="en-US" baseline="0" dirty="0" smtClean="0"/>
              <a:t> 6: Trao đổi với bạn cách xé, dán hình tròn.</a:t>
            </a:r>
          </a:p>
          <a:p>
            <a:r>
              <a:rPr lang="en-US" baseline="0" dirty="0" smtClean="0"/>
              <a:t>- GV gợi ý HS quan sát hình tham khảo, trao đổi với bạn để tìm hiểu và nhận biết cách vẽ, xé, dán hình tròn.</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17</a:t>
            </a:fld>
            <a:endParaRPr lang="en-US"/>
          </a:p>
        </p:txBody>
      </p:sp>
    </p:spTree>
    <p:extLst>
      <p:ext uri="{BB962C8B-B14F-4D97-AF65-F5344CB8AC3E}">
        <p14:creationId xmlns:p14="http://schemas.microsoft.com/office/powerpoint/2010/main" val="1246197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HĐ</a:t>
            </a:r>
            <a:r>
              <a:rPr lang="en-US" baseline="0" dirty="0" smtClean="0"/>
              <a:t> 6: Trao đổi với bạn cách xé, dán hình tròn.</a:t>
            </a:r>
          </a:p>
          <a:p>
            <a:r>
              <a:rPr lang="en-US" baseline="0" dirty="0" smtClean="0"/>
              <a:t>- GV gợi ý HS quan sát hình tham khảo, trao đổi với bạn để tìm hiểu và nhận biết cách vẽ, xé, dán hình tròn.</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18</a:t>
            </a:fld>
            <a:endParaRPr lang="en-US"/>
          </a:p>
        </p:txBody>
      </p:sp>
    </p:spTree>
    <p:extLst>
      <p:ext uri="{BB962C8B-B14F-4D97-AF65-F5344CB8AC3E}">
        <p14:creationId xmlns:p14="http://schemas.microsoft.com/office/powerpoint/2010/main" val="567332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THỰC HÀNH:</a:t>
            </a:r>
          </a:p>
          <a:p>
            <a:r>
              <a:rPr lang="en-US" baseline="0" dirty="0" smtClean="0"/>
              <a:t>HĐ 7: Sử dụng giấy màu xé, dán các hình đã học.</a:t>
            </a:r>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19</a:t>
            </a:fld>
            <a:endParaRPr lang="en-US"/>
          </a:p>
        </p:txBody>
      </p:sp>
    </p:spTree>
    <p:extLst>
      <p:ext uri="{BB962C8B-B14F-4D97-AF65-F5344CB8AC3E}">
        <p14:creationId xmlns:p14="http://schemas.microsoft.com/office/powerpoint/2010/main" val="339012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VẬN DỤNG:</a:t>
            </a:r>
          </a:p>
          <a:p>
            <a:r>
              <a:rPr lang="en-US" baseline="0" dirty="0" smtClean="0"/>
              <a:t>HĐ 8: Trao đổi, nhận xét sản phẩm.</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20</a:t>
            </a:fld>
            <a:endParaRPr lang="en-US"/>
          </a:p>
        </p:txBody>
      </p:sp>
    </p:spTree>
    <p:extLst>
      <p:ext uri="{BB962C8B-B14F-4D97-AF65-F5344CB8AC3E}">
        <p14:creationId xmlns:p14="http://schemas.microsoft.com/office/powerpoint/2010/main" val="767303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KHỎI ĐỘNG:</a:t>
            </a:r>
          </a:p>
          <a:p>
            <a:r>
              <a:rPr lang="en-US" baseline="0" dirty="0" smtClean="0"/>
              <a:t>HĐ 1: Quan sát và kể tên các bộ phận của ngôi nhà.</a:t>
            </a:r>
          </a:p>
          <a:p>
            <a:pPr marL="171450" indent="-171450">
              <a:buFontTx/>
              <a:buChar char="-"/>
            </a:pPr>
            <a:r>
              <a:rPr lang="en-US" baseline="0" dirty="0" smtClean="0"/>
              <a:t>GV giới thiệu hình ảnh các ngôi nhà trong SHS, nêu câu hỏi gợi ý HS quan sát, phát hiện các bộ phận bên ngoài ngôi nhà, như:</a:t>
            </a:r>
          </a:p>
          <a:p>
            <a:pPr marL="0" indent="0">
              <a:buFontTx/>
              <a:buNone/>
            </a:pPr>
            <a:r>
              <a:rPr lang="en-US" baseline="0" dirty="0" smtClean="0"/>
              <a:t>  + Ngôi nhà có mấy tầng?</a:t>
            </a:r>
          </a:p>
          <a:p>
            <a:pPr marL="0" indent="0">
              <a:buFontTx/>
              <a:buNone/>
            </a:pPr>
            <a:r>
              <a:rPr lang="en-US" baseline="0" dirty="0" smtClean="0"/>
              <a:t>  + Bên ngoài ngôi nhà có các bộ phận nào?</a:t>
            </a:r>
          </a:p>
          <a:p>
            <a:pPr marL="171450" indent="-171450">
              <a:buFontTx/>
              <a:buChar char="-"/>
            </a:pPr>
            <a:r>
              <a:rPr lang="en-US" baseline="0" dirty="0" smtClean="0"/>
              <a:t>GV giới thiệu ngôi nhà ở các vùng đồng bằng, miền núi có hình dáng khác nhau.</a:t>
            </a:r>
          </a:p>
          <a:p>
            <a:pPr marL="171450" indent="-171450">
              <a:buFontTx/>
              <a:buChar char="-"/>
            </a:pPr>
            <a:r>
              <a:rPr lang="en-US" baseline="0" dirty="0" smtClean="0"/>
              <a:t>HS chỉ vào hình, trao đổi với bạn và kể tên những bộ phận của ngôi nhà.</a:t>
            </a:r>
          </a:p>
          <a:p>
            <a:pPr marL="171450" indent="-171450">
              <a:buFontTx/>
              <a:buChar char="-"/>
            </a:pPr>
            <a:r>
              <a:rPr lang="en-US" baseline="0" dirty="0" smtClean="0"/>
              <a:t>Gv khuyến khích HS phát hiện, mô tả hình dạng khác nhau của nhà: mái bằng, mái chéo và các ô cửa,...</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3</a:t>
            </a:fld>
            <a:endParaRPr lang="en-US"/>
          </a:p>
        </p:txBody>
      </p:sp>
    </p:spTree>
    <p:extLst>
      <p:ext uri="{BB962C8B-B14F-4D97-AF65-F5344CB8AC3E}">
        <p14:creationId xmlns:p14="http://schemas.microsoft.com/office/powerpoint/2010/main" val="393745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9: Trao đổi với bạn về hình và màu trong bức tranh Ngôi nhà.</a:t>
            </a:r>
          </a:p>
          <a:p>
            <a:pPr marL="171450" indent="-171450">
              <a:buFontTx/>
              <a:buChar char="-"/>
            </a:pPr>
            <a:r>
              <a:rPr lang="en-US" baseline="0" dirty="0" smtClean="0"/>
              <a:t>GV cho HS quán sát các bức tranh trong SHS và tìm hiểu trong nhóm về hình ngôi nhà theo một số câu hỏi gợi ý:</a:t>
            </a:r>
          </a:p>
          <a:p>
            <a:pPr marL="0" indent="0">
              <a:buFontTx/>
              <a:buNone/>
            </a:pPr>
            <a:r>
              <a:rPr lang="en-US" baseline="0" dirty="0" smtClean="0"/>
              <a:t>   + Bức tranh thể hiện các hình gì?</a:t>
            </a:r>
          </a:p>
          <a:p>
            <a:pPr marL="0" indent="0">
              <a:buFontTx/>
              <a:buNone/>
            </a:pPr>
            <a:r>
              <a:rPr lang="en-US" baseline="0" dirty="0" smtClean="0"/>
              <a:t>   + Hình nào trong tranh giống hình đã học?</a:t>
            </a:r>
          </a:p>
          <a:p>
            <a:pPr marL="0" indent="0">
              <a:buFontTx/>
              <a:buNone/>
            </a:pPr>
            <a:r>
              <a:rPr lang="en-US" baseline="0" dirty="0" smtClean="0"/>
              <a:t>   + Có những màu nào trong bức tranh?</a:t>
            </a:r>
          </a:p>
          <a:p>
            <a:pPr marL="0" indent="0">
              <a:buFontTx/>
              <a:buNone/>
            </a:pPr>
            <a:r>
              <a:rPr lang="en-US" baseline="0" dirty="0" smtClean="0"/>
              <a:t>   + Bức tranh nào vẽ màu, tranh nào xé, dán giấy màu? Bức tranhnaof kết hợp cả hai hình thức vẽ và xé, dán?</a:t>
            </a:r>
          </a:p>
          <a:p>
            <a:pPr marL="0" indent="0">
              <a:buFontTx/>
              <a:buNone/>
            </a:pPr>
            <a:r>
              <a:rPr lang="en-US" baseline="0" dirty="0" smtClean="0"/>
              <a:t>   + Bức tranh nào thể hiện ngôi nhà với những hình ảnh nào khác?</a:t>
            </a:r>
          </a:p>
          <a:p>
            <a:pPr marL="0" indent="0">
              <a:buFontTx/>
              <a:buNone/>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21</a:t>
            </a:fld>
            <a:endParaRPr lang="en-US"/>
          </a:p>
        </p:txBody>
      </p:sp>
    </p:spTree>
    <p:extLst>
      <p:ext uri="{BB962C8B-B14F-4D97-AF65-F5344CB8AC3E}">
        <p14:creationId xmlns:p14="http://schemas.microsoft.com/office/powerpoint/2010/main" val="686392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HĐ</a:t>
            </a:r>
            <a:r>
              <a:rPr lang="en-US" baseline="0" dirty="0" smtClean="0"/>
              <a:t> 10: Quan sát, nhận biết cách xé, dán bức tranh có hình ngôi nhà.</a:t>
            </a:r>
          </a:p>
          <a:p>
            <a:pPr marL="171450" indent="-171450">
              <a:buFontTx/>
              <a:buChar char="-"/>
            </a:pPr>
            <a:r>
              <a:rPr lang="en-US" baseline="0" dirty="0" smtClean="0"/>
              <a:t>HS quan sát và tìm hiểu cách xé, dán hình ngôi nhà và trả lời theo câu hỏi gợi ý:</a:t>
            </a:r>
          </a:p>
          <a:p>
            <a:pPr marL="0" indent="0">
              <a:buFontTx/>
              <a:buNone/>
            </a:pPr>
            <a:r>
              <a:rPr lang="en-US" baseline="0" dirty="0" smtClean="0"/>
              <a:t>   + Hình xé dán ngôi nhà có các bộ phận nào?</a:t>
            </a:r>
          </a:p>
          <a:p>
            <a:pPr marL="0" indent="0">
              <a:buFontTx/>
              <a:buNone/>
            </a:pPr>
            <a:r>
              <a:rPr lang="en-US" baseline="0" dirty="0" smtClean="0"/>
              <a:t>   + Những bộ phận của ngôi nhà giống hình gì đã học?</a:t>
            </a:r>
          </a:p>
          <a:p>
            <a:pPr marL="0" indent="0">
              <a:buFontTx/>
              <a:buNone/>
            </a:pPr>
            <a:r>
              <a:rPr lang="en-US" baseline="0" dirty="0" smtClean="0"/>
              <a:t>   + Sản phẩm ngôi nhà được thực hiện theo từng bước thế nào?</a:t>
            </a:r>
          </a:p>
          <a:p>
            <a:pPr marL="0" indent="0">
              <a:buFontTx/>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22</a:t>
            </a:fld>
            <a:endParaRPr lang="en-US"/>
          </a:p>
        </p:txBody>
      </p:sp>
    </p:spTree>
    <p:extLst>
      <p:ext uri="{BB962C8B-B14F-4D97-AF65-F5344CB8AC3E}">
        <p14:creationId xmlns:p14="http://schemas.microsoft.com/office/powerpoint/2010/main" val="3807330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THỰC HÀNH:</a:t>
            </a:r>
          </a:p>
          <a:p>
            <a:r>
              <a:rPr lang="en-US" baseline="0" dirty="0" smtClean="0"/>
              <a:t>HĐ 11: Xé dán hoặc vẽ bức tranh có hình ngôi nhà.</a:t>
            </a:r>
          </a:p>
          <a:p>
            <a:pPr marL="171450" indent="-171450">
              <a:buFontTx/>
              <a:buChar char="-"/>
            </a:pPr>
            <a:r>
              <a:rPr lang="en-US" dirty="0" smtClean="0"/>
              <a:t>GV cho HS xem tranh để</a:t>
            </a:r>
            <a:r>
              <a:rPr lang="en-US" baseline="0" dirty="0" smtClean="0"/>
              <a:t> nhận biết cách thể hiện khác nhau về: chất liệu (vẽ màu hay sẽ dán giấy màu), hình và màu sắc của bức tranh hoặc hình ảnh nổi bật trên tranh,...</a:t>
            </a:r>
          </a:p>
          <a:p>
            <a:pPr marL="171450" indent="-171450">
              <a:buFontTx/>
              <a:buChar char="-"/>
            </a:pPr>
            <a:r>
              <a:rPr lang="en-US" baseline="0" dirty="0" smtClean="0"/>
              <a:t>HS tưởng tượng về bức tranh sẽ thể hiện trước khi đi vào thực hành theo gợi ý:</a:t>
            </a:r>
          </a:p>
          <a:p>
            <a:pPr marL="0" indent="0">
              <a:buFontTx/>
              <a:buNone/>
            </a:pPr>
            <a:r>
              <a:rPr lang="en-US" baseline="0" dirty="0" smtClean="0"/>
              <a:t>   + Nhà có mấy tầng?</a:t>
            </a:r>
          </a:p>
          <a:p>
            <a:pPr marL="0" indent="0">
              <a:buFontTx/>
              <a:buNone/>
            </a:pPr>
            <a:r>
              <a:rPr lang="en-US" baseline="0" dirty="0" smtClean="0"/>
              <a:t>   + Ngoài vẽ nhà, bức tranh còn có hình ảnh nào khác?</a:t>
            </a:r>
          </a:p>
          <a:p>
            <a:pPr marL="0" indent="0">
              <a:buFontTx/>
              <a:buNone/>
            </a:pPr>
            <a:r>
              <a:rPr lang="en-US" baseline="0" dirty="0" smtClean="0"/>
              <a:t>   + Màu sắc của hình và nền bức tranh nên được thể hiện thế nào để làm nổi rõ hình ngôi nhà?</a:t>
            </a:r>
          </a:p>
          <a:p>
            <a:pPr marL="0" indent="0">
              <a:buFontTx/>
              <a:buNone/>
            </a:pPr>
            <a:r>
              <a:rPr lang="en-US" baseline="0" dirty="0" smtClean="0"/>
              <a:t>   + Em sử dụng hình thức vẽ màu hay xé, dán giấy màu?</a:t>
            </a: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23</a:t>
            </a:fld>
            <a:endParaRPr lang="en-US"/>
          </a:p>
        </p:txBody>
      </p:sp>
    </p:spTree>
    <p:extLst>
      <p:ext uri="{BB962C8B-B14F-4D97-AF65-F5344CB8AC3E}">
        <p14:creationId xmlns:p14="http://schemas.microsoft.com/office/powerpoint/2010/main" val="2410844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THỰC HÀNH:</a:t>
            </a:r>
          </a:p>
          <a:p>
            <a:r>
              <a:rPr lang="en-US" baseline="0" dirty="0" smtClean="0"/>
              <a:t>HĐ 11: Xé dán hoặc vẽ bức tranh có hình ngôi nhà.</a:t>
            </a:r>
          </a:p>
          <a:p>
            <a:pPr marL="171450" indent="-171450">
              <a:buFontTx/>
              <a:buChar char="-"/>
            </a:pPr>
            <a:r>
              <a:rPr lang="en-US" dirty="0" smtClean="0"/>
              <a:t>GV cho HS xem tranh để</a:t>
            </a:r>
            <a:r>
              <a:rPr lang="en-US" baseline="0" dirty="0" smtClean="0"/>
              <a:t> nhận biết cách thể hiện khác nhau về: chất liệu (vẽ màu hay sẽ dán giấy màu), hình và màu sắc của bức tranh hoặc hình ảnh nổi bật trên tranh,...</a:t>
            </a:r>
          </a:p>
          <a:p>
            <a:pPr marL="171450" indent="-171450">
              <a:buFontTx/>
              <a:buChar char="-"/>
            </a:pPr>
            <a:r>
              <a:rPr lang="en-US" baseline="0" dirty="0" smtClean="0"/>
              <a:t>HS tưởng tượng về bức tranh sẽ thể hiện trước khi đi vào thực hành theo gợi ý:</a:t>
            </a:r>
          </a:p>
          <a:p>
            <a:pPr marL="0" indent="0">
              <a:buFontTx/>
              <a:buNone/>
            </a:pPr>
            <a:r>
              <a:rPr lang="en-US" baseline="0" dirty="0" smtClean="0"/>
              <a:t>   + Nhà có mấy tầng?</a:t>
            </a:r>
          </a:p>
          <a:p>
            <a:pPr marL="0" indent="0">
              <a:buFontTx/>
              <a:buNone/>
            </a:pPr>
            <a:r>
              <a:rPr lang="en-US" baseline="0" dirty="0" smtClean="0"/>
              <a:t>   + Ngoài vẽ nhà, bức tranh còn có hình ảnh nào khác?</a:t>
            </a:r>
          </a:p>
          <a:p>
            <a:pPr marL="0" indent="0">
              <a:buFontTx/>
              <a:buNone/>
            </a:pPr>
            <a:r>
              <a:rPr lang="en-US" baseline="0" dirty="0" smtClean="0"/>
              <a:t>   + Màu sắc của hình và nền bức tranh nên được thể hiện thế nào để làm nổi rõ hình ngôi nhà?</a:t>
            </a:r>
          </a:p>
          <a:p>
            <a:pPr marL="0" indent="0">
              <a:buFontTx/>
              <a:buNone/>
            </a:pPr>
            <a:r>
              <a:rPr lang="en-US" baseline="0" dirty="0" smtClean="0"/>
              <a:t>   + Em sử dụng hình thức vẽ màu hay xé, dán giấy màu?</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24</a:t>
            </a:fld>
            <a:endParaRPr lang="en-US"/>
          </a:p>
        </p:txBody>
      </p:sp>
    </p:spTree>
    <p:extLst>
      <p:ext uri="{BB962C8B-B14F-4D97-AF65-F5344CB8AC3E}">
        <p14:creationId xmlns:p14="http://schemas.microsoft.com/office/powerpoint/2010/main" val="788093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VẬN DỤNG:</a:t>
            </a:r>
          </a:p>
          <a:p>
            <a:r>
              <a:rPr lang="en-US" baseline="0" dirty="0" smtClean="0"/>
              <a:t>HĐ 12 Trao đổi, nhận xét sản phẩm.</a:t>
            </a:r>
          </a:p>
          <a:p>
            <a:endParaRPr lang="en-US" baseline="0" dirty="0" smtClean="0"/>
          </a:p>
        </p:txBody>
      </p:sp>
      <p:sp>
        <p:nvSpPr>
          <p:cNvPr id="4" name="Slide Number Placeholder 3"/>
          <p:cNvSpPr>
            <a:spLocks noGrp="1"/>
          </p:cNvSpPr>
          <p:nvPr>
            <p:ph type="sldNum" sz="quarter" idx="10"/>
          </p:nvPr>
        </p:nvSpPr>
        <p:spPr/>
        <p:txBody>
          <a:bodyPr/>
          <a:lstStyle/>
          <a:p>
            <a:fld id="{6AB4703E-FF08-4ABB-930D-F7F5F4336B77}" type="slidenum">
              <a:rPr lang="en-US" smtClean="0"/>
              <a:t>25</a:t>
            </a:fld>
            <a:endParaRPr lang="en-US"/>
          </a:p>
        </p:txBody>
      </p:sp>
    </p:spTree>
    <p:extLst>
      <p:ext uri="{BB962C8B-B14F-4D97-AF65-F5344CB8AC3E}">
        <p14:creationId xmlns:p14="http://schemas.microsoft.com/office/powerpoint/2010/main" val="2620690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13: Quan sát, trao đổi với bạn về đồ vật có dạng khối hộp.</a:t>
            </a:r>
          </a:p>
          <a:p>
            <a:pPr marL="171450" indent="-171450">
              <a:buFontTx/>
              <a:buChar char="-"/>
            </a:pPr>
            <a:r>
              <a:rPr lang="en-US" baseline="0" dirty="0" smtClean="0"/>
              <a:t>GV hướng dẫn HS quan sát hình trong SHS, chỉ vào hình và nêu câu hỏi:</a:t>
            </a:r>
          </a:p>
          <a:p>
            <a:pPr marL="0" indent="0">
              <a:buFontTx/>
              <a:buNone/>
            </a:pPr>
            <a:r>
              <a:rPr lang="en-US" baseline="0" dirty="0" smtClean="0"/>
              <a:t>   + Đây là đồ vật gì?</a:t>
            </a:r>
          </a:p>
          <a:p>
            <a:pPr marL="0" indent="0">
              <a:buFontTx/>
              <a:buNone/>
            </a:pPr>
            <a:r>
              <a:rPr lang="en-US" baseline="0" dirty="0" smtClean="0"/>
              <a:t>   + Đồ vật có mấy mặt? Mỗi mặt giống hình gì đã học?</a:t>
            </a:r>
          </a:p>
          <a:p>
            <a:pPr marL="0" indent="0">
              <a:buFontTx/>
              <a:buNone/>
            </a:pPr>
            <a:r>
              <a:rPr lang="en-US" baseline="0" dirty="0" smtClean="0"/>
              <a:t>   +Hộp nào có các mặt giống nhau? Hộp nào có các mặt khác nhau?</a:t>
            </a:r>
          </a:p>
          <a:p>
            <a:pPr marL="0" indent="0">
              <a:buFontTx/>
              <a:buNone/>
            </a:pPr>
            <a:r>
              <a:rPr lang="en-US" baseline="0" dirty="0" smtClean="0"/>
              <a:t>   + Ngoài chiều rộng và chiều dài, đồ vật còn có chiều nào từ ngoài vào trong?</a:t>
            </a:r>
          </a:p>
          <a:p>
            <a:pPr marL="0" indent="0">
              <a:buFontTx/>
              <a:buNone/>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26</a:t>
            </a:fld>
            <a:endParaRPr lang="en-US"/>
          </a:p>
        </p:txBody>
      </p:sp>
    </p:spTree>
    <p:extLst>
      <p:ext uri="{BB962C8B-B14F-4D97-AF65-F5344CB8AC3E}">
        <p14:creationId xmlns:p14="http://schemas.microsoft.com/office/powerpoint/2010/main" val="583225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HĐ</a:t>
            </a:r>
            <a:r>
              <a:rPr lang="en-US" baseline="0" dirty="0" smtClean="0"/>
              <a:t> 14: Quan sát, nhận biết các khối khác nhau của ngôi nhà bằng đất nặn.</a:t>
            </a:r>
          </a:p>
          <a:p>
            <a:r>
              <a:rPr lang="en-US" baseline="0" dirty="0" smtClean="0"/>
              <a:t>- GV hướng dẫn HS quan sát hình ngôi nhà đất nặn, chỉ vào từng hình và trao đổi với bạn theo gợi ý:</a:t>
            </a:r>
          </a:p>
          <a:p>
            <a:r>
              <a:rPr lang="en-US" baseline="0" dirty="0" smtClean="0"/>
              <a:t>   + Ngôi nhà có mấy tầng? Thể hiện các bộ phận nào?</a:t>
            </a:r>
          </a:p>
          <a:p>
            <a:r>
              <a:rPr lang="en-US" baseline="0" dirty="0" smtClean="0"/>
              <a:t>   + Các bộ phận đó có dạng giống khối hộp gì đã biết?</a:t>
            </a:r>
          </a:p>
          <a:p>
            <a:r>
              <a:rPr lang="en-US" baseline="0" dirty="0" smtClean="0"/>
              <a:t>   + Màu của từng bộ phận ngôi nhà đất nặn như thế nào?</a:t>
            </a: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27</a:t>
            </a:fld>
            <a:endParaRPr lang="en-US"/>
          </a:p>
        </p:txBody>
      </p:sp>
    </p:spTree>
    <p:extLst>
      <p:ext uri="{BB962C8B-B14F-4D97-AF65-F5344CB8AC3E}">
        <p14:creationId xmlns:p14="http://schemas.microsoft.com/office/powerpoint/2010/main" val="409901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HĐ</a:t>
            </a:r>
            <a:r>
              <a:rPr lang="en-US" baseline="0" dirty="0" smtClean="0"/>
              <a:t> 15: Quan sát và nới với bạn cách nặn ngôi nhà.</a:t>
            </a:r>
          </a:p>
          <a:p>
            <a:r>
              <a:rPr lang="en-US" baseline="0" dirty="0" smtClean="0"/>
              <a:t>- HS quan sát hình, tìm hiểu cách nặn ngôi nhà và trả lời theo câu hỏi gợi ý:</a:t>
            </a:r>
          </a:p>
          <a:p>
            <a:r>
              <a:rPr lang="en-US" dirty="0" smtClean="0"/>
              <a:t>   + Ngôi</a:t>
            </a:r>
            <a:r>
              <a:rPr lang="en-US" baseline="0" dirty="0" smtClean="0"/>
              <a:t> nhà đất nặn có các bộ phận nào?</a:t>
            </a:r>
          </a:p>
          <a:p>
            <a:r>
              <a:rPr lang="en-US" baseline="0" dirty="0" smtClean="0"/>
              <a:t>   + Ngôi nhà được nặn theo từng bước như thế nào?</a:t>
            </a:r>
          </a:p>
          <a:p>
            <a:pPr marL="171450" indent="-171450">
              <a:buFontTx/>
              <a:buChar char="-"/>
            </a:pPr>
            <a:r>
              <a:rPr lang="en-US" baseline="0" dirty="0" smtClean="0"/>
              <a:t>GV trao đổi và chốt kiến thức:</a:t>
            </a:r>
          </a:p>
          <a:p>
            <a:pPr marL="0" indent="0">
              <a:buFontTx/>
              <a:buNone/>
            </a:pPr>
            <a:r>
              <a:rPr lang="en-US" baseline="0" dirty="0" smtClean="0"/>
              <a:t>   + Nặn từng khối bộ phận của ngôi nhà.</a:t>
            </a:r>
          </a:p>
          <a:p>
            <a:pPr marL="0" indent="0">
              <a:buFontTx/>
              <a:buNone/>
            </a:pPr>
            <a:r>
              <a:rPr lang="en-US" baseline="0" dirty="0" smtClean="0"/>
              <a:t>   + Nặn khối lớn trước, khối nỏ sau và dính ghép theo vị trí từng bộ phận để thành hình ngôi nhà.</a:t>
            </a:r>
          </a:p>
          <a:p>
            <a:pPr marL="0" indent="0">
              <a:buFontTx/>
              <a:buNone/>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28</a:t>
            </a:fld>
            <a:endParaRPr lang="en-US"/>
          </a:p>
        </p:txBody>
      </p:sp>
    </p:spTree>
    <p:extLst>
      <p:ext uri="{BB962C8B-B14F-4D97-AF65-F5344CB8AC3E}">
        <p14:creationId xmlns:p14="http://schemas.microsoft.com/office/powerpoint/2010/main" val="969407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29</a:t>
            </a:fld>
            <a:endParaRPr lang="en-US"/>
          </a:p>
        </p:txBody>
      </p:sp>
    </p:spTree>
    <p:extLst>
      <p:ext uri="{BB962C8B-B14F-4D97-AF65-F5344CB8AC3E}">
        <p14:creationId xmlns:p14="http://schemas.microsoft.com/office/powerpoint/2010/main" val="3366142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KHỎI ĐỘNG:</a:t>
            </a:r>
          </a:p>
          <a:p>
            <a:r>
              <a:rPr lang="en-US" baseline="0" dirty="0" smtClean="0"/>
              <a:t>HĐ 1: Quan sát và kể tên các bộ phận của ngôi nhà.</a:t>
            </a:r>
          </a:p>
          <a:p>
            <a:pPr marL="171450" indent="-171450">
              <a:buFontTx/>
              <a:buChar char="-"/>
            </a:pPr>
            <a:r>
              <a:rPr lang="en-US" baseline="0" dirty="0" smtClean="0"/>
              <a:t>GV giới thiệu hình ảnh các ngôi nhà trong SHS, nêu câu hỏi gợi ý HS quan sát, phát hiện các bộ phận bên ngoài ngôi nhà, như:</a:t>
            </a:r>
          </a:p>
          <a:p>
            <a:pPr marL="0" indent="0">
              <a:buFontTx/>
              <a:buNone/>
            </a:pPr>
            <a:r>
              <a:rPr lang="en-US" baseline="0" dirty="0" smtClean="0"/>
              <a:t>  + Ngôi nhà có mấy tầng?</a:t>
            </a:r>
          </a:p>
          <a:p>
            <a:pPr marL="0" indent="0">
              <a:buFontTx/>
              <a:buNone/>
            </a:pPr>
            <a:r>
              <a:rPr lang="en-US" baseline="0" dirty="0" smtClean="0"/>
              <a:t>  + Bên ngoài ngôi nhà có các bộ phận nào?</a:t>
            </a:r>
          </a:p>
          <a:p>
            <a:pPr marL="171450" indent="-171450">
              <a:buFontTx/>
              <a:buChar char="-"/>
            </a:pPr>
            <a:r>
              <a:rPr lang="en-US" baseline="0" dirty="0" smtClean="0"/>
              <a:t>GV giới thiệu ngôi nhà ở các vùng đồng bằng, miền núi có hình dáng khác nhau.</a:t>
            </a:r>
          </a:p>
          <a:p>
            <a:pPr marL="171450" indent="-171450">
              <a:buFontTx/>
              <a:buChar char="-"/>
            </a:pPr>
            <a:r>
              <a:rPr lang="en-US" baseline="0" dirty="0" smtClean="0"/>
              <a:t>HS chỉ vào hình, trao đổi với bạn và kể tên những bộ phận của ngôi nhà.</a:t>
            </a:r>
          </a:p>
          <a:p>
            <a:pPr marL="171450" indent="-171450">
              <a:buFontTx/>
              <a:buChar char="-"/>
            </a:pPr>
            <a:r>
              <a:rPr lang="en-US" baseline="0" dirty="0" smtClean="0"/>
              <a:t>Gv khuyến khích HS phát hiện, mô tả hình dạng khác nhau của nhà: mái bằng, mái chéo và các ô cửa,...</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4</a:t>
            </a:fld>
            <a:endParaRPr lang="en-US"/>
          </a:p>
        </p:txBody>
      </p:sp>
    </p:spTree>
    <p:extLst>
      <p:ext uri="{BB962C8B-B14F-4D97-AF65-F5344CB8AC3E}">
        <p14:creationId xmlns:p14="http://schemas.microsoft.com/office/powerpoint/2010/main" val="79255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KHỎI ĐỘNG:</a:t>
            </a:r>
          </a:p>
          <a:p>
            <a:r>
              <a:rPr lang="en-US" baseline="0" dirty="0" smtClean="0"/>
              <a:t>HĐ 1: Quan sát và kể tên các bộ phận của ngôi nhà.</a:t>
            </a:r>
          </a:p>
          <a:p>
            <a:pPr marL="171450" indent="-171450">
              <a:buFontTx/>
              <a:buChar char="-"/>
            </a:pPr>
            <a:r>
              <a:rPr lang="en-US" baseline="0" dirty="0" smtClean="0"/>
              <a:t>GV giới thiệu hình ảnh các ngôi nhà trong SHS, nêu câu hỏi gợi ý HS quan sát, phát hiện các bộ phận bên ngoài ngôi nhà, như:</a:t>
            </a:r>
          </a:p>
          <a:p>
            <a:pPr marL="0" indent="0">
              <a:buFontTx/>
              <a:buNone/>
            </a:pPr>
            <a:r>
              <a:rPr lang="en-US" baseline="0" dirty="0" smtClean="0"/>
              <a:t>  + Ngôi nhà có mấy tầng?</a:t>
            </a:r>
          </a:p>
          <a:p>
            <a:pPr marL="0" indent="0">
              <a:buFontTx/>
              <a:buNone/>
            </a:pPr>
            <a:r>
              <a:rPr lang="en-US" baseline="0" dirty="0" smtClean="0"/>
              <a:t>  + Bên ngoài ngôi nhà có các bộ phận nào?</a:t>
            </a:r>
          </a:p>
          <a:p>
            <a:pPr marL="171450" indent="-171450">
              <a:buFontTx/>
              <a:buChar char="-"/>
            </a:pPr>
            <a:r>
              <a:rPr lang="en-US" baseline="0" dirty="0" smtClean="0"/>
              <a:t>GV giới thiệu ngôi nhà ở các vùng đồng bằng, miền núi có hình dáng khác nhau.</a:t>
            </a:r>
          </a:p>
          <a:p>
            <a:pPr marL="171450" indent="-171450">
              <a:buFontTx/>
              <a:buChar char="-"/>
            </a:pPr>
            <a:r>
              <a:rPr lang="en-US" baseline="0" dirty="0" smtClean="0"/>
              <a:t>HS chỉ vào hình, trao đổi với bạn và kể tên những bộ phận của ngôi nhà.</a:t>
            </a:r>
          </a:p>
          <a:p>
            <a:pPr marL="171450" indent="-171450">
              <a:buFontTx/>
              <a:buChar char="-"/>
            </a:pPr>
            <a:r>
              <a:rPr lang="en-US" baseline="0" dirty="0" smtClean="0"/>
              <a:t>Gv khuyến khích HS phát hiện, mô tả hình dạng khác nhau của nhà: mái bằng, mái chéo và các ô cửa,...</a:t>
            </a:r>
          </a:p>
          <a:p>
            <a:pPr marL="171450" indent="-171450">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5</a:t>
            </a:fld>
            <a:endParaRPr lang="en-US"/>
          </a:p>
        </p:txBody>
      </p:sp>
    </p:spTree>
    <p:extLst>
      <p:ext uri="{BB962C8B-B14F-4D97-AF65-F5344CB8AC3E}">
        <p14:creationId xmlns:p14="http://schemas.microsoft.com/office/powerpoint/2010/main" val="363085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KHỎI ĐỘNG:</a:t>
            </a:r>
          </a:p>
          <a:p>
            <a:r>
              <a:rPr lang="en-US" baseline="0" dirty="0" smtClean="0"/>
              <a:t>HĐ 1: Quan sát và kể tên các bộ phận của ngôi nhà.</a:t>
            </a:r>
          </a:p>
          <a:p>
            <a:pPr marL="171450" indent="-171450">
              <a:buFontTx/>
              <a:buChar char="-"/>
            </a:pPr>
            <a:r>
              <a:rPr lang="en-US" baseline="0" dirty="0" smtClean="0"/>
              <a:t>GV giới thiệu hình ảnh các ngôi nhà trong SHS, nêu câu hỏi gợi ý HS quan sát, phát hiện các bộ phận bên ngoài ngôi nhà, như:</a:t>
            </a:r>
          </a:p>
          <a:p>
            <a:pPr marL="0" indent="0">
              <a:buFontTx/>
              <a:buNone/>
            </a:pPr>
            <a:r>
              <a:rPr lang="en-US" baseline="0" dirty="0" smtClean="0"/>
              <a:t>  + Ngôi nhà có mấy tầng?</a:t>
            </a:r>
          </a:p>
          <a:p>
            <a:pPr marL="0" indent="0">
              <a:buFontTx/>
              <a:buNone/>
            </a:pPr>
            <a:r>
              <a:rPr lang="en-US" baseline="0" dirty="0" smtClean="0"/>
              <a:t>  + Bên ngoài ngôi nhà có các bộ phận nào?</a:t>
            </a:r>
          </a:p>
          <a:p>
            <a:pPr marL="171450" indent="-171450">
              <a:buFontTx/>
              <a:buChar char="-"/>
            </a:pPr>
            <a:r>
              <a:rPr lang="en-US" baseline="0" dirty="0" smtClean="0"/>
              <a:t>GV giới thiệu ngôi nhà ở các vùng đồng bằng, miền núi có hình dáng khác nhau.</a:t>
            </a:r>
          </a:p>
          <a:p>
            <a:pPr marL="171450" indent="-171450">
              <a:buFontTx/>
              <a:buChar char="-"/>
            </a:pPr>
            <a:r>
              <a:rPr lang="en-US" baseline="0" dirty="0" smtClean="0"/>
              <a:t>HS chỉ vào hình, trao đổi với bạn và kể tên những bộ phận của ngôi nhà.</a:t>
            </a:r>
          </a:p>
          <a:p>
            <a:pPr marL="171450" indent="-171450">
              <a:buFontTx/>
              <a:buChar char="-"/>
            </a:pPr>
            <a:r>
              <a:rPr lang="en-US" baseline="0" dirty="0" smtClean="0"/>
              <a:t>Gv khuyến khích HS phát hiện, mô tả hình dạng khác nhau của nhà: mái bằng, mái chéo và các ô cửa,...</a:t>
            </a:r>
          </a:p>
          <a:p>
            <a:pPr marL="171450" indent="-171450">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6</a:t>
            </a:fld>
            <a:endParaRPr lang="en-US"/>
          </a:p>
        </p:txBody>
      </p:sp>
    </p:spTree>
    <p:extLst>
      <p:ext uri="{BB962C8B-B14F-4D97-AF65-F5344CB8AC3E}">
        <p14:creationId xmlns:p14="http://schemas.microsoft.com/office/powerpoint/2010/main" val="80127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2: Quan sát và nhận biết một số hình quen thuộc từ đồ vật.</a:t>
            </a:r>
          </a:p>
          <a:p>
            <a:pPr marL="171450" indent="-171450">
              <a:buFontTx/>
              <a:buChar char="-"/>
            </a:pPr>
            <a:r>
              <a:rPr lang="en-US" baseline="0" dirty="0" smtClean="0"/>
              <a:t>GV hướng dẫn HS quan sát hình trong SHS. Chỉ vào hình ảnh và nêu câu hỏi cho từng vật:</a:t>
            </a:r>
          </a:p>
          <a:p>
            <a:pPr marL="0" indent="0">
              <a:buFontTx/>
              <a:buNone/>
            </a:pPr>
            <a:r>
              <a:rPr lang="en-US" baseline="0" dirty="0" smtClean="0"/>
              <a:t>   + Đây là đồ vật gì? Cạnh xung qunh đồ vật là nét gì?</a:t>
            </a:r>
          </a:p>
          <a:p>
            <a:pPr marL="0" indent="0">
              <a:buFontTx/>
              <a:buNone/>
            </a:pPr>
            <a:r>
              <a:rPr lang="en-US" baseline="0" dirty="0" smtClean="0"/>
              <a:t>   + Hình đồ vật có mấy cạnh xung quanh? Các cạnh giống nhau hay khác nhau?</a:t>
            </a:r>
          </a:p>
          <a:p>
            <a:pPr marL="171450" indent="-171450">
              <a:buFontTx/>
              <a:buChar char="-"/>
            </a:pPr>
            <a:r>
              <a:rPr lang="en-US" baseline="0" dirty="0" smtClean="0"/>
              <a:t>HS trao đổi nhóm và trả lời câu hỏi của GV về hình dạng đồ vật từ các cạnh xunh quanh.</a:t>
            </a:r>
          </a:p>
          <a:p>
            <a:pPr marL="171450" indent="-171450">
              <a:buFontTx/>
              <a:buChar char="-"/>
            </a:pPr>
            <a:r>
              <a:rPr lang="en-US" baseline="0" dirty="0" smtClean="0"/>
              <a:t>Sau khi trao đổi về hình dạng của các đồ vật, GV hướng dẫn HS quan sát hình tương ứng bên cạnh trong SHS, nhận dạng từng hình tương ứng.</a:t>
            </a:r>
          </a:p>
          <a:p>
            <a:pPr marL="171450" indent="-171450">
              <a:buFontTx/>
              <a:buChar char="-"/>
            </a:pPr>
            <a:r>
              <a:rPr lang="en-US" baseline="0" dirty="0" smtClean="0"/>
              <a:t>GV gợi ý HS phát hiện sự khác nhau giữa hai hình chữ nhật ( về chiều cao, chiều dài của cạnh); hai hình tam giác khác nhau (theo cạnh nét thẳng ngang ở trên hay ở dưới và nét chéo ở hai bên).</a:t>
            </a:r>
          </a:p>
          <a:p>
            <a:pPr marL="171450" indent="-171450">
              <a:buFontTx/>
              <a:buChar char="-"/>
            </a:pPr>
            <a:r>
              <a:rPr lang="en-US" baseline="0" dirty="0" smtClean="0"/>
              <a:t>Cửng cố kiến thức:</a:t>
            </a:r>
          </a:p>
          <a:p>
            <a:pPr marL="0" indent="0">
              <a:buFontTx/>
              <a:buNone/>
            </a:pPr>
            <a:r>
              <a:rPr lang="en-US" baseline="0" dirty="0" smtClean="0"/>
              <a:t>   + GV chỉ vào các hình không theo thứ tự và yêu cầu HS nói tên, nhận xét hình từ các cạnh xung quanh. HS khác nhận xét câu trả lời của bạn.</a:t>
            </a:r>
          </a:p>
          <a:p>
            <a:pPr marL="0" indent="0">
              <a:buFontTx/>
              <a:buNone/>
            </a:pPr>
            <a:r>
              <a:rPr lang="en-US" baseline="0" dirty="0" smtClean="0"/>
              <a:t>   + GV điều chỉnh ý kiến nếu chưa trả lời đúng về tên hình và cạnh của từng hình.</a:t>
            </a:r>
          </a:p>
          <a:p>
            <a:pPr marL="0" indent="0">
              <a:buFontTx/>
              <a:buNone/>
            </a:pPr>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7</a:t>
            </a:fld>
            <a:endParaRPr lang="en-US"/>
          </a:p>
        </p:txBody>
      </p:sp>
    </p:spTree>
    <p:extLst>
      <p:ext uri="{BB962C8B-B14F-4D97-AF65-F5344CB8AC3E}">
        <p14:creationId xmlns:p14="http://schemas.microsoft.com/office/powerpoint/2010/main" val="2624777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2: Quan sát và nhận biết một số hình quen thuộc từ đồ vật.</a:t>
            </a:r>
          </a:p>
          <a:p>
            <a:pPr marL="171450" indent="-171450">
              <a:buFontTx/>
              <a:buChar char="-"/>
            </a:pPr>
            <a:r>
              <a:rPr lang="en-US" baseline="0" dirty="0" smtClean="0"/>
              <a:t>GV hướng dẫn HS quan sát hình trong SHS. Chỉ vào hình ảnh và nêu câu hỏi cho từng vật:</a:t>
            </a:r>
          </a:p>
          <a:p>
            <a:pPr marL="0" indent="0">
              <a:buFontTx/>
              <a:buNone/>
            </a:pPr>
            <a:r>
              <a:rPr lang="en-US" baseline="0" dirty="0" smtClean="0"/>
              <a:t>   + Đây là đồ vật gì? Cạnh xung qunh đồ vật là nét gì?</a:t>
            </a:r>
          </a:p>
          <a:p>
            <a:pPr marL="0" indent="0">
              <a:buFontTx/>
              <a:buNone/>
            </a:pPr>
            <a:r>
              <a:rPr lang="en-US" baseline="0" dirty="0" smtClean="0"/>
              <a:t>   + Hình đồ vật có mấy cạnh xung quanh? Các cạnh giống nhau hay khác nhau?</a:t>
            </a:r>
          </a:p>
          <a:p>
            <a:pPr marL="171450" indent="-171450">
              <a:buFontTx/>
              <a:buChar char="-"/>
            </a:pPr>
            <a:r>
              <a:rPr lang="en-US" baseline="0" dirty="0" smtClean="0"/>
              <a:t>HS trao đổi nhóm và trả lời câu hỏi của GV về hình dạng đồ vật từ các cạnh xunh quanh.</a:t>
            </a:r>
          </a:p>
          <a:p>
            <a:pPr marL="171450" indent="-171450">
              <a:buFontTx/>
              <a:buChar char="-"/>
            </a:pPr>
            <a:r>
              <a:rPr lang="en-US" baseline="0" dirty="0" smtClean="0"/>
              <a:t>Sau khi trao đổi về hình dạng của các đồ vật, GV hướng dẫn HS quan sát hình tương ứng bên cạnh trong SHS, nhận dạng từng hình tương ứng.</a:t>
            </a:r>
          </a:p>
          <a:p>
            <a:pPr marL="171450" indent="-171450">
              <a:buFontTx/>
              <a:buChar char="-"/>
            </a:pPr>
            <a:r>
              <a:rPr lang="en-US" baseline="0" dirty="0" smtClean="0"/>
              <a:t>GV gợi ý HS phát hiện sự khác nhau giữa hai hình chữ nhật ( về chiều cao, chiều dài của cạnh); hai hình tam giác khác nhau (theo cạnh nét thẳng ngang ở trên hay ở dưới và nét chéo ở hai bên).</a:t>
            </a:r>
          </a:p>
          <a:p>
            <a:pPr marL="171450" indent="-171450">
              <a:buFontTx/>
              <a:buChar char="-"/>
            </a:pPr>
            <a:r>
              <a:rPr lang="en-US" baseline="0" dirty="0" smtClean="0"/>
              <a:t>Cửng cố kiến thức:</a:t>
            </a:r>
          </a:p>
          <a:p>
            <a:pPr marL="0" indent="0">
              <a:buFontTx/>
              <a:buNone/>
            </a:pPr>
            <a:r>
              <a:rPr lang="en-US" baseline="0" dirty="0" smtClean="0"/>
              <a:t>   + GV chỉ vào các hình không theo thứ tự và yêu cầu HS nói tên, nhận xét hình từ các cạnh xung quanh. HS khác nhận xét câu trả lời của bạn.</a:t>
            </a:r>
          </a:p>
          <a:p>
            <a:pPr marL="0" indent="0">
              <a:buFontTx/>
              <a:buNone/>
            </a:pPr>
            <a:r>
              <a:rPr lang="en-US" baseline="0" dirty="0" smtClean="0"/>
              <a:t>   + GV điều chỉnh ý kiến nếu chưa trả lời đúng về tên hình và cạnh của từng hình.</a:t>
            </a:r>
          </a:p>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8</a:t>
            </a:fld>
            <a:endParaRPr lang="en-US"/>
          </a:p>
        </p:txBody>
      </p:sp>
    </p:spTree>
    <p:extLst>
      <p:ext uri="{BB962C8B-B14F-4D97-AF65-F5344CB8AC3E}">
        <p14:creationId xmlns:p14="http://schemas.microsoft.com/office/powerpoint/2010/main" val="3133360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2: Quan sát và nhận biết một số hình quen thuộc từ đồ vật.</a:t>
            </a:r>
          </a:p>
          <a:p>
            <a:pPr marL="171450" indent="-171450">
              <a:buFontTx/>
              <a:buChar char="-"/>
            </a:pPr>
            <a:r>
              <a:rPr lang="en-US" baseline="0" dirty="0" smtClean="0"/>
              <a:t>GV hướng dẫn HS quan sát hình trong SHS. Chỉ vào hình ảnh và nêu câu hỏi cho từng vật:</a:t>
            </a:r>
          </a:p>
          <a:p>
            <a:pPr marL="0" indent="0">
              <a:buFontTx/>
              <a:buNone/>
            </a:pPr>
            <a:r>
              <a:rPr lang="en-US" baseline="0" dirty="0" smtClean="0"/>
              <a:t>   + Đây là đồ vật gì? Cạnh xung qunh đồ vật là nét gì?</a:t>
            </a:r>
          </a:p>
          <a:p>
            <a:pPr marL="0" indent="0">
              <a:buFontTx/>
              <a:buNone/>
            </a:pPr>
            <a:r>
              <a:rPr lang="en-US" baseline="0" dirty="0" smtClean="0"/>
              <a:t>   + Hình đồ vật có mấy cạnh xung quanh? Các cạnh giống nhau hay khác nhau?</a:t>
            </a:r>
          </a:p>
          <a:p>
            <a:pPr marL="171450" indent="-171450">
              <a:buFontTx/>
              <a:buChar char="-"/>
            </a:pPr>
            <a:r>
              <a:rPr lang="en-US" baseline="0" dirty="0" smtClean="0"/>
              <a:t>HS trao đổi nhóm và trả lời câu hỏi của GV về hình dạng đồ vật từ các cạnh xunh quanh.</a:t>
            </a:r>
          </a:p>
          <a:p>
            <a:pPr marL="171450" indent="-171450">
              <a:buFontTx/>
              <a:buChar char="-"/>
            </a:pPr>
            <a:r>
              <a:rPr lang="en-US" baseline="0" dirty="0" smtClean="0"/>
              <a:t>Sau khi trao đổi về hình dạng của các đồ vật, GV hướng dẫn HS quan sát hình tương ứng bên cạnh trong SHS, nhận dạng từng hình tương ứng.</a:t>
            </a:r>
          </a:p>
          <a:p>
            <a:pPr marL="171450" indent="-171450">
              <a:buFontTx/>
              <a:buChar char="-"/>
            </a:pPr>
            <a:r>
              <a:rPr lang="en-US" baseline="0" dirty="0" smtClean="0"/>
              <a:t>GV gợi ý HS phát hiện sự khác nhau giữa hai hình chữ nhật ( về chiều cao, chiều dài của cạnh); hai hình tam giác khác nhau (theo cạnh nét thẳng ngang ở trên hay ở dưới và nét chéo ở hai bên).</a:t>
            </a:r>
          </a:p>
          <a:p>
            <a:pPr marL="171450" indent="-171450">
              <a:buFontTx/>
              <a:buChar char="-"/>
            </a:pPr>
            <a:r>
              <a:rPr lang="en-US" baseline="0" dirty="0" smtClean="0"/>
              <a:t>Cửng cố kiến thức:</a:t>
            </a:r>
          </a:p>
          <a:p>
            <a:pPr marL="0" indent="0">
              <a:buFontTx/>
              <a:buNone/>
            </a:pPr>
            <a:r>
              <a:rPr lang="en-US" baseline="0" dirty="0" smtClean="0"/>
              <a:t>   + GV chỉ vào các hình không theo thứ tự và yêu cầu HS nói tên, nhận xét hình từ các cạnh xung quanh. HS khác nhận xét câu trả lời của bạn.</a:t>
            </a:r>
          </a:p>
          <a:p>
            <a:pPr marL="0" indent="0">
              <a:buFontTx/>
              <a:buNone/>
            </a:pPr>
            <a:r>
              <a:rPr lang="en-US" baseline="0" dirty="0" smtClean="0"/>
              <a:t>   + GV điều chỉnh ý kiến nếu chưa trả lời đúng về tên hình và cạnh của từng hình.</a:t>
            </a:r>
          </a:p>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9</a:t>
            </a:fld>
            <a:endParaRPr lang="en-US"/>
          </a:p>
        </p:txBody>
      </p:sp>
    </p:spTree>
    <p:extLst>
      <p:ext uri="{BB962C8B-B14F-4D97-AF65-F5344CB8AC3E}">
        <p14:creationId xmlns:p14="http://schemas.microsoft.com/office/powerpoint/2010/main" val="181782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HOẠT</a:t>
            </a:r>
            <a:r>
              <a:rPr lang="en-US" baseline="0" dirty="0" smtClean="0"/>
              <a:t> ĐỘNG KHÁM PHÁ:</a:t>
            </a:r>
          </a:p>
          <a:p>
            <a:r>
              <a:rPr lang="en-US" baseline="0" dirty="0" smtClean="0"/>
              <a:t>HĐ 2: Quan sát và nhận biết một số hình quen thuộc từ đồ vật.</a:t>
            </a:r>
          </a:p>
          <a:p>
            <a:pPr marL="171450" indent="-171450">
              <a:buFontTx/>
              <a:buChar char="-"/>
            </a:pPr>
            <a:r>
              <a:rPr lang="en-US" baseline="0" dirty="0" smtClean="0"/>
              <a:t>GV hướng dẫn HS quan sát hình trong SHS. Chỉ vào hình ảnh và nêu câu hỏi cho từng vật:</a:t>
            </a:r>
          </a:p>
          <a:p>
            <a:pPr marL="0" indent="0">
              <a:buFontTx/>
              <a:buNone/>
            </a:pPr>
            <a:r>
              <a:rPr lang="en-US" baseline="0" dirty="0" smtClean="0"/>
              <a:t>   + Đây là đồ vật gì? Cạnh xung qunh đồ vật là nét gì?</a:t>
            </a:r>
          </a:p>
          <a:p>
            <a:pPr marL="0" indent="0">
              <a:buFontTx/>
              <a:buNone/>
            </a:pPr>
            <a:r>
              <a:rPr lang="en-US" baseline="0" dirty="0" smtClean="0"/>
              <a:t>   + Hình đồ vật có mấy cạnh xung quanh? Các cạnh giống nhau hay khác nhau?</a:t>
            </a:r>
          </a:p>
          <a:p>
            <a:pPr marL="171450" indent="-171450">
              <a:buFontTx/>
              <a:buChar char="-"/>
            </a:pPr>
            <a:r>
              <a:rPr lang="en-US" baseline="0" dirty="0" smtClean="0"/>
              <a:t>HS trao đổi nhóm và trả lời câu hỏi của GV về hình dạng đồ vật từ các cạnh xunh quanh.</a:t>
            </a:r>
          </a:p>
          <a:p>
            <a:pPr marL="171450" indent="-171450">
              <a:buFontTx/>
              <a:buChar char="-"/>
            </a:pPr>
            <a:r>
              <a:rPr lang="en-US" baseline="0" dirty="0" smtClean="0"/>
              <a:t>Sau khi trao đổi về hình dạng của các đồ vật, GV hướng dẫn HS quan sát hình tương ứng bên cạnh trong SHS, nhận dạng từng hình tương ứng.</a:t>
            </a:r>
          </a:p>
          <a:p>
            <a:pPr marL="171450" indent="-171450">
              <a:buFontTx/>
              <a:buChar char="-"/>
            </a:pPr>
            <a:r>
              <a:rPr lang="en-US" baseline="0" dirty="0" smtClean="0"/>
              <a:t>GV gợi ý HS phát hiện sự khác nhau giữa hai hình chữ nhật ( về chiều cao, chiều dài của cạnh); hai hình tam giác khác nhau (theo cạnh nét thẳng ngang ở trên hay ở dưới và nét chéo ở hai bên).</a:t>
            </a:r>
          </a:p>
          <a:p>
            <a:pPr marL="171450" indent="-171450">
              <a:buFontTx/>
              <a:buChar char="-"/>
            </a:pPr>
            <a:r>
              <a:rPr lang="en-US" baseline="0" dirty="0" smtClean="0"/>
              <a:t>Cửng cố kiến thức:</a:t>
            </a:r>
          </a:p>
          <a:p>
            <a:pPr marL="0" indent="0">
              <a:buFontTx/>
              <a:buNone/>
            </a:pPr>
            <a:r>
              <a:rPr lang="en-US" baseline="0" dirty="0" smtClean="0"/>
              <a:t>   + GV chỉ vào các hình không theo thứ tự và yêu cầu HS nói tên, nhận xét hình từ các cạnh xung quanh. HS khác nhận xét câu trả lời của bạn.</a:t>
            </a:r>
          </a:p>
          <a:p>
            <a:pPr marL="0" indent="0">
              <a:buFontTx/>
              <a:buNone/>
            </a:pPr>
            <a:r>
              <a:rPr lang="en-US" baseline="0" dirty="0" smtClean="0"/>
              <a:t>   + GV điều chỉnh ý kiến nếu chưa trả lời đúng về tên hình và cạnh của từng hình.</a:t>
            </a:r>
          </a:p>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AB4703E-FF08-4ABB-930D-F7F5F4336B77}" type="slidenum">
              <a:rPr lang="en-US" smtClean="0"/>
              <a:t>10</a:t>
            </a:fld>
            <a:endParaRPr lang="en-US"/>
          </a:p>
        </p:txBody>
      </p:sp>
    </p:spTree>
    <p:extLst>
      <p:ext uri="{BB962C8B-B14F-4D97-AF65-F5344CB8AC3E}">
        <p14:creationId xmlns:p14="http://schemas.microsoft.com/office/powerpoint/2010/main" val="3595058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27AD87-52D7-495E-BFF0-501449743645}"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36259997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27AD87-52D7-495E-BFF0-501449743645}"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237729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27AD87-52D7-495E-BFF0-501449743645}"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1725515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27AD87-52D7-495E-BFF0-501449743645}"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3560802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7AD87-52D7-495E-BFF0-501449743645}" type="datetimeFigureOut">
              <a:rPr lang="en-US" smtClean="0"/>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2063398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27AD87-52D7-495E-BFF0-501449743645}"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3019686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27AD87-52D7-495E-BFF0-501449743645}" type="datetimeFigureOut">
              <a:rPr lang="en-US" smtClean="0"/>
              <a:t>5/11/2020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625316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27AD87-52D7-495E-BFF0-501449743645}" type="datetimeFigureOut">
              <a:rPr lang="en-US" smtClean="0"/>
              <a:t>5/11/2020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2954729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7AD87-52D7-495E-BFF0-501449743645}" type="datetimeFigureOut">
              <a:rPr lang="en-US" smtClean="0"/>
              <a:t>5/11/2020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15364597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7AD87-52D7-495E-BFF0-501449743645}"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2257552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7AD87-52D7-495E-BFF0-501449743645}" type="datetimeFigureOut">
              <a:rPr lang="en-US" smtClean="0"/>
              <a:t>5/11/2020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5293A-4383-479E-B64A-4D619502C608}" type="slidenum">
              <a:rPr lang="en-US" smtClean="0"/>
              <a:t>‹#›</a:t>
            </a:fld>
            <a:endParaRPr lang="en-US"/>
          </a:p>
        </p:txBody>
      </p:sp>
    </p:spTree>
    <p:extLst>
      <p:ext uri="{BB962C8B-B14F-4D97-AF65-F5344CB8AC3E}">
        <p14:creationId xmlns:p14="http://schemas.microsoft.com/office/powerpoint/2010/main" val="3139569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7AD87-52D7-495E-BFF0-501449743645}" type="datetimeFigureOut">
              <a:rPr lang="en-US" smtClean="0"/>
              <a:t>5/11/2020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5293A-4383-479E-B64A-4D619502C608}" type="slidenum">
              <a:rPr lang="en-US" smtClean="0"/>
              <a:t>‹#›</a:t>
            </a:fld>
            <a:endParaRPr lang="en-US"/>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370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1.png"/><Relationship Id="rId12"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jp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
            <a:ext cx="9144000" cy="6845300"/>
          </a:xfrm>
          <a:prstGeom prst="rect">
            <a:avLst/>
          </a:prstGeom>
        </p:spPr>
      </p:pic>
    </p:spTree>
    <p:extLst>
      <p:ext uri="{BB962C8B-B14F-4D97-AF65-F5344CB8AC3E}">
        <p14:creationId xmlns:p14="http://schemas.microsoft.com/office/powerpoint/2010/main" val="2641907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13657" y="5306096"/>
            <a:ext cx="3116687" cy="6053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smtClean="0">
                <a:latin typeface="Arial" panose="020B0604020202020204" pitchFamily="34" charset="0"/>
                <a:cs typeface="Arial" panose="020B0604020202020204" pitchFamily="34" charset="0"/>
              </a:rPr>
              <a:t>Hình vuông</a:t>
            </a:r>
            <a:endParaRPr lang="en-US" sz="2600" dirty="0">
              <a:latin typeface="Arial" panose="020B0604020202020204" pitchFamily="34" charset="0"/>
              <a:cs typeface="Arial" panose="020B0604020202020204" pitchFamily="34" charset="0"/>
            </a:endParaRPr>
          </a:p>
        </p:txBody>
      </p:sp>
      <p:sp>
        <p:nvSpPr>
          <p:cNvPr id="5" name="TextBox 4"/>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nhận biết một số hình quen thuộc từ đồ vật.</a:t>
            </a:r>
            <a:endParaRPr lang="en-US" sz="24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62" y="255104"/>
            <a:ext cx="729730" cy="729730"/>
          </a:xfrm>
          <a:prstGeom prst="rect">
            <a:avLst/>
          </a:prstGeom>
        </p:spPr>
      </p:pic>
      <p:sp>
        <p:nvSpPr>
          <p:cNvPr id="9" name="Rectangle 8"/>
          <p:cNvSpPr/>
          <p:nvPr/>
        </p:nvSpPr>
        <p:spPr>
          <a:xfrm>
            <a:off x="1237941" y="1900332"/>
            <a:ext cx="6668118" cy="3177540"/>
          </a:xfrm>
          <a:prstGeom prst="rect">
            <a:avLst/>
          </a:prstGeom>
          <a:solidFill>
            <a:srgbClr val="BCCBEA"/>
          </a:solidFill>
          <a:ln>
            <a:solidFill>
              <a:srgbClr val="E9E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037468" y="2208942"/>
            <a:ext cx="2560320" cy="2560320"/>
          </a:xfrm>
          <a:prstGeom prst="rect">
            <a:avLst/>
          </a:prstGeom>
          <a:solidFill>
            <a:srgbClr val="D62900"/>
          </a:solidFill>
          <a:ln>
            <a:solidFill>
              <a:srgbClr val="D62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1318" y="2208942"/>
            <a:ext cx="2560320" cy="2560320"/>
          </a:xfrm>
          <a:prstGeom prst="rect">
            <a:avLst/>
          </a:prstGeom>
        </p:spPr>
      </p:pic>
    </p:spTree>
    <p:extLst>
      <p:ext uri="{BB962C8B-B14F-4D97-AF65-F5344CB8AC3E}">
        <p14:creationId xmlns:p14="http://schemas.microsoft.com/office/powerpoint/2010/main" val="745010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1000"/>
                                        <p:tgtEl>
                                          <p:spTgt spid="3"/>
                                        </p:tgtEl>
                                      </p:cBhvr>
                                    </p:animEffect>
                                  </p:childTnLst>
                                </p:cTn>
                              </p:par>
                              <p:par>
                                <p:cTn id="16" presetID="16" presetClass="entr" presetSubtype="21"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nhận biết một số hình quen thuộc từ đồ vật.</a:t>
            </a:r>
            <a:endParaRPr lang="en-US" sz="2400" b="1" dirty="0">
              <a:latin typeface="Arial" panose="020B0604020202020204" pitchFamily="34" charset="0"/>
              <a:cs typeface="Arial" panose="020B0604020202020204" pitchFamily="34" charset="0"/>
            </a:endParaRPr>
          </a:p>
        </p:txBody>
      </p:sp>
      <p:sp>
        <p:nvSpPr>
          <p:cNvPr id="5" name="Rectangle 4"/>
          <p:cNvSpPr/>
          <p:nvPr/>
        </p:nvSpPr>
        <p:spPr>
          <a:xfrm>
            <a:off x="2955701" y="5306096"/>
            <a:ext cx="3052293" cy="6053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smtClean="0">
                <a:latin typeface="Arial" panose="020B0604020202020204" pitchFamily="34" charset="0"/>
                <a:cs typeface="Arial" panose="020B0604020202020204" pitchFamily="34" charset="0"/>
              </a:rPr>
              <a:t>Hình tam giác</a:t>
            </a:r>
            <a:endParaRPr lang="en-US" sz="2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62" y="255104"/>
            <a:ext cx="729730" cy="729730"/>
          </a:xfrm>
          <a:prstGeom prst="rect">
            <a:avLst/>
          </a:prstGeom>
        </p:spPr>
      </p:pic>
      <p:sp>
        <p:nvSpPr>
          <p:cNvPr id="7" name="Rectangle 6"/>
          <p:cNvSpPr/>
          <p:nvPr/>
        </p:nvSpPr>
        <p:spPr>
          <a:xfrm>
            <a:off x="1237941" y="1965960"/>
            <a:ext cx="6668118" cy="3020472"/>
          </a:xfrm>
          <a:prstGeom prst="rect">
            <a:avLst/>
          </a:prstGeom>
          <a:solidFill>
            <a:srgbClr val="D7ECD4"/>
          </a:solidFill>
          <a:ln>
            <a:solidFill>
              <a:srgbClr val="D7E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470" y="2235820"/>
            <a:ext cx="2788920" cy="2480752"/>
          </a:xfrm>
          <a:prstGeom prst="rect">
            <a:avLst/>
          </a:prstGeom>
        </p:spPr>
      </p:pic>
      <p:sp>
        <p:nvSpPr>
          <p:cNvPr id="8" name="Isosceles Triangle 7"/>
          <p:cNvSpPr/>
          <p:nvPr/>
        </p:nvSpPr>
        <p:spPr>
          <a:xfrm>
            <a:off x="5703570" y="2643596"/>
            <a:ext cx="2110364" cy="207297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800000">
            <a:off x="4263390" y="2643596"/>
            <a:ext cx="1805940" cy="2072976"/>
          </a:xfrm>
          <a:prstGeom prst="triangle">
            <a:avLst/>
          </a:prstGeom>
          <a:solidFill>
            <a:srgbClr val="D62900"/>
          </a:solidFill>
          <a:ln>
            <a:solidFill>
              <a:srgbClr val="D62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648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1000"/>
                                        <p:tgtEl>
                                          <p:spTgt spid="9"/>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amond(in)">
                                      <p:cBhvr>
                                        <p:cTn id="18" dur="1000"/>
                                        <p:tgtEl>
                                          <p:spTgt spid="8"/>
                                        </p:tgtEl>
                                      </p:cBhvr>
                                    </p:animEffect>
                                  </p:childTnLst>
                                </p:cTn>
                              </p:par>
                              <p:par>
                                <p:cTn id="19" presetID="16" presetClass="entr" presetSubtype="21" fill="hold" grpId="0" nodeType="with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34" y="143295"/>
            <a:ext cx="731520" cy="731520"/>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Vẽ đồ vật từ hình quen thuộc.</a:t>
            </a:r>
            <a:endParaRPr lang="en-US" sz="24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001" t="5676" r="1757" b="3634"/>
          <a:stretch/>
        </p:blipFill>
        <p:spPr>
          <a:xfrm rot="21446600">
            <a:off x="321471" y="1703249"/>
            <a:ext cx="4206240" cy="341602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24045">
            <a:off x="4783335" y="1726849"/>
            <a:ext cx="3877761" cy="3368823"/>
          </a:xfrm>
          <a:prstGeom prst="rect">
            <a:avLst/>
          </a:prstGeom>
        </p:spPr>
      </p:pic>
    </p:spTree>
    <p:extLst>
      <p:ext uri="{BB962C8B-B14F-4D97-AF65-F5344CB8AC3E}">
        <p14:creationId xmlns:p14="http://schemas.microsoft.com/office/powerpoint/2010/main" val="3132511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7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34" y="143295"/>
            <a:ext cx="731520" cy="731520"/>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Hãy phát hiện và kể tên những hình em đã học</a:t>
            </a:r>
          </a:p>
          <a:p>
            <a:r>
              <a:rPr lang="en-US" sz="2400" b="1" dirty="0" smtClean="0">
                <a:latin typeface="Arial" panose="020B0604020202020204" pitchFamily="34" charset="0"/>
                <a:cs typeface="Arial" panose="020B0604020202020204" pitchFamily="34" charset="0"/>
              </a:rPr>
              <a:t>trong bài vẽ.</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825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1750"/>
                                        <p:tgtEl>
                                          <p:spTgt spid="3">
                                            <p:txEl>
                                              <p:pRg st="0" end="0"/>
                                            </p:txEl>
                                          </p:spTgt>
                                        </p:tgtEl>
                                      </p:cBhvr>
                                    </p:animEffect>
                                  </p:childTnLst>
                                </p:cTn>
                              </p:par>
                              <p:par>
                                <p:cTn id="12" presetID="22" presetClass="entr" presetSubtype="8" fill="hold" grpId="0" nodeType="withEffect">
                                  <p:stCondLst>
                                    <p:cond delay="2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1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3295"/>
            <a:ext cx="691981" cy="699266"/>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Trao đổi với bạn về cách xé, dán hình vuông, hình</a:t>
            </a:r>
          </a:p>
          <a:p>
            <a:r>
              <a:rPr lang="en-US" sz="2400" b="1" dirty="0" smtClean="0">
                <a:latin typeface="Arial" panose="020B0604020202020204" pitchFamily="34" charset="0"/>
                <a:cs typeface="Arial" panose="020B0604020202020204" pitchFamily="34" charset="0"/>
              </a:rPr>
              <a:t>chữ nhật, hình tam giác.</a:t>
            </a:r>
            <a:endParaRPr lang="en-US" sz="24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3465">
            <a:off x="848162" y="1544106"/>
            <a:ext cx="7193214" cy="4272392"/>
          </a:xfrm>
          <a:prstGeom prst="rect">
            <a:avLst/>
          </a:prstGeom>
        </p:spPr>
      </p:pic>
    </p:spTree>
    <p:extLst>
      <p:ext uri="{BB962C8B-B14F-4D97-AF65-F5344CB8AC3E}">
        <p14:creationId xmlns:p14="http://schemas.microsoft.com/office/powerpoint/2010/main" val="2299552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7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1250"/>
                                        <p:tgtEl>
                                          <p:spTgt spid="3">
                                            <p:txEl>
                                              <p:pRg st="0" end="0"/>
                                            </p:txEl>
                                          </p:spTgt>
                                        </p:tgtEl>
                                      </p:cBhvr>
                                    </p:animEffect>
                                  </p:childTnLst>
                                </p:cTn>
                              </p:par>
                              <p:par>
                                <p:cTn id="12" presetID="22" presetClass="entr" presetSubtype="8" fill="hold" grpId="0" nodeType="withEffect">
                                  <p:stCondLst>
                                    <p:cond delay="1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125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3295"/>
            <a:ext cx="691981" cy="699266"/>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Trao đổi với bạn về cách xé, dán hình vuông, hình</a:t>
            </a:r>
          </a:p>
          <a:p>
            <a:r>
              <a:rPr lang="en-US" sz="2400" b="1" dirty="0" smtClean="0">
                <a:latin typeface="Arial" panose="020B0604020202020204" pitchFamily="34" charset="0"/>
                <a:cs typeface="Arial" panose="020B0604020202020204" pitchFamily="34" charset="0"/>
              </a:rPr>
              <a:t>chữ nhật, hình tam giác.</a:t>
            </a:r>
            <a:endParaRPr lang="en-US" sz="24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44722">
            <a:off x="-102410" y="1023512"/>
            <a:ext cx="5067021" cy="3547819"/>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002476" y="2760400"/>
            <a:ext cx="3078051" cy="2992036"/>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3944732" y="994280"/>
            <a:ext cx="2990603" cy="2778870"/>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3395702" y="3548438"/>
            <a:ext cx="2994606" cy="2994606"/>
          </a:xfrm>
          <a:prstGeom prst="rect">
            <a:avLst/>
          </a:prstGeom>
        </p:spPr>
      </p:pic>
      <p:pic>
        <p:nvPicPr>
          <p:cNvPr id="8" name="Picture 7"/>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5909884" y="2646914"/>
            <a:ext cx="2990603" cy="2977949"/>
          </a:xfrm>
          <a:prstGeom prst="rect">
            <a:avLst/>
          </a:prstGeom>
        </p:spPr>
      </p:pic>
      <p:grpSp>
        <p:nvGrpSpPr>
          <p:cNvPr id="13" name="Group 12"/>
          <p:cNvGrpSpPr/>
          <p:nvPr/>
        </p:nvGrpSpPr>
        <p:grpSpPr>
          <a:xfrm>
            <a:off x="1760220" y="3657600"/>
            <a:ext cx="669369" cy="656593"/>
            <a:chOff x="1760220" y="3657600"/>
            <a:chExt cx="669369" cy="656593"/>
          </a:xfrm>
          <a:solidFill>
            <a:srgbClr val="FF0000"/>
          </a:solidFill>
        </p:grpSpPr>
        <p:sp>
          <p:nvSpPr>
            <p:cNvPr id="9" name="Flowchart: Connector 8"/>
            <p:cNvSpPr/>
            <p:nvPr/>
          </p:nvSpPr>
          <p:spPr>
            <a:xfrm>
              <a:off x="1760220" y="3657600"/>
              <a:ext cx="102870" cy="115550"/>
            </a:xfrm>
            <a:prstGeom prst="flowChartConnector">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2293143" y="3657600"/>
              <a:ext cx="102870" cy="115550"/>
            </a:xfrm>
            <a:prstGeom prst="flowChartConnector">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1760220" y="4198643"/>
              <a:ext cx="102870" cy="115550"/>
            </a:xfrm>
            <a:prstGeom prst="flowChartConnector">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2326719" y="4182903"/>
              <a:ext cx="102870" cy="115550"/>
            </a:xfrm>
            <a:prstGeom prst="flowChartConnector">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00500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500"/>
                            </p:stCondLst>
                            <p:childTnLst>
                              <p:par>
                                <p:cTn id="36" presetID="26" presetClass="emph" presetSubtype="0" repeatCount="4000" fill="hold" nodeType="afterEffect">
                                  <p:stCondLst>
                                    <p:cond delay="0"/>
                                  </p:stCondLst>
                                  <p:childTnLst>
                                    <p:animEffect transition="out" filter="fade">
                                      <p:cBhvr>
                                        <p:cTn id="37" dur="1000" tmFilter="0, 0; .2, .5; .8, .5; 1, 0"/>
                                        <p:tgtEl>
                                          <p:spTgt spid="13"/>
                                        </p:tgtEl>
                                      </p:cBhvr>
                                    </p:animEffect>
                                    <p:animScale>
                                      <p:cBhvr>
                                        <p:cTn id="38" dur="500" autoRev="1" fill="hold"/>
                                        <p:tgtEl>
                                          <p:spTgt spid="13"/>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3295"/>
            <a:ext cx="691981" cy="699265"/>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Trao đổi với bạn cách xé, dán hình tròn.</a:t>
            </a:r>
            <a:endParaRPr lang="en-US" sz="2400" b="1" dirty="0">
              <a:latin typeface="Arial" panose="020B0604020202020204" pitchFamily="34" charset="0"/>
              <a:cs typeface="Arial" panose="020B0604020202020204" pitchFamily="34" charset="0"/>
            </a:endParaRPr>
          </a:p>
        </p:txBody>
      </p:sp>
      <p:grpSp>
        <p:nvGrpSpPr>
          <p:cNvPr id="14" name="Group 13"/>
          <p:cNvGrpSpPr/>
          <p:nvPr/>
        </p:nvGrpSpPr>
        <p:grpSpPr>
          <a:xfrm>
            <a:off x="928167" y="1371600"/>
            <a:ext cx="7287666" cy="4489318"/>
            <a:chOff x="762966" y="1016880"/>
            <a:chExt cx="7637322" cy="5038738"/>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66" y="1016880"/>
              <a:ext cx="3474720" cy="2337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5568" y="1016880"/>
              <a:ext cx="3474720" cy="2337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966" y="3718560"/>
              <a:ext cx="3474720" cy="2337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5568" y="3712613"/>
              <a:ext cx="3474720" cy="2343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300784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7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3295"/>
            <a:ext cx="691981" cy="699265"/>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Trao đổi với bạn cách xé, dán hình tròn.</a:t>
            </a:r>
            <a:endParaRPr lang="en-US" sz="2400" b="1" dirty="0">
              <a:latin typeface="Arial" panose="020B0604020202020204" pitchFamily="34" charset="0"/>
              <a:cs typeface="Arial" panose="020B0604020202020204" pitchFamily="34" charset="0"/>
            </a:endParaRPr>
          </a:p>
        </p:txBody>
      </p:sp>
      <p:sp>
        <p:nvSpPr>
          <p:cNvPr id="15" name="Flowchart: Connector 14"/>
          <p:cNvSpPr/>
          <p:nvPr/>
        </p:nvSpPr>
        <p:spPr>
          <a:xfrm>
            <a:off x="6296128" y="5263790"/>
            <a:ext cx="643943" cy="682580"/>
          </a:xfrm>
          <a:prstGeom prst="flowChartConnector">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2</a:t>
            </a:r>
          </a:p>
        </p:txBody>
      </p:sp>
      <p:sp>
        <p:nvSpPr>
          <p:cNvPr id="16" name="Flowchart: Connector 15"/>
          <p:cNvSpPr/>
          <p:nvPr/>
        </p:nvSpPr>
        <p:spPr>
          <a:xfrm>
            <a:off x="2169054" y="5263790"/>
            <a:ext cx="643943" cy="682580"/>
          </a:xfrm>
          <a:prstGeom prst="flowChartConnector">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1</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873" y="1659317"/>
            <a:ext cx="3983957" cy="2961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903" y="1659317"/>
            <a:ext cx="3983957" cy="2961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8296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3295"/>
            <a:ext cx="691981" cy="699265"/>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Trao đổi với bạn cách xé, dán hình tròn.</a:t>
            </a:r>
            <a:endParaRPr lang="en-US" sz="2400" b="1" dirty="0">
              <a:latin typeface="Arial" panose="020B0604020202020204" pitchFamily="34" charset="0"/>
              <a:cs typeface="Arial" panose="020B0604020202020204" pitchFamily="34" charset="0"/>
            </a:endParaRPr>
          </a:p>
        </p:txBody>
      </p:sp>
      <p:sp>
        <p:nvSpPr>
          <p:cNvPr id="15" name="Flowchart: Connector 14"/>
          <p:cNvSpPr/>
          <p:nvPr/>
        </p:nvSpPr>
        <p:spPr>
          <a:xfrm>
            <a:off x="6296128" y="5263790"/>
            <a:ext cx="643943" cy="682580"/>
          </a:xfrm>
          <a:prstGeom prst="flowChartConnector">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4</a:t>
            </a:r>
          </a:p>
        </p:txBody>
      </p:sp>
      <p:sp>
        <p:nvSpPr>
          <p:cNvPr id="16" name="Flowchart: Connector 15"/>
          <p:cNvSpPr/>
          <p:nvPr/>
        </p:nvSpPr>
        <p:spPr>
          <a:xfrm>
            <a:off x="2169054" y="5263790"/>
            <a:ext cx="643943" cy="682580"/>
          </a:xfrm>
          <a:prstGeom prst="flowChartConnector">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smtClean="0">
                <a:solidFill>
                  <a:srgbClr val="FF0000"/>
                </a:solidFill>
                <a:latin typeface="Arial" panose="020B0604020202020204" pitchFamily="34" charset="0"/>
                <a:cs typeface="Arial" panose="020B0604020202020204" pitchFamily="34" charset="0"/>
              </a:rPr>
              <a:t>3</a:t>
            </a:r>
            <a:endParaRPr lang="en-US" sz="2400" b="1" dirty="0">
              <a:solidFill>
                <a:srgbClr val="FF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873" y="1659317"/>
            <a:ext cx="3983957" cy="2961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903" y="1659318"/>
            <a:ext cx="3983957" cy="2961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763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6937"/>
            <a:ext cx="691981" cy="691981"/>
          </a:xfrm>
          <a:prstGeom prst="rect">
            <a:avLst/>
          </a:prstGeom>
        </p:spPr>
      </p:pic>
      <p:sp>
        <p:nvSpPr>
          <p:cNvPr id="5" name="TextBox 4"/>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Sử dụng giấy màu xé, dán các hình đã học.</a:t>
            </a:r>
            <a:endParaRPr lang="en-US" sz="24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476" y="1381260"/>
            <a:ext cx="6993227" cy="409548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0695" t="13497" b="11248"/>
          <a:stretch/>
        </p:blipFill>
        <p:spPr>
          <a:xfrm>
            <a:off x="1176693" y="3423229"/>
            <a:ext cx="3280663" cy="271291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7426" t="11498" r="11434" b="17338"/>
          <a:stretch/>
        </p:blipFill>
        <p:spPr>
          <a:xfrm>
            <a:off x="5125788" y="904069"/>
            <a:ext cx="2871989" cy="2427041"/>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6660" t="14963" r="10379" b="13139"/>
          <a:stretch/>
        </p:blipFill>
        <p:spPr>
          <a:xfrm>
            <a:off x="872314" y="837126"/>
            <a:ext cx="3528811" cy="2740651"/>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11781" t="17186" r="21850" b="16879"/>
          <a:stretch/>
        </p:blipFill>
        <p:spPr>
          <a:xfrm>
            <a:off x="4881090" y="3305352"/>
            <a:ext cx="3116687" cy="2640168"/>
          </a:xfrm>
          <a:prstGeom prst="rect">
            <a:avLst/>
          </a:prstGeom>
        </p:spPr>
      </p:pic>
      <p:sp>
        <p:nvSpPr>
          <p:cNvPr id="11" name="Rectangle 10"/>
          <p:cNvSpPr/>
          <p:nvPr/>
        </p:nvSpPr>
        <p:spPr>
          <a:xfrm>
            <a:off x="3304927" y="5925568"/>
            <a:ext cx="2534147" cy="49391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smtClean="0">
                <a:latin typeface="Arial" panose="020B0604020202020204" pitchFamily="34" charset="0"/>
                <a:cs typeface="Arial" panose="020B0604020202020204" pitchFamily="34" charset="0"/>
              </a:rPr>
              <a:t>Hình tham khảo</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5869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4"/>
                                        </p:tgtEl>
                                        <p:attrNameLst>
                                          <p:attrName>r</p:attrName>
                                        </p:attrNameLst>
                                      </p:cBhvr>
                                    </p:animRot>
                                  </p:childTnLst>
                                </p:cTn>
                              </p:par>
                              <p:par>
                                <p:cTn id="9" presetID="22" presetClass="entr" presetSubtype="8" fill="hold" grpId="0" nodeType="withEffect">
                                  <p:stCondLst>
                                    <p:cond delay="125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7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par>
                          <p:cTn id="53" fill="hold">
                            <p:stCondLst>
                              <p:cond delay="4500"/>
                            </p:stCondLst>
                            <p:childTnLst>
                              <p:par>
                                <p:cTn id="54" presetID="10" presetClass="entr" presetSubtype="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par>
                          <p:cTn id="57" fill="hold">
                            <p:stCondLst>
                              <p:cond delay="5000"/>
                            </p:stCondLst>
                            <p:childTnLst>
                              <p:par>
                                <p:cTn id="58" presetID="10" presetClass="entr" presetSubtype="0"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par>
                          <p:cTn id="61" fill="hold">
                            <p:stCondLst>
                              <p:cond delay="5500"/>
                            </p:stCondLst>
                            <p:childTnLst>
                              <p:par>
                                <p:cTn id="62" presetID="10" presetClass="entr" presetSubtype="0"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9" y="0"/>
            <a:ext cx="9156879" cy="6838683"/>
          </a:xfrm>
          <a:prstGeom prst="rect">
            <a:avLst/>
          </a:prstGeom>
        </p:spPr>
      </p:pic>
    </p:spTree>
    <p:extLst>
      <p:ext uri="{BB962C8B-B14F-4D97-AF65-F5344CB8AC3E}">
        <p14:creationId xmlns:p14="http://schemas.microsoft.com/office/powerpoint/2010/main" val="1528826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6" y="146937"/>
            <a:ext cx="691981" cy="691981"/>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Trả lời câu hỏi:</a:t>
            </a:r>
            <a:endParaRPr lang="en-US" sz="2400" b="1" dirty="0">
              <a:latin typeface="Arial" panose="020B0604020202020204" pitchFamily="34" charset="0"/>
              <a:cs typeface="Arial" panose="020B0604020202020204" pitchFamily="34" charset="0"/>
            </a:endParaRPr>
          </a:p>
        </p:txBody>
      </p:sp>
      <p:sp>
        <p:nvSpPr>
          <p:cNvPr id="4" name="Rectangle 3"/>
          <p:cNvSpPr/>
          <p:nvPr/>
        </p:nvSpPr>
        <p:spPr>
          <a:xfrm>
            <a:off x="1397358" y="2933164"/>
            <a:ext cx="6349285" cy="9916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smtClean="0">
                <a:latin typeface="Arial" panose="020B0604020202020204" pitchFamily="34" charset="0"/>
                <a:cs typeface="Arial" panose="020B0604020202020204" pitchFamily="34" charset="0"/>
              </a:rPr>
              <a:t>Em xé, dán được những hình nào?</a:t>
            </a:r>
            <a:endParaRPr lang="en-US" sz="2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4458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8" presetClass="emph" presetSubtype="0" fill="hold" nodeType="withEffect">
                                  <p:stCondLst>
                                    <p:cond delay="500"/>
                                  </p:stCondLst>
                                  <p:childTnLst>
                                    <p:animRot by="21600000">
                                      <p:cBhvr>
                                        <p:cTn id="12" dur="1500" fill="hold"/>
                                        <p:tgtEl>
                                          <p:spTgt spid="2"/>
                                        </p:tgtEl>
                                        <p:attrNameLst>
                                          <p:attrName>r</p:attrName>
                                        </p:attrNameLst>
                                      </p:cBhvr>
                                    </p:animRot>
                                  </p:childTnLst>
                                </p:cTn>
                              </p:par>
                              <p:par>
                                <p:cTn id="13" presetID="22" presetClass="entr" presetSubtype="8" fill="hold" grpId="0" nodeType="withEffect">
                                  <p:stCondLst>
                                    <p:cond delay="12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500"/>
                                        <p:tgtEl>
                                          <p:spTgt spid="3"/>
                                        </p:tgtEl>
                                      </p:cBhvr>
                                    </p:animEffect>
                                  </p:childTnLst>
                                </p:cTn>
                              </p:par>
                            </p:childTnLst>
                          </p:cTn>
                        </p:par>
                        <p:par>
                          <p:cTn id="16" fill="hold">
                            <p:stCondLst>
                              <p:cond delay="275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82" t="12267" r="4846" b="2120"/>
          <a:stretch/>
        </p:blipFill>
        <p:spPr>
          <a:xfrm>
            <a:off x="145622" y="146937"/>
            <a:ext cx="702535" cy="687641"/>
          </a:xfrm>
          <a:prstGeom prst="flowChartConnector">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Trao đổi với bạn về hình và màu trong bức tranh</a:t>
            </a:r>
          </a:p>
          <a:p>
            <a:r>
              <a:rPr lang="en-US" sz="2400" b="1" i="1" dirty="0" smtClean="0">
                <a:latin typeface="Arial" panose="020B0604020202020204" pitchFamily="34" charset="0"/>
                <a:cs typeface="Arial" panose="020B0604020202020204" pitchFamily="34" charset="0"/>
              </a:rPr>
              <a:t>Ngôi nhà.</a:t>
            </a:r>
            <a:endParaRPr lang="en-US" sz="2400" b="1"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307" y="1339402"/>
            <a:ext cx="3287054" cy="41303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729" y="1352281"/>
            <a:ext cx="3271233" cy="4130319"/>
          </a:xfrm>
          <a:prstGeom prst="rect">
            <a:avLst/>
          </a:prstGeom>
        </p:spPr>
      </p:pic>
      <p:sp>
        <p:nvSpPr>
          <p:cNvPr id="7" name="Rectangle 6"/>
          <p:cNvSpPr/>
          <p:nvPr/>
        </p:nvSpPr>
        <p:spPr>
          <a:xfrm>
            <a:off x="821306" y="5666704"/>
            <a:ext cx="3570389" cy="63106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latin typeface="Arial" panose="020B0604020202020204" pitchFamily="34" charset="0"/>
                <a:cs typeface="Arial" panose="020B0604020202020204" pitchFamily="34" charset="0"/>
              </a:rPr>
              <a:t>Nhà ông mặt trời, </a:t>
            </a:r>
            <a:r>
              <a:rPr lang="en-US" sz="2000" i="1" dirty="0" smtClean="0">
                <a:latin typeface="Arial" panose="020B0604020202020204" pitchFamily="34" charset="0"/>
                <a:cs typeface="Arial" panose="020B0604020202020204" pitchFamily="34" charset="0"/>
              </a:rPr>
              <a:t>tranh xé dán và sáp màu, Tuấn Quang</a:t>
            </a:r>
            <a:endParaRPr lang="en-US" sz="2000" i="1" dirty="0">
              <a:latin typeface="Arial" panose="020B0604020202020204" pitchFamily="34" charset="0"/>
              <a:cs typeface="Arial" panose="020B0604020202020204" pitchFamily="34" charset="0"/>
            </a:endParaRPr>
          </a:p>
        </p:txBody>
      </p:sp>
      <p:sp>
        <p:nvSpPr>
          <p:cNvPr id="8" name="Rectangle 7"/>
          <p:cNvSpPr/>
          <p:nvPr/>
        </p:nvSpPr>
        <p:spPr>
          <a:xfrm>
            <a:off x="4738333" y="5666704"/>
            <a:ext cx="3336721" cy="63106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Ngôi nhà và ông mặt trời, </a:t>
            </a:r>
            <a:r>
              <a:rPr lang="en-US" sz="2000" i="1" dirty="0">
                <a:latin typeface="Arial" panose="020B0604020202020204" pitchFamily="34" charset="0"/>
                <a:cs typeface="Arial" panose="020B0604020202020204" pitchFamily="34" charset="0"/>
              </a:rPr>
              <a:t>tranh sáp màu, Tú Chinh</a:t>
            </a:r>
          </a:p>
        </p:txBody>
      </p:sp>
    </p:spTree>
    <p:extLst>
      <p:ext uri="{BB962C8B-B14F-4D97-AF65-F5344CB8AC3E}">
        <p14:creationId xmlns:p14="http://schemas.microsoft.com/office/powerpoint/2010/main" val="277947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1750"/>
                                        <p:tgtEl>
                                          <p:spTgt spid="3">
                                            <p:txEl>
                                              <p:pRg st="0" end="0"/>
                                            </p:txEl>
                                          </p:spTgt>
                                        </p:tgtEl>
                                      </p:cBhvr>
                                    </p:animEffect>
                                  </p:childTnLst>
                                </p:cTn>
                              </p:par>
                              <p:par>
                                <p:cTn id="12" presetID="22" presetClass="entr" presetSubtype="8" fill="hold" grpId="0" nodeType="withEffect">
                                  <p:stCondLst>
                                    <p:cond delay="2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75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16" presetClass="entr" presetSubtype="21" fill="hold" grpId="0" nodeType="withEffect">
                                  <p:stCondLst>
                                    <p:cond delay="50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589" y="1365160"/>
            <a:ext cx="3816095" cy="393192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628" y="3722108"/>
            <a:ext cx="504825" cy="4953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80" y="146937"/>
            <a:ext cx="684772" cy="691981"/>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nhận biết cách xé, dán bức tranh có </a:t>
            </a:r>
          </a:p>
          <a:p>
            <a:r>
              <a:rPr lang="en-US" sz="2400" b="1" dirty="0" smtClean="0">
                <a:latin typeface="Arial" panose="020B0604020202020204" pitchFamily="34" charset="0"/>
                <a:cs typeface="Arial" panose="020B0604020202020204" pitchFamily="34" charset="0"/>
              </a:rPr>
              <a:t>hình ngôi nhà.</a:t>
            </a:r>
            <a:endParaRPr lang="en-US" sz="2400" b="1" i="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34" y="1402765"/>
            <a:ext cx="3813048" cy="3928780"/>
          </a:xfrm>
          <a:prstGeom prst="rect">
            <a:avLst/>
          </a:prstGeom>
        </p:spPr>
      </p:pic>
      <p:sp>
        <p:nvSpPr>
          <p:cNvPr id="11" name="Right Arrow 10"/>
          <p:cNvSpPr/>
          <p:nvPr/>
        </p:nvSpPr>
        <p:spPr>
          <a:xfrm>
            <a:off x="4231160" y="3142446"/>
            <a:ext cx="476519" cy="734096"/>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2575775" y="5640945"/>
            <a:ext cx="3992451" cy="5666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smtClean="0">
                <a:latin typeface="Arial" panose="020B0604020202020204" pitchFamily="34" charset="0"/>
                <a:cs typeface="Arial" panose="020B0604020202020204" pitchFamily="34" charset="0"/>
              </a:rPr>
              <a:t>Cách xé, dán hình ngôi nhà</a:t>
            </a:r>
            <a:endParaRPr lang="en-US" sz="24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331" y="2141975"/>
            <a:ext cx="1567178" cy="122518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4956" y="2556294"/>
            <a:ext cx="2035270" cy="1104311"/>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6059" y="3710892"/>
            <a:ext cx="505141" cy="102712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950" y="4372060"/>
            <a:ext cx="1905922" cy="421318"/>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5911" y="3777333"/>
            <a:ext cx="447675" cy="4953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331" y="2141975"/>
            <a:ext cx="1567178" cy="122518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9961" y="2561284"/>
            <a:ext cx="2035270" cy="110431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9339" y="3733408"/>
            <a:ext cx="505141" cy="102712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172" y="4384803"/>
            <a:ext cx="1905922" cy="42131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9191" y="3775054"/>
            <a:ext cx="447675" cy="4953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095" y="3729152"/>
            <a:ext cx="504825" cy="49530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974" y="3731548"/>
            <a:ext cx="504825" cy="495300"/>
          </a:xfrm>
          <a:prstGeom prst="rect">
            <a:avLst/>
          </a:prstGeom>
        </p:spPr>
      </p:pic>
    </p:spTree>
    <p:extLst>
      <p:ext uri="{BB962C8B-B14F-4D97-AF65-F5344CB8AC3E}">
        <p14:creationId xmlns:p14="http://schemas.microsoft.com/office/powerpoint/2010/main" val="530057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6"/>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1750"/>
                                        <p:tgtEl>
                                          <p:spTgt spid="3">
                                            <p:txEl>
                                              <p:pRg st="0" end="0"/>
                                            </p:txEl>
                                          </p:spTgt>
                                        </p:tgtEl>
                                      </p:cBhvr>
                                    </p:animEffect>
                                  </p:childTnLst>
                                </p:cTn>
                              </p:par>
                              <p:par>
                                <p:cTn id="12" presetID="22" presetClass="entr" presetSubtype="8" fill="hold" grpId="0" nodeType="withEffect">
                                  <p:stCondLst>
                                    <p:cond delay="2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75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par>
                                <p:cTn id="64" presetID="10"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1000"/>
                                        <p:tgtEl>
                                          <p:spTgt spid="8"/>
                                        </p:tgtEl>
                                      </p:cBhvr>
                                    </p:animEffect>
                                    <p:anim calcmode="lin" valueType="num">
                                      <p:cBhvr>
                                        <p:cTn id="77" dur="1000" fill="hold"/>
                                        <p:tgtEl>
                                          <p:spTgt spid="8"/>
                                        </p:tgtEl>
                                        <p:attrNameLst>
                                          <p:attrName>ppt_x</p:attrName>
                                        </p:attrNameLst>
                                      </p:cBhvr>
                                      <p:tavLst>
                                        <p:tav tm="0">
                                          <p:val>
                                            <p:strVal val="#ppt_x"/>
                                          </p:val>
                                        </p:tav>
                                        <p:tav tm="100000">
                                          <p:val>
                                            <p:strVal val="#ppt_x"/>
                                          </p:val>
                                        </p:tav>
                                      </p:tavLst>
                                    </p:anim>
                                    <p:anim calcmode="lin" valueType="num">
                                      <p:cBhvr>
                                        <p:cTn id="7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8.33333E-7 -0.01459 L 0.4342 -0.11112 " pathEditMode="relative" rAng="0" ptsTypes="AA">
                                      <p:cBhvr>
                                        <p:cTn id="82" dur="2000" fill="hold"/>
                                        <p:tgtEl>
                                          <p:spTgt spid="15"/>
                                        </p:tgtEl>
                                        <p:attrNameLst>
                                          <p:attrName>ppt_x</p:attrName>
                                          <p:attrName>ppt_y</p:attrName>
                                        </p:attrNameLst>
                                      </p:cBhvr>
                                      <p:rCtr x="21701" y="-4838"/>
                                    </p:animMotion>
                                  </p:childTnLst>
                                </p:cTn>
                              </p:par>
                              <p:par>
                                <p:cTn id="83" presetID="6" presetClass="emph" presetSubtype="0" fill="hold" nodeType="withEffect">
                                  <p:stCondLst>
                                    <p:cond delay="0"/>
                                  </p:stCondLst>
                                  <p:childTnLst>
                                    <p:animScale>
                                      <p:cBhvr>
                                        <p:cTn id="84" dur="2000" fill="hold"/>
                                        <p:tgtEl>
                                          <p:spTgt spid="15"/>
                                        </p:tgtEl>
                                      </p:cBhvr>
                                      <p:by x="150000" y="150000"/>
                                    </p:animScale>
                                  </p:childTnLst>
                                </p:cTn>
                              </p:par>
                            </p:childTnLst>
                          </p:cTn>
                        </p:par>
                      </p:childTnLst>
                    </p:cTn>
                  </p:par>
                  <p:par>
                    <p:cTn id="85" fill="hold">
                      <p:stCondLst>
                        <p:cond delay="indefinite"/>
                      </p:stCondLst>
                      <p:childTnLst>
                        <p:par>
                          <p:cTn id="86" fill="hold">
                            <p:stCondLst>
                              <p:cond delay="0"/>
                            </p:stCondLst>
                            <p:childTnLst>
                              <p:par>
                                <p:cTn id="87" presetID="63" presetClass="path" presetSubtype="0" accel="50000" decel="50000" fill="hold" nodeType="clickEffect">
                                  <p:stCondLst>
                                    <p:cond delay="0"/>
                                  </p:stCondLst>
                                  <p:childTnLst>
                                    <p:animMotion origin="layout" path="M -1.38889E-6 0.00648 L 0.59323 0.17014 " pathEditMode="relative" rAng="0" ptsTypes="AA">
                                      <p:cBhvr>
                                        <p:cTn id="88" dur="2000" fill="hold"/>
                                        <p:tgtEl>
                                          <p:spTgt spid="14"/>
                                        </p:tgtEl>
                                        <p:attrNameLst>
                                          <p:attrName>ppt_x</p:attrName>
                                          <p:attrName>ppt_y</p:attrName>
                                        </p:attrNameLst>
                                      </p:cBhvr>
                                      <p:rCtr x="29653" y="8171"/>
                                    </p:animMotion>
                                  </p:childTnLst>
                                </p:cTn>
                              </p:par>
                              <p:par>
                                <p:cTn id="89" presetID="6" presetClass="emph" presetSubtype="0" fill="hold" nodeType="withEffect">
                                  <p:stCondLst>
                                    <p:cond delay="0"/>
                                  </p:stCondLst>
                                  <p:childTnLst>
                                    <p:animScale>
                                      <p:cBhvr>
                                        <p:cTn id="90" dur="2000" fill="hold"/>
                                        <p:tgtEl>
                                          <p:spTgt spid="14"/>
                                        </p:tgtEl>
                                      </p:cBhvr>
                                      <p:by x="150000" y="150000"/>
                                    </p:animScale>
                                  </p:childTnLst>
                                </p:cTn>
                              </p:par>
                            </p:childTnLst>
                          </p:cTn>
                        </p:par>
                      </p:childTnLst>
                    </p:cTn>
                  </p:par>
                  <p:par>
                    <p:cTn id="91" fill="hold">
                      <p:stCondLst>
                        <p:cond delay="indefinite"/>
                      </p:stCondLst>
                      <p:childTnLst>
                        <p:par>
                          <p:cTn id="92" fill="hold">
                            <p:stCondLst>
                              <p:cond delay="0"/>
                            </p:stCondLst>
                            <p:childTnLst>
                              <p:par>
                                <p:cTn id="93" presetID="63" presetClass="path" presetSubtype="0" accel="50000" decel="50000" fill="hold" nodeType="clickEffect">
                                  <p:stCondLst>
                                    <p:cond delay="0"/>
                                  </p:stCondLst>
                                  <p:childTnLst>
                                    <p:animMotion origin="layout" path="M -1.94444E-6 -0.01458 L 0.41962 -0.01111 " pathEditMode="relative" rAng="0" ptsTypes="AA">
                                      <p:cBhvr>
                                        <p:cTn id="94" dur="2000" fill="hold"/>
                                        <p:tgtEl>
                                          <p:spTgt spid="18"/>
                                        </p:tgtEl>
                                        <p:attrNameLst>
                                          <p:attrName>ppt_x</p:attrName>
                                          <p:attrName>ppt_y</p:attrName>
                                        </p:attrNameLst>
                                      </p:cBhvr>
                                      <p:rCtr x="20972" y="162"/>
                                    </p:animMotion>
                                  </p:childTnLst>
                                </p:cTn>
                              </p:par>
                            </p:childTnLst>
                          </p:cTn>
                        </p:par>
                      </p:childTnLst>
                    </p:cTn>
                  </p:par>
                  <p:par>
                    <p:cTn id="95" fill="hold">
                      <p:stCondLst>
                        <p:cond delay="indefinite"/>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0.02066 -0.01458 L 0.60035 -0.00763 " pathEditMode="relative" rAng="0" ptsTypes="AA">
                                      <p:cBhvr>
                                        <p:cTn id="98" dur="2000" fill="hold"/>
                                        <p:tgtEl>
                                          <p:spTgt spid="17"/>
                                        </p:tgtEl>
                                        <p:attrNameLst>
                                          <p:attrName>ppt_x</p:attrName>
                                          <p:attrName>ppt_y</p:attrName>
                                        </p:attrNameLst>
                                      </p:cBhvr>
                                      <p:rCtr x="28976" y="347"/>
                                    </p:animMotion>
                                  </p:childTnLst>
                                </p:cTn>
                              </p:par>
                            </p:childTnLst>
                          </p:cTn>
                        </p:par>
                      </p:childTnLst>
                    </p:cTn>
                  </p:par>
                  <p:par>
                    <p:cTn id="99" fill="hold">
                      <p:stCondLst>
                        <p:cond delay="indefinite"/>
                      </p:stCondLst>
                      <p:childTnLst>
                        <p:par>
                          <p:cTn id="100" fill="hold">
                            <p:stCondLst>
                              <p:cond delay="0"/>
                            </p:stCondLst>
                            <p:childTnLst>
                              <p:par>
                                <p:cTn id="101" presetID="63" presetClass="path" presetSubtype="0" accel="50000" decel="50000" fill="hold" nodeType="clickEffect">
                                  <p:stCondLst>
                                    <p:cond delay="0"/>
                                  </p:stCondLst>
                                  <p:childTnLst>
                                    <p:animMotion origin="layout" path="M -2.77778E-6 -0.01458 L 0.5566 -0.01064 " pathEditMode="relative" rAng="0" ptsTypes="AA">
                                      <p:cBhvr>
                                        <p:cTn id="102" dur="2000" fill="hold"/>
                                        <p:tgtEl>
                                          <p:spTgt spid="21"/>
                                        </p:tgtEl>
                                        <p:attrNameLst>
                                          <p:attrName>ppt_x</p:attrName>
                                          <p:attrName>ppt_y</p:attrName>
                                        </p:attrNameLst>
                                      </p:cBhvr>
                                      <p:rCtr x="27830" y="185"/>
                                    </p:animMotion>
                                  </p:childTnLst>
                                </p:cTn>
                              </p:par>
                            </p:childTnLst>
                          </p:cTn>
                        </p:par>
                      </p:childTnLst>
                    </p:cTn>
                  </p:par>
                  <p:par>
                    <p:cTn id="103" fill="hold">
                      <p:stCondLst>
                        <p:cond delay="indefinite"/>
                      </p:stCondLst>
                      <p:childTnLst>
                        <p:par>
                          <p:cTn id="104" fill="hold">
                            <p:stCondLst>
                              <p:cond delay="0"/>
                            </p:stCondLst>
                            <p:childTnLst>
                              <p:par>
                                <p:cTn id="105" presetID="63" presetClass="path" presetSubtype="0" accel="50000" decel="50000" fill="hold" nodeType="clickEffect">
                                  <p:stCondLst>
                                    <p:cond delay="0"/>
                                  </p:stCondLst>
                                  <p:childTnLst>
                                    <p:animMotion origin="layout" path="M -2.77778E-7 -0.00972 L 0.55816 0.02523 " pathEditMode="relative" rAng="0" ptsTypes="AA">
                                      <p:cBhvr>
                                        <p:cTn id="106" dur="2000" fill="hold"/>
                                        <p:tgtEl>
                                          <p:spTgt spid="19"/>
                                        </p:tgtEl>
                                        <p:attrNameLst>
                                          <p:attrName>ppt_x</p:attrName>
                                          <p:attrName>ppt_y</p:attrName>
                                        </p:attrNameLst>
                                      </p:cBhvr>
                                      <p:rCtr x="27899" y="1736"/>
                                    </p:animMotion>
                                  </p:childTnLst>
                                </p:cTn>
                              </p:par>
                              <p:par>
                                <p:cTn id="107" presetID="6" presetClass="emph" presetSubtype="0" fill="hold" nodeType="withEffect">
                                  <p:stCondLst>
                                    <p:cond delay="0"/>
                                  </p:stCondLst>
                                  <p:childTnLst>
                                    <p:animScale>
                                      <p:cBhvr>
                                        <p:cTn id="108"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80" y="146937"/>
            <a:ext cx="684772" cy="691980"/>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Xé, dán hoặc vẽ bức tranh có hình ngôi nhà.</a:t>
            </a:r>
            <a:endParaRPr lang="en-US" sz="24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978" t="3262" r="4167" b="2622"/>
          <a:stretch/>
        </p:blipFill>
        <p:spPr>
          <a:xfrm>
            <a:off x="1378040" y="1155877"/>
            <a:ext cx="6387921" cy="4159876"/>
          </a:xfrm>
          <a:prstGeom prst="rect">
            <a:avLst/>
          </a:prstGeom>
        </p:spPr>
      </p:pic>
      <p:sp>
        <p:nvSpPr>
          <p:cNvPr id="5" name="Rectangle 4"/>
          <p:cNvSpPr/>
          <p:nvPr/>
        </p:nvSpPr>
        <p:spPr>
          <a:xfrm>
            <a:off x="1815921" y="5679580"/>
            <a:ext cx="5550793" cy="51515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Arial" panose="020B0604020202020204" pitchFamily="34" charset="0"/>
                <a:cs typeface="Arial" panose="020B0604020202020204" pitchFamily="34" charset="0"/>
              </a:rPr>
              <a:t>Nhà em, </a:t>
            </a:r>
            <a:r>
              <a:rPr lang="en-US" sz="2400" i="1" dirty="0" smtClean="0">
                <a:latin typeface="Arial" panose="020B0604020202020204" pitchFamily="34" charset="0"/>
                <a:cs typeface="Arial" panose="020B0604020202020204" pitchFamily="34" charset="0"/>
              </a:rPr>
              <a:t>tranh xé dán, Minh Hoàng</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586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4"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7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16" presetClass="entr" presetSubtype="21" fill="hold" grpId="0" nodeType="with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80" y="146937"/>
            <a:ext cx="684772" cy="691980"/>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Xé, dán hoặc vẽ bức tranh có hình ngôi nhà.</a:t>
            </a:r>
            <a:endParaRPr lang="en-US" sz="24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951" t="2975" r="3416" b="1519"/>
          <a:stretch/>
        </p:blipFill>
        <p:spPr>
          <a:xfrm>
            <a:off x="785611" y="1194514"/>
            <a:ext cx="7495505" cy="4134118"/>
          </a:xfrm>
          <a:prstGeom prst="rect">
            <a:avLst/>
          </a:prstGeom>
        </p:spPr>
      </p:pic>
      <p:sp>
        <p:nvSpPr>
          <p:cNvPr id="5" name="Rectangle 4"/>
          <p:cNvSpPr/>
          <p:nvPr/>
        </p:nvSpPr>
        <p:spPr>
          <a:xfrm>
            <a:off x="798490" y="5640945"/>
            <a:ext cx="7328079" cy="4507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Arial" panose="020B0604020202020204" pitchFamily="34" charset="0"/>
                <a:cs typeface="Arial" panose="020B0604020202020204" pitchFamily="34" charset="0"/>
              </a:rPr>
              <a:t>Ngôi nhà có mái nhọn, </a:t>
            </a:r>
            <a:r>
              <a:rPr lang="en-US" sz="2400" i="1" dirty="0" smtClean="0">
                <a:latin typeface="Arial" panose="020B0604020202020204" pitchFamily="34" charset="0"/>
                <a:cs typeface="Arial" panose="020B0604020202020204" pitchFamily="34" charset="0"/>
              </a:rPr>
              <a:t>tranh sáp màu, Hoàng Nam</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119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80" y="146937"/>
            <a:ext cx="684771" cy="691980"/>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Trả lời câu hỏi:</a:t>
            </a:r>
          </a:p>
        </p:txBody>
      </p:sp>
      <p:sp>
        <p:nvSpPr>
          <p:cNvPr id="4" name="Rectangle 3"/>
          <p:cNvSpPr/>
          <p:nvPr/>
        </p:nvSpPr>
        <p:spPr>
          <a:xfrm>
            <a:off x="1519707" y="2778617"/>
            <a:ext cx="6104586" cy="13007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smtClean="0">
                <a:latin typeface="Arial" panose="020B0604020202020204" pitchFamily="34" charset="0"/>
                <a:cs typeface="Arial" panose="020B0604020202020204" pitchFamily="34" charset="0"/>
              </a:rPr>
              <a:t>Em kể tên các hình, </a:t>
            </a:r>
            <a:r>
              <a:rPr lang="en-US" sz="2800" b="1" i="1" smtClean="0">
                <a:latin typeface="Arial" panose="020B0604020202020204" pitchFamily="34" charset="0"/>
                <a:cs typeface="Arial" panose="020B0604020202020204" pitchFamily="34" charset="0"/>
              </a:rPr>
              <a:t>màu </a:t>
            </a:r>
          </a:p>
          <a:p>
            <a:pPr algn="ctr"/>
            <a:r>
              <a:rPr lang="en-US" sz="2800" b="1" i="1" smtClean="0">
                <a:latin typeface="Arial" panose="020B0604020202020204" pitchFamily="34" charset="0"/>
                <a:cs typeface="Arial" panose="020B0604020202020204" pitchFamily="34" charset="0"/>
              </a:rPr>
              <a:t>có trong các </a:t>
            </a:r>
            <a:r>
              <a:rPr lang="en-US" sz="2800" b="1" i="1" dirty="0" smtClean="0">
                <a:latin typeface="Arial" panose="020B0604020202020204" pitchFamily="34" charset="0"/>
                <a:cs typeface="Arial" panose="020B0604020202020204" pitchFamily="34" charset="0"/>
              </a:rPr>
              <a:t>bức tranh đã vẽ?</a:t>
            </a:r>
            <a:endParaRPr lang="en-US" sz="2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9300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8" presetClass="emph" presetSubtype="0" fill="hold" nodeType="withEffect">
                                  <p:stCondLst>
                                    <p:cond delay="500"/>
                                  </p:stCondLst>
                                  <p:childTnLst>
                                    <p:animRot by="21600000">
                                      <p:cBhvr>
                                        <p:cTn id="12" dur="2000" fill="hold"/>
                                        <p:tgtEl>
                                          <p:spTgt spid="2"/>
                                        </p:tgtEl>
                                        <p:attrNameLst>
                                          <p:attrName>r</p:attrName>
                                        </p:attrNameLst>
                                      </p:cBhvr>
                                    </p:animRot>
                                  </p:childTnLst>
                                </p:cTn>
                              </p:par>
                              <p:par>
                                <p:cTn id="13" presetID="22" presetClass="entr" presetSubtype="8" fill="hold" grpId="0" nodeType="with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2000"/>
                                        <p:tgtEl>
                                          <p:spTgt spid="4">
                                            <p:txEl>
                                              <p:pRg st="0" end="0"/>
                                            </p:txEl>
                                          </p:spTgt>
                                        </p:tgtEl>
                                      </p:cBhvr>
                                    </p:animEffect>
                                  </p:childTnLst>
                                </p:cTn>
                              </p:par>
                              <p:par>
                                <p:cTn id="21" presetID="22" presetClass="entr" presetSubtype="8" fill="hold" nodeType="withEffect">
                                  <p:stCondLst>
                                    <p:cond delay="150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096" t="7924" r="3935" b="14400"/>
          <a:stretch/>
        </p:blipFill>
        <p:spPr>
          <a:xfrm>
            <a:off x="6272011" y="1025405"/>
            <a:ext cx="2145781" cy="21292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80" y="146937"/>
            <a:ext cx="684771" cy="691979"/>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trao đổi với bạn về đồ vật có dạng </a:t>
            </a:r>
          </a:p>
          <a:p>
            <a:r>
              <a:rPr lang="en-US" sz="2400" b="1" dirty="0" smtClean="0">
                <a:latin typeface="Arial" panose="020B0604020202020204" pitchFamily="34" charset="0"/>
                <a:cs typeface="Arial" panose="020B0604020202020204" pitchFamily="34" charset="0"/>
              </a:rPr>
              <a:t>khối hộp.</a:t>
            </a:r>
          </a:p>
        </p:txBody>
      </p:sp>
      <p:sp>
        <p:nvSpPr>
          <p:cNvPr id="5" name="Rectangle 4"/>
          <p:cNvSpPr/>
          <p:nvPr/>
        </p:nvSpPr>
        <p:spPr>
          <a:xfrm>
            <a:off x="4345655" y="2486588"/>
            <a:ext cx="2100866" cy="4166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i="1" dirty="0" smtClean="0">
                <a:latin typeface="Arial" panose="020B0604020202020204" pitchFamily="34" charset="0"/>
                <a:cs typeface="Arial" panose="020B0604020202020204" pitchFamily="34" charset="0"/>
              </a:rPr>
              <a:t>Khối hộp vuông</a:t>
            </a:r>
            <a:endParaRPr lang="en-US" sz="2000" i="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342900" y="1894832"/>
            <a:ext cx="2329955" cy="3238590"/>
          </a:xfrm>
          <a:prstGeom prst="rect">
            <a:avLst/>
          </a:prstGeom>
        </p:spPr>
      </p:pic>
      <p:sp>
        <p:nvSpPr>
          <p:cNvPr id="7" name="Rectangle 6"/>
          <p:cNvSpPr/>
          <p:nvPr/>
        </p:nvSpPr>
        <p:spPr>
          <a:xfrm>
            <a:off x="1306240" y="5210997"/>
            <a:ext cx="3039415" cy="51515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smtClean="0">
                <a:latin typeface="Arial" panose="020B0604020202020204" pitchFamily="34" charset="0"/>
                <a:cs typeface="Arial" panose="020B0604020202020204" pitchFamily="34" charset="0"/>
              </a:rPr>
              <a:t>Khối hộp chữ nhật</a:t>
            </a:r>
            <a:endParaRPr lang="en-US" sz="2400" i="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744" t="12225" r="5926" b="1960"/>
          <a:stretch/>
        </p:blipFill>
        <p:spPr>
          <a:xfrm>
            <a:off x="2696289" y="3370358"/>
            <a:ext cx="2240158" cy="1631079"/>
          </a:xfrm>
          <a:prstGeom prst="rect">
            <a:avLst/>
          </a:prstGeom>
        </p:spPr>
      </p:pic>
    </p:spTree>
    <p:extLst>
      <p:ext uri="{BB962C8B-B14F-4D97-AF65-F5344CB8AC3E}">
        <p14:creationId xmlns:p14="http://schemas.microsoft.com/office/powerpoint/2010/main" val="2615871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7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000"/>
                                        <p:tgtEl>
                                          <p:spTgt spid="3">
                                            <p:txEl>
                                              <p:pRg st="0" end="0"/>
                                            </p:txEl>
                                          </p:spTgt>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ox(in)">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in)">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ox(in)">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80" y="154107"/>
            <a:ext cx="739221" cy="731520"/>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nhận biết các khối khác nhau của ngôi</a:t>
            </a:r>
          </a:p>
          <a:p>
            <a:r>
              <a:rPr lang="en-US" sz="2400" b="1" dirty="0" smtClean="0">
                <a:latin typeface="Arial" panose="020B0604020202020204" pitchFamily="34" charset="0"/>
                <a:cs typeface="Arial" panose="020B0604020202020204" pitchFamily="34" charset="0"/>
              </a:rPr>
              <a:t>nhà bằng đất nặn.</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416" t="3369" r="5947" b="9507"/>
          <a:stretch/>
        </p:blipFill>
        <p:spPr>
          <a:xfrm>
            <a:off x="542184" y="2498514"/>
            <a:ext cx="1276118" cy="2486880"/>
          </a:xfrm>
          <a:prstGeom prst="rect">
            <a:avLst/>
          </a:prstGeom>
        </p:spPr>
      </p:pic>
      <p:sp>
        <p:nvSpPr>
          <p:cNvPr id="7" name="Rectangle 6"/>
          <p:cNvSpPr/>
          <p:nvPr/>
        </p:nvSpPr>
        <p:spPr>
          <a:xfrm>
            <a:off x="380800" y="5269385"/>
            <a:ext cx="1894427" cy="51515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spc="-50" dirty="0" smtClean="0">
                <a:latin typeface="Arial" panose="020B0604020202020204" pitchFamily="34" charset="0"/>
                <a:cs typeface="Arial" panose="020B0604020202020204" pitchFamily="34" charset="0"/>
              </a:rPr>
              <a:t>Nhà hai tầng, </a:t>
            </a:r>
          </a:p>
          <a:p>
            <a:pPr algn="ctr"/>
            <a:r>
              <a:rPr lang="en-US" i="1" spc="-50" dirty="0" smtClean="0">
                <a:latin typeface="Arial" panose="020B0604020202020204" pitchFamily="34" charset="0"/>
                <a:cs typeface="Arial" panose="020B0604020202020204" pitchFamily="34" charset="0"/>
              </a:rPr>
              <a:t>đất nặn, Mai Lan</a:t>
            </a:r>
            <a:endParaRPr lang="en-US" i="1" spc="-50" dirty="0">
              <a:latin typeface="Arial" panose="020B0604020202020204" pitchFamily="34" charset="0"/>
              <a:cs typeface="Arial" panose="020B0604020202020204" pitchFamily="34" charset="0"/>
            </a:endParaRPr>
          </a:p>
        </p:txBody>
      </p:sp>
      <p:sp>
        <p:nvSpPr>
          <p:cNvPr id="8" name="Rectangle 7"/>
          <p:cNvSpPr/>
          <p:nvPr/>
        </p:nvSpPr>
        <p:spPr>
          <a:xfrm>
            <a:off x="2275227" y="5305233"/>
            <a:ext cx="2221498" cy="51515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spc="-50" dirty="0">
                <a:latin typeface="Arial" panose="020B0604020202020204" pitchFamily="34" charset="0"/>
                <a:cs typeface="Arial" panose="020B0604020202020204" pitchFamily="34" charset="0"/>
              </a:rPr>
              <a:t>Ngôi nhà mái đỏ,</a:t>
            </a:r>
          </a:p>
          <a:p>
            <a:pPr algn="ctr"/>
            <a:r>
              <a:rPr lang="en-US" i="1" spc="-50" dirty="0">
                <a:latin typeface="Arial" panose="020B0604020202020204" pitchFamily="34" charset="0"/>
                <a:cs typeface="Arial" panose="020B0604020202020204" pitchFamily="34" charset="0"/>
              </a:rPr>
              <a:t>đất nặn, Nam Khánh</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1667" r="5000" b="8210"/>
          <a:stretch/>
        </p:blipFill>
        <p:spPr>
          <a:xfrm>
            <a:off x="2402687" y="2755546"/>
            <a:ext cx="1449686" cy="2229848"/>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5797" t="8955" b="7299"/>
          <a:stretch/>
        </p:blipFill>
        <p:spPr>
          <a:xfrm>
            <a:off x="4496725" y="2930460"/>
            <a:ext cx="1146400" cy="2054934"/>
          </a:xfrm>
          <a:prstGeom prst="rect">
            <a:avLst/>
          </a:prstGeom>
        </p:spPr>
      </p:pic>
      <p:sp>
        <p:nvSpPr>
          <p:cNvPr id="11" name="Rectangle 10"/>
          <p:cNvSpPr/>
          <p:nvPr/>
        </p:nvSpPr>
        <p:spPr>
          <a:xfrm>
            <a:off x="4496725" y="5269385"/>
            <a:ext cx="1951460" cy="58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spc="-50" dirty="0" smtClean="0">
                <a:latin typeface="Arial" panose="020B0604020202020204" pitchFamily="34" charset="0"/>
                <a:cs typeface="Arial" panose="020B0604020202020204" pitchFamily="34" charset="0"/>
              </a:rPr>
              <a:t>Ngôi nhà, </a:t>
            </a:r>
          </a:p>
          <a:p>
            <a:pPr algn="ctr"/>
            <a:r>
              <a:rPr lang="en-US" i="1" spc="-50" dirty="0" smtClean="0">
                <a:latin typeface="Arial" panose="020B0604020202020204" pitchFamily="34" charset="0"/>
                <a:cs typeface="Arial" panose="020B0604020202020204" pitchFamily="34" charset="0"/>
              </a:rPr>
              <a:t>Đất nặn, Bảo Anh</a:t>
            </a:r>
            <a:endParaRPr lang="en-US" i="1" spc="-5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1152" y="1202151"/>
            <a:ext cx="2341812" cy="3793470"/>
          </a:xfrm>
          <a:prstGeom prst="rect">
            <a:avLst/>
          </a:prstGeom>
        </p:spPr>
      </p:pic>
      <p:sp>
        <p:nvSpPr>
          <p:cNvPr id="13" name="Rectangle 12"/>
          <p:cNvSpPr/>
          <p:nvPr/>
        </p:nvSpPr>
        <p:spPr>
          <a:xfrm>
            <a:off x="6516882" y="5281775"/>
            <a:ext cx="2115211" cy="58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spc="-50" dirty="0" smtClean="0">
                <a:latin typeface="Arial" panose="020B0604020202020204" pitchFamily="34" charset="0"/>
                <a:cs typeface="Arial" panose="020B0604020202020204" pitchFamily="34" charset="0"/>
              </a:rPr>
              <a:t>Nhà có ống khói,</a:t>
            </a:r>
          </a:p>
          <a:p>
            <a:pPr algn="ctr"/>
            <a:r>
              <a:rPr lang="en-US" i="1" spc="-50" dirty="0" smtClean="0">
                <a:latin typeface="Arial" panose="020B0604020202020204" pitchFamily="34" charset="0"/>
                <a:cs typeface="Arial" panose="020B0604020202020204" pitchFamily="34" charset="0"/>
              </a:rPr>
              <a:t>đất nặn, Bảo Trang</a:t>
            </a:r>
            <a:endParaRPr lang="en-US" i="1" spc="-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287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000"/>
                                        <p:tgtEl>
                                          <p:spTgt spid="3">
                                            <p:txEl>
                                              <p:pRg st="0" end="0"/>
                                            </p:txEl>
                                          </p:spTgt>
                                        </p:tgtEl>
                                      </p:cBhvr>
                                    </p:animEffect>
                                  </p:childTnLst>
                                </p:cTn>
                              </p:par>
                              <p:par>
                                <p:cTn id="12" presetID="22" presetClass="entr" presetSubtype="8" fill="hold" grpId="0" nodeType="withEffect">
                                  <p:stCondLst>
                                    <p:cond delay="22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75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1000"/>
                                        <p:tgtEl>
                                          <p:spTgt spid="7"/>
                                        </p:tgtEl>
                                      </p:cBhvr>
                                    </p:animEffect>
                                  </p:childTnLst>
                                </p:cTn>
                              </p:par>
                            </p:childTnLst>
                          </p:cTn>
                        </p:par>
                        <p:par>
                          <p:cTn id="25" fill="hold">
                            <p:stCondLst>
                              <p:cond delay="1750"/>
                            </p:stCondLst>
                            <p:childTnLst>
                              <p:par>
                                <p:cTn id="26" presetID="42"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750"/>
                            </p:stCondLst>
                            <p:childTnLst>
                              <p:par>
                                <p:cTn id="32" presetID="16" presetClass="entr" presetSubtype="21"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1000"/>
                                        <p:tgtEl>
                                          <p:spTgt spid="8"/>
                                        </p:tgtEl>
                                      </p:cBhvr>
                                    </p:animEffect>
                                  </p:childTnLst>
                                </p:cTn>
                              </p:par>
                            </p:childTnLst>
                          </p:cTn>
                        </p:par>
                        <p:par>
                          <p:cTn id="35" fill="hold">
                            <p:stCondLst>
                              <p:cond delay="3750"/>
                            </p:stCondLst>
                            <p:childTnLst>
                              <p:par>
                                <p:cTn id="36" presetID="42"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16" presetClass="entr" presetSubtype="21" fill="hold" grpId="0" nodeType="withEffect">
                                  <p:stCondLst>
                                    <p:cond delay="75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1000"/>
                                        <p:tgtEl>
                                          <p:spTgt spid="11"/>
                                        </p:tgtEl>
                                      </p:cBhvr>
                                    </p:animEffect>
                                  </p:childTnLst>
                                </p:cTn>
                              </p:par>
                            </p:childTnLst>
                          </p:cTn>
                        </p:par>
                        <p:par>
                          <p:cTn id="44" fill="hold">
                            <p:stCondLst>
                              <p:cond delay="5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16" presetClass="entr" presetSubtype="21" fill="hold" grpId="0" nodeType="withEffect">
                                  <p:stCondLst>
                                    <p:cond delay="40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47" y="154108"/>
            <a:ext cx="677637" cy="677637"/>
          </a:xfrm>
          <a:prstGeom prst="rect">
            <a:avLst/>
          </a:prstGeom>
        </p:spPr>
      </p:pic>
      <p:sp>
        <p:nvSpPr>
          <p:cNvPr id="3" name="TextBox 2"/>
          <p:cNvSpPr txBox="1"/>
          <p:nvPr/>
        </p:nvSpPr>
        <p:spPr>
          <a:xfrm>
            <a:off x="872314" y="372913"/>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nói với các bạn cách nặn ngôi nhà.</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99" t="4410" r="1392" b="3848"/>
          <a:stretch/>
        </p:blipFill>
        <p:spPr>
          <a:xfrm>
            <a:off x="553790" y="1815921"/>
            <a:ext cx="3606084" cy="333562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034" r="1876" b="2331"/>
          <a:stretch/>
        </p:blipFill>
        <p:spPr>
          <a:xfrm>
            <a:off x="4984133" y="1468192"/>
            <a:ext cx="3606084" cy="3683357"/>
          </a:xfrm>
          <a:prstGeom prst="rect">
            <a:avLst/>
          </a:prstGeom>
        </p:spPr>
      </p:pic>
      <p:sp>
        <p:nvSpPr>
          <p:cNvPr id="9" name="Right Arrow 8"/>
          <p:cNvSpPr/>
          <p:nvPr/>
        </p:nvSpPr>
        <p:spPr>
          <a:xfrm>
            <a:off x="4372381" y="3309870"/>
            <a:ext cx="399245" cy="759853"/>
          </a:xfrm>
          <a:prstGeom prst="rightArrow">
            <a:avLst/>
          </a:prstGeom>
          <a:ln>
            <a:solidFill>
              <a:srgbClr val="FDE9D4"/>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80492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47" y="154108"/>
            <a:ext cx="677637" cy="677637"/>
          </a:xfrm>
          <a:prstGeom prst="rect">
            <a:avLst/>
          </a:prstGeom>
        </p:spPr>
      </p:pic>
      <p:sp>
        <p:nvSpPr>
          <p:cNvPr id="3" name="TextBox 2"/>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Tập nặn ngôi nhà và cùng bạn sắp sếp các sản</a:t>
            </a:r>
          </a:p>
          <a:p>
            <a:r>
              <a:rPr lang="en-US" sz="2400" b="1" dirty="0" smtClean="0">
                <a:latin typeface="Arial" panose="020B0604020202020204" pitchFamily="34" charset="0"/>
                <a:cs typeface="Arial" panose="020B0604020202020204" pitchFamily="34" charset="0"/>
              </a:rPr>
              <a:t>phẩm theo ý thích.</a:t>
            </a:r>
          </a:p>
        </p:txBody>
      </p:sp>
      <p:sp>
        <p:nvSpPr>
          <p:cNvPr id="7" name="Rectangle 6"/>
          <p:cNvSpPr/>
          <p:nvPr/>
        </p:nvSpPr>
        <p:spPr>
          <a:xfrm>
            <a:off x="1300767" y="5409129"/>
            <a:ext cx="6542467" cy="70833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smtClean="0">
                <a:latin typeface="Arial" panose="020B0604020202020204" pitchFamily="34" charset="0"/>
                <a:cs typeface="Arial" panose="020B0604020202020204" pitchFamily="34" charset="0"/>
              </a:rPr>
              <a:t>Sắp xếp các ngôi nhà đất nặn</a:t>
            </a:r>
            <a:r>
              <a:rPr lang="en-US" sz="2200" b="1" i="1" dirty="0" smtClean="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Bảo Anh, Gia Hân, Tuệ Anh, An Trang, Hương Giang, Trần Quân</a:t>
            </a:r>
            <a:endParaRPr lang="en-US" sz="2200"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882" y="2051609"/>
            <a:ext cx="8166471" cy="3215852"/>
          </a:xfrm>
          <a:prstGeom prst="ellipse">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319" y="1196344"/>
            <a:ext cx="2358980" cy="282730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384"/>
          <a:stretch/>
        </p:blipFill>
        <p:spPr>
          <a:xfrm>
            <a:off x="5680709" y="702829"/>
            <a:ext cx="1288209" cy="309031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7778" y="1226038"/>
            <a:ext cx="1623159" cy="342460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31448">
            <a:off x="3940605" y="1485879"/>
            <a:ext cx="1959565" cy="3108808"/>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8076" y="3169073"/>
            <a:ext cx="1733924" cy="180640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02235" y="1196344"/>
            <a:ext cx="1821122" cy="1882007"/>
          </a:xfrm>
          <a:prstGeom prst="rect">
            <a:avLst/>
          </a:prstGeom>
        </p:spPr>
      </p:pic>
    </p:spTree>
    <p:extLst>
      <p:ext uri="{BB962C8B-B14F-4D97-AF65-F5344CB8AC3E}">
        <p14:creationId xmlns:p14="http://schemas.microsoft.com/office/powerpoint/2010/main" val="2770899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2"/>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2000"/>
                                        <p:tgtEl>
                                          <p:spTgt spid="3">
                                            <p:txEl>
                                              <p:pRg st="0" end="0"/>
                                            </p:txEl>
                                          </p:spTgt>
                                        </p:tgtEl>
                                      </p:cBhvr>
                                    </p:animEffect>
                                  </p:childTnLst>
                                </p:cTn>
                              </p:par>
                              <p:par>
                                <p:cTn id="12" presetID="22" presetClass="entr" presetSubtype="8" fill="hold" grpId="0" nodeType="withEffect">
                                  <p:stCondLst>
                                    <p:cond delay="27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42" presetClass="path" presetSubtype="0" accel="50000" decel="50000" fill="hold" nodeType="withEffect">
                                  <p:stCondLst>
                                    <p:cond delay="0"/>
                                  </p:stCondLst>
                                  <p:childTnLst>
                                    <p:animMotion origin="layout" path="M 0.01129 -0.58149 L 0.00157 0.00208 " pathEditMode="relative" rAng="0" ptsTypes="AA">
                                      <p:cBhvr>
                                        <p:cTn id="32" dur="1500" fill="hold"/>
                                        <p:tgtEl>
                                          <p:spTgt spid="5"/>
                                        </p:tgtEl>
                                        <p:attrNameLst>
                                          <p:attrName>ppt_x</p:attrName>
                                          <p:attrName>ppt_y</p:attrName>
                                        </p:attrNameLst>
                                      </p:cBhvr>
                                      <p:rCtr x="-486" y="29167"/>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42" presetClass="path" presetSubtype="0" accel="50000" decel="50000" fill="hold" nodeType="withEffect">
                                  <p:stCondLst>
                                    <p:cond delay="0"/>
                                  </p:stCondLst>
                                  <p:childTnLst>
                                    <p:animMotion origin="layout" path="M 0.00434 -0.4868 L 8.33333E-7 -1.85185E-6 " pathEditMode="relative" rAng="0" ptsTypes="AA">
                                      <p:cBhvr>
                                        <p:cTn id="38" dur="1500" fill="hold"/>
                                        <p:tgtEl>
                                          <p:spTgt spid="12"/>
                                        </p:tgtEl>
                                        <p:attrNameLst>
                                          <p:attrName>ppt_x</p:attrName>
                                          <p:attrName>ppt_y</p:attrName>
                                        </p:attrNameLst>
                                      </p:cBhvr>
                                      <p:rCtr x="87" y="24468"/>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0.02448 -0.66736 L 8.33333E-7 4.44444E-6 " pathEditMode="relative" rAng="0" ptsTypes="AA">
                                      <p:cBhvr>
                                        <p:cTn id="44" dur="1500" fill="hold"/>
                                        <p:tgtEl>
                                          <p:spTgt spid="11"/>
                                        </p:tgtEl>
                                        <p:attrNameLst>
                                          <p:attrName>ppt_x</p:attrName>
                                          <p:attrName>ppt_y</p:attrName>
                                        </p:attrNameLst>
                                      </p:cBhvr>
                                      <p:rCtr x="-1510" y="33009"/>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42" presetClass="path" presetSubtype="0" accel="50000" decel="50000" fill="hold" nodeType="withEffect">
                                  <p:stCondLst>
                                    <p:cond delay="0"/>
                                  </p:stCondLst>
                                  <p:childTnLst>
                                    <p:animMotion origin="layout" path="M 0.01059 -0.65023 L -8.33333E-7 2.96296E-6 " pathEditMode="relative" rAng="0" ptsTypes="AA">
                                      <p:cBhvr>
                                        <p:cTn id="50" dur="1500" fill="hold"/>
                                        <p:tgtEl>
                                          <p:spTgt spid="10"/>
                                        </p:tgtEl>
                                        <p:attrNameLst>
                                          <p:attrName>ppt_x</p:attrName>
                                          <p:attrName>ppt_y</p:attrName>
                                        </p:attrNameLst>
                                      </p:cBhvr>
                                      <p:rCtr x="-538" y="32500"/>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0.01493 -0.47709 L 3.33333E-6 2.22222E-6 " pathEditMode="relative" rAng="0" ptsTypes="AA">
                                      <p:cBhvr>
                                        <p:cTn id="56" dur="1500" fill="hold"/>
                                        <p:tgtEl>
                                          <p:spTgt spid="8"/>
                                        </p:tgtEl>
                                        <p:attrNameLst>
                                          <p:attrName>ppt_x</p:attrName>
                                          <p:attrName>ppt_y</p:attrName>
                                        </p:attrNameLst>
                                      </p:cBhvr>
                                      <p:rCtr x="-747" y="23843"/>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42" presetClass="path" presetSubtype="0" accel="50000" decel="50000" fill="hold" nodeType="withEffect">
                                  <p:stCondLst>
                                    <p:cond delay="0"/>
                                  </p:stCondLst>
                                  <p:childTnLst>
                                    <p:animMotion origin="layout" path="M 0.01996 -0.6375 L 2.22222E-6 3.7037E-6 " pathEditMode="relative" rAng="0" ptsTypes="AA">
                                      <p:cBhvr>
                                        <p:cTn id="62" dur="1500" fill="hold"/>
                                        <p:tgtEl>
                                          <p:spTgt spid="9"/>
                                        </p:tgtEl>
                                        <p:attrNameLst>
                                          <p:attrName>ppt_x</p:attrName>
                                          <p:attrName>ppt_y</p:attrName>
                                        </p:attrNameLst>
                                      </p:cBhvr>
                                      <p:rCtr x="-747" y="3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03020" y="360034"/>
            <a:ext cx="6251229" cy="6056836"/>
            <a:chOff x="1303020" y="360034"/>
            <a:chExt cx="6251229" cy="6056836"/>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020" y="360034"/>
              <a:ext cx="6251229" cy="330023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4365" y="3742250"/>
              <a:ext cx="2153961" cy="267462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0347" y="3792229"/>
              <a:ext cx="3913902" cy="2574662"/>
            </a:xfrm>
            <a:prstGeom prst="rect">
              <a:avLst/>
            </a:prstGeom>
          </p:spPr>
        </p:pic>
      </p:grpSp>
      <p:sp>
        <p:nvSpPr>
          <p:cNvPr id="5" name="TextBox 4"/>
          <p:cNvSpPr txBox="1"/>
          <p:nvPr/>
        </p:nvSpPr>
        <p:spPr>
          <a:xfrm>
            <a:off x="872314" y="360034"/>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kể tên các bộ phận của ngôi nhà.</a:t>
            </a:r>
            <a:endParaRPr lang="en-US" sz="24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938" y="173900"/>
            <a:ext cx="731520" cy="731520"/>
          </a:xfrm>
          <a:prstGeom prst="rect">
            <a:avLst/>
          </a:prstGeom>
        </p:spPr>
      </p:pic>
    </p:spTree>
    <p:extLst>
      <p:ext uri="{BB962C8B-B14F-4D97-AF65-F5344CB8AC3E}">
        <p14:creationId xmlns:p14="http://schemas.microsoft.com/office/powerpoint/2010/main" val="1765167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9"/>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82" y="3459977"/>
            <a:ext cx="8809150" cy="2227556"/>
          </a:xfrm>
          <a:prstGeom prst="rect">
            <a:avLst/>
          </a:prstGeom>
        </p:spPr>
      </p:pic>
      <p:grpSp>
        <p:nvGrpSpPr>
          <p:cNvPr id="5" name="Group 4"/>
          <p:cNvGrpSpPr/>
          <p:nvPr/>
        </p:nvGrpSpPr>
        <p:grpSpPr>
          <a:xfrm>
            <a:off x="276894" y="875764"/>
            <a:ext cx="8255358" cy="3598037"/>
            <a:chOff x="276894" y="875764"/>
            <a:chExt cx="8255358" cy="359803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880" t="16561" r="5192" b="10726"/>
            <a:stretch/>
          </p:blipFill>
          <p:spPr>
            <a:xfrm>
              <a:off x="1712890" y="875764"/>
              <a:ext cx="2099257" cy="12621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94" y="1403802"/>
              <a:ext cx="8255358" cy="3069999"/>
            </a:xfrm>
            <a:prstGeom prst="rect">
              <a:avLst/>
            </a:prstGeom>
          </p:spPr>
        </p:pic>
      </p:grpSp>
    </p:spTree>
    <p:extLst>
      <p:ext uri="{BB962C8B-B14F-4D97-AF65-F5344CB8AC3E}">
        <p14:creationId xmlns:p14="http://schemas.microsoft.com/office/powerpoint/2010/main" val="86963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46" y="5697"/>
            <a:ext cx="9138908" cy="683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676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2314" y="360034"/>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kể tên các bộ phận của ngôi nhà.</a:t>
            </a:r>
            <a:endParaRPr lang="en-US" sz="24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14" y="1205309"/>
            <a:ext cx="7302695" cy="4293967"/>
          </a:xfrm>
          <a:prstGeom prst="rect">
            <a:avLst/>
          </a:prstGeom>
        </p:spPr>
      </p:pic>
      <p:sp>
        <p:nvSpPr>
          <p:cNvPr id="7" name="Rectangle 6"/>
          <p:cNvSpPr/>
          <p:nvPr/>
        </p:nvSpPr>
        <p:spPr>
          <a:xfrm>
            <a:off x="1848119" y="5821251"/>
            <a:ext cx="5447763" cy="4378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smtClean="0">
                <a:latin typeface="Arial" panose="020B0604020202020204" pitchFamily="34" charset="0"/>
                <a:cs typeface="Arial" panose="020B0604020202020204" pitchFamily="34" charset="0"/>
              </a:rPr>
              <a:t>Nhà ven hồ Tây, Hà Nội. </a:t>
            </a:r>
            <a:r>
              <a:rPr lang="en-US" sz="2200" dirty="0" smtClean="0">
                <a:latin typeface="Arial" panose="020B0604020202020204" pitchFamily="34" charset="0"/>
                <a:cs typeface="Arial" panose="020B0604020202020204" pitchFamily="34" charset="0"/>
              </a:rPr>
              <a:t>Ảnh: Đức Minh</a:t>
            </a:r>
            <a:endParaRPr lang="en-US" sz="22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38" y="173900"/>
            <a:ext cx="731520" cy="731520"/>
          </a:xfrm>
          <a:prstGeom prst="rect">
            <a:avLst/>
          </a:prstGeom>
        </p:spPr>
      </p:pic>
    </p:spTree>
    <p:extLst>
      <p:ext uri="{BB962C8B-B14F-4D97-AF65-F5344CB8AC3E}">
        <p14:creationId xmlns:p14="http://schemas.microsoft.com/office/powerpoint/2010/main" val="1275341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2314" y="360034"/>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kể tên các bộ phận của ngôi nhà.</a:t>
            </a:r>
            <a:endParaRPr lang="en-US" sz="24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982639" y="1146412"/>
            <a:ext cx="7192370" cy="4339987"/>
          </a:xfrm>
          <a:prstGeom prst="rect">
            <a:avLst/>
          </a:prstGeom>
        </p:spPr>
      </p:pic>
      <p:sp>
        <p:nvSpPr>
          <p:cNvPr id="8" name="Rectangle 7"/>
          <p:cNvSpPr/>
          <p:nvPr/>
        </p:nvSpPr>
        <p:spPr>
          <a:xfrm>
            <a:off x="2410174" y="5808372"/>
            <a:ext cx="4159876" cy="47651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Arial" panose="020B0604020202020204" pitchFamily="34" charset="0"/>
                <a:cs typeface="Arial" panose="020B0604020202020204" pitchFamily="34" charset="0"/>
              </a:rPr>
              <a:t>Ngôi nhà vùng miền núi</a:t>
            </a:r>
            <a:r>
              <a:rPr lang="en-US" sz="2400" dirty="0" smtClean="0">
                <a:latin typeface="Arial" panose="020B0604020202020204" pitchFamily="34" charset="0"/>
                <a:cs typeface="Arial" panose="020B0604020202020204" pitchFamily="34" charset="0"/>
              </a:rPr>
              <a:t>.</a:t>
            </a:r>
          </a:p>
          <a:p>
            <a:pPr algn="ctr"/>
            <a:r>
              <a:rPr lang="en-US" sz="2400" dirty="0" smtClean="0">
                <a:latin typeface="Arial" panose="020B0604020202020204" pitchFamily="34" charset="0"/>
                <a:cs typeface="Arial" panose="020B0604020202020204" pitchFamily="34" charset="0"/>
              </a:rPr>
              <a:t>Ảnh: Đức Minh</a:t>
            </a: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938" y="173900"/>
            <a:ext cx="731520" cy="731520"/>
          </a:xfrm>
          <a:prstGeom prst="rect">
            <a:avLst/>
          </a:prstGeom>
        </p:spPr>
      </p:pic>
    </p:spTree>
    <p:extLst>
      <p:ext uri="{BB962C8B-B14F-4D97-AF65-F5344CB8AC3E}">
        <p14:creationId xmlns:p14="http://schemas.microsoft.com/office/powerpoint/2010/main" val="916291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14" y="1160061"/>
            <a:ext cx="7179865" cy="4326338"/>
          </a:xfrm>
          <a:prstGeom prst="rect">
            <a:avLst/>
          </a:prstGeom>
        </p:spPr>
      </p:pic>
      <p:sp>
        <p:nvSpPr>
          <p:cNvPr id="5" name="TextBox 4"/>
          <p:cNvSpPr txBox="1"/>
          <p:nvPr/>
        </p:nvSpPr>
        <p:spPr>
          <a:xfrm>
            <a:off x="872314" y="360034"/>
            <a:ext cx="7732039"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kể tên các bộ phận của ngôi nhà.</a:t>
            </a:r>
            <a:endParaRPr lang="en-US" sz="2400" b="1" dirty="0">
              <a:latin typeface="Arial" panose="020B0604020202020204" pitchFamily="34" charset="0"/>
              <a:cs typeface="Arial" panose="020B0604020202020204" pitchFamily="34" charset="0"/>
            </a:endParaRPr>
          </a:p>
        </p:txBody>
      </p:sp>
      <p:sp>
        <p:nvSpPr>
          <p:cNvPr id="7" name="Rectangle 6"/>
          <p:cNvSpPr/>
          <p:nvPr/>
        </p:nvSpPr>
        <p:spPr>
          <a:xfrm>
            <a:off x="2221606" y="5782614"/>
            <a:ext cx="4700789" cy="5022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latin typeface="Arial" panose="020B0604020202020204" pitchFamily="34" charset="0"/>
                <a:cs typeface="Arial" panose="020B0604020202020204" pitchFamily="34" charset="0"/>
              </a:rPr>
              <a:t>Ngôi nhà vùng đồng bằng.</a:t>
            </a:r>
          </a:p>
          <a:p>
            <a:pPr algn="ctr"/>
            <a:r>
              <a:rPr lang="en-US" sz="2400" dirty="0" smtClean="0">
                <a:latin typeface="Arial" panose="020B0604020202020204" pitchFamily="34" charset="0"/>
                <a:cs typeface="Arial" panose="020B0604020202020204" pitchFamily="34" charset="0"/>
              </a:rPr>
              <a:t>Ảnh: Đức Minh</a:t>
            </a:r>
            <a:endParaRPr lang="en-US"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38" y="173900"/>
            <a:ext cx="731520" cy="731520"/>
          </a:xfrm>
          <a:prstGeom prst="rect">
            <a:avLst/>
          </a:prstGeom>
        </p:spPr>
      </p:pic>
    </p:spTree>
    <p:extLst>
      <p:ext uri="{BB962C8B-B14F-4D97-AF65-F5344CB8AC3E}">
        <p14:creationId xmlns:p14="http://schemas.microsoft.com/office/powerpoint/2010/main" val="4071987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25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549" y="1050904"/>
            <a:ext cx="2866382" cy="288253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605" y="3933436"/>
            <a:ext cx="2660556" cy="236657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842" y="1509531"/>
            <a:ext cx="3152632" cy="1965278"/>
          </a:xfrm>
          <a:prstGeom prst="rect">
            <a:avLst/>
          </a:prstGeom>
        </p:spPr>
      </p:pic>
      <p:sp>
        <p:nvSpPr>
          <p:cNvPr id="5" name="TextBox 4"/>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nhận biết một số hình quen thuộc từ</a:t>
            </a:r>
          </a:p>
          <a:p>
            <a:r>
              <a:rPr lang="en-US" sz="2400" b="1" dirty="0" smtClean="0">
                <a:latin typeface="Arial" panose="020B0604020202020204" pitchFamily="34" charset="0"/>
                <a:cs typeface="Arial" panose="020B0604020202020204" pitchFamily="34" charset="0"/>
              </a:rPr>
              <a:t>đồ vật.</a:t>
            </a:r>
            <a:endParaRPr lang="en-US" sz="2400" b="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506" y="4157830"/>
            <a:ext cx="2520129" cy="214217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862" y="255104"/>
            <a:ext cx="729730" cy="729730"/>
          </a:xfrm>
          <a:prstGeom prst="rect">
            <a:avLst/>
          </a:prstGeom>
        </p:spPr>
      </p:pic>
    </p:spTree>
    <p:extLst>
      <p:ext uri="{BB962C8B-B14F-4D97-AF65-F5344CB8AC3E}">
        <p14:creationId xmlns:p14="http://schemas.microsoft.com/office/powerpoint/2010/main" val="2428876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8"/>
                                        </p:tgtEl>
                                        <p:attrNameLst>
                                          <p:attrName>r</p:attrName>
                                        </p:attrNameLst>
                                      </p:cBhvr>
                                    </p:animRot>
                                  </p:childTnLst>
                                </p:cTn>
                              </p:par>
                              <p:par>
                                <p:cTn id="9" presetID="22" presetClass="entr" presetSubtype="8" fill="hold" grpId="0" nodeType="withEffect">
                                  <p:stCondLst>
                                    <p:cond delay="1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250"/>
                                        <p:tgtEl>
                                          <p:spTgt spid="5">
                                            <p:txEl>
                                              <p:pRg st="0" end="0"/>
                                            </p:txEl>
                                          </p:spTgt>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left)">
                                      <p:cBhvr>
                                        <p:cTn id="14" dur="125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nhận biết một số hình quen thuộc từ đồ vật.</a:t>
            </a:r>
            <a:endParaRPr lang="en-US" sz="2400" b="1" dirty="0">
              <a:latin typeface="Arial" panose="020B0604020202020204" pitchFamily="34" charset="0"/>
              <a:cs typeface="Arial" panose="020B0604020202020204" pitchFamily="34" charset="0"/>
            </a:endParaRPr>
          </a:p>
        </p:txBody>
      </p:sp>
      <p:sp>
        <p:nvSpPr>
          <p:cNvPr id="7" name="Rectangle 6"/>
          <p:cNvSpPr/>
          <p:nvPr/>
        </p:nvSpPr>
        <p:spPr>
          <a:xfrm>
            <a:off x="3032974" y="5396245"/>
            <a:ext cx="2897747" cy="55379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smtClean="0">
                <a:latin typeface="Arial" panose="020B0604020202020204" pitchFamily="34" charset="0"/>
                <a:cs typeface="Arial" panose="020B0604020202020204" pitchFamily="34" charset="0"/>
              </a:rPr>
              <a:t>Hình tròn</a:t>
            </a:r>
            <a:endParaRPr lang="en-US" sz="26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62" y="255104"/>
            <a:ext cx="729730" cy="729730"/>
          </a:xfrm>
          <a:prstGeom prst="rect">
            <a:avLst/>
          </a:prstGeom>
        </p:spPr>
      </p:pic>
      <p:sp>
        <p:nvSpPr>
          <p:cNvPr id="3" name="Rectangle 2"/>
          <p:cNvSpPr/>
          <p:nvPr/>
        </p:nvSpPr>
        <p:spPr>
          <a:xfrm>
            <a:off x="1237941" y="1900332"/>
            <a:ext cx="6668118" cy="3177540"/>
          </a:xfrm>
          <a:prstGeom prst="rect">
            <a:avLst/>
          </a:prstGeom>
          <a:solidFill>
            <a:srgbClr val="BCCBEA"/>
          </a:solidFill>
          <a:ln>
            <a:solidFill>
              <a:srgbClr val="E9EE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207" b="4036"/>
          <a:stretch/>
        </p:blipFill>
        <p:spPr>
          <a:xfrm>
            <a:off x="1237941" y="1965960"/>
            <a:ext cx="3381375" cy="3086100"/>
          </a:xfrm>
          <a:prstGeom prst="rect">
            <a:avLst/>
          </a:prstGeom>
        </p:spPr>
      </p:pic>
      <p:sp>
        <p:nvSpPr>
          <p:cNvPr id="10" name="Flowchart: Connector 9"/>
          <p:cNvSpPr/>
          <p:nvPr/>
        </p:nvSpPr>
        <p:spPr>
          <a:xfrm>
            <a:off x="4738333" y="2163221"/>
            <a:ext cx="2651760" cy="2651760"/>
          </a:xfrm>
          <a:prstGeom prst="flowChartConnector">
            <a:avLst/>
          </a:prstGeom>
          <a:ln>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981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1000"/>
                                        <p:tgtEl>
                                          <p:spTgt spid="10"/>
                                        </p:tgtEl>
                                      </p:cBhvr>
                                    </p:animEffect>
                                  </p:childTnLst>
                                </p:cTn>
                              </p:par>
                              <p:par>
                                <p:cTn id="16" presetID="16" presetClass="entr" presetSubtype="21"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2314" y="372913"/>
            <a:ext cx="7732039"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Quan sát và nhận biết một số hình quen thuộc từ đồ vật.</a:t>
            </a:r>
            <a:endParaRPr lang="en-US" sz="2400" b="1" dirty="0">
              <a:latin typeface="Arial" panose="020B0604020202020204" pitchFamily="34" charset="0"/>
              <a:cs typeface="Arial" panose="020B0604020202020204" pitchFamily="34" charset="0"/>
            </a:endParaRPr>
          </a:p>
        </p:txBody>
      </p:sp>
      <p:sp>
        <p:nvSpPr>
          <p:cNvPr id="7" name="Rectangle 6"/>
          <p:cNvSpPr/>
          <p:nvPr/>
        </p:nvSpPr>
        <p:spPr>
          <a:xfrm>
            <a:off x="3338124" y="5370491"/>
            <a:ext cx="2467753" cy="52803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smtClean="0">
                <a:latin typeface="Arial" panose="020B0604020202020204" pitchFamily="34" charset="0"/>
                <a:cs typeface="Arial" panose="020B0604020202020204" pitchFamily="34" charset="0"/>
              </a:rPr>
              <a:t>Hình chữ nhật</a:t>
            </a:r>
            <a:endParaRPr lang="en-US" sz="26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62" y="255104"/>
            <a:ext cx="729730" cy="729730"/>
          </a:xfrm>
          <a:prstGeom prst="rect">
            <a:avLst/>
          </a:prstGeom>
        </p:spPr>
      </p:pic>
      <p:sp>
        <p:nvSpPr>
          <p:cNvPr id="9" name="Rectangle 8"/>
          <p:cNvSpPr/>
          <p:nvPr/>
        </p:nvSpPr>
        <p:spPr>
          <a:xfrm>
            <a:off x="1237941" y="1965960"/>
            <a:ext cx="6668118" cy="3020472"/>
          </a:xfrm>
          <a:prstGeom prst="rect">
            <a:avLst/>
          </a:prstGeom>
          <a:solidFill>
            <a:srgbClr val="D7ECD4"/>
          </a:solidFill>
          <a:ln>
            <a:solidFill>
              <a:srgbClr val="D7EC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2456" y="2674620"/>
            <a:ext cx="3229544" cy="2148840"/>
          </a:xfrm>
          <a:prstGeom prst="rect">
            <a:avLst/>
          </a:prstGeom>
        </p:spPr>
      </p:pic>
      <p:sp>
        <p:nvSpPr>
          <p:cNvPr id="3" name="Rectangle 2"/>
          <p:cNvSpPr/>
          <p:nvPr/>
        </p:nvSpPr>
        <p:spPr>
          <a:xfrm>
            <a:off x="4949190" y="2777490"/>
            <a:ext cx="1028700" cy="2045970"/>
          </a:xfrm>
          <a:prstGeom prst="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069330" y="4075467"/>
            <a:ext cx="1745289" cy="747993"/>
          </a:xfrm>
          <a:prstGeom prst="rect">
            <a:avLst/>
          </a:prstGeom>
          <a:solidFill>
            <a:schemeClr val="accent1">
              <a:lumMod val="60000"/>
              <a:lumOff val="40000"/>
            </a:schemeClr>
          </a:solidFill>
          <a:ln>
            <a:solidFill>
              <a:srgbClr val="9DC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876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1000"/>
                                        <p:tgtEl>
                                          <p:spTgt spid="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1000"/>
                                        <p:tgtEl>
                                          <p:spTgt spid="4"/>
                                        </p:tgtEl>
                                      </p:cBhvr>
                                    </p:animEffect>
                                  </p:childTnLst>
                                </p:cTn>
                              </p:par>
                              <p:par>
                                <p:cTn id="19" presetID="16" presetClass="entr" presetSubtype="21" fill="hold" grpId="0"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3" grpId="0" animBg="1"/>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1391</TotalTime>
  <Words>3757</Words>
  <Application>Microsoft Office PowerPoint</Application>
  <PresentationFormat>On-screen Show (4:3)</PresentationFormat>
  <Paragraphs>270</Paragraphs>
  <Slides>31</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 Trang</dc:creator>
  <cp:lastModifiedBy>TrangDTT</cp:lastModifiedBy>
  <cp:revision>71</cp:revision>
  <dcterms:created xsi:type="dcterms:W3CDTF">2019-12-12T02:40:10Z</dcterms:created>
  <dcterms:modified xsi:type="dcterms:W3CDTF">2020-05-11T07:17:03Z</dcterms:modified>
</cp:coreProperties>
</file>