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65" r:id="rId3"/>
    <p:sldId id="257" r:id="rId4"/>
    <p:sldId id="258" r:id="rId5"/>
    <p:sldId id="262" r:id="rId6"/>
    <p:sldId id="266" r:id="rId7"/>
    <p:sldId id="267" r:id="rId8"/>
    <p:sldId id="268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FF"/>
    <a:srgbClr val="CCFFFF"/>
    <a:srgbClr val="990099"/>
    <a:srgbClr val="FFFFCC"/>
    <a:srgbClr val="FF33CC"/>
    <a:srgbClr val="3333CC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575" autoAdjust="0"/>
  </p:normalViewPr>
  <p:slideViewPr>
    <p:cSldViewPr>
      <p:cViewPr varScale="1">
        <p:scale>
          <a:sx n="39" d="100"/>
          <a:sy n="39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00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CDDA714-AE67-4E8A-BA94-0A1627C6C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56CA9-96B2-474C-AB14-78DD6817E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C949C-8A0F-4F1F-961C-B8380D531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62EBA-40FB-452D-B0B0-3A50FEF0F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56FCC-0F02-4092-A33B-FA9D8ED0B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20505-472B-4455-BD8D-ADB74E6F9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3B54B-E691-465F-8E65-37BCC74CE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B5A50-360B-4EC6-B2BC-1953E3AF7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79D65-A856-4324-AD00-524A71FFC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4DD09-DBBA-46D1-ABEA-CCF055B9A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CA3A1-98D0-4277-AE4E-61A59676C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089D8-1AD4-444E-953C-1EFE6EAE5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B191-BAD6-4C27-A18A-80E1DD945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C897B-6532-48A5-8257-A7ECEBC46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3755F93-B0F7-4CC9-983A-97437AAD2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-225425" y="-381000"/>
            <a:ext cx="9598025" cy="7507288"/>
            <a:chOff x="0" y="192"/>
            <a:chExt cx="5760" cy="3936"/>
          </a:xfrm>
        </p:grpSpPr>
        <p:grpSp>
          <p:nvGrpSpPr>
            <p:cNvPr id="4106" name="Group 9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109" name="Picture 10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10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07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3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152400" y="1524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/>
              <a:t>Tuần</a:t>
            </a:r>
            <a:r>
              <a:rPr lang="en-US" sz="2800" b="1"/>
              <a:t>: 5</a:t>
            </a:r>
          </a:p>
        </p:txBody>
      </p:sp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2514600" y="609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Tiết:</a:t>
            </a:r>
            <a:r>
              <a:rPr lang="en-US" sz="2400" b="1"/>
              <a:t> </a:t>
            </a: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3810000" y="593725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>
                <a:solidFill>
                  <a:schemeClr val="hlink"/>
                </a:solidFill>
              </a:rPr>
              <a:t>TOÁN</a:t>
            </a:r>
            <a:r>
              <a:rPr lang="en-US" sz="3600" b="1">
                <a:solidFill>
                  <a:schemeClr val="hlink"/>
                </a:solidFill>
              </a:rPr>
              <a:t> 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9144000" y="1676400"/>
            <a:ext cx="8509000" cy="1981200"/>
            <a:chOff x="2400" y="912"/>
            <a:chExt cx="5360" cy="1248"/>
          </a:xfrm>
        </p:grpSpPr>
        <p:sp>
          <p:nvSpPr>
            <p:cNvPr id="4104" name="AutoShape 13"/>
            <p:cNvSpPr>
              <a:spLocks noChangeArrowheads="1"/>
            </p:cNvSpPr>
            <p:nvPr/>
          </p:nvSpPr>
          <p:spPr bwMode="auto">
            <a:xfrm>
              <a:off x="2400" y="1104"/>
              <a:ext cx="3648" cy="720"/>
            </a:xfrm>
            <a:prstGeom prst="cloudCallout">
              <a:avLst>
                <a:gd name="adj1" fmla="val 4278"/>
                <a:gd name="adj2" fmla="val 42222"/>
              </a:avLst>
            </a:prstGeom>
            <a:solidFill>
              <a:srgbClr val="0000FF"/>
            </a:solidFill>
            <a:ln w="285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00" b="1">
                  <a:solidFill>
                    <a:srgbClr val="FFFF00"/>
                  </a:solidFill>
                </a:rPr>
                <a:t>Kiểm tra bài cũ:</a:t>
              </a:r>
            </a:p>
          </p:txBody>
        </p:sp>
        <p:pic>
          <p:nvPicPr>
            <p:cNvPr id="4105" name="Picture 23" descr="rooster2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56" y="912"/>
              <a:ext cx="1904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76200" y="1752600"/>
            <a:ext cx="8763000" cy="4648200"/>
          </a:xfrm>
          <a:prstGeom prst="cloudCallout">
            <a:avLst>
              <a:gd name="adj1" fmla="val 36125"/>
              <a:gd name="adj2" fmla="val 49898"/>
            </a:avLst>
          </a:prstGeom>
          <a:solidFill>
            <a:srgbClr val="0000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Biểu đồ dưới đây nói về số thóc gia đình bác Hà thu hoạch được trong ba năm.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-0.94028 -0.0111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581150" y="76200"/>
            <a:ext cx="5657850" cy="1600200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4400" b="1" kern="10"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Củng cố - dặn dò :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8600" y="1676400"/>
            <a:ext cx="8686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</a:rPr>
              <a:t>+ Các biểu đồ trong bài này gọi là biểu đồ gì ?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04800" y="2667000"/>
            <a:ext cx="8686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</a:rPr>
              <a:t>+ Các cột hơn biểu diễn số như thế nào ? Cột thấp hơn biểu diễn số như thế nào ?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04800" y="3810000"/>
            <a:ext cx="8686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</a:rPr>
              <a:t>+ Về nhà làm lại bài tập 2 vào vở và chuẩn bị bài sau “Luyện tập”.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4" grpId="1" animBg="1"/>
      <p:bldP spid="20486" grpId="0"/>
      <p:bldP spid="20487" grpId="0"/>
      <p:bldP spid="204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0"/>
            <a:ext cx="8686800" cy="6096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276600" y="76200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Kiểm tra bài cũ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8600" y="762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>
                <a:solidFill>
                  <a:srgbClr val="9900CC"/>
                </a:solidFill>
              </a:rPr>
              <a:t>Toán: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05200" y="3657600"/>
            <a:ext cx="37338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000" smtClean="0">
                <a:solidFill>
                  <a:srgbClr val="FF00FF"/>
                </a:solidFill>
                <a:cs typeface="Times New Roman" pitchFamily="18" charset="0"/>
              </a:rPr>
              <a:t>(tiếp theo)</a:t>
            </a: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971550" y="1866900"/>
            <a:ext cx="7239000" cy="1381125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6000" b="1" kern="10"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BIỂU ĐỒ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  <p:bldP spid="6151" grpId="0" animBg="1"/>
      <p:bldP spid="615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txBody>
          <a:bodyPr/>
          <a:lstStyle/>
          <a:p>
            <a:pPr eaLnBrk="1" hangingPunct="1"/>
            <a:r>
              <a:rPr lang="en-US" sz="2000" smtClean="0"/>
              <a:t>D</a:t>
            </a:r>
            <a:r>
              <a:rPr lang="vi-VN" sz="2000" smtClean="0"/>
              <a:t>ư</a:t>
            </a:r>
            <a:r>
              <a:rPr lang="en-US" sz="2000" smtClean="0"/>
              <a:t>ới </a:t>
            </a:r>
            <a:r>
              <a:rPr lang="vi-VN" sz="2000" smtClean="0"/>
              <a:t>đ</a:t>
            </a:r>
            <a:r>
              <a:rPr lang="en-US" sz="2000" smtClean="0"/>
              <a:t>ây là biểu </a:t>
            </a:r>
            <a:r>
              <a:rPr lang="vi-VN" sz="2000" smtClean="0"/>
              <a:t>đ</a:t>
            </a:r>
            <a:r>
              <a:rPr lang="en-US" sz="2000" smtClean="0"/>
              <a:t>ồ về </a:t>
            </a:r>
            <a:r>
              <a:rPr lang="en-US" sz="2000" u="sng" smtClean="0"/>
              <a:t>số chuột 4 thôn </a:t>
            </a:r>
            <a:r>
              <a:rPr lang="vi-VN" sz="2000" u="sng" smtClean="0"/>
              <a:t>đ</a:t>
            </a:r>
            <a:r>
              <a:rPr lang="en-US" sz="2000" u="sng" smtClean="0"/>
              <a:t>ã diệt </a:t>
            </a:r>
            <a:r>
              <a:rPr lang="vi-VN" sz="2000" u="sng" smtClean="0"/>
              <a:t>đư</a:t>
            </a:r>
            <a:r>
              <a:rPr lang="en-US" sz="2000" u="sng" smtClean="0"/>
              <a:t>ợc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0" y="1328738"/>
          <a:ext cx="8928100" cy="5522912"/>
        </p:xfrm>
        <a:graphic>
          <a:graphicData uri="http://schemas.openxmlformats.org/presentationml/2006/ole">
            <p:oleObj spid="_x0000_s1026" name="Chart" r:id="rId3" imgW="7991551" imgH="4943551" progId="MSGraph.Chart.8">
              <p:embed followColorScheme="full"/>
            </p:oleObj>
          </a:graphicData>
        </a:graphic>
      </p:graphicFrame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828800" y="457200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Hàng d</a:t>
            </a:r>
            <a:r>
              <a:rPr lang="vi-VN" sz="2800">
                <a:solidFill>
                  <a:schemeClr val="accent2"/>
                </a:solidFill>
              </a:rPr>
              <a:t>ư</a:t>
            </a:r>
            <a:r>
              <a:rPr lang="en-US" sz="2800">
                <a:solidFill>
                  <a:schemeClr val="accent2"/>
                </a:solidFill>
              </a:rPr>
              <a:t>ới cho ta biết gì ?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209800" y="3810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8000"/>
                </a:solidFill>
              </a:rPr>
              <a:t>Các số ghi bên trái biểu </a:t>
            </a:r>
            <a:r>
              <a:rPr lang="vi-VN" sz="2400">
                <a:solidFill>
                  <a:srgbClr val="008000"/>
                </a:solidFill>
              </a:rPr>
              <a:t>đ</a:t>
            </a:r>
            <a:r>
              <a:rPr lang="en-US" sz="2400">
                <a:solidFill>
                  <a:srgbClr val="008000"/>
                </a:solidFill>
              </a:rPr>
              <a:t>ồ cho ta biết gì ?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209800" y="457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66"/>
                </a:solidFill>
              </a:rPr>
              <a:t>Mỗi cột cho ta biết gì ?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133600" y="3810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00"/>
                </a:solidFill>
              </a:rPr>
              <a:t>Kể tên các thôn trên biểu </a:t>
            </a:r>
            <a:r>
              <a:rPr lang="vi-VN" sz="2400">
                <a:solidFill>
                  <a:srgbClr val="800000"/>
                </a:solidFill>
              </a:rPr>
              <a:t>đ</a:t>
            </a:r>
            <a:r>
              <a:rPr lang="en-US" sz="2400">
                <a:solidFill>
                  <a:srgbClr val="800000"/>
                </a:solidFill>
              </a:rPr>
              <a:t>ồ ?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981200" y="457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Số ghi ở </a:t>
            </a:r>
            <a:r>
              <a:rPr lang="vi-VN" sz="2400">
                <a:solidFill>
                  <a:schemeClr val="accent2"/>
                </a:solidFill>
              </a:rPr>
              <a:t>đ</a:t>
            </a:r>
            <a:r>
              <a:rPr lang="en-US" sz="2400">
                <a:solidFill>
                  <a:schemeClr val="accent2"/>
                </a:solidFill>
              </a:rPr>
              <a:t>ỉnh mỗi cột cho ta biết gì ?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981200" y="457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Thôn Đông diệt </a:t>
            </a:r>
            <a:r>
              <a:rPr lang="vi-VN" sz="2400">
                <a:solidFill>
                  <a:srgbClr val="FF3300"/>
                </a:solidFill>
              </a:rPr>
              <a:t>đư</a:t>
            </a:r>
            <a:r>
              <a:rPr lang="en-US" sz="2400">
                <a:solidFill>
                  <a:srgbClr val="FF3300"/>
                </a:solidFill>
              </a:rPr>
              <a:t>ợc bao nhiêu con chuột ?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1676400" y="3810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Thôn Đoài diệt </a:t>
            </a:r>
            <a:r>
              <a:rPr lang="vi-VN" sz="2400">
                <a:solidFill>
                  <a:srgbClr val="FF3300"/>
                </a:solidFill>
              </a:rPr>
              <a:t>đư</a:t>
            </a:r>
            <a:r>
              <a:rPr lang="en-US" sz="2400">
                <a:solidFill>
                  <a:srgbClr val="FF3300"/>
                </a:solidFill>
              </a:rPr>
              <a:t>ợc bao nhiêu con chuột ?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1066800" y="4572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Thôn Trung diệt </a:t>
            </a:r>
            <a:r>
              <a:rPr lang="vi-VN" sz="2400">
                <a:solidFill>
                  <a:srgbClr val="FF3300"/>
                </a:solidFill>
              </a:rPr>
              <a:t>đư</a:t>
            </a:r>
            <a:r>
              <a:rPr lang="en-US" sz="2400">
                <a:solidFill>
                  <a:srgbClr val="FF3300"/>
                </a:solidFill>
              </a:rPr>
              <a:t>ợc bao nhiêu con chuột ?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914400" y="5334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Thôn Th</a:t>
            </a:r>
            <a:r>
              <a:rPr lang="vi-VN" sz="2400"/>
              <a:t>ư</a:t>
            </a:r>
            <a:r>
              <a:rPr lang="en-US" sz="2400"/>
              <a:t>ợng diệt </a:t>
            </a:r>
            <a:r>
              <a:rPr lang="vi-VN" sz="2400"/>
              <a:t>đư</a:t>
            </a:r>
            <a:r>
              <a:rPr lang="en-US" sz="2400"/>
              <a:t>ợc bao nhiêu con chuột ?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2133600" y="4572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8000"/>
                </a:solidFill>
              </a:rPr>
              <a:t>Thôn nào diệt </a:t>
            </a:r>
            <a:r>
              <a:rPr lang="vi-VN" sz="2400">
                <a:solidFill>
                  <a:srgbClr val="808000"/>
                </a:solidFill>
              </a:rPr>
              <a:t>đư</a:t>
            </a:r>
            <a:r>
              <a:rPr lang="en-US" sz="2400">
                <a:solidFill>
                  <a:srgbClr val="808000"/>
                </a:solidFill>
              </a:rPr>
              <a:t>ợc ít chuột nhất ?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1219200" y="4572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Thôn nào diệt </a:t>
            </a:r>
            <a:r>
              <a:rPr lang="vi-VN" sz="2400">
                <a:solidFill>
                  <a:srgbClr val="6600CC"/>
                </a:solidFill>
              </a:rPr>
              <a:t>đư</a:t>
            </a:r>
            <a:r>
              <a:rPr lang="en-US" sz="2400">
                <a:solidFill>
                  <a:srgbClr val="6600CC"/>
                </a:solidFill>
              </a:rPr>
              <a:t>ợc 2200 con chuột ?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066800" y="40005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Thôn nào diệt </a:t>
            </a:r>
            <a:r>
              <a:rPr lang="vi-VN" sz="2400">
                <a:solidFill>
                  <a:srgbClr val="FF3300"/>
                </a:solidFill>
              </a:rPr>
              <a:t>đư</a:t>
            </a:r>
            <a:r>
              <a:rPr lang="en-US" sz="2400">
                <a:solidFill>
                  <a:srgbClr val="FF3300"/>
                </a:solidFill>
              </a:rPr>
              <a:t>ợc 2000 con chuột?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1066800" y="4572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990000"/>
                </a:solidFill>
              </a:rPr>
              <a:t>Thôn nào diệt </a:t>
            </a:r>
            <a:r>
              <a:rPr lang="vi-VN" sz="2400">
                <a:solidFill>
                  <a:srgbClr val="990000"/>
                </a:solidFill>
              </a:rPr>
              <a:t>đư</a:t>
            </a:r>
            <a:r>
              <a:rPr lang="en-US" sz="2400">
                <a:solidFill>
                  <a:srgbClr val="990000"/>
                </a:solidFill>
              </a:rPr>
              <a:t>ợc nhiều chuột nhất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10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10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1000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1000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1" dur="1000"/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/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3" dur="100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79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199" grpId="1"/>
      <p:bldOleChart spid="8197" grpId="0"/>
      <p:bldOleChart spid="8197" grpId="1"/>
      <p:bldP spid="8204" grpId="0"/>
      <p:bldP spid="8204" grpId="1"/>
      <p:bldP spid="8205" grpId="0"/>
      <p:bldP spid="8205" grpId="1"/>
      <p:bldP spid="8207" grpId="0"/>
      <p:bldP spid="8207" grpId="1"/>
      <p:bldP spid="8209" grpId="0"/>
      <p:bldP spid="8209" grpId="1"/>
      <p:bldP spid="8210" grpId="0"/>
      <p:bldP spid="8210" grpId="1"/>
      <p:bldP spid="8214" grpId="0"/>
      <p:bldP spid="8214" grpId="1"/>
      <p:bldP spid="8221" grpId="0"/>
      <p:bldP spid="8221" grpId="1"/>
      <p:bldP spid="8222" grpId="0"/>
      <p:bldP spid="8222" grpId="1"/>
      <p:bldP spid="8223" grpId="0"/>
      <p:bldP spid="8223" grpId="1"/>
      <p:bldP spid="8227" grpId="0"/>
      <p:bldP spid="822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55" name="Group 251"/>
          <p:cNvGraphicFramePr>
            <a:graphicFrameLocks noGrp="1"/>
          </p:cNvGraphicFramePr>
          <p:nvPr/>
        </p:nvGraphicFramePr>
        <p:xfrm>
          <a:off x="1828800" y="152400"/>
          <a:ext cx="6934200" cy="5791200"/>
        </p:xfrm>
        <a:graphic>
          <a:graphicData uri="http://schemas.openxmlformats.org/drawingml/2006/table">
            <a:tbl>
              <a:tblPr/>
              <a:tblGrid>
                <a:gridCol w="630238"/>
                <a:gridCol w="630237"/>
                <a:gridCol w="630238"/>
                <a:gridCol w="630237"/>
                <a:gridCol w="630238"/>
                <a:gridCol w="631825"/>
                <a:gridCol w="630237"/>
                <a:gridCol w="630238"/>
                <a:gridCol w="630237"/>
                <a:gridCol w="630238"/>
                <a:gridCol w="630237"/>
              </a:tblGrid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16" name="Rectangle 252"/>
          <p:cNvSpPr>
            <a:spLocks noChangeArrowheads="1"/>
          </p:cNvSpPr>
          <p:nvPr/>
        </p:nvSpPr>
        <p:spPr bwMode="auto">
          <a:xfrm>
            <a:off x="2471738" y="2252663"/>
            <a:ext cx="609600" cy="3690937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317" name="Rectangle 253"/>
          <p:cNvSpPr>
            <a:spLocks noChangeArrowheads="1"/>
          </p:cNvSpPr>
          <p:nvPr/>
        </p:nvSpPr>
        <p:spPr bwMode="auto">
          <a:xfrm>
            <a:off x="3733800" y="2971800"/>
            <a:ext cx="609600" cy="29813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318" name="Rectangle 254"/>
          <p:cNvSpPr>
            <a:spLocks noChangeArrowheads="1"/>
          </p:cNvSpPr>
          <p:nvPr/>
        </p:nvSpPr>
        <p:spPr bwMode="auto">
          <a:xfrm>
            <a:off x="4986338" y="1219200"/>
            <a:ext cx="609600" cy="4738688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319" name="Rectangle 255"/>
          <p:cNvSpPr>
            <a:spLocks noChangeArrowheads="1"/>
          </p:cNvSpPr>
          <p:nvPr/>
        </p:nvSpPr>
        <p:spPr bwMode="auto">
          <a:xfrm>
            <a:off x="6253163" y="1738313"/>
            <a:ext cx="609600" cy="4205287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320" name="Rectangle 256"/>
          <p:cNvSpPr>
            <a:spLocks noChangeArrowheads="1"/>
          </p:cNvSpPr>
          <p:nvPr/>
        </p:nvSpPr>
        <p:spPr bwMode="auto">
          <a:xfrm>
            <a:off x="7515225" y="3490913"/>
            <a:ext cx="609600" cy="2471737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321" name="Text Box 257"/>
          <p:cNvSpPr txBox="1">
            <a:spLocks noChangeArrowheads="1"/>
          </p:cNvSpPr>
          <p:nvPr/>
        </p:nvSpPr>
        <p:spPr bwMode="auto">
          <a:xfrm>
            <a:off x="1371600" y="56388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322" name="Text Box 258"/>
          <p:cNvSpPr txBox="1">
            <a:spLocks noChangeArrowheads="1"/>
          </p:cNvSpPr>
          <p:nvPr/>
        </p:nvSpPr>
        <p:spPr bwMode="auto">
          <a:xfrm>
            <a:off x="1371600" y="51054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323" name="Text Box 259"/>
          <p:cNvSpPr txBox="1">
            <a:spLocks noChangeArrowheads="1"/>
          </p:cNvSpPr>
          <p:nvPr/>
        </p:nvSpPr>
        <p:spPr bwMode="auto">
          <a:xfrm>
            <a:off x="1185863" y="45720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324" name="Text Box 260"/>
          <p:cNvSpPr txBox="1">
            <a:spLocks noChangeArrowheads="1"/>
          </p:cNvSpPr>
          <p:nvPr/>
        </p:nvSpPr>
        <p:spPr bwMode="auto">
          <a:xfrm>
            <a:off x="1185863" y="40386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325" name="Text Box 261"/>
          <p:cNvSpPr txBox="1">
            <a:spLocks noChangeArrowheads="1"/>
          </p:cNvSpPr>
          <p:nvPr/>
        </p:nvSpPr>
        <p:spPr bwMode="auto">
          <a:xfrm>
            <a:off x="1190625" y="35052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7326" name="Text Box 262"/>
          <p:cNvSpPr txBox="1">
            <a:spLocks noChangeArrowheads="1"/>
          </p:cNvSpPr>
          <p:nvPr/>
        </p:nvSpPr>
        <p:spPr bwMode="auto">
          <a:xfrm>
            <a:off x="1190625" y="29718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7327" name="Text Box 263"/>
          <p:cNvSpPr txBox="1">
            <a:spLocks noChangeArrowheads="1"/>
          </p:cNvSpPr>
          <p:nvPr/>
        </p:nvSpPr>
        <p:spPr bwMode="auto">
          <a:xfrm>
            <a:off x="1204913" y="24384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7328" name="Text Box 264"/>
          <p:cNvSpPr txBox="1">
            <a:spLocks noChangeArrowheads="1"/>
          </p:cNvSpPr>
          <p:nvPr/>
        </p:nvSpPr>
        <p:spPr bwMode="auto">
          <a:xfrm>
            <a:off x="1219200" y="19050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7329" name="Text Box 265"/>
          <p:cNvSpPr txBox="1">
            <a:spLocks noChangeArrowheads="1"/>
          </p:cNvSpPr>
          <p:nvPr/>
        </p:nvSpPr>
        <p:spPr bwMode="auto">
          <a:xfrm>
            <a:off x="1214438" y="13716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7330" name="Text Box 266"/>
          <p:cNvSpPr txBox="1">
            <a:spLocks noChangeArrowheads="1"/>
          </p:cNvSpPr>
          <p:nvPr/>
        </p:nvSpPr>
        <p:spPr bwMode="auto">
          <a:xfrm>
            <a:off x="1219200" y="900113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7331" name="Text Box 267"/>
          <p:cNvSpPr txBox="1">
            <a:spLocks noChangeArrowheads="1"/>
          </p:cNvSpPr>
          <p:nvPr/>
        </p:nvSpPr>
        <p:spPr bwMode="auto">
          <a:xfrm>
            <a:off x="1219200" y="352425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7332" name="Text Box 268"/>
          <p:cNvSpPr txBox="1">
            <a:spLocks noChangeArrowheads="1"/>
          </p:cNvSpPr>
          <p:nvPr/>
        </p:nvSpPr>
        <p:spPr bwMode="auto">
          <a:xfrm>
            <a:off x="619125" y="-76200"/>
            <a:ext cx="1438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( Cây)</a:t>
            </a:r>
          </a:p>
        </p:txBody>
      </p:sp>
      <p:sp>
        <p:nvSpPr>
          <p:cNvPr id="7333" name="Text Box 269"/>
          <p:cNvSpPr txBox="1">
            <a:spLocks noChangeArrowheads="1"/>
          </p:cNvSpPr>
          <p:nvPr/>
        </p:nvSpPr>
        <p:spPr bwMode="auto">
          <a:xfrm>
            <a:off x="2438400" y="59737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4A</a:t>
            </a:r>
          </a:p>
        </p:txBody>
      </p:sp>
      <p:sp>
        <p:nvSpPr>
          <p:cNvPr id="7334" name="Text Box 270"/>
          <p:cNvSpPr txBox="1">
            <a:spLocks noChangeArrowheads="1"/>
          </p:cNvSpPr>
          <p:nvPr/>
        </p:nvSpPr>
        <p:spPr bwMode="auto">
          <a:xfrm>
            <a:off x="3733800" y="59864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4B</a:t>
            </a:r>
          </a:p>
        </p:txBody>
      </p:sp>
      <p:sp>
        <p:nvSpPr>
          <p:cNvPr id="7335" name="Text Box 271"/>
          <p:cNvSpPr txBox="1">
            <a:spLocks noChangeArrowheads="1"/>
          </p:cNvSpPr>
          <p:nvPr/>
        </p:nvSpPr>
        <p:spPr bwMode="auto">
          <a:xfrm>
            <a:off x="4953000" y="59864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5A</a:t>
            </a:r>
          </a:p>
        </p:txBody>
      </p:sp>
      <p:sp>
        <p:nvSpPr>
          <p:cNvPr id="7336" name="Text Box 272"/>
          <p:cNvSpPr txBox="1">
            <a:spLocks noChangeArrowheads="1"/>
          </p:cNvSpPr>
          <p:nvPr/>
        </p:nvSpPr>
        <p:spPr bwMode="auto">
          <a:xfrm>
            <a:off x="6172200" y="59864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5B</a:t>
            </a:r>
          </a:p>
        </p:txBody>
      </p:sp>
      <p:sp>
        <p:nvSpPr>
          <p:cNvPr id="7337" name="Text Box 273"/>
          <p:cNvSpPr txBox="1">
            <a:spLocks noChangeArrowheads="1"/>
          </p:cNvSpPr>
          <p:nvPr/>
        </p:nvSpPr>
        <p:spPr bwMode="auto">
          <a:xfrm>
            <a:off x="7543800" y="5986463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5C</a:t>
            </a:r>
          </a:p>
        </p:txBody>
      </p:sp>
      <p:sp>
        <p:nvSpPr>
          <p:cNvPr id="7338" name="Text Box 274"/>
          <p:cNvSpPr txBox="1">
            <a:spLocks noChangeArrowheads="1"/>
          </p:cNvSpPr>
          <p:nvPr/>
        </p:nvSpPr>
        <p:spPr bwMode="auto">
          <a:xfrm>
            <a:off x="2447925" y="1747838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7339" name="Text Box 275"/>
          <p:cNvSpPr txBox="1">
            <a:spLocks noChangeArrowheads="1"/>
          </p:cNvSpPr>
          <p:nvPr/>
        </p:nvSpPr>
        <p:spPr bwMode="auto">
          <a:xfrm>
            <a:off x="3724275" y="24384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7340" name="Text Box 276"/>
          <p:cNvSpPr txBox="1">
            <a:spLocks noChangeArrowheads="1"/>
          </p:cNvSpPr>
          <p:nvPr/>
        </p:nvSpPr>
        <p:spPr bwMode="auto">
          <a:xfrm>
            <a:off x="4962525" y="685800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7341" name="Text Box 277"/>
          <p:cNvSpPr txBox="1">
            <a:spLocks noChangeArrowheads="1"/>
          </p:cNvSpPr>
          <p:nvPr/>
        </p:nvSpPr>
        <p:spPr bwMode="auto">
          <a:xfrm>
            <a:off x="6257925" y="1249363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7342" name="Text Box 278"/>
          <p:cNvSpPr txBox="1">
            <a:spLocks noChangeArrowheads="1"/>
          </p:cNvSpPr>
          <p:nvPr/>
        </p:nvSpPr>
        <p:spPr bwMode="auto">
          <a:xfrm>
            <a:off x="7477125" y="3001963"/>
            <a:ext cx="600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0"/>
            <a:ext cx="899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a) Những lớp nào đã tham gia trồng cây ?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28600" y="1036638"/>
            <a:ext cx="899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CC"/>
                </a:solidFill>
              </a:rPr>
              <a:t>b) Lớp 4A trồng được bao nhiêu cây ? Lớp 5B trồng được bao nhiêu cây ? Lớp 5C trồng được bao nhiêu cây ?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28600" y="533400"/>
            <a:ext cx="891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Các lớp tham gia trông cây là : 4A, 4B, 5A, 5B, 5C.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28600" y="2362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Lớp 4A trồng được 35 cây, 5B trồng được 45 cây,  5C trồng được 23 cây.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19685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3333CC"/>
                </a:solidFill>
              </a:rPr>
              <a:t>c) Khối lớp Năm có mấy lớp tham gia trồng cây, là những lớp nào ?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FF0000"/>
                </a:solidFill>
              </a:rPr>
              <a:t>Khối lớp Năm có 3 lớp tham gia trông cây, là các lớp 5A, 5B, 5C.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3333CC"/>
                </a:solidFill>
              </a:rPr>
              <a:t>d) Có mấy lớp trồng được trên 30 cây, là những lớp nào ?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52400" y="304800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FF0000"/>
                </a:solidFill>
              </a:rPr>
              <a:t>Có 3 lớp trồng được trên 30 cây, là các lớp 4A, 5A, 5B.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/>
      <p:bldP spid="26630" grpId="0"/>
      <p:bldP spid="266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53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3333CC"/>
                </a:solidFill>
              </a:rPr>
              <a:t>e) Lớp nào trồng được nhiều cây nhất ? Lớp nào trồng được ít cây nhất ?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28600" y="14478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FF0000"/>
                </a:solidFill>
              </a:rPr>
              <a:t>Lớp 5A trồng được nhiều cây nhất, Lớp 5C trồng được ít cây nhất.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9144000" cy="1143000"/>
          </a:xfrm>
        </p:spPr>
        <p:txBody>
          <a:bodyPr/>
          <a:lstStyle/>
          <a:p>
            <a:pPr eaLnBrk="1" hangingPunct="1"/>
            <a:r>
              <a:rPr lang="en-US" sz="2000" b="1" smtClean="0"/>
              <a:t>Số lớp Một của tr</a:t>
            </a:r>
            <a:r>
              <a:rPr lang="vi-VN" sz="2000" b="1" smtClean="0"/>
              <a:t>ư</a:t>
            </a:r>
            <a:r>
              <a:rPr lang="en-US" sz="2000" b="1" smtClean="0"/>
              <a:t>ờng tiểu học Hoà Bình trong 4 n</a:t>
            </a:r>
            <a:r>
              <a:rPr lang="vi-VN" sz="2000" b="1" smtClean="0"/>
              <a:t>ă</a:t>
            </a:r>
            <a:r>
              <a:rPr lang="en-US" sz="2000" b="1" smtClean="0"/>
              <a:t>m học nh</a:t>
            </a:r>
            <a:r>
              <a:rPr lang="vi-VN" sz="2000" b="1" smtClean="0"/>
              <a:t>ư</a:t>
            </a:r>
            <a:r>
              <a:rPr lang="en-US" sz="2000" b="1" smtClean="0"/>
              <a:t> sau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04800" y="568325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N</a:t>
            </a:r>
            <a:r>
              <a:rPr lang="vi-VN" sz="2000" b="1"/>
              <a:t>ă</a:t>
            </a:r>
            <a:r>
              <a:rPr lang="en-US" sz="2000" b="1"/>
              <a:t>m học 2001-2002 : </a:t>
            </a:r>
            <a:r>
              <a:rPr lang="en-US" sz="2000" b="1">
                <a:solidFill>
                  <a:srgbClr val="0000FF"/>
                </a:solidFill>
              </a:rPr>
              <a:t>4 lớp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88925" y="11557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N</a:t>
            </a:r>
            <a:r>
              <a:rPr lang="vi-VN" sz="2000" b="1"/>
              <a:t>ă</a:t>
            </a:r>
            <a:r>
              <a:rPr lang="en-US" sz="2000" b="1"/>
              <a:t>m học 2002-2003 : </a:t>
            </a:r>
            <a:r>
              <a:rPr lang="en-US" sz="2000" b="1">
                <a:solidFill>
                  <a:srgbClr val="CC0066"/>
                </a:solidFill>
              </a:rPr>
              <a:t>3 lớp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997450" y="574675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N</a:t>
            </a:r>
            <a:r>
              <a:rPr lang="vi-VN" sz="2000" b="1"/>
              <a:t>ă</a:t>
            </a:r>
            <a:r>
              <a:rPr lang="en-US" sz="2000" b="1"/>
              <a:t>m học 2003-2004 : </a:t>
            </a:r>
            <a:r>
              <a:rPr lang="en-US" sz="2000" b="1">
                <a:solidFill>
                  <a:srgbClr val="FF0066"/>
                </a:solidFill>
              </a:rPr>
              <a:t>6 lớp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046663" y="1128713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N</a:t>
            </a:r>
            <a:r>
              <a:rPr lang="vi-VN" sz="2000" b="1"/>
              <a:t>ă</a:t>
            </a:r>
            <a:r>
              <a:rPr lang="en-US" sz="2000" b="1"/>
              <a:t>m học 2004-2005 : </a:t>
            </a:r>
            <a:r>
              <a:rPr lang="en-US" sz="2000" b="1">
                <a:solidFill>
                  <a:srgbClr val="339933"/>
                </a:solidFill>
              </a:rPr>
              <a:t>4 lớp</a:t>
            </a:r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>
            <p:ph idx="1"/>
          </p:nvPr>
        </p:nvGraphicFramePr>
        <p:xfrm>
          <a:off x="3641725" y="1814513"/>
          <a:ext cx="5289550" cy="4778375"/>
        </p:xfrm>
        <a:graphic>
          <a:graphicData uri="http://schemas.openxmlformats.org/presentationml/2006/ole">
            <p:oleObj spid="_x0000_s2050" name="Chart" r:id="rId4" imgW="5324551" imgH="4810049" progId="MSGraph.Chart.8">
              <p:embed followColorScheme="full"/>
            </p:oleObj>
          </a:graphicData>
        </a:graphic>
      </p:graphicFrame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04800" y="2362200"/>
            <a:ext cx="3505200" cy="22463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Số lớp 1 của n</a:t>
            </a:r>
            <a:r>
              <a:rPr lang="vi-VN" sz="2800"/>
              <a:t>ă</a:t>
            </a:r>
            <a:r>
              <a:rPr lang="en-US" sz="2800"/>
              <a:t>m học 2003-2004 nhiều h</a:t>
            </a:r>
            <a:r>
              <a:rPr lang="vi-VN" sz="2800"/>
              <a:t>ơ</a:t>
            </a:r>
            <a:r>
              <a:rPr lang="en-US" sz="2800"/>
              <a:t>n của n</a:t>
            </a:r>
            <a:r>
              <a:rPr lang="vi-VN" sz="2800"/>
              <a:t>ă</a:t>
            </a:r>
            <a:r>
              <a:rPr lang="en-US" sz="2800"/>
              <a:t>m học 2002-2003 bao nhiêu lớp?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85738" y="2438400"/>
            <a:ext cx="3929062" cy="954088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</a:t>
            </a:r>
            <a:r>
              <a:rPr lang="en-US" sz="2800">
                <a:solidFill>
                  <a:srgbClr val="CC0066"/>
                </a:solidFill>
              </a:rPr>
              <a:t>Viết tiếp vào các chỗ trống của biểu </a:t>
            </a:r>
            <a:r>
              <a:rPr lang="vi-VN" sz="2800">
                <a:solidFill>
                  <a:srgbClr val="CC0066"/>
                </a:solidFill>
              </a:rPr>
              <a:t>đ</a:t>
            </a:r>
            <a:r>
              <a:rPr lang="en-US" sz="2800">
                <a:solidFill>
                  <a:srgbClr val="CC0066"/>
                </a:solidFill>
              </a:rPr>
              <a:t>ồ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27013" y="2514600"/>
            <a:ext cx="3505200" cy="2308225"/>
          </a:xfrm>
          <a:prstGeom prst="rect">
            <a:avLst/>
          </a:prstGeom>
          <a:solidFill>
            <a:srgbClr val="CC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/>
              <a:t>N</a:t>
            </a:r>
            <a:r>
              <a:rPr lang="vi-VN" sz="2400"/>
              <a:t>ă</a:t>
            </a:r>
            <a:r>
              <a:rPr lang="en-US" sz="2400"/>
              <a:t>m học 2002-2003 mỗi lớp Một có 35 học sinh. Hỏi trong n</a:t>
            </a:r>
            <a:r>
              <a:rPr lang="vi-VN" sz="2400"/>
              <a:t>ă</a:t>
            </a:r>
            <a:r>
              <a:rPr lang="en-US" sz="2400"/>
              <a:t>m học </a:t>
            </a:r>
            <a:r>
              <a:rPr lang="vi-VN" sz="2400"/>
              <a:t>đ</a:t>
            </a:r>
            <a:r>
              <a:rPr lang="en-US" sz="2400"/>
              <a:t>ó, tr</a:t>
            </a:r>
            <a:r>
              <a:rPr lang="vi-VN" sz="2400"/>
              <a:t>ư</a:t>
            </a:r>
            <a:r>
              <a:rPr lang="en-US" sz="2400"/>
              <a:t>ờng Hoà Bình có bao nhiêu học sinh lớp Một?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4495800" y="2757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7315200" y="5700713"/>
            <a:ext cx="1295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33CC"/>
                </a:solidFill>
              </a:rPr>
              <a:t>2004-2005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5029200" y="5688013"/>
            <a:ext cx="13874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33CC"/>
                </a:solidFill>
              </a:rPr>
              <a:t>2002-2003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7737475" y="27844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04800" y="2590800"/>
            <a:ext cx="3532188" cy="2678113"/>
          </a:xfrm>
          <a:prstGeom prst="rect">
            <a:avLst/>
          </a:prstGeom>
          <a:solidFill>
            <a:srgbClr val="FFFFCC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>
                <a:solidFill>
                  <a:srgbClr val="990099"/>
                </a:solidFill>
              </a:rPr>
              <a:t>Nếu n</a:t>
            </a:r>
            <a:r>
              <a:rPr lang="vi-VN" sz="2400">
                <a:solidFill>
                  <a:srgbClr val="990099"/>
                </a:solidFill>
              </a:rPr>
              <a:t>ă</a:t>
            </a:r>
            <a:r>
              <a:rPr lang="en-US" sz="2400">
                <a:solidFill>
                  <a:srgbClr val="990099"/>
                </a:solidFill>
              </a:rPr>
              <a:t>m học 2004-2005 mỗi lớp Một có 32 học sinh thì số học sinh lớp Một của n</a:t>
            </a:r>
            <a:r>
              <a:rPr lang="vi-VN" sz="2400">
                <a:solidFill>
                  <a:srgbClr val="990099"/>
                </a:solidFill>
              </a:rPr>
              <a:t>ă</a:t>
            </a:r>
            <a:r>
              <a:rPr lang="en-US" sz="2400">
                <a:solidFill>
                  <a:srgbClr val="990099"/>
                </a:solidFill>
              </a:rPr>
              <a:t>m học 2002 - 2003 ít h</a:t>
            </a:r>
            <a:r>
              <a:rPr lang="vi-VN" sz="2400">
                <a:solidFill>
                  <a:srgbClr val="990099"/>
                </a:solidFill>
              </a:rPr>
              <a:t>ơ</a:t>
            </a:r>
            <a:r>
              <a:rPr lang="en-US" sz="2400">
                <a:solidFill>
                  <a:srgbClr val="990099"/>
                </a:solidFill>
              </a:rPr>
              <a:t>n n</a:t>
            </a:r>
            <a:r>
              <a:rPr lang="vi-VN" sz="2400">
                <a:solidFill>
                  <a:srgbClr val="990099"/>
                </a:solidFill>
              </a:rPr>
              <a:t>ă</a:t>
            </a:r>
            <a:r>
              <a:rPr lang="en-US" sz="2400">
                <a:solidFill>
                  <a:srgbClr val="990099"/>
                </a:solidFill>
              </a:rPr>
              <a:t>m học 2004 - 2005 bao nhiêu học sinh ?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219200" y="5105400"/>
            <a:ext cx="1066800" cy="5238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3 lớp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0" y="5715000"/>
            <a:ext cx="4114800" cy="523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35 x 3 = 105(học sinh)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82550" y="1854200"/>
            <a:ext cx="3962400" cy="415448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</a:t>
            </a:r>
            <a:r>
              <a:rPr lang="vi-VN" sz="2400" b="1">
                <a:solidFill>
                  <a:srgbClr val="FF0066"/>
                </a:solidFill>
              </a:rPr>
              <a:t>ă</a:t>
            </a:r>
            <a:r>
              <a:rPr lang="en-US" sz="2400" b="1">
                <a:solidFill>
                  <a:srgbClr val="FF0066"/>
                </a:solidFill>
              </a:rPr>
              <a:t>m học 2002-2003 có :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35 x 3 = 105 (học sinh)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</a:t>
            </a:r>
            <a:r>
              <a:rPr lang="vi-VN" sz="2400" b="1">
                <a:solidFill>
                  <a:srgbClr val="FF0066"/>
                </a:solidFill>
              </a:rPr>
              <a:t>ă</a:t>
            </a:r>
            <a:r>
              <a:rPr lang="en-US" sz="2400" b="1">
                <a:solidFill>
                  <a:srgbClr val="FF0066"/>
                </a:solidFill>
              </a:rPr>
              <a:t>m học 2004-2005 có :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32 x 4 = 128 (học sinh)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</a:t>
            </a:r>
            <a:r>
              <a:rPr lang="vi-VN" sz="2400" b="1">
                <a:solidFill>
                  <a:srgbClr val="FF0066"/>
                </a:solidFill>
              </a:rPr>
              <a:t>ă</a:t>
            </a:r>
            <a:r>
              <a:rPr lang="en-US" sz="2400" b="1">
                <a:solidFill>
                  <a:srgbClr val="FF0066"/>
                </a:solidFill>
              </a:rPr>
              <a:t>m học 2002-2003 ít h</a:t>
            </a:r>
            <a:r>
              <a:rPr lang="vi-VN" sz="2400" b="1">
                <a:solidFill>
                  <a:srgbClr val="FF0066"/>
                </a:solidFill>
              </a:rPr>
              <a:t>ơ</a:t>
            </a:r>
            <a:r>
              <a:rPr lang="en-US" sz="2400" b="1">
                <a:solidFill>
                  <a:srgbClr val="FF0066"/>
                </a:solidFill>
              </a:rPr>
              <a:t>n n</a:t>
            </a:r>
            <a:r>
              <a:rPr lang="vi-VN" sz="2400" b="1">
                <a:solidFill>
                  <a:srgbClr val="FF0066"/>
                </a:solidFill>
              </a:rPr>
              <a:t>ă</a:t>
            </a:r>
            <a:r>
              <a:rPr lang="en-US" sz="2400" b="1">
                <a:solidFill>
                  <a:srgbClr val="FF0066"/>
                </a:solidFill>
              </a:rPr>
              <a:t>m học 2004-2005 là :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128 – 105 = 23 (học sinh)</a:t>
            </a:r>
          </a:p>
          <a:p>
            <a:pPr algn="r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Đáp số : 23 học sinh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705600" y="1600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6</a:t>
            </a:r>
          </a:p>
        </p:txBody>
      </p:sp>
    </p:spTree>
  </p:cSld>
  <p:clrMapOvr>
    <a:masterClrMapping/>
  </p:clrMapOvr>
  <p:transition>
    <p:comb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0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1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74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7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4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9" dur="1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3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1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5" grpId="0"/>
      <p:bldP spid="17416" grpId="0"/>
      <p:bldP spid="17417" grpId="0"/>
      <p:bldP spid="17418" grpId="0"/>
      <p:bldOleChart spid="17419" grpId="0"/>
      <p:bldP spid="17421" grpId="0" animBg="1"/>
      <p:bldP spid="17421" grpId="1" animBg="1"/>
      <p:bldP spid="17422" grpId="0" animBg="1"/>
      <p:bldP spid="17423" grpId="0" animBg="1"/>
      <p:bldP spid="17423" grpId="1" animBg="1"/>
      <p:bldP spid="17424" grpId="0"/>
      <p:bldP spid="17428" grpId="0" animBg="1"/>
      <p:bldP spid="17428" grpId="1" animBg="1"/>
      <p:bldP spid="17429" grpId="0" animBg="1"/>
      <p:bldP spid="17429" grpId="1" animBg="1"/>
      <p:bldP spid="17430" grpId="0" animBg="1"/>
      <p:bldP spid="17430" grpId="1" animBg="1"/>
      <p:bldP spid="17431" grpId="0" animBg="1"/>
      <p:bldP spid="17431" grpId="1" animBg="1"/>
      <p:bldP spid="1743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693</Words>
  <Application>Microsoft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Default Design</vt:lpstr>
      <vt:lpstr>Microsoft Graph Chart</vt:lpstr>
      <vt:lpstr>Slide 1</vt:lpstr>
      <vt:lpstr>Slide 2</vt:lpstr>
      <vt:lpstr>Slide 3</vt:lpstr>
      <vt:lpstr>Dưới đây là biểu đồ về số chuột 4 thôn đã diệt được</vt:lpstr>
      <vt:lpstr>Slide 5</vt:lpstr>
      <vt:lpstr>Slide 6</vt:lpstr>
      <vt:lpstr>Slide 7</vt:lpstr>
      <vt:lpstr>Slide 8</vt:lpstr>
      <vt:lpstr>Số lớp Một của trường tiểu học Hoà Bình trong 4 năm học như sau </vt:lpstr>
      <vt:lpstr>Slide 10</vt:lpstr>
    </vt:vector>
  </TitlesOfParts>
  <Company>Vo Truong Toan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 Lan</dc:creator>
  <cp:lastModifiedBy>CSTeam</cp:lastModifiedBy>
  <cp:revision>13</cp:revision>
  <dcterms:created xsi:type="dcterms:W3CDTF">2005-09-02T11:00:46Z</dcterms:created>
  <dcterms:modified xsi:type="dcterms:W3CDTF">2016-06-30T02:10:34Z</dcterms:modified>
</cp:coreProperties>
</file>