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78" r:id="rId6"/>
    <p:sldId id="260" r:id="rId7"/>
    <p:sldId id="261" r:id="rId8"/>
    <p:sldId id="262" r:id="rId9"/>
    <p:sldId id="263" r:id="rId10"/>
    <p:sldId id="279" r:id="rId11"/>
    <p:sldId id="266" r:id="rId12"/>
    <p:sldId id="267" r:id="rId13"/>
    <p:sldId id="268" r:id="rId14"/>
    <p:sldId id="264" r:id="rId15"/>
    <p:sldId id="265" r:id="rId16"/>
    <p:sldId id="273" r:id="rId17"/>
    <p:sldId id="274" r:id="rId18"/>
    <p:sldId id="269" r:id="rId19"/>
    <p:sldId id="270" r:id="rId20"/>
    <p:sldId id="271" r:id="rId21"/>
    <p:sldId id="272" r:id="rId22"/>
    <p:sldId id="275" r:id="rId23"/>
    <p:sldId id="276"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BE1324-F868-4E5C-BEB7-64517F0933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FDFF4-CCBD-4C9B-8C81-36B32094D9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8CBF3-D240-4865-8EE0-63F11CE140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6827C-2021-475C-8F6F-0055181166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F6280-A98B-4D93-A90A-7DDC74DD8E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75058C-DD22-4238-9B1A-4537D3CEEE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E55DF-4C07-402D-8A62-57A46C9A32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ED7A6B-3A42-4E49-BD64-6584FD6364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D98BCF-2D9B-412B-8F40-5017A632EF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8F286-BD82-4C12-A679-54877AE8A6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0AE4A-F3B3-4A95-A095-2383C4D614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9E612F6-A4D1-44D3-9B75-79239B86EF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3429000"/>
            <a:ext cx="7772400" cy="1470025"/>
          </a:xfrm>
        </p:spPr>
        <p:txBody>
          <a:bodyPr/>
          <a:lstStyle/>
          <a:p>
            <a:pPr eaLnBrk="1" hangingPunct="1"/>
            <a:r>
              <a:rPr lang="en-US" sz="5400" b="1" smtClean="0">
                <a:solidFill>
                  <a:srgbClr val="FF3300"/>
                </a:solidFill>
              </a:rPr>
              <a:t>Môn: Tự Nhiên Xã Hội</a:t>
            </a:r>
            <a:br>
              <a:rPr lang="en-US" sz="5400" b="1" smtClean="0">
                <a:solidFill>
                  <a:srgbClr val="FF3300"/>
                </a:solidFill>
              </a:rPr>
            </a:br>
            <a:endParaRPr lang="en-US" sz="5400" b="1" smtClean="0">
              <a:solidFill>
                <a:srgbClr val="FF3300"/>
              </a:solidFill>
            </a:endParaRPr>
          </a:p>
        </p:txBody>
      </p:sp>
      <p:pic>
        <p:nvPicPr>
          <p:cNvPr id="2051" name="Picture 5" descr="blumen-pflanzen085"/>
          <p:cNvPicPr>
            <a:picLocks noChangeAspect="1" noChangeArrowheads="1" noCrop="1"/>
          </p:cNvPicPr>
          <p:nvPr/>
        </p:nvPicPr>
        <p:blipFill>
          <a:blip r:embed="rId3"/>
          <a:srcRect/>
          <a:stretch>
            <a:fillRect/>
          </a:stretch>
        </p:blipFill>
        <p:spPr bwMode="auto">
          <a:xfrm>
            <a:off x="304800" y="4114800"/>
            <a:ext cx="2895600" cy="2209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ctrTitle" idx="4294967295"/>
          </p:nvPr>
        </p:nvSpPr>
        <p:spPr>
          <a:xfrm>
            <a:off x="228600" y="1447800"/>
            <a:ext cx="8686800" cy="3276600"/>
          </a:xfrm>
        </p:spPr>
        <p:txBody>
          <a:bodyPr/>
          <a:lstStyle/>
          <a:p>
            <a:pPr eaLnBrk="1" hangingPunct="1"/>
            <a:r>
              <a:rPr lang="en-US" sz="4800" smtClean="0"/>
              <a:t>Quan sát hình 1, 2, 3 trang 20 trong sách giáo khoa, đọc thầm lời của các nhân vật</a:t>
            </a:r>
          </a:p>
        </p:txBody>
      </p:sp>
      <p:grpSp>
        <p:nvGrpSpPr>
          <p:cNvPr id="2" name="Group 6"/>
          <p:cNvGrpSpPr>
            <a:grpSpLocks/>
          </p:cNvGrpSpPr>
          <p:nvPr/>
        </p:nvGrpSpPr>
        <p:grpSpPr bwMode="auto">
          <a:xfrm>
            <a:off x="0" y="0"/>
            <a:ext cx="8915400" cy="6858000"/>
            <a:chOff x="287" y="-48"/>
            <a:chExt cx="5161" cy="4416"/>
          </a:xfrm>
        </p:grpSpPr>
        <p:pic>
          <p:nvPicPr>
            <p:cNvPr id="11268" name="Picture 7" descr="CG11"/>
            <p:cNvPicPr>
              <a:picLocks noChangeAspect="1" noChangeArrowheads="1"/>
            </p:cNvPicPr>
            <p:nvPr/>
          </p:nvPicPr>
          <p:blipFill>
            <a:blip r:embed="rId3"/>
            <a:srcRect/>
            <a:stretch>
              <a:fillRect/>
            </a:stretch>
          </p:blipFill>
          <p:spPr bwMode="auto">
            <a:xfrm>
              <a:off x="287" y="3000"/>
              <a:ext cx="1345" cy="1368"/>
            </a:xfrm>
            <a:prstGeom prst="rect">
              <a:avLst/>
            </a:prstGeom>
            <a:noFill/>
            <a:ln w="9525">
              <a:noFill/>
              <a:miter lim="800000"/>
              <a:headEnd/>
              <a:tailEnd/>
            </a:ln>
          </p:spPr>
        </p:pic>
        <p:pic>
          <p:nvPicPr>
            <p:cNvPr id="11269" name="Picture 8" descr="CG11"/>
            <p:cNvPicPr>
              <a:picLocks noChangeAspect="1" noChangeArrowheads="1"/>
            </p:cNvPicPr>
            <p:nvPr/>
          </p:nvPicPr>
          <p:blipFill>
            <a:blip r:embed="rId4"/>
            <a:srcRect/>
            <a:stretch>
              <a:fillRect/>
            </a:stretch>
          </p:blipFill>
          <p:spPr bwMode="auto">
            <a:xfrm>
              <a:off x="3984" y="2928"/>
              <a:ext cx="1458" cy="1434"/>
            </a:xfrm>
            <a:prstGeom prst="rect">
              <a:avLst/>
            </a:prstGeom>
            <a:noFill/>
            <a:ln w="9525">
              <a:noFill/>
              <a:miter lim="800000"/>
              <a:headEnd/>
              <a:tailEnd/>
            </a:ln>
          </p:spPr>
        </p:pic>
        <p:pic>
          <p:nvPicPr>
            <p:cNvPr id="11270" name="Picture 9" descr="CG11"/>
            <p:cNvPicPr>
              <a:picLocks noChangeAspect="1" noChangeArrowheads="1"/>
            </p:cNvPicPr>
            <p:nvPr/>
          </p:nvPicPr>
          <p:blipFill>
            <a:blip r:embed="rId5"/>
            <a:srcRect/>
            <a:stretch>
              <a:fillRect/>
            </a:stretch>
          </p:blipFill>
          <p:spPr bwMode="auto">
            <a:xfrm>
              <a:off x="433" y="-48"/>
              <a:ext cx="1391" cy="1368"/>
            </a:xfrm>
            <a:prstGeom prst="rect">
              <a:avLst/>
            </a:prstGeom>
            <a:noFill/>
            <a:ln w="9525">
              <a:noFill/>
              <a:miter lim="800000"/>
              <a:headEnd/>
              <a:tailEnd/>
            </a:ln>
          </p:spPr>
        </p:pic>
        <p:pic>
          <p:nvPicPr>
            <p:cNvPr id="11271" name="Picture 10" descr="CG11"/>
            <p:cNvPicPr>
              <a:picLocks noChangeAspect="1" noChangeArrowheads="1"/>
            </p:cNvPicPr>
            <p:nvPr/>
          </p:nvPicPr>
          <p:blipFill>
            <a:blip r:embed="rId6"/>
            <a:srcRect/>
            <a:stretch>
              <a:fillRect/>
            </a:stretch>
          </p:blipFill>
          <p:spPr bwMode="auto">
            <a:xfrm>
              <a:off x="4080" y="-48"/>
              <a:ext cx="1368" cy="1391"/>
            </a:xfrm>
            <a:prstGeom prst="rect">
              <a:avLst/>
            </a:prstGeom>
            <a:noFill/>
            <a:ln w="9525">
              <a:noFill/>
              <a:miter lim="800000"/>
              <a:headEnd/>
              <a:tailEnd/>
            </a:ln>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l="7339"/>
          <a:stretch>
            <a:fillRect/>
          </a:stretch>
        </p:blipFill>
        <p:spPr bwMode="auto">
          <a:xfrm>
            <a:off x="533400" y="3886200"/>
            <a:ext cx="2262188" cy="2371725"/>
          </a:xfrm>
          <a:prstGeom prst="rect">
            <a:avLst/>
          </a:prstGeom>
          <a:noFill/>
          <a:ln w="9525">
            <a:noFill/>
            <a:miter lim="800000"/>
            <a:headEnd/>
            <a:tailEnd/>
          </a:ln>
        </p:spPr>
      </p:pic>
      <p:pic>
        <p:nvPicPr>
          <p:cNvPr id="12291" name="Picture 3"/>
          <p:cNvPicPr>
            <a:picLocks noChangeAspect="1" noChangeArrowheads="1"/>
          </p:cNvPicPr>
          <p:nvPr/>
        </p:nvPicPr>
        <p:blipFill>
          <a:blip r:embed="rId4"/>
          <a:srcRect l="21573" t="2512" r="5330"/>
          <a:stretch>
            <a:fillRect/>
          </a:stretch>
        </p:blipFill>
        <p:spPr bwMode="auto">
          <a:xfrm>
            <a:off x="3352800" y="3962400"/>
            <a:ext cx="2819400" cy="2286000"/>
          </a:xfrm>
          <a:prstGeom prst="rect">
            <a:avLst/>
          </a:prstGeom>
          <a:noFill/>
          <a:ln w="9525">
            <a:noFill/>
            <a:miter lim="800000"/>
            <a:headEnd/>
            <a:tailEnd/>
          </a:ln>
        </p:spPr>
      </p:pic>
      <p:pic>
        <p:nvPicPr>
          <p:cNvPr id="12292" name="Picture 4"/>
          <p:cNvPicPr>
            <a:picLocks noChangeAspect="1" noChangeArrowheads="1"/>
          </p:cNvPicPr>
          <p:nvPr/>
        </p:nvPicPr>
        <p:blipFill>
          <a:blip r:embed="rId5"/>
          <a:srcRect t="8556" r="14095"/>
          <a:stretch>
            <a:fillRect/>
          </a:stretch>
        </p:blipFill>
        <p:spPr bwMode="auto">
          <a:xfrm>
            <a:off x="6477000" y="3962400"/>
            <a:ext cx="2286000" cy="2286000"/>
          </a:xfrm>
          <a:prstGeom prst="rect">
            <a:avLst/>
          </a:prstGeom>
          <a:noFill/>
          <a:ln w="9525">
            <a:noFill/>
            <a:miter lim="800000"/>
            <a:headEnd/>
            <a:tailEnd/>
          </a:ln>
        </p:spPr>
      </p:pic>
      <p:sp>
        <p:nvSpPr>
          <p:cNvPr id="12293" name="AutoShape 5"/>
          <p:cNvSpPr>
            <a:spLocks noChangeArrowheads="1"/>
          </p:cNvSpPr>
          <p:nvPr/>
        </p:nvSpPr>
        <p:spPr bwMode="auto">
          <a:xfrm>
            <a:off x="304800" y="1219200"/>
            <a:ext cx="3048000" cy="2438400"/>
          </a:xfrm>
          <a:prstGeom prst="wedgeEllipseCallout">
            <a:avLst>
              <a:gd name="adj1" fmla="val -1667"/>
              <a:gd name="adj2" fmla="val 80597"/>
            </a:avLst>
          </a:prstGeom>
          <a:solidFill>
            <a:srgbClr val="02F642"/>
          </a:solidFill>
          <a:ln w="9525">
            <a:solidFill>
              <a:schemeClr val="tx1"/>
            </a:solidFill>
            <a:miter lim="800000"/>
            <a:headEnd/>
            <a:tailEnd/>
          </a:ln>
        </p:spPr>
        <p:txBody>
          <a:bodyPr/>
          <a:lstStyle/>
          <a:p>
            <a:pPr algn="ctr" defTabSz="957263"/>
            <a:r>
              <a:rPr lang="en-US" sz="2000" b="1"/>
              <a:t>Bạn có biết ở</a:t>
            </a:r>
          </a:p>
          <a:p>
            <a:pPr defTabSz="957263"/>
            <a:r>
              <a:rPr lang="en-US" sz="2000" b="1"/>
              <a:t>lứa tuổi chúng mình có thể mắc bệnh gì về tim mạch?</a:t>
            </a:r>
          </a:p>
        </p:txBody>
      </p:sp>
      <p:sp>
        <p:nvSpPr>
          <p:cNvPr id="12294" name="AutoShape 6"/>
          <p:cNvSpPr>
            <a:spLocks noChangeArrowheads="1"/>
          </p:cNvSpPr>
          <p:nvPr/>
        </p:nvSpPr>
        <p:spPr bwMode="auto">
          <a:xfrm flipH="1">
            <a:off x="3048000" y="304800"/>
            <a:ext cx="3581400" cy="1981200"/>
          </a:xfrm>
          <a:prstGeom prst="cloudCallout">
            <a:avLst>
              <a:gd name="adj1" fmla="val -46"/>
              <a:gd name="adj2" fmla="val 131486"/>
            </a:avLst>
          </a:prstGeom>
          <a:solidFill>
            <a:srgbClr val="FFFF00"/>
          </a:solidFill>
          <a:ln w="9525">
            <a:solidFill>
              <a:srgbClr val="800000"/>
            </a:solidFill>
            <a:round/>
            <a:headEnd/>
            <a:tailEnd/>
          </a:ln>
        </p:spPr>
        <p:txBody>
          <a:bodyPr/>
          <a:lstStyle/>
          <a:p>
            <a:pPr algn="ctr" defTabSz="957263"/>
            <a:r>
              <a:rPr lang="en-US" sz="2000" b="1"/>
              <a:t>Bệnh tim mạch à? Mình chưa nghe nói đến bao giờ.</a:t>
            </a:r>
          </a:p>
        </p:txBody>
      </p:sp>
      <p:sp>
        <p:nvSpPr>
          <p:cNvPr id="12295" name="AutoShape 7"/>
          <p:cNvSpPr>
            <a:spLocks noChangeArrowheads="1"/>
          </p:cNvSpPr>
          <p:nvPr/>
        </p:nvSpPr>
        <p:spPr bwMode="auto">
          <a:xfrm>
            <a:off x="6553200" y="1447800"/>
            <a:ext cx="2362200" cy="1981200"/>
          </a:xfrm>
          <a:prstGeom prst="wedgeRectCallout">
            <a:avLst>
              <a:gd name="adj1" fmla="val -9343"/>
              <a:gd name="adj2" fmla="val 79648"/>
            </a:avLst>
          </a:prstGeom>
          <a:solidFill>
            <a:srgbClr val="66FFFF"/>
          </a:solidFill>
          <a:ln w="9525">
            <a:solidFill>
              <a:srgbClr val="006600"/>
            </a:solidFill>
            <a:miter lim="800000"/>
            <a:headEnd/>
            <a:tailEnd/>
          </a:ln>
        </p:spPr>
        <p:txBody>
          <a:bodyPr/>
          <a:lstStyle/>
          <a:p>
            <a:pPr algn="ctr" defTabSz="957263"/>
            <a:r>
              <a:rPr lang="en-US" sz="2000" b="1">
                <a:solidFill>
                  <a:srgbClr val="800000"/>
                </a:solidFill>
              </a:rPr>
              <a:t>Mình nghe nói thấp tim là bệnh nguy hiểm ở tuổi học sinh.</a:t>
            </a:r>
          </a:p>
          <a:p>
            <a:pPr algn="ctr" defTabSz="957263"/>
            <a:endParaRPr lang="en-US">
              <a:solidFill>
                <a:srgbClr val="800000"/>
              </a:solidFill>
            </a:endParaRPr>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l="25385" t="3348"/>
          <a:stretch>
            <a:fillRect/>
          </a:stretch>
        </p:blipFill>
        <p:spPr bwMode="auto">
          <a:xfrm>
            <a:off x="381000" y="2971800"/>
            <a:ext cx="3657600" cy="3495675"/>
          </a:xfrm>
          <a:prstGeom prst="rect">
            <a:avLst/>
          </a:prstGeom>
          <a:noFill/>
          <a:ln w="9525">
            <a:noFill/>
            <a:miter lim="800000"/>
            <a:headEnd/>
            <a:tailEnd/>
          </a:ln>
        </p:spPr>
      </p:pic>
      <p:pic>
        <p:nvPicPr>
          <p:cNvPr id="13315" name="Picture 3"/>
          <p:cNvPicPr>
            <a:picLocks noChangeAspect="1" noChangeArrowheads="1"/>
          </p:cNvPicPr>
          <p:nvPr/>
        </p:nvPicPr>
        <p:blipFill>
          <a:blip r:embed="rId4"/>
          <a:srcRect l="10257" t="1418" r="11111"/>
          <a:stretch>
            <a:fillRect/>
          </a:stretch>
        </p:blipFill>
        <p:spPr bwMode="auto">
          <a:xfrm>
            <a:off x="4724400" y="3048000"/>
            <a:ext cx="4038600" cy="3429000"/>
          </a:xfrm>
          <a:prstGeom prst="rect">
            <a:avLst/>
          </a:prstGeom>
          <a:noFill/>
          <a:ln w="9525">
            <a:noFill/>
            <a:miter lim="800000"/>
            <a:headEnd/>
            <a:tailEnd/>
          </a:ln>
        </p:spPr>
      </p:pic>
      <p:sp>
        <p:nvSpPr>
          <p:cNvPr id="13316" name="AutoShape 4"/>
          <p:cNvSpPr>
            <a:spLocks noChangeArrowheads="1"/>
          </p:cNvSpPr>
          <p:nvPr/>
        </p:nvSpPr>
        <p:spPr bwMode="auto">
          <a:xfrm flipH="1">
            <a:off x="0" y="381000"/>
            <a:ext cx="4267200" cy="1905000"/>
          </a:xfrm>
          <a:prstGeom prst="cloudCallout">
            <a:avLst>
              <a:gd name="adj1" fmla="val -18792"/>
              <a:gd name="adj2" fmla="val 102417"/>
            </a:avLst>
          </a:prstGeom>
          <a:solidFill>
            <a:schemeClr val="bg1"/>
          </a:solidFill>
          <a:ln w="9525">
            <a:solidFill>
              <a:srgbClr val="800000"/>
            </a:solidFill>
            <a:round/>
            <a:headEnd/>
            <a:tailEnd/>
          </a:ln>
        </p:spPr>
        <p:txBody>
          <a:bodyPr/>
          <a:lstStyle/>
          <a:p>
            <a:pPr algn="ctr" defTabSz="957263"/>
            <a:r>
              <a:rPr lang="en-US" sz="2000" b="1"/>
              <a:t>Thưa bác sĩ nguyên nhân nào dẫn đến bệnh thấp tim?</a:t>
            </a:r>
          </a:p>
        </p:txBody>
      </p:sp>
      <p:sp>
        <p:nvSpPr>
          <p:cNvPr id="13317" name="AutoShape 5"/>
          <p:cNvSpPr>
            <a:spLocks noChangeArrowheads="1"/>
          </p:cNvSpPr>
          <p:nvPr/>
        </p:nvSpPr>
        <p:spPr bwMode="auto">
          <a:xfrm flipH="1">
            <a:off x="4495800" y="228600"/>
            <a:ext cx="4267200" cy="1981200"/>
          </a:xfrm>
          <a:prstGeom prst="wedgeEllipseCallout">
            <a:avLst>
              <a:gd name="adj1" fmla="val -486"/>
              <a:gd name="adj2" fmla="val 99917"/>
            </a:avLst>
          </a:prstGeom>
          <a:solidFill>
            <a:schemeClr val="bg1"/>
          </a:solidFill>
          <a:ln w="9525">
            <a:solidFill>
              <a:schemeClr val="tx1"/>
            </a:solidFill>
            <a:miter lim="800000"/>
            <a:headEnd/>
            <a:tailEnd/>
          </a:ln>
        </p:spPr>
        <p:txBody>
          <a:bodyPr/>
          <a:lstStyle/>
          <a:p>
            <a:pPr algn="ctr" defTabSz="957263"/>
            <a:r>
              <a:rPr lang="en-US" sz="2000" b="1">
                <a:solidFill>
                  <a:srgbClr val="800000"/>
                </a:solidFill>
              </a:rPr>
              <a:t>Do bị viêm họng viêm a-mi-đan kéo dài,do thấp khớp không được chữa trị kịp thời, dứt điểm</a:t>
            </a:r>
            <a:r>
              <a:rPr lang="en-US" b="1">
                <a:solidFill>
                  <a:srgbClr val="800000"/>
                </a:solidFill>
              </a:rPr>
              <a:t> </a:t>
            </a:r>
          </a:p>
        </p:txBody>
      </p:sp>
    </p:spTree>
  </p:cSld>
  <p:clrMapOvr>
    <a:masterClrMapping/>
  </p:clrMapOvr>
  <p:transition spd="med">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l="25385" t="3348"/>
          <a:stretch>
            <a:fillRect/>
          </a:stretch>
        </p:blipFill>
        <p:spPr bwMode="auto">
          <a:xfrm>
            <a:off x="381000" y="3505200"/>
            <a:ext cx="3429000" cy="2886075"/>
          </a:xfrm>
          <a:prstGeom prst="rect">
            <a:avLst/>
          </a:prstGeom>
          <a:noFill/>
          <a:ln w="9525">
            <a:noFill/>
            <a:miter lim="800000"/>
            <a:headEnd/>
            <a:tailEnd/>
          </a:ln>
        </p:spPr>
      </p:pic>
      <p:pic>
        <p:nvPicPr>
          <p:cNvPr id="14339" name="Picture 3"/>
          <p:cNvPicPr>
            <a:picLocks noChangeAspect="1" noChangeArrowheads="1"/>
          </p:cNvPicPr>
          <p:nvPr/>
        </p:nvPicPr>
        <p:blipFill>
          <a:blip r:embed="rId4"/>
          <a:srcRect l="10257" t="1418" r="11111"/>
          <a:stretch>
            <a:fillRect/>
          </a:stretch>
        </p:blipFill>
        <p:spPr bwMode="auto">
          <a:xfrm>
            <a:off x="4724400" y="3581400"/>
            <a:ext cx="4038600" cy="2895600"/>
          </a:xfrm>
          <a:prstGeom prst="rect">
            <a:avLst/>
          </a:prstGeom>
          <a:noFill/>
          <a:ln w="9525">
            <a:noFill/>
            <a:miter lim="800000"/>
            <a:headEnd/>
            <a:tailEnd/>
          </a:ln>
        </p:spPr>
      </p:pic>
      <p:sp>
        <p:nvSpPr>
          <p:cNvPr id="14340" name="AutoShape 4"/>
          <p:cNvSpPr>
            <a:spLocks noChangeArrowheads="1"/>
          </p:cNvSpPr>
          <p:nvPr/>
        </p:nvSpPr>
        <p:spPr bwMode="auto">
          <a:xfrm flipH="1">
            <a:off x="1600200" y="304800"/>
            <a:ext cx="3352800" cy="1905000"/>
          </a:xfrm>
          <a:prstGeom prst="cloudCallout">
            <a:avLst>
              <a:gd name="adj1" fmla="val 17042"/>
              <a:gd name="adj2" fmla="val 131500"/>
            </a:avLst>
          </a:prstGeom>
          <a:solidFill>
            <a:schemeClr val="bg1"/>
          </a:solidFill>
          <a:ln w="9525">
            <a:solidFill>
              <a:srgbClr val="800000"/>
            </a:solidFill>
            <a:round/>
            <a:headEnd/>
            <a:tailEnd/>
          </a:ln>
        </p:spPr>
        <p:txBody>
          <a:bodyPr/>
          <a:lstStyle/>
          <a:p>
            <a:pPr algn="ctr" defTabSz="957263"/>
            <a:r>
              <a:rPr lang="en-US" sz="2000" b="1"/>
              <a:t>Thưa bác sĩ bệnh thấp tim nguy hiểm như thế nào?</a:t>
            </a:r>
          </a:p>
        </p:txBody>
      </p:sp>
      <p:sp>
        <p:nvSpPr>
          <p:cNvPr id="14341" name="AutoShape 5"/>
          <p:cNvSpPr>
            <a:spLocks noChangeArrowheads="1"/>
          </p:cNvSpPr>
          <p:nvPr/>
        </p:nvSpPr>
        <p:spPr bwMode="auto">
          <a:xfrm flipH="1">
            <a:off x="5181600" y="685800"/>
            <a:ext cx="2971800" cy="1600200"/>
          </a:xfrm>
          <a:prstGeom prst="wedgeRoundRectCallout">
            <a:avLst>
              <a:gd name="adj1" fmla="val 6727"/>
              <a:gd name="adj2" fmla="val 138093"/>
              <a:gd name="adj3" fmla="val 16667"/>
            </a:avLst>
          </a:prstGeom>
          <a:solidFill>
            <a:schemeClr val="bg1"/>
          </a:solidFill>
          <a:ln w="9525">
            <a:solidFill>
              <a:schemeClr val="tx1"/>
            </a:solidFill>
            <a:miter lim="800000"/>
            <a:headEnd/>
            <a:tailEnd/>
          </a:ln>
        </p:spPr>
        <p:txBody>
          <a:bodyPr/>
          <a:lstStyle/>
          <a:p>
            <a:pPr algn="ctr" defTabSz="957263"/>
            <a:r>
              <a:rPr lang="en-US" sz="2000" b="1">
                <a:solidFill>
                  <a:srgbClr val="800000"/>
                </a:solidFill>
              </a:rPr>
              <a:t>Nó để lại những di chứng nặng nề cho van tim, cuối cùng gây suy tim</a:t>
            </a:r>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914400"/>
            <a:ext cx="8229600" cy="1143000"/>
          </a:xfrm>
        </p:spPr>
        <p:txBody>
          <a:bodyPr/>
          <a:lstStyle/>
          <a:p>
            <a:pPr eaLnBrk="1" hangingPunct="1"/>
            <a:r>
              <a:rPr lang="en-US" sz="4000" smtClean="0"/>
              <a:t>Thảo luận các câu hỏi sau:</a:t>
            </a:r>
          </a:p>
        </p:txBody>
      </p:sp>
      <p:sp>
        <p:nvSpPr>
          <p:cNvPr id="15363" name="Rectangle 3"/>
          <p:cNvSpPr>
            <a:spLocks noGrp="1" noChangeArrowheads="1"/>
          </p:cNvSpPr>
          <p:nvPr>
            <p:ph type="body" idx="1"/>
          </p:nvPr>
        </p:nvSpPr>
        <p:spPr>
          <a:xfrm>
            <a:off x="457200" y="2332038"/>
            <a:ext cx="8229600" cy="4525962"/>
          </a:xfrm>
        </p:spPr>
        <p:txBody>
          <a:bodyPr/>
          <a:lstStyle/>
          <a:p>
            <a:pPr marL="609600" indent="-609600" eaLnBrk="1" hangingPunct="1">
              <a:buFontTx/>
              <a:buAutoNum type="arabicPeriod"/>
            </a:pPr>
            <a:r>
              <a:rPr lang="en-US" sz="3600" b="1" smtClean="0">
                <a:solidFill>
                  <a:srgbClr val="0000FF"/>
                </a:solidFill>
              </a:rPr>
              <a:t>Bệnh về tim mạch thường gặp ở trẻ em là bệnh gì?</a:t>
            </a:r>
          </a:p>
          <a:p>
            <a:pPr marL="609600" indent="-609600" eaLnBrk="1" hangingPunct="1">
              <a:buFontTx/>
              <a:buAutoNum type="arabicPeriod"/>
            </a:pPr>
            <a:r>
              <a:rPr lang="en-US" sz="3600" b="1" smtClean="0">
                <a:solidFill>
                  <a:srgbClr val="0000FF"/>
                </a:solidFill>
              </a:rPr>
              <a:t>Bệnh thấp tim nguy hiểm như thế nào?</a:t>
            </a:r>
          </a:p>
          <a:p>
            <a:pPr marL="609600" indent="-609600" eaLnBrk="1" hangingPunct="1">
              <a:buFontTx/>
              <a:buAutoNum type="arabicPeriod"/>
            </a:pPr>
            <a:r>
              <a:rPr lang="en-US" sz="3600" b="1" smtClean="0">
                <a:solidFill>
                  <a:srgbClr val="0000FF"/>
                </a:solidFill>
              </a:rPr>
              <a:t>Nguyên nhân gây ra bệnh thấp tim là gì?</a:t>
            </a:r>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667000"/>
            <a:ext cx="8915400" cy="3306763"/>
          </a:xfrm>
        </p:spPr>
        <p:txBody>
          <a:bodyPr/>
          <a:lstStyle/>
          <a:p>
            <a:pPr eaLnBrk="1" hangingPunct="1"/>
            <a:r>
              <a:rPr lang="en-US" sz="5400" b="1" smtClean="0">
                <a:solidFill>
                  <a:srgbClr val="0000FF"/>
                </a:solidFill>
              </a:rPr>
              <a:t>Tập đóng vai các bạn học sinh, bác sĩ để hỏi và trả lời về bệnh thấp tim</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6000" b="1" smtClean="0">
                <a:solidFill>
                  <a:srgbClr val="FF0000"/>
                </a:solidFill>
              </a:rPr>
              <a:t>Kết luận</a:t>
            </a:r>
          </a:p>
        </p:txBody>
      </p:sp>
      <p:sp>
        <p:nvSpPr>
          <p:cNvPr id="17411" name="Rectangle 3"/>
          <p:cNvSpPr>
            <a:spLocks noGrp="1" noChangeArrowheads="1"/>
          </p:cNvSpPr>
          <p:nvPr>
            <p:ph type="body" idx="1"/>
          </p:nvPr>
        </p:nvSpPr>
        <p:spPr>
          <a:xfrm>
            <a:off x="228600" y="1752600"/>
            <a:ext cx="8915400" cy="4525963"/>
          </a:xfrm>
        </p:spPr>
        <p:txBody>
          <a:bodyPr/>
          <a:lstStyle/>
          <a:p>
            <a:pPr eaLnBrk="1" hangingPunct="1"/>
            <a:r>
              <a:rPr lang="en-US" sz="4000" b="1" smtClean="0">
                <a:solidFill>
                  <a:srgbClr val="0000FF"/>
                </a:solidFill>
              </a:rPr>
              <a:t>Thấp tim là một bệnh về tim mạch rất nguy hiểm ở trẻ em</a:t>
            </a:r>
          </a:p>
          <a:p>
            <a:pPr eaLnBrk="1" hangingPunct="1"/>
            <a:r>
              <a:rPr lang="en-US" sz="4000" b="1" smtClean="0">
                <a:solidFill>
                  <a:srgbClr val="0000FF"/>
                </a:solidFill>
              </a:rPr>
              <a:t>Nguyên nhân dẫn đến bệnh thấp tim là do bị viêm họng, viêm a-mi-đan kéo dài hoặc do thấp khớp cấp không được chữa trị kịp thời, dứt điểm</a:t>
            </a:r>
          </a:p>
        </p:txBody>
      </p:sp>
    </p:spTree>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0"/>
            <a:ext cx="7772400" cy="1470025"/>
          </a:xfrm>
        </p:spPr>
        <p:txBody>
          <a:bodyPr/>
          <a:lstStyle/>
          <a:p>
            <a:pPr eaLnBrk="1" hangingPunct="1"/>
            <a:r>
              <a:rPr lang="en-US" sz="6000" b="1" smtClean="0">
                <a:solidFill>
                  <a:srgbClr val="FF0000"/>
                </a:solidFill>
              </a:rPr>
              <a:t>Hoạt động 3</a:t>
            </a:r>
          </a:p>
        </p:txBody>
      </p:sp>
      <p:sp>
        <p:nvSpPr>
          <p:cNvPr id="18435" name="Rectangle 4"/>
          <p:cNvSpPr>
            <a:spLocks noGrp="1" noChangeArrowheads="1"/>
          </p:cNvSpPr>
          <p:nvPr>
            <p:ph type="subTitle" idx="1"/>
          </p:nvPr>
        </p:nvSpPr>
        <p:spPr>
          <a:xfrm>
            <a:off x="1600200" y="2667000"/>
            <a:ext cx="7239000" cy="3124200"/>
          </a:xfrm>
        </p:spPr>
        <p:txBody>
          <a:bodyPr/>
          <a:lstStyle/>
          <a:p>
            <a:pPr eaLnBrk="1" hangingPunct="1"/>
            <a:r>
              <a:rPr lang="en-US" sz="5400" b="1" smtClean="0"/>
              <a:t>Phòng bệnh thấp tim</a:t>
            </a:r>
          </a:p>
        </p:txBody>
      </p:sp>
      <p:grpSp>
        <p:nvGrpSpPr>
          <p:cNvPr id="18436" name="Group 5"/>
          <p:cNvGrpSpPr>
            <a:grpSpLocks/>
          </p:cNvGrpSpPr>
          <p:nvPr/>
        </p:nvGrpSpPr>
        <p:grpSpPr bwMode="auto">
          <a:xfrm>
            <a:off x="0" y="-152400"/>
            <a:ext cx="9144000" cy="7239000"/>
            <a:chOff x="0" y="-19"/>
            <a:chExt cx="5760" cy="4377"/>
          </a:xfrm>
        </p:grpSpPr>
        <p:pic>
          <p:nvPicPr>
            <p:cNvPr id="18437" name="Picture 6"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18438" name="Picture 7"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18439" name="Picture 8"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18440" name="Picture 9"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1524000"/>
            <a:ext cx="8915400" cy="1066800"/>
          </a:xfrm>
          <a:prstGeom prst="rect">
            <a:avLst/>
          </a:prstGeom>
          <a:noFill/>
          <a:ln w="9525">
            <a:noFill/>
            <a:miter lim="800000"/>
            <a:headEnd/>
            <a:tailEnd/>
          </a:ln>
        </p:spPr>
        <p:txBody>
          <a:bodyPr anchor="ctr">
            <a:spAutoFit/>
          </a:bodyPr>
          <a:lstStyle/>
          <a:p>
            <a:r>
              <a:rPr lang="en-US" sz="2800" b="1">
                <a:cs typeface="Times New Roman" pitchFamily="18" charset="0"/>
              </a:rPr>
              <a:t>  </a:t>
            </a:r>
            <a:r>
              <a:rPr lang="en-US" sz="3200" b="1">
                <a:cs typeface="Times New Roman" pitchFamily="18" charset="0"/>
              </a:rPr>
              <a:t>Quan sát hình 4,5,6 và thảo luận: </a:t>
            </a:r>
            <a:r>
              <a:rPr lang="en-US" sz="3200" b="1">
                <a:solidFill>
                  <a:srgbClr val="800000"/>
                </a:solidFill>
                <a:cs typeface="Times New Roman" pitchFamily="18" charset="0"/>
              </a:rPr>
              <a:t>Cần làm gì để phòng bệnh thấp tim?</a:t>
            </a:r>
          </a:p>
        </p:txBody>
      </p:sp>
      <p:grpSp>
        <p:nvGrpSpPr>
          <p:cNvPr id="19459" name="Group 4"/>
          <p:cNvGrpSpPr>
            <a:grpSpLocks/>
          </p:cNvGrpSpPr>
          <p:nvPr/>
        </p:nvGrpSpPr>
        <p:grpSpPr bwMode="auto">
          <a:xfrm>
            <a:off x="0" y="2971800"/>
            <a:ext cx="3352800" cy="3527425"/>
            <a:chOff x="120" y="1629"/>
            <a:chExt cx="2112" cy="2222"/>
          </a:xfrm>
        </p:grpSpPr>
        <p:grpSp>
          <p:nvGrpSpPr>
            <p:cNvPr id="19481" name="Group 5"/>
            <p:cNvGrpSpPr>
              <a:grpSpLocks/>
            </p:cNvGrpSpPr>
            <p:nvPr/>
          </p:nvGrpSpPr>
          <p:grpSpPr bwMode="auto">
            <a:xfrm>
              <a:off x="120" y="1629"/>
              <a:ext cx="2112" cy="2208"/>
              <a:chOff x="624" y="761"/>
              <a:chExt cx="4368" cy="2359"/>
            </a:xfrm>
          </p:grpSpPr>
          <p:pic>
            <p:nvPicPr>
              <p:cNvPr id="19490" name="Picture 6"/>
              <p:cNvPicPr>
                <a:picLocks noChangeAspect="1" noChangeArrowheads="1"/>
              </p:cNvPicPr>
              <p:nvPr/>
            </p:nvPicPr>
            <p:blipFill>
              <a:blip r:embed="rId3"/>
              <a:srcRect r="58984" b="14410"/>
              <a:stretch>
                <a:fillRect/>
              </a:stretch>
            </p:blipFill>
            <p:spPr bwMode="auto">
              <a:xfrm>
                <a:off x="624" y="761"/>
                <a:ext cx="2256" cy="2352"/>
              </a:xfrm>
              <a:prstGeom prst="rect">
                <a:avLst/>
              </a:prstGeom>
              <a:noFill/>
              <a:ln w="28575">
                <a:solidFill>
                  <a:srgbClr val="006600"/>
                </a:solidFill>
                <a:miter lim="800000"/>
                <a:headEnd/>
                <a:tailEnd/>
              </a:ln>
            </p:spPr>
          </p:pic>
          <p:pic>
            <p:nvPicPr>
              <p:cNvPr id="19491" name="Picture 7"/>
              <p:cNvPicPr>
                <a:picLocks noChangeAspect="1" noChangeArrowheads="1"/>
              </p:cNvPicPr>
              <p:nvPr/>
            </p:nvPicPr>
            <p:blipFill>
              <a:blip r:embed="rId3"/>
              <a:srcRect l="39937" t="13974" r="6094" b="436"/>
              <a:stretch>
                <a:fillRect/>
              </a:stretch>
            </p:blipFill>
            <p:spPr bwMode="auto">
              <a:xfrm>
                <a:off x="2592" y="768"/>
                <a:ext cx="2400" cy="2352"/>
              </a:xfrm>
              <a:prstGeom prst="rect">
                <a:avLst/>
              </a:prstGeom>
              <a:noFill/>
              <a:ln w="38100">
                <a:solidFill>
                  <a:srgbClr val="800000"/>
                </a:solidFill>
                <a:miter lim="800000"/>
                <a:headEnd/>
                <a:tailEnd/>
              </a:ln>
            </p:spPr>
          </p:pic>
        </p:grpSp>
        <p:grpSp>
          <p:nvGrpSpPr>
            <p:cNvPr id="19482" name="Group 8"/>
            <p:cNvGrpSpPr>
              <a:grpSpLocks/>
            </p:cNvGrpSpPr>
            <p:nvPr/>
          </p:nvGrpSpPr>
          <p:grpSpPr bwMode="auto">
            <a:xfrm>
              <a:off x="135" y="3524"/>
              <a:ext cx="336" cy="327"/>
              <a:chOff x="672" y="548"/>
              <a:chExt cx="336" cy="327"/>
            </a:xfrm>
          </p:grpSpPr>
          <p:grpSp>
            <p:nvGrpSpPr>
              <p:cNvPr id="19483" name="Group 9"/>
              <p:cNvGrpSpPr>
                <a:grpSpLocks/>
              </p:cNvGrpSpPr>
              <p:nvPr/>
            </p:nvGrpSpPr>
            <p:grpSpPr bwMode="auto">
              <a:xfrm>
                <a:off x="672" y="548"/>
                <a:ext cx="336" cy="327"/>
                <a:chOff x="1289" y="513"/>
                <a:chExt cx="668" cy="806"/>
              </a:xfrm>
            </p:grpSpPr>
            <p:sp>
              <p:nvSpPr>
                <p:cNvPr id="19485" name="Oval 10"/>
                <p:cNvSpPr>
                  <a:spLocks noChangeArrowheads="1"/>
                </p:cNvSpPr>
                <p:nvPr/>
              </p:nvSpPr>
              <p:spPr bwMode="gray">
                <a:xfrm>
                  <a:off x="1289" y="513"/>
                  <a:ext cx="668" cy="806"/>
                </a:xfrm>
                <a:prstGeom prst="ellipse">
                  <a:avLst/>
                </a:prstGeom>
                <a:solidFill>
                  <a:srgbClr val="333333"/>
                </a:solidFill>
                <a:ln w="38100" algn="ctr">
                  <a:noFill/>
                  <a:round/>
                  <a:headEnd/>
                  <a:tailEnd/>
                </a:ln>
              </p:spPr>
              <p:txBody>
                <a:bodyPr anchor="ctr">
                  <a:spAutoFit/>
                </a:bodyPr>
                <a:lstStyle/>
                <a:p>
                  <a:endParaRPr lang="en-US"/>
                </a:p>
              </p:txBody>
            </p:sp>
            <p:sp>
              <p:nvSpPr>
                <p:cNvPr id="19486"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19487"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19488"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19489"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19484" name="Text Box 15"/>
              <p:cNvSpPr txBox="1">
                <a:spLocks noChangeArrowheads="1"/>
              </p:cNvSpPr>
              <p:nvPr/>
            </p:nvSpPr>
            <p:spPr bwMode="gray">
              <a:xfrm>
                <a:off x="726" y="555"/>
                <a:ext cx="224" cy="291"/>
              </a:xfrm>
              <a:prstGeom prst="rect">
                <a:avLst/>
              </a:prstGeom>
              <a:noFill/>
              <a:ln w="9525" algn="ctr">
                <a:noFill/>
                <a:miter lim="800000"/>
                <a:headEnd/>
                <a:tailEnd/>
              </a:ln>
            </p:spPr>
            <p:txBody>
              <a:bodyPr wrap="none">
                <a:spAutoFit/>
              </a:bodyPr>
              <a:lstStyle/>
              <a:p>
                <a:pPr algn="ctr"/>
                <a:r>
                  <a:rPr lang="en-US" sz="2400" b="1">
                    <a:solidFill>
                      <a:srgbClr val="CC0000"/>
                    </a:solidFill>
                  </a:rPr>
                  <a:t>4</a:t>
                </a:r>
              </a:p>
            </p:txBody>
          </p:sp>
        </p:grpSp>
      </p:grpSp>
      <p:grpSp>
        <p:nvGrpSpPr>
          <p:cNvPr id="19460" name="Group 16"/>
          <p:cNvGrpSpPr>
            <a:grpSpLocks/>
          </p:cNvGrpSpPr>
          <p:nvPr/>
        </p:nvGrpSpPr>
        <p:grpSpPr bwMode="auto">
          <a:xfrm>
            <a:off x="6248400" y="2971800"/>
            <a:ext cx="2895600" cy="3527425"/>
            <a:chOff x="2274" y="1632"/>
            <a:chExt cx="1824" cy="2222"/>
          </a:xfrm>
        </p:grpSpPr>
        <p:pic>
          <p:nvPicPr>
            <p:cNvPr id="19472" name="Picture 17"/>
            <p:cNvPicPr>
              <a:picLocks noChangeAspect="1" noChangeArrowheads="1"/>
            </p:cNvPicPr>
            <p:nvPr/>
          </p:nvPicPr>
          <p:blipFill>
            <a:blip r:embed="rId4"/>
            <a:srcRect t="14285" r="4259" b="2380"/>
            <a:stretch>
              <a:fillRect/>
            </a:stretch>
          </p:blipFill>
          <p:spPr bwMode="auto">
            <a:xfrm>
              <a:off x="2274" y="1632"/>
              <a:ext cx="1824" cy="2208"/>
            </a:xfrm>
            <a:prstGeom prst="rect">
              <a:avLst/>
            </a:prstGeom>
            <a:noFill/>
            <a:ln w="28575">
              <a:solidFill>
                <a:srgbClr val="800000"/>
              </a:solidFill>
              <a:miter lim="800000"/>
              <a:headEnd/>
              <a:tailEnd/>
            </a:ln>
          </p:spPr>
        </p:pic>
        <p:grpSp>
          <p:nvGrpSpPr>
            <p:cNvPr id="19473" name="Group 18"/>
            <p:cNvGrpSpPr>
              <a:grpSpLocks/>
            </p:cNvGrpSpPr>
            <p:nvPr/>
          </p:nvGrpSpPr>
          <p:grpSpPr bwMode="auto">
            <a:xfrm>
              <a:off x="2295" y="3527"/>
              <a:ext cx="336" cy="327"/>
              <a:chOff x="672" y="548"/>
              <a:chExt cx="336" cy="327"/>
            </a:xfrm>
          </p:grpSpPr>
          <p:grpSp>
            <p:nvGrpSpPr>
              <p:cNvPr id="19474" name="Group 19"/>
              <p:cNvGrpSpPr>
                <a:grpSpLocks/>
              </p:cNvGrpSpPr>
              <p:nvPr/>
            </p:nvGrpSpPr>
            <p:grpSpPr bwMode="auto">
              <a:xfrm>
                <a:off x="672" y="548"/>
                <a:ext cx="336" cy="327"/>
                <a:chOff x="1289" y="513"/>
                <a:chExt cx="668" cy="806"/>
              </a:xfrm>
            </p:grpSpPr>
            <p:sp>
              <p:nvSpPr>
                <p:cNvPr id="19476" name="Oval 20"/>
                <p:cNvSpPr>
                  <a:spLocks noChangeArrowheads="1"/>
                </p:cNvSpPr>
                <p:nvPr/>
              </p:nvSpPr>
              <p:spPr bwMode="gray">
                <a:xfrm>
                  <a:off x="1289" y="513"/>
                  <a:ext cx="668" cy="806"/>
                </a:xfrm>
                <a:prstGeom prst="ellipse">
                  <a:avLst/>
                </a:prstGeom>
                <a:solidFill>
                  <a:srgbClr val="333333"/>
                </a:solidFill>
                <a:ln w="38100" algn="ctr">
                  <a:noFill/>
                  <a:round/>
                  <a:headEnd/>
                  <a:tailEnd/>
                </a:ln>
              </p:spPr>
              <p:txBody>
                <a:bodyPr anchor="ctr">
                  <a:spAutoFit/>
                </a:bodyPr>
                <a:lstStyle/>
                <a:p>
                  <a:endParaRPr lang="en-US"/>
                </a:p>
              </p:txBody>
            </p:sp>
            <p:sp>
              <p:nvSpPr>
                <p:cNvPr id="19477" name="Oval 2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19478" name="Oval 2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19479" name="Oval 2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19480" name="Oval 2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19475" name="Text Box 25"/>
              <p:cNvSpPr txBox="1">
                <a:spLocks noChangeArrowheads="1"/>
              </p:cNvSpPr>
              <p:nvPr/>
            </p:nvSpPr>
            <p:spPr bwMode="gray">
              <a:xfrm>
                <a:off x="726" y="555"/>
                <a:ext cx="224" cy="291"/>
              </a:xfrm>
              <a:prstGeom prst="rect">
                <a:avLst/>
              </a:prstGeom>
              <a:noFill/>
              <a:ln w="9525" algn="ctr">
                <a:noFill/>
                <a:miter lim="800000"/>
                <a:headEnd/>
                <a:tailEnd/>
              </a:ln>
            </p:spPr>
            <p:txBody>
              <a:bodyPr wrap="none">
                <a:spAutoFit/>
              </a:bodyPr>
              <a:lstStyle/>
              <a:p>
                <a:pPr algn="ctr"/>
                <a:r>
                  <a:rPr lang="en-US" sz="2400" b="1">
                    <a:solidFill>
                      <a:srgbClr val="CC0000"/>
                    </a:solidFill>
                  </a:rPr>
                  <a:t>6</a:t>
                </a:r>
              </a:p>
            </p:txBody>
          </p:sp>
        </p:grpSp>
      </p:grpSp>
      <p:grpSp>
        <p:nvGrpSpPr>
          <p:cNvPr id="19461" name="Group 26"/>
          <p:cNvGrpSpPr>
            <a:grpSpLocks/>
          </p:cNvGrpSpPr>
          <p:nvPr/>
        </p:nvGrpSpPr>
        <p:grpSpPr bwMode="auto">
          <a:xfrm>
            <a:off x="3581400" y="2971800"/>
            <a:ext cx="2438400" cy="3527425"/>
            <a:chOff x="4143" y="1632"/>
            <a:chExt cx="1536" cy="2222"/>
          </a:xfrm>
        </p:grpSpPr>
        <p:pic>
          <p:nvPicPr>
            <p:cNvPr id="19463" name="Picture 27"/>
            <p:cNvPicPr>
              <a:picLocks noChangeAspect="1" noChangeArrowheads="1"/>
            </p:cNvPicPr>
            <p:nvPr/>
          </p:nvPicPr>
          <p:blipFill>
            <a:blip r:embed="rId5"/>
            <a:srcRect l="8929" t="1382" b="3282"/>
            <a:stretch>
              <a:fillRect/>
            </a:stretch>
          </p:blipFill>
          <p:spPr bwMode="auto">
            <a:xfrm>
              <a:off x="4143" y="1632"/>
              <a:ext cx="1536" cy="2208"/>
            </a:xfrm>
            <a:prstGeom prst="rect">
              <a:avLst/>
            </a:prstGeom>
            <a:noFill/>
            <a:ln w="28575">
              <a:solidFill>
                <a:srgbClr val="800000"/>
              </a:solidFill>
              <a:miter lim="800000"/>
              <a:headEnd/>
              <a:tailEnd/>
            </a:ln>
          </p:spPr>
        </p:pic>
        <p:grpSp>
          <p:nvGrpSpPr>
            <p:cNvPr id="19464" name="Group 28"/>
            <p:cNvGrpSpPr>
              <a:grpSpLocks/>
            </p:cNvGrpSpPr>
            <p:nvPr/>
          </p:nvGrpSpPr>
          <p:grpSpPr bwMode="auto">
            <a:xfrm>
              <a:off x="4149" y="3527"/>
              <a:ext cx="336" cy="327"/>
              <a:chOff x="672" y="548"/>
              <a:chExt cx="336" cy="327"/>
            </a:xfrm>
          </p:grpSpPr>
          <p:grpSp>
            <p:nvGrpSpPr>
              <p:cNvPr id="19465" name="Group 29"/>
              <p:cNvGrpSpPr>
                <a:grpSpLocks/>
              </p:cNvGrpSpPr>
              <p:nvPr/>
            </p:nvGrpSpPr>
            <p:grpSpPr bwMode="auto">
              <a:xfrm>
                <a:off x="672" y="548"/>
                <a:ext cx="336" cy="327"/>
                <a:chOff x="1289" y="513"/>
                <a:chExt cx="668" cy="806"/>
              </a:xfrm>
            </p:grpSpPr>
            <p:sp>
              <p:nvSpPr>
                <p:cNvPr id="19467" name="Oval 30"/>
                <p:cNvSpPr>
                  <a:spLocks noChangeArrowheads="1"/>
                </p:cNvSpPr>
                <p:nvPr/>
              </p:nvSpPr>
              <p:spPr bwMode="gray">
                <a:xfrm>
                  <a:off x="1289" y="513"/>
                  <a:ext cx="668" cy="806"/>
                </a:xfrm>
                <a:prstGeom prst="ellipse">
                  <a:avLst/>
                </a:prstGeom>
                <a:solidFill>
                  <a:srgbClr val="333333"/>
                </a:solidFill>
                <a:ln w="38100" algn="ctr">
                  <a:noFill/>
                  <a:round/>
                  <a:headEnd/>
                  <a:tailEnd/>
                </a:ln>
              </p:spPr>
              <p:txBody>
                <a:bodyPr anchor="ctr">
                  <a:spAutoFit/>
                </a:bodyPr>
                <a:lstStyle/>
                <a:p>
                  <a:endParaRPr lang="en-US"/>
                </a:p>
              </p:txBody>
            </p:sp>
            <p:sp>
              <p:nvSpPr>
                <p:cNvPr id="19468" name="Oval 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19469"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19470" name="Oval 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19471" name="Oval 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19466" name="Text Box 35"/>
              <p:cNvSpPr txBox="1">
                <a:spLocks noChangeArrowheads="1"/>
              </p:cNvSpPr>
              <p:nvPr/>
            </p:nvSpPr>
            <p:spPr bwMode="gray">
              <a:xfrm>
                <a:off x="726" y="555"/>
                <a:ext cx="224" cy="291"/>
              </a:xfrm>
              <a:prstGeom prst="rect">
                <a:avLst/>
              </a:prstGeom>
              <a:noFill/>
              <a:ln w="9525" algn="ctr">
                <a:noFill/>
                <a:miter lim="800000"/>
                <a:headEnd/>
                <a:tailEnd/>
              </a:ln>
            </p:spPr>
            <p:txBody>
              <a:bodyPr wrap="none">
                <a:spAutoFit/>
              </a:bodyPr>
              <a:lstStyle/>
              <a:p>
                <a:pPr algn="ctr"/>
                <a:r>
                  <a:rPr lang="en-US" sz="2400" b="1">
                    <a:solidFill>
                      <a:srgbClr val="CC0000"/>
                    </a:solidFill>
                  </a:rPr>
                  <a:t>5</a:t>
                </a:r>
              </a:p>
            </p:txBody>
          </p:sp>
        </p:grpSp>
      </p:grpSp>
      <p:sp>
        <p:nvSpPr>
          <p:cNvPr id="19462" name="AutoShape 36"/>
          <p:cNvSpPr>
            <a:spLocks noChangeArrowheads="1"/>
          </p:cNvSpPr>
          <p:nvPr/>
        </p:nvSpPr>
        <p:spPr bwMode="auto">
          <a:xfrm>
            <a:off x="2438400" y="152400"/>
            <a:ext cx="3733800" cy="1447800"/>
          </a:xfrm>
          <a:prstGeom prst="star16">
            <a:avLst>
              <a:gd name="adj" fmla="val 37500"/>
            </a:avLst>
          </a:prstGeom>
          <a:solidFill>
            <a:srgbClr val="FFFF00"/>
          </a:solidFill>
          <a:ln w="9525">
            <a:solidFill>
              <a:srgbClr val="800000"/>
            </a:solidFill>
            <a:miter lim="800000"/>
            <a:headEnd/>
            <a:tailEnd/>
          </a:ln>
        </p:spPr>
        <p:txBody>
          <a:bodyPr wrap="none" anchor="ctr"/>
          <a:lstStyle/>
          <a:p>
            <a:pPr algn="ctr" defTabSz="957263"/>
            <a:r>
              <a:rPr lang="en-US" sz="2400" b="1">
                <a:solidFill>
                  <a:srgbClr val="FF0066"/>
                </a:solidFill>
              </a:rPr>
              <a:t>Nhóm đôi (3 phút)</a:t>
            </a:r>
          </a:p>
        </p:txBody>
      </p:sp>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533400" y="381000"/>
            <a:ext cx="8458200" cy="4572000"/>
            <a:chOff x="240" y="1200"/>
            <a:chExt cx="5328" cy="2208"/>
          </a:xfrm>
        </p:grpSpPr>
        <p:pic>
          <p:nvPicPr>
            <p:cNvPr id="20484" name="Picture 3"/>
            <p:cNvPicPr>
              <a:picLocks noChangeAspect="1" noChangeArrowheads="1"/>
            </p:cNvPicPr>
            <p:nvPr/>
          </p:nvPicPr>
          <p:blipFill>
            <a:blip r:embed="rId3"/>
            <a:srcRect l="39937" t="13974" r="6094" b="436"/>
            <a:stretch>
              <a:fillRect/>
            </a:stretch>
          </p:blipFill>
          <p:spPr bwMode="auto">
            <a:xfrm>
              <a:off x="2641" y="1207"/>
              <a:ext cx="2927" cy="2201"/>
            </a:xfrm>
            <a:prstGeom prst="rect">
              <a:avLst/>
            </a:prstGeom>
            <a:noFill/>
            <a:ln w="9525">
              <a:solidFill>
                <a:srgbClr val="006600"/>
              </a:solidFill>
              <a:miter lim="800000"/>
              <a:headEnd/>
              <a:tailEnd/>
            </a:ln>
          </p:spPr>
        </p:pic>
        <p:pic>
          <p:nvPicPr>
            <p:cNvPr id="20485" name="Picture 4"/>
            <p:cNvPicPr>
              <a:picLocks noChangeAspect="1" noChangeArrowheads="1"/>
            </p:cNvPicPr>
            <p:nvPr/>
          </p:nvPicPr>
          <p:blipFill>
            <a:blip r:embed="rId3"/>
            <a:srcRect r="58984" b="14410"/>
            <a:stretch>
              <a:fillRect/>
            </a:stretch>
          </p:blipFill>
          <p:spPr bwMode="auto">
            <a:xfrm>
              <a:off x="240" y="1200"/>
              <a:ext cx="2752" cy="2201"/>
            </a:xfrm>
            <a:prstGeom prst="rect">
              <a:avLst/>
            </a:prstGeom>
            <a:noFill/>
            <a:ln w="9525">
              <a:solidFill>
                <a:srgbClr val="006600"/>
              </a:solidFill>
              <a:miter lim="800000"/>
              <a:headEnd/>
              <a:tailEnd/>
            </a:ln>
          </p:spPr>
        </p:pic>
        <p:grpSp>
          <p:nvGrpSpPr>
            <p:cNvPr id="20486" name="Group 5"/>
            <p:cNvGrpSpPr>
              <a:grpSpLocks/>
            </p:cNvGrpSpPr>
            <p:nvPr/>
          </p:nvGrpSpPr>
          <p:grpSpPr bwMode="auto">
            <a:xfrm>
              <a:off x="288" y="2848"/>
              <a:ext cx="624" cy="511"/>
              <a:chOff x="528" y="484"/>
              <a:chExt cx="624" cy="511"/>
            </a:xfrm>
          </p:grpSpPr>
          <p:grpSp>
            <p:nvGrpSpPr>
              <p:cNvPr id="20487" name="Group 6"/>
              <p:cNvGrpSpPr>
                <a:grpSpLocks/>
              </p:cNvGrpSpPr>
              <p:nvPr/>
            </p:nvGrpSpPr>
            <p:grpSpPr bwMode="auto">
              <a:xfrm>
                <a:off x="528" y="484"/>
                <a:ext cx="624" cy="511"/>
                <a:chOff x="1289" y="587"/>
                <a:chExt cx="668" cy="647"/>
              </a:xfrm>
            </p:grpSpPr>
            <p:sp>
              <p:nvSpPr>
                <p:cNvPr id="20489" name="Oval 7"/>
                <p:cNvSpPr>
                  <a:spLocks noChangeArrowheads="1"/>
                </p:cNvSpPr>
                <p:nvPr/>
              </p:nvSpPr>
              <p:spPr bwMode="gray">
                <a:xfrm>
                  <a:off x="1289" y="757"/>
                  <a:ext cx="668" cy="291"/>
                </a:xfrm>
                <a:prstGeom prst="ellipse">
                  <a:avLst/>
                </a:prstGeom>
                <a:solidFill>
                  <a:srgbClr val="333333"/>
                </a:solidFill>
                <a:ln w="38100" algn="ctr">
                  <a:noFill/>
                  <a:round/>
                  <a:headEnd/>
                  <a:tailEnd/>
                </a:ln>
              </p:spPr>
              <p:txBody>
                <a:bodyPr anchor="ctr">
                  <a:spAutoFit/>
                </a:bodyPr>
                <a:lstStyle/>
                <a:p>
                  <a:endParaRPr lang="en-US" sz="1600"/>
                </a:p>
              </p:txBody>
            </p:sp>
            <p:sp>
              <p:nvSpPr>
                <p:cNvPr id="20490" name="Oval 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20491" name="Oval 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20492" name="Oval 1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2" name="Oval 1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20488" name="Text Box 12"/>
              <p:cNvSpPr txBox="1">
                <a:spLocks noChangeArrowheads="1"/>
              </p:cNvSpPr>
              <p:nvPr/>
            </p:nvSpPr>
            <p:spPr bwMode="gray">
              <a:xfrm>
                <a:off x="676" y="526"/>
                <a:ext cx="260" cy="282"/>
              </a:xfrm>
              <a:prstGeom prst="rect">
                <a:avLst/>
              </a:prstGeom>
              <a:noFill/>
              <a:ln w="9525" algn="ctr">
                <a:noFill/>
                <a:miter lim="800000"/>
                <a:headEnd/>
                <a:tailEnd/>
              </a:ln>
            </p:spPr>
            <p:txBody>
              <a:bodyPr wrap="none">
                <a:spAutoFit/>
              </a:bodyPr>
              <a:lstStyle/>
              <a:p>
                <a:pPr algn="ctr"/>
                <a:r>
                  <a:rPr lang="en-US" sz="3200" b="1">
                    <a:solidFill>
                      <a:srgbClr val="CC0000"/>
                    </a:solidFill>
                  </a:rPr>
                  <a:t>4</a:t>
                </a:r>
              </a:p>
            </p:txBody>
          </p:sp>
        </p:grpSp>
      </p:grpSp>
      <p:sp>
        <p:nvSpPr>
          <p:cNvPr id="20493" name="Rectangle 13"/>
          <p:cNvSpPr>
            <a:spLocks noChangeArrowheads="1"/>
          </p:cNvSpPr>
          <p:nvPr/>
        </p:nvSpPr>
        <p:spPr bwMode="auto">
          <a:xfrm>
            <a:off x="533400" y="5181600"/>
            <a:ext cx="8305800" cy="990600"/>
          </a:xfrm>
          <a:prstGeom prst="rect">
            <a:avLst/>
          </a:prstGeom>
          <a:noFill/>
          <a:ln w="9525">
            <a:noFill/>
            <a:miter lim="800000"/>
            <a:headEnd/>
            <a:tailEnd/>
          </a:ln>
        </p:spPr>
        <p:txBody>
          <a:bodyPr lIns="92075" tIns="46038" rIns="92075" bIns="46038"/>
          <a:lstStyle/>
          <a:p>
            <a:r>
              <a:rPr lang="en-US" sz="4400">
                <a:solidFill>
                  <a:srgbClr val="800000"/>
                </a:solidFill>
              </a:rPr>
              <a:t> </a:t>
            </a:r>
            <a:r>
              <a:rPr lang="en-US" sz="4400">
                <a:solidFill>
                  <a:srgbClr val="000000"/>
                </a:solidFill>
              </a:rPr>
              <a:t>* </a:t>
            </a:r>
            <a:r>
              <a:rPr lang="en-US" sz="3600">
                <a:solidFill>
                  <a:srgbClr val="000000"/>
                </a:solidFill>
                <a:cs typeface="Times New Roman" pitchFamily="18" charset="0"/>
              </a:rPr>
              <a:t>Súc miệng bằng nước muối trước khi đi ngủ để phòng bệnh viêm họng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1143000"/>
            <a:ext cx="8229600" cy="1143000"/>
          </a:xfrm>
        </p:spPr>
        <p:txBody>
          <a:bodyPr/>
          <a:lstStyle/>
          <a:p>
            <a:pPr eaLnBrk="1" hangingPunct="1"/>
            <a:r>
              <a:rPr lang="en-US" sz="8000" b="1" smtClean="0">
                <a:solidFill>
                  <a:srgbClr val="FF0000"/>
                </a:solidFill>
              </a:rPr>
              <a:t>Kiểm tra bài cũ</a:t>
            </a:r>
          </a:p>
        </p:txBody>
      </p:sp>
      <p:grpSp>
        <p:nvGrpSpPr>
          <p:cNvPr id="2" name="Group 3"/>
          <p:cNvGrpSpPr>
            <a:grpSpLocks/>
          </p:cNvGrpSpPr>
          <p:nvPr/>
        </p:nvGrpSpPr>
        <p:grpSpPr bwMode="auto">
          <a:xfrm>
            <a:off x="-152400" y="0"/>
            <a:ext cx="9296400" cy="7010400"/>
            <a:chOff x="287" y="-48"/>
            <a:chExt cx="5161" cy="4416"/>
          </a:xfrm>
        </p:grpSpPr>
        <p:pic>
          <p:nvPicPr>
            <p:cNvPr id="3076" name="Picture 4" descr="CG11"/>
            <p:cNvPicPr>
              <a:picLocks noChangeAspect="1" noChangeArrowheads="1"/>
            </p:cNvPicPr>
            <p:nvPr/>
          </p:nvPicPr>
          <p:blipFill>
            <a:blip r:embed="rId3"/>
            <a:srcRect/>
            <a:stretch>
              <a:fillRect/>
            </a:stretch>
          </p:blipFill>
          <p:spPr bwMode="auto">
            <a:xfrm>
              <a:off x="287" y="3000"/>
              <a:ext cx="1345" cy="1368"/>
            </a:xfrm>
            <a:prstGeom prst="rect">
              <a:avLst/>
            </a:prstGeom>
            <a:noFill/>
            <a:ln w="9525">
              <a:noFill/>
              <a:miter lim="800000"/>
              <a:headEnd/>
              <a:tailEnd/>
            </a:ln>
          </p:spPr>
        </p:pic>
        <p:pic>
          <p:nvPicPr>
            <p:cNvPr id="3077" name="Picture 5" descr="CG11"/>
            <p:cNvPicPr>
              <a:picLocks noChangeAspect="1" noChangeArrowheads="1"/>
            </p:cNvPicPr>
            <p:nvPr/>
          </p:nvPicPr>
          <p:blipFill>
            <a:blip r:embed="rId4"/>
            <a:srcRect/>
            <a:stretch>
              <a:fillRect/>
            </a:stretch>
          </p:blipFill>
          <p:spPr bwMode="auto">
            <a:xfrm>
              <a:off x="3984" y="2928"/>
              <a:ext cx="1458" cy="1434"/>
            </a:xfrm>
            <a:prstGeom prst="rect">
              <a:avLst/>
            </a:prstGeom>
            <a:noFill/>
            <a:ln w="9525">
              <a:noFill/>
              <a:miter lim="800000"/>
              <a:headEnd/>
              <a:tailEnd/>
            </a:ln>
          </p:spPr>
        </p:pic>
        <p:pic>
          <p:nvPicPr>
            <p:cNvPr id="3078" name="Picture 6" descr="CG11"/>
            <p:cNvPicPr>
              <a:picLocks noChangeAspect="1" noChangeArrowheads="1"/>
            </p:cNvPicPr>
            <p:nvPr/>
          </p:nvPicPr>
          <p:blipFill>
            <a:blip r:embed="rId5"/>
            <a:srcRect/>
            <a:stretch>
              <a:fillRect/>
            </a:stretch>
          </p:blipFill>
          <p:spPr bwMode="auto">
            <a:xfrm>
              <a:off x="433" y="-48"/>
              <a:ext cx="1391" cy="1368"/>
            </a:xfrm>
            <a:prstGeom prst="rect">
              <a:avLst/>
            </a:prstGeom>
            <a:noFill/>
            <a:ln w="9525">
              <a:noFill/>
              <a:miter lim="800000"/>
              <a:headEnd/>
              <a:tailEnd/>
            </a:ln>
          </p:spPr>
        </p:pic>
        <p:pic>
          <p:nvPicPr>
            <p:cNvPr id="3079" name="Picture 7" descr="CG11"/>
            <p:cNvPicPr>
              <a:picLocks noChangeAspect="1" noChangeArrowheads="1"/>
            </p:cNvPicPr>
            <p:nvPr/>
          </p:nvPicPr>
          <p:blipFill>
            <a:blip r:embed="rId6"/>
            <a:srcRect/>
            <a:stretch>
              <a:fillRect/>
            </a:stretch>
          </p:blipFill>
          <p:spPr bwMode="auto">
            <a:xfrm>
              <a:off x="4080" y="-48"/>
              <a:ext cx="1368" cy="1391"/>
            </a:xfrm>
            <a:prstGeom prst="rect">
              <a:avLst/>
            </a:prstGeom>
            <a:noFill/>
            <a:ln w="9525">
              <a:noFill/>
              <a:miter lim="800000"/>
              <a:headEnd/>
              <a:tailEnd/>
            </a:ln>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914400" y="228600"/>
            <a:ext cx="7315200" cy="4724400"/>
            <a:chOff x="720" y="1152"/>
            <a:chExt cx="4608" cy="2304"/>
          </a:xfrm>
        </p:grpSpPr>
        <p:pic>
          <p:nvPicPr>
            <p:cNvPr id="21508" name="Picture 3"/>
            <p:cNvPicPr>
              <a:picLocks noChangeAspect="1" noChangeArrowheads="1"/>
            </p:cNvPicPr>
            <p:nvPr/>
          </p:nvPicPr>
          <p:blipFill>
            <a:blip r:embed="rId3"/>
            <a:srcRect l="8929" t="1382" b="3282"/>
            <a:stretch>
              <a:fillRect/>
            </a:stretch>
          </p:blipFill>
          <p:spPr bwMode="auto">
            <a:xfrm>
              <a:off x="720" y="1152"/>
              <a:ext cx="4608" cy="2304"/>
            </a:xfrm>
            <a:prstGeom prst="rect">
              <a:avLst/>
            </a:prstGeom>
            <a:noFill/>
            <a:ln w="28575">
              <a:solidFill>
                <a:srgbClr val="800000"/>
              </a:solidFill>
              <a:miter lim="800000"/>
              <a:headEnd/>
              <a:tailEnd/>
            </a:ln>
          </p:spPr>
        </p:pic>
        <p:grpSp>
          <p:nvGrpSpPr>
            <p:cNvPr id="21509" name="Group 4"/>
            <p:cNvGrpSpPr>
              <a:grpSpLocks/>
            </p:cNvGrpSpPr>
            <p:nvPr/>
          </p:nvGrpSpPr>
          <p:grpSpPr bwMode="auto">
            <a:xfrm>
              <a:off x="738" y="1156"/>
              <a:ext cx="624" cy="511"/>
              <a:chOff x="528" y="484"/>
              <a:chExt cx="624" cy="511"/>
            </a:xfrm>
          </p:grpSpPr>
          <p:grpSp>
            <p:nvGrpSpPr>
              <p:cNvPr id="21510" name="Group 5"/>
              <p:cNvGrpSpPr>
                <a:grpSpLocks/>
              </p:cNvGrpSpPr>
              <p:nvPr/>
            </p:nvGrpSpPr>
            <p:grpSpPr bwMode="auto">
              <a:xfrm>
                <a:off x="528" y="484"/>
                <a:ext cx="624" cy="511"/>
                <a:chOff x="1289" y="587"/>
                <a:chExt cx="668" cy="647"/>
              </a:xfrm>
            </p:grpSpPr>
            <p:sp>
              <p:nvSpPr>
                <p:cNvPr id="21512" name="Oval 6"/>
                <p:cNvSpPr>
                  <a:spLocks noChangeArrowheads="1"/>
                </p:cNvSpPr>
                <p:nvPr/>
              </p:nvSpPr>
              <p:spPr bwMode="gray">
                <a:xfrm>
                  <a:off x="1289" y="756"/>
                  <a:ext cx="668" cy="294"/>
                </a:xfrm>
                <a:prstGeom prst="ellipse">
                  <a:avLst/>
                </a:prstGeom>
                <a:solidFill>
                  <a:srgbClr val="333333"/>
                </a:solidFill>
                <a:ln w="38100" algn="ctr">
                  <a:noFill/>
                  <a:round/>
                  <a:headEnd/>
                  <a:tailEnd/>
                </a:ln>
              </p:spPr>
              <p:txBody>
                <a:bodyPr anchor="ctr">
                  <a:spAutoFit/>
                </a:bodyPr>
                <a:lstStyle/>
                <a:p>
                  <a:endParaRPr lang="en-US" sz="1600"/>
                </a:p>
              </p:txBody>
            </p:sp>
            <p:sp>
              <p:nvSpPr>
                <p:cNvPr id="21513" name="Oval 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21514" name="Oval 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21515" name="Oval 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2" name="Oval 1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21511" name="Text Box 11"/>
              <p:cNvSpPr txBox="1">
                <a:spLocks noChangeArrowheads="1"/>
              </p:cNvSpPr>
              <p:nvPr/>
            </p:nvSpPr>
            <p:spPr bwMode="gray">
              <a:xfrm>
                <a:off x="676" y="526"/>
                <a:ext cx="260" cy="285"/>
              </a:xfrm>
              <a:prstGeom prst="rect">
                <a:avLst/>
              </a:prstGeom>
              <a:noFill/>
              <a:ln w="9525" algn="ctr">
                <a:noFill/>
                <a:miter lim="800000"/>
                <a:headEnd/>
                <a:tailEnd/>
              </a:ln>
            </p:spPr>
            <p:txBody>
              <a:bodyPr wrap="none">
                <a:spAutoFit/>
              </a:bodyPr>
              <a:lstStyle/>
              <a:p>
                <a:pPr algn="ctr"/>
                <a:r>
                  <a:rPr lang="en-US" sz="3200" b="1">
                    <a:solidFill>
                      <a:srgbClr val="CC0000"/>
                    </a:solidFill>
                  </a:rPr>
                  <a:t>5</a:t>
                </a:r>
              </a:p>
            </p:txBody>
          </p:sp>
        </p:grpSp>
      </p:grpSp>
      <p:sp>
        <p:nvSpPr>
          <p:cNvPr id="21516" name="Rectangle 12"/>
          <p:cNvSpPr>
            <a:spLocks noChangeArrowheads="1"/>
          </p:cNvSpPr>
          <p:nvPr/>
        </p:nvSpPr>
        <p:spPr bwMode="auto">
          <a:xfrm>
            <a:off x="381000" y="5181600"/>
            <a:ext cx="8534400" cy="990600"/>
          </a:xfrm>
          <a:prstGeom prst="rect">
            <a:avLst/>
          </a:prstGeom>
          <a:noFill/>
          <a:ln w="9525">
            <a:noFill/>
            <a:miter lim="800000"/>
            <a:headEnd/>
            <a:tailEnd/>
          </a:ln>
        </p:spPr>
        <p:txBody>
          <a:bodyPr lIns="92075" tIns="46038" rIns="92075" bIns="46038"/>
          <a:lstStyle/>
          <a:p>
            <a:r>
              <a:rPr lang="en-US" sz="4400">
                <a:solidFill>
                  <a:srgbClr val="800000"/>
                </a:solidFill>
              </a:rPr>
              <a:t> </a:t>
            </a:r>
            <a:r>
              <a:rPr lang="en-US" sz="4400">
                <a:solidFill>
                  <a:srgbClr val="000000"/>
                </a:solidFill>
              </a:rPr>
              <a:t>* </a:t>
            </a:r>
            <a:r>
              <a:rPr lang="en-US" sz="3600">
                <a:solidFill>
                  <a:srgbClr val="000000"/>
                </a:solidFill>
                <a:cs typeface="Times New Roman" pitchFamily="18" charset="0"/>
              </a:rPr>
              <a:t>Giữ ấm cổ, ngực, tay, bàn chân, đề phòng cảm lạnh, viêm khớp cấp tính</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diamond(in)">
                                      <p:cBhvr>
                                        <p:cTn id="7"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4724400"/>
            <a:ext cx="8763000" cy="2590800"/>
          </a:xfrm>
          <a:prstGeom prst="rect">
            <a:avLst/>
          </a:prstGeom>
          <a:noFill/>
          <a:ln w="9525">
            <a:noFill/>
            <a:miter lim="800000"/>
            <a:headEnd/>
            <a:tailEnd/>
          </a:ln>
        </p:spPr>
        <p:txBody>
          <a:bodyPr lIns="92075" tIns="46038" rIns="92075" bIns="46038"/>
          <a:lstStyle/>
          <a:p>
            <a:r>
              <a:rPr lang="en-US" sz="4400">
                <a:solidFill>
                  <a:srgbClr val="800000"/>
                </a:solidFill>
              </a:rPr>
              <a:t> </a:t>
            </a:r>
            <a:r>
              <a:rPr lang="en-US" sz="4400">
                <a:solidFill>
                  <a:srgbClr val="000000"/>
                </a:solidFill>
              </a:rPr>
              <a:t>* </a:t>
            </a:r>
            <a:r>
              <a:rPr lang="en-US" sz="3600">
                <a:solidFill>
                  <a:srgbClr val="000000"/>
                </a:solidFill>
                <a:cs typeface="Times New Roman" pitchFamily="18" charset="0"/>
              </a:rPr>
              <a:t>Ăn uống đầy đủ để cơ thể khoẻ mạnh, có sức đề kháng phòng chống bệnh tật nói chung và bệnh thấp tim nói riêng.</a:t>
            </a:r>
          </a:p>
        </p:txBody>
      </p:sp>
      <p:grpSp>
        <p:nvGrpSpPr>
          <p:cNvPr id="22531" name="Group 3"/>
          <p:cNvGrpSpPr>
            <a:grpSpLocks/>
          </p:cNvGrpSpPr>
          <p:nvPr/>
        </p:nvGrpSpPr>
        <p:grpSpPr bwMode="auto">
          <a:xfrm>
            <a:off x="609600" y="228600"/>
            <a:ext cx="7848600" cy="4495800"/>
            <a:chOff x="384" y="1104"/>
            <a:chExt cx="4944" cy="2208"/>
          </a:xfrm>
        </p:grpSpPr>
        <p:pic>
          <p:nvPicPr>
            <p:cNvPr id="22532" name="Picture 4"/>
            <p:cNvPicPr>
              <a:picLocks noChangeAspect="1" noChangeArrowheads="1"/>
            </p:cNvPicPr>
            <p:nvPr/>
          </p:nvPicPr>
          <p:blipFill>
            <a:blip r:embed="rId3"/>
            <a:srcRect t="14285" r="4259" b="2380"/>
            <a:stretch>
              <a:fillRect/>
            </a:stretch>
          </p:blipFill>
          <p:spPr bwMode="auto">
            <a:xfrm>
              <a:off x="384" y="1104"/>
              <a:ext cx="4944" cy="2208"/>
            </a:xfrm>
            <a:prstGeom prst="rect">
              <a:avLst/>
            </a:prstGeom>
            <a:noFill/>
            <a:ln w="28575">
              <a:solidFill>
                <a:srgbClr val="800000"/>
              </a:solidFill>
              <a:miter lim="800000"/>
              <a:headEnd/>
              <a:tailEnd/>
            </a:ln>
          </p:spPr>
        </p:pic>
        <p:grpSp>
          <p:nvGrpSpPr>
            <p:cNvPr id="22533" name="Group 5"/>
            <p:cNvGrpSpPr>
              <a:grpSpLocks/>
            </p:cNvGrpSpPr>
            <p:nvPr/>
          </p:nvGrpSpPr>
          <p:grpSpPr bwMode="auto">
            <a:xfrm>
              <a:off x="384" y="2776"/>
              <a:ext cx="624" cy="511"/>
              <a:chOff x="528" y="484"/>
              <a:chExt cx="624" cy="511"/>
            </a:xfrm>
          </p:grpSpPr>
          <p:grpSp>
            <p:nvGrpSpPr>
              <p:cNvPr id="22534" name="Group 6"/>
              <p:cNvGrpSpPr>
                <a:grpSpLocks/>
              </p:cNvGrpSpPr>
              <p:nvPr/>
            </p:nvGrpSpPr>
            <p:grpSpPr bwMode="auto">
              <a:xfrm>
                <a:off x="528" y="484"/>
                <a:ext cx="624" cy="511"/>
                <a:chOff x="1289" y="587"/>
                <a:chExt cx="668" cy="647"/>
              </a:xfrm>
            </p:grpSpPr>
            <p:sp>
              <p:nvSpPr>
                <p:cNvPr id="22536" name="Oval 7"/>
                <p:cNvSpPr>
                  <a:spLocks noChangeArrowheads="1"/>
                </p:cNvSpPr>
                <p:nvPr/>
              </p:nvSpPr>
              <p:spPr bwMode="gray">
                <a:xfrm>
                  <a:off x="1289" y="755"/>
                  <a:ext cx="668" cy="296"/>
                </a:xfrm>
                <a:prstGeom prst="ellipse">
                  <a:avLst/>
                </a:prstGeom>
                <a:solidFill>
                  <a:srgbClr val="333333"/>
                </a:solidFill>
                <a:ln w="38100" algn="ctr">
                  <a:noFill/>
                  <a:round/>
                  <a:headEnd/>
                  <a:tailEnd/>
                </a:ln>
              </p:spPr>
              <p:txBody>
                <a:bodyPr anchor="ctr">
                  <a:spAutoFit/>
                </a:bodyPr>
                <a:lstStyle/>
                <a:p>
                  <a:endParaRPr lang="en-US" sz="1600"/>
                </a:p>
              </p:txBody>
            </p:sp>
            <p:sp>
              <p:nvSpPr>
                <p:cNvPr id="22537" name="Oval 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22538" name="Oval 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22539" name="Oval 1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22540" name="Oval 1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22535" name="Text Box 12"/>
              <p:cNvSpPr txBox="1">
                <a:spLocks noChangeArrowheads="1"/>
              </p:cNvSpPr>
              <p:nvPr/>
            </p:nvSpPr>
            <p:spPr bwMode="gray">
              <a:xfrm>
                <a:off x="676" y="526"/>
                <a:ext cx="260" cy="287"/>
              </a:xfrm>
              <a:prstGeom prst="rect">
                <a:avLst/>
              </a:prstGeom>
              <a:noFill/>
              <a:ln w="9525" algn="ctr">
                <a:noFill/>
                <a:miter lim="800000"/>
                <a:headEnd/>
                <a:tailEnd/>
              </a:ln>
            </p:spPr>
            <p:txBody>
              <a:bodyPr wrap="none">
                <a:spAutoFit/>
              </a:bodyPr>
              <a:lstStyle/>
              <a:p>
                <a:pPr algn="ctr"/>
                <a:r>
                  <a:rPr lang="en-US" sz="3200" b="1">
                    <a:solidFill>
                      <a:srgbClr val="CC0000"/>
                    </a:solidFill>
                  </a:rPr>
                  <a:t>6</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2895600" y="228600"/>
            <a:ext cx="2952750" cy="1008063"/>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Kết luận:</a:t>
            </a:r>
          </a:p>
        </p:txBody>
      </p:sp>
      <p:grpSp>
        <p:nvGrpSpPr>
          <p:cNvPr id="2" name="Group 3"/>
          <p:cNvGrpSpPr>
            <a:grpSpLocks/>
          </p:cNvGrpSpPr>
          <p:nvPr/>
        </p:nvGrpSpPr>
        <p:grpSpPr bwMode="auto">
          <a:xfrm>
            <a:off x="838200" y="914400"/>
            <a:ext cx="7848600" cy="4953000"/>
            <a:chOff x="720" y="1584"/>
            <a:chExt cx="4512" cy="2448"/>
          </a:xfrm>
        </p:grpSpPr>
        <p:sp>
          <p:nvSpPr>
            <p:cNvPr id="23561" name="AutoShape 4"/>
            <p:cNvSpPr>
              <a:spLocks noChangeArrowheads="1"/>
            </p:cNvSpPr>
            <p:nvPr/>
          </p:nvSpPr>
          <p:spPr bwMode="auto">
            <a:xfrm>
              <a:off x="720" y="1584"/>
              <a:ext cx="4512" cy="2448"/>
            </a:xfrm>
            <a:prstGeom prst="horizontalScroll">
              <a:avLst>
                <a:gd name="adj" fmla="val 12500"/>
              </a:avLst>
            </a:prstGeom>
            <a:solidFill>
              <a:srgbClr val="66FFFF"/>
            </a:solidFill>
            <a:ln w="9525">
              <a:solidFill>
                <a:schemeClr val="tx1"/>
              </a:solidFill>
              <a:round/>
              <a:headEnd/>
              <a:tailEnd/>
            </a:ln>
          </p:spPr>
          <p:txBody>
            <a:bodyPr wrap="none" anchor="ctr"/>
            <a:lstStyle/>
            <a:p>
              <a:pPr algn="ctr" defTabSz="957263"/>
              <a:endParaRPr lang="en-US">
                <a:solidFill>
                  <a:srgbClr val="0000FF"/>
                </a:solidFill>
              </a:endParaRPr>
            </a:p>
          </p:txBody>
        </p:sp>
        <p:sp>
          <p:nvSpPr>
            <p:cNvPr id="23562" name="Text Box 5"/>
            <p:cNvSpPr txBox="1">
              <a:spLocks noChangeArrowheads="1"/>
            </p:cNvSpPr>
            <p:nvPr/>
          </p:nvSpPr>
          <p:spPr bwMode="auto">
            <a:xfrm>
              <a:off x="1104" y="1968"/>
              <a:ext cx="3888" cy="1323"/>
            </a:xfrm>
            <a:prstGeom prst="rect">
              <a:avLst/>
            </a:prstGeom>
            <a:solidFill>
              <a:srgbClr val="66FFFF"/>
            </a:solidFill>
            <a:ln w="9525">
              <a:noFill/>
              <a:miter lim="800000"/>
              <a:headEnd/>
              <a:tailEnd/>
            </a:ln>
          </p:spPr>
          <p:txBody>
            <a:bodyPr>
              <a:spAutoFit/>
            </a:bodyPr>
            <a:lstStyle/>
            <a:p>
              <a:pPr defTabSz="957263">
                <a:spcBef>
                  <a:spcPct val="50000"/>
                </a:spcBef>
              </a:pPr>
              <a:r>
                <a:rPr lang="en-US" sz="2800" b="1"/>
                <a:t>Để phòng bệnh thấp tim cần phải</a:t>
              </a:r>
              <a:r>
                <a:rPr lang="en-US" sz="2800" b="1">
                  <a:solidFill>
                    <a:srgbClr val="800000"/>
                  </a:solidFill>
                </a:rPr>
                <a:t>: giữ ấm cơ thể khi trời lạnh, ăn uống đủ chất, giữ vệ sinh cá nhân tốt, rèn luyện thân thể hàng ngày để không bị các bệnh viêm họng, viêm a-mi-đan kéo dài hoặc viêm khớp cấp…</a:t>
              </a:r>
            </a:p>
          </p:txBody>
        </p:sp>
      </p:grpSp>
      <p:grpSp>
        <p:nvGrpSpPr>
          <p:cNvPr id="3" name="Group 6"/>
          <p:cNvGrpSpPr>
            <a:grpSpLocks/>
          </p:cNvGrpSpPr>
          <p:nvPr/>
        </p:nvGrpSpPr>
        <p:grpSpPr bwMode="auto">
          <a:xfrm>
            <a:off x="0" y="0"/>
            <a:ext cx="8915400" cy="6858000"/>
            <a:chOff x="287" y="-48"/>
            <a:chExt cx="5161" cy="4416"/>
          </a:xfrm>
        </p:grpSpPr>
        <p:pic>
          <p:nvPicPr>
            <p:cNvPr id="23557" name="Picture 7" descr="CG11"/>
            <p:cNvPicPr>
              <a:picLocks noChangeAspect="1" noChangeArrowheads="1"/>
            </p:cNvPicPr>
            <p:nvPr/>
          </p:nvPicPr>
          <p:blipFill>
            <a:blip r:embed="rId3"/>
            <a:srcRect/>
            <a:stretch>
              <a:fillRect/>
            </a:stretch>
          </p:blipFill>
          <p:spPr bwMode="auto">
            <a:xfrm>
              <a:off x="287" y="3000"/>
              <a:ext cx="1345" cy="1368"/>
            </a:xfrm>
            <a:prstGeom prst="rect">
              <a:avLst/>
            </a:prstGeom>
            <a:noFill/>
            <a:ln w="9525">
              <a:noFill/>
              <a:miter lim="800000"/>
              <a:headEnd/>
              <a:tailEnd/>
            </a:ln>
          </p:spPr>
        </p:pic>
        <p:pic>
          <p:nvPicPr>
            <p:cNvPr id="23558" name="Picture 8" descr="CG11"/>
            <p:cNvPicPr>
              <a:picLocks noChangeAspect="1" noChangeArrowheads="1"/>
            </p:cNvPicPr>
            <p:nvPr/>
          </p:nvPicPr>
          <p:blipFill>
            <a:blip r:embed="rId4"/>
            <a:srcRect/>
            <a:stretch>
              <a:fillRect/>
            </a:stretch>
          </p:blipFill>
          <p:spPr bwMode="auto">
            <a:xfrm>
              <a:off x="3984" y="2928"/>
              <a:ext cx="1458" cy="1434"/>
            </a:xfrm>
            <a:prstGeom prst="rect">
              <a:avLst/>
            </a:prstGeom>
            <a:noFill/>
            <a:ln w="9525">
              <a:noFill/>
              <a:miter lim="800000"/>
              <a:headEnd/>
              <a:tailEnd/>
            </a:ln>
          </p:spPr>
        </p:pic>
        <p:pic>
          <p:nvPicPr>
            <p:cNvPr id="23559" name="Picture 9" descr="CG11"/>
            <p:cNvPicPr>
              <a:picLocks noChangeAspect="1" noChangeArrowheads="1"/>
            </p:cNvPicPr>
            <p:nvPr/>
          </p:nvPicPr>
          <p:blipFill>
            <a:blip r:embed="rId5"/>
            <a:srcRect/>
            <a:stretch>
              <a:fillRect/>
            </a:stretch>
          </p:blipFill>
          <p:spPr bwMode="auto">
            <a:xfrm>
              <a:off x="433" y="-48"/>
              <a:ext cx="1391" cy="1368"/>
            </a:xfrm>
            <a:prstGeom prst="rect">
              <a:avLst/>
            </a:prstGeom>
            <a:noFill/>
            <a:ln w="9525">
              <a:noFill/>
              <a:miter lim="800000"/>
              <a:headEnd/>
              <a:tailEnd/>
            </a:ln>
          </p:spPr>
        </p:pic>
        <p:pic>
          <p:nvPicPr>
            <p:cNvPr id="23560" name="Picture 10" descr="CG11"/>
            <p:cNvPicPr>
              <a:picLocks noChangeAspect="1" noChangeArrowheads="1"/>
            </p:cNvPicPr>
            <p:nvPr/>
          </p:nvPicPr>
          <p:blipFill>
            <a:blip r:embed="rId6"/>
            <a:srcRect/>
            <a:stretch>
              <a:fillRect/>
            </a:stretch>
          </p:blipFill>
          <p:spPr bwMode="auto">
            <a:xfrm>
              <a:off x="4080" y="-48"/>
              <a:ext cx="1368" cy="139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4)">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par>
                          <p:cTn id="13" fill="hold" nodeType="afterGroup">
                            <p:stCondLst>
                              <p:cond delay="2000"/>
                            </p:stCondLst>
                            <p:childTnLst>
                              <p:par>
                                <p:cTn id="14" presetID="3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1066800" y="1981200"/>
            <a:ext cx="7848600" cy="4495800"/>
          </a:xfrm>
          <a:prstGeom prst="roundRect">
            <a:avLst>
              <a:gd name="adj" fmla="val 16667"/>
            </a:avLst>
          </a:prstGeom>
          <a:solidFill>
            <a:schemeClr val="bg1"/>
          </a:solidFill>
          <a:ln w="57150">
            <a:noFill/>
            <a:round/>
            <a:headEnd/>
            <a:tailEnd/>
          </a:ln>
        </p:spPr>
        <p:txBody>
          <a:bodyPr wrap="none" anchor="ctr"/>
          <a:lstStyle/>
          <a:p>
            <a:pPr defTabSz="957263"/>
            <a:r>
              <a:rPr lang="en-US" sz="2400" b="1">
                <a:cs typeface="Times New Roman" pitchFamily="18" charset="0"/>
              </a:rPr>
              <a:t> </a:t>
            </a:r>
          </a:p>
          <a:p>
            <a:pPr defTabSz="957263"/>
            <a:r>
              <a:rPr lang="en-US" sz="2400" b="1">
                <a:solidFill>
                  <a:srgbClr val="800000"/>
                </a:solidFill>
                <a:cs typeface="Times New Roman" pitchFamily="18" charset="0"/>
              </a:rPr>
              <a:t>-Thấp tim</a:t>
            </a:r>
            <a:r>
              <a:rPr lang="en-US" sz="2400" b="1">
                <a:cs typeface="Times New Roman" pitchFamily="18" charset="0"/>
              </a:rPr>
              <a:t> là bệnh nguy hiểm ở trẻ em, nhưng </a:t>
            </a:r>
          </a:p>
          <a:p>
            <a:pPr defTabSz="957263"/>
            <a:r>
              <a:rPr lang="en-US" sz="2400" b="1">
                <a:cs typeface="Times New Roman" pitchFamily="18" charset="0"/>
              </a:rPr>
              <a:t>lại rất dễ đề phòng.</a:t>
            </a:r>
          </a:p>
          <a:p>
            <a:pPr defTabSz="957263">
              <a:buFontTx/>
              <a:buChar char="-"/>
            </a:pPr>
            <a:r>
              <a:rPr lang="en-US" sz="2400" b="1">
                <a:solidFill>
                  <a:srgbClr val="800000"/>
                </a:solidFill>
                <a:cs typeface="Times New Roman" pitchFamily="18" charset="0"/>
              </a:rPr>
              <a:t>Nguyên nhân:</a:t>
            </a:r>
            <a:r>
              <a:rPr lang="en-US" sz="2400" b="1">
                <a:cs typeface="Times New Roman" pitchFamily="18" charset="0"/>
              </a:rPr>
              <a:t> </a:t>
            </a:r>
            <a:r>
              <a:rPr lang="en-US" sz="2400" b="1"/>
              <a:t>do bị viêm họng, viêm a-mi-đan </a:t>
            </a:r>
          </a:p>
          <a:p>
            <a:pPr defTabSz="957263"/>
            <a:r>
              <a:rPr lang="en-US" sz="2400" b="1"/>
              <a:t>kéo dài, do thấp khớp không được chữa trị kịp </a:t>
            </a:r>
          </a:p>
          <a:p>
            <a:pPr defTabSz="957263"/>
            <a:r>
              <a:rPr lang="en-US" sz="2400" b="1"/>
              <a:t>thời, dứt điểm. </a:t>
            </a:r>
          </a:p>
          <a:p>
            <a:pPr defTabSz="957263"/>
            <a:r>
              <a:rPr lang="en-US" sz="2400" b="1">
                <a:solidFill>
                  <a:srgbClr val="800000"/>
                </a:solidFill>
              </a:rPr>
              <a:t>- Cách đề phòng: </a:t>
            </a:r>
            <a:r>
              <a:rPr lang="en-US" sz="2400" b="1">
                <a:cs typeface="Times New Roman" pitchFamily="18" charset="0"/>
              </a:rPr>
              <a:t>giữ ấm cơ thể khi trời lạnh, </a:t>
            </a:r>
          </a:p>
          <a:p>
            <a:pPr defTabSz="957263"/>
            <a:r>
              <a:rPr lang="en-US" sz="2400" b="1">
                <a:cs typeface="Times New Roman" pitchFamily="18" charset="0"/>
              </a:rPr>
              <a:t>ăn uống đủ chất, giữ vệ sinh cá nhân và rèn </a:t>
            </a:r>
          </a:p>
          <a:p>
            <a:pPr defTabSz="957263"/>
            <a:r>
              <a:rPr lang="en-US" sz="2400" b="1">
                <a:cs typeface="Times New Roman" pitchFamily="18" charset="0"/>
              </a:rPr>
              <a:t>luyện thân thể hằng ngày để không bị các </a:t>
            </a:r>
          </a:p>
          <a:p>
            <a:pPr defTabSz="957263"/>
            <a:r>
              <a:rPr lang="en-US" sz="2400" b="1">
                <a:cs typeface="Times New Roman" pitchFamily="18" charset="0"/>
              </a:rPr>
              <a:t>bệnh nêu trên.</a:t>
            </a:r>
          </a:p>
          <a:p>
            <a:pPr defTabSz="957263"/>
            <a:r>
              <a:rPr lang="en-US" sz="2400" b="1">
                <a:cs typeface="Times New Roman" pitchFamily="18" charset="0"/>
              </a:rPr>
              <a:t> </a:t>
            </a:r>
          </a:p>
        </p:txBody>
      </p:sp>
      <p:pic>
        <p:nvPicPr>
          <p:cNvPr id="27651" name="Picture 3" descr="Untitled-7"/>
          <p:cNvPicPr>
            <a:picLocks noChangeAspect="1" noChangeArrowheads="1"/>
          </p:cNvPicPr>
          <p:nvPr/>
        </p:nvPicPr>
        <p:blipFill>
          <a:blip r:embed="rId3"/>
          <a:srcRect/>
          <a:stretch>
            <a:fillRect/>
          </a:stretch>
        </p:blipFill>
        <p:spPr bwMode="auto">
          <a:xfrm>
            <a:off x="0" y="1981200"/>
            <a:ext cx="1295400" cy="1295400"/>
          </a:xfrm>
          <a:prstGeom prst="rect">
            <a:avLst/>
          </a:prstGeom>
          <a:noFill/>
          <a:ln w="9525">
            <a:noFill/>
            <a:miter lim="800000"/>
            <a:headEnd/>
            <a:tailEnd/>
          </a:ln>
        </p:spPr>
      </p:pic>
      <p:sp>
        <p:nvSpPr>
          <p:cNvPr id="24580" name="Text Box 5"/>
          <p:cNvSpPr txBox="1">
            <a:spLocks noChangeArrowheads="1"/>
          </p:cNvSpPr>
          <p:nvPr/>
        </p:nvSpPr>
        <p:spPr bwMode="auto">
          <a:xfrm>
            <a:off x="3124200" y="533400"/>
            <a:ext cx="4191000" cy="523875"/>
          </a:xfrm>
          <a:prstGeom prst="rect">
            <a:avLst/>
          </a:prstGeom>
          <a:noFill/>
          <a:ln w="9525">
            <a:noFill/>
            <a:miter lim="800000"/>
            <a:headEnd/>
            <a:tailEnd/>
          </a:ln>
        </p:spPr>
        <p:txBody>
          <a:bodyPr>
            <a:spAutoFit/>
          </a:bodyPr>
          <a:lstStyle/>
          <a:p>
            <a:pPr>
              <a:spcBef>
                <a:spcPct val="50000"/>
              </a:spcBef>
            </a:pPr>
            <a:r>
              <a:rPr lang="en-US" sz="2800" b="1" u="sng">
                <a:solidFill>
                  <a:srgbClr val="800000"/>
                </a:solidFill>
              </a:rPr>
              <a:t>Tự nhiên và xã hội</a:t>
            </a:r>
          </a:p>
        </p:txBody>
      </p:sp>
      <p:sp>
        <p:nvSpPr>
          <p:cNvPr id="24581" name="Rectangle 6"/>
          <p:cNvSpPr>
            <a:spLocks noChangeArrowheads="1"/>
          </p:cNvSpPr>
          <p:nvPr/>
        </p:nvSpPr>
        <p:spPr bwMode="auto">
          <a:xfrm>
            <a:off x="2286000" y="1219200"/>
            <a:ext cx="6172200" cy="609600"/>
          </a:xfrm>
          <a:prstGeom prst="rect">
            <a:avLst/>
          </a:prstGeom>
          <a:noFill/>
          <a:ln w="9525">
            <a:noFill/>
            <a:miter lim="800000"/>
            <a:headEnd/>
            <a:tailEnd/>
          </a:ln>
        </p:spPr>
        <p:txBody>
          <a:bodyPr lIns="92075" tIns="46038" rIns="92075" bIns="46038"/>
          <a:lstStyle/>
          <a:p>
            <a:r>
              <a:rPr lang="en-US" sz="4800">
                <a:solidFill>
                  <a:srgbClr val="0000FF"/>
                </a:solidFill>
              </a:rPr>
              <a:t>Phòng bệnh tim mạch</a:t>
            </a:r>
            <a:r>
              <a:rPr lang="en-US" sz="4800">
                <a:solidFill>
                  <a:srgbClr val="800000"/>
                </a:solidFill>
              </a:rPr>
              <a:t>  </a:t>
            </a:r>
          </a:p>
        </p:txBody>
      </p:sp>
      <p:pic>
        <p:nvPicPr>
          <p:cNvPr id="27655" name="Picture 7" descr="CANDLE4"/>
          <p:cNvPicPr>
            <a:picLocks noChangeAspect="1" noChangeArrowheads="1"/>
          </p:cNvPicPr>
          <p:nvPr/>
        </p:nvPicPr>
        <p:blipFill>
          <a:blip r:embed="rId4"/>
          <a:srcRect/>
          <a:stretch>
            <a:fillRect/>
          </a:stretch>
        </p:blipFill>
        <p:spPr bwMode="auto">
          <a:xfrm>
            <a:off x="0" y="0"/>
            <a:ext cx="2971800"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10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linds(horizontal)">
                                      <p:cBhvr>
                                        <p:cTn id="12" dur="500"/>
                                        <p:tgtEl>
                                          <p:spTgt spid="27650"/>
                                        </p:tgtEl>
                                      </p:cBhvr>
                                    </p:animEffect>
                                  </p:childTnLst>
                                </p:cTn>
                              </p:par>
                            </p:childTnLst>
                          </p:cTn>
                        </p:par>
                        <p:par>
                          <p:cTn id="13" fill="hold" nodeType="afterGroup">
                            <p:stCondLst>
                              <p:cond delay="500"/>
                            </p:stCondLst>
                            <p:childTnLst>
                              <p:par>
                                <p:cTn id="14" presetID="15" presetClass="entr" presetSubtype="0" fill="hold" nodeType="afterEffect">
                                  <p:stCondLst>
                                    <p:cond delay="0"/>
                                  </p:stCondLst>
                                  <p:childTnLst>
                                    <p:set>
                                      <p:cBhvr>
                                        <p:cTn id="15" dur="1" fill="hold">
                                          <p:stCondLst>
                                            <p:cond delay="0"/>
                                          </p:stCondLst>
                                        </p:cTn>
                                        <p:tgtEl>
                                          <p:spTgt spid="27655"/>
                                        </p:tgtEl>
                                        <p:attrNameLst>
                                          <p:attrName>style.visibility</p:attrName>
                                        </p:attrNameLst>
                                      </p:cBhvr>
                                      <p:to>
                                        <p:strVal val="visible"/>
                                      </p:to>
                                    </p:set>
                                    <p:anim calcmode="lin" valueType="num">
                                      <p:cBhvr>
                                        <p:cTn id="16" dur="1000" fill="hold"/>
                                        <p:tgtEl>
                                          <p:spTgt spid="27655"/>
                                        </p:tgtEl>
                                        <p:attrNameLst>
                                          <p:attrName>ppt_w</p:attrName>
                                        </p:attrNameLst>
                                      </p:cBhvr>
                                      <p:tavLst>
                                        <p:tav tm="0">
                                          <p:val>
                                            <p:fltVal val="0"/>
                                          </p:val>
                                        </p:tav>
                                        <p:tav tm="100000">
                                          <p:val>
                                            <p:strVal val="#ppt_w"/>
                                          </p:val>
                                        </p:tav>
                                      </p:tavLst>
                                    </p:anim>
                                    <p:anim calcmode="lin" valueType="num">
                                      <p:cBhvr>
                                        <p:cTn id="17" dur="1000" fill="hold"/>
                                        <p:tgtEl>
                                          <p:spTgt spid="27655"/>
                                        </p:tgtEl>
                                        <p:attrNameLst>
                                          <p:attrName>ppt_h</p:attrName>
                                        </p:attrNameLst>
                                      </p:cBhvr>
                                      <p:tavLst>
                                        <p:tav tm="0">
                                          <p:val>
                                            <p:fltVal val="0"/>
                                          </p:val>
                                        </p:tav>
                                        <p:tav tm="100000">
                                          <p:val>
                                            <p:strVal val="#ppt_h"/>
                                          </p:val>
                                        </p:tav>
                                      </p:tavLst>
                                    </p:anim>
                                    <p:anim calcmode="lin" valueType="num">
                                      <p:cBhvr>
                                        <p:cTn id="18" dur="1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AR01"/>
          <p:cNvPicPr>
            <a:picLocks noChangeAspect="1" noChangeArrowheads="1"/>
          </p:cNvPicPr>
          <p:nvPr/>
        </p:nvPicPr>
        <p:blipFill>
          <a:blip r:embed="rId2"/>
          <a:srcRect/>
          <a:stretch>
            <a:fillRect/>
          </a:stretch>
        </p:blipFill>
        <p:spPr bwMode="auto">
          <a:xfrm>
            <a:off x="0" y="5334000"/>
            <a:ext cx="8686800" cy="1524000"/>
          </a:xfrm>
          <a:prstGeom prst="rect">
            <a:avLst/>
          </a:prstGeom>
          <a:noFill/>
          <a:ln w="9525">
            <a:noFill/>
            <a:miter lim="800000"/>
            <a:headEnd/>
            <a:tailEnd/>
          </a:ln>
        </p:spPr>
      </p:pic>
      <p:sp>
        <p:nvSpPr>
          <p:cNvPr id="28675" name="Text Box 3"/>
          <p:cNvSpPr txBox="1">
            <a:spLocks noChangeArrowheads="1"/>
          </p:cNvSpPr>
          <p:nvPr/>
        </p:nvSpPr>
        <p:spPr bwMode="auto">
          <a:xfrm>
            <a:off x="381000" y="3581400"/>
            <a:ext cx="2514600" cy="1920875"/>
          </a:xfrm>
          <a:prstGeom prst="rect">
            <a:avLst/>
          </a:prstGeom>
          <a:noFill/>
          <a:ln w="9525">
            <a:noFill/>
            <a:miter lim="800000"/>
            <a:headEnd/>
            <a:tailEnd/>
          </a:ln>
        </p:spPr>
        <p:txBody>
          <a:bodyPr>
            <a:spAutoFit/>
          </a:bodyPr>
          <a:lstStyle/>
          <a:p>
            <a:pPr defTabSz="957263">
              <a:spcBef>
                <a:spcPct val="50000"/>
              </a:spcBef>
            </a:pPr>
            <a:r>
              <a:rPr lang="en-US" sz="2000"/>
              <a:t>Quà tặng của bạn là một bông hoa tươi thắm nếu bạn trả lời đúng câu hỏi sau: </a:t>
            </a:r>
            <a:r>
              <a:rPr lang="en-US" sz="2000">
                <a:solidFill>
                  <a:srgbClr val="800000"/>
                </a:solidFill>
              </a:rPr>
              <a:t>Bệnh thấp tim có tác hại gì?</a:t>
            </a:r>
          </a:p>
        </p:txBody>
      </p:sp>
      <p:sp>
        <p:nvSpPr>
          <p:cNvPr id="25604" name="Rectangle 4"/>
          <p:cNvSpPr>
            <a:spLocks noChangeArrowheads="1"/>
          </p:cNvSpPr>
          <p:nvPr/>
        </p:nvSpPr>
        <p:spPr bwMode="auto">
          <a:xfrm>
            <a:off x="381000" y="1752600"/>
            <a:ext cx="2133600" cy="2133600"/>
          </a:xfrm>
          <a:prstGeom prst="rect">
            <a:avLst/>
          </a:prstGeom>
          <a:noFill/>
          <a:ln w="9525">
            <a:noFill/>
            <a:miter lim="800000"/>
            <a:headEnd/>
            <a:tailEnd/>
          </a:ln>
        </p:spPr>
        <p:txBody>
          <a:bodyPr wrap="none" anchor="ctr"/>
          <a:lstStyle/>
          <a:p>
            <a:endParaRPr lang="en-US"/>
          </a:p>
        </p:txBody>
      </p:sp>
      <p:sp>
        <p:nvSpPr>
          <p:cNvPr id="25605" name="Text Box 5"/>
          <p:cNvSpPr txBox="1">
            <a:spLocks noChangeArrowheads="1"/>
          </p:cNvSpPr>
          <p:nvPr/>
        </p:nvSpPr>
        <p:spPr bwMode="auto">
          <a:xfrm>
            <a:off x="4495800" y="2133600"/>
            <a:ext cx="1524000" cy="457200"/>
          </a:xfrm>
          <a:prstGeom prst="rect">
            <a:avLst/>
          </a:prstGeom>
          <a:noFill/>
          <a:ln w="9525">
            <a:noFill/>
            <a:miter lim="800000"/>
            <a:headEnd/>
            <a:tailEnd/>
          </a:ln>
        </p:spPr>
        <p:txBody>
          <a:bodyPr>
            <a:spAutoFit/>
          </a:bodyPr>
          <a:lstStyle/>
          <a:p>
            <a:pPr defTabSz="957263">
              <a:spcBef>
                <a:spcPct val="50000"/>
              </a:spcBef>
            </a:pPr>
            <a:endParaRPr lang="en-US" sz="2400"/>
          </a:p>
        </p:txBody>
      </p:sp>
      <p:sp>
        <p:nvSpPr>
          <p:cNvPr id="28678" name="Text Box 6"/>
          <p:cNvSpPr txBox="1">
            <a:spLocks noChangeArrowheads="1"/>
          </p:cNvSpPr>
          <p:nvPr/>
        </p:nvSpPr>
        <p:spPr bwMode="auto">
          <a:xfrm>
            <a:off x="6172200" y="3276600"/>
            <a:ext cx="2743200" cy="2246313"/>
          </a:xfrm>
          <a:prstGeom prst="rect">
            <a:avLst/>
          </a:prstGeom>
          <a:noFill/>
          <a:ln w="9525">
            <a:noFill/>
            <a:miter lim="800000"/>
            <a:headEnd/>
            <a:tailEnd/>
          </a:ln>
        </p:spPr>
        <p:txBody>
          <a:bodyPr>
            <a:spAutoFit/>
          </a:bodyPr>
          <a:lstStyle/>
          <a:p>
            <a:pPr defTabSz="957263">
              <a:spcBef>
                <a:spcPct val="50000"/>
              </a:spcBef>
            </a:pPr>
            <a:r>
              <a:rPr lang="en-US" sz="2000"/>
              <a:t>Phần thưởng cho bạn là một cục tẩy xinh xắn nếu bạn trả lời được câu hỏi sau: </a:t>
            </a:r>
            <a:r>
              <a:rPr lang="en-US" sz="2000">
                <a:solidFill>
                  <a:srgbClr val="800000"/>
                </a:solidFill>
              </a:rPr>
              <a:t>Để phòng bệnh thấp tim chúng ta cần phải làm gì?</a:t>
            </a:r>
            <a:endParaRPr lang="en-US" sz="2000" i="1">
              <a:solidFill>
                <a:srgbClr val="800000"/>
              </a:solidFill>
            </a:endParaRPr>
          </a:p>
        </p:txBody>
      </p:sp>
      <p:sp>
        <p:nvSpPr>
          <p:cNvPr id="28679" name="AutoShape 7"/>
          <p:cNvSpPr>
            <a:spLocks noChangeArrowheads="1"/>
          </p:cNvSpPr>
          <p:nvPr/>
        </p:nvSpPr>
        <p:spPr bwMode="auto">
          <a:xfrm>
            <a:off x="152400" y="3200400"/>
            <a:ext cx="2743200" cy="2362200"/>
          </a:xfrm>
          <a:prstGeom prst="cube">
            <a:avLst>
              <a:gd name="adj" fmla="val 25000"/>
            </a:avLst>
          </a:prstGeom>
          <a:solidFill>
            <a:srgbClr val="FFFF00"/>
          </a:solidFill>
          <a:ln w="9525">
            <a:solidFill>
              <a:srgbClr val="0000FF"/>
            </a:solidFill>
            <a:miter lim="800000"/>
            <a:headEnd/>
            <a:tailEnd/>
          </a:ln>
        </p:spPr>
        <p:txBody>
          <a:bodyPr wrap="none" anchor="ctr"/>
          <a:lstStyle/>
          <a:p>
            <a:pPr algn="ctr" defTabSz="957263"/>
            <a:endParaRPr lang="en-US" sz="3200">
              <a:solidFill>
                <a:schemeClr val="folHlink"/>
              </a:solidFill>
            </a:endParaRPr>
          </a:p>
        </p:txBody>
      </p:sp>
      <p:sp>
        <p:nvSpPr>
          <p:cNvPr id="28680" name="Text Box 8"/>
          <p:cNvSpPr txBox="1">
            <a:spLocks noChangeArrowheads="1"/>
          </p:cNvSpPr>
          <p:nvPr/>
        </p:nvSpPr>
        <p:spPr bwMode="auto">
          <a:xfrm>
            <a:off x="3124200" y="2362200"/>
            <a:ext cx="2743200" cy="2862263"/>
          </a:xfrm>
          <a:prstGeom prst="rect">
            <a:avLst/>
          </a:prstGeom>
          <a:noFill/>
          <a:ln w="9525">
            <a:noFill/>
            <a:miter lim="800000"/>
            <a:headEnd/>
            <a:tailEnd/>
          </a:ln>
        </p:spPr>
        <p:txBody>
          <a:bodyPr>
            <a:spAutoFit/>
          </a:bodyPr>
          <a:lstStyle/>
          <a:p>
            <a:pPr defTabSz="957263">
              <a:spcBef>
                <a:spcPct val="50000"/>
              </a:spcBef>
            </a:pPr>
            <a:r>
              <a:rPr lang="en-US" sz="2000"/>
              <a:t>Phần thưởng cho bạn là một tràng pháo tay nếu bạn trả lời được câu hỏi sau:</a:t>
            </a:r>
            <a:r>
              <a:rPr lang="en-US" sz="2000">
                <a:solidFill>
                  <a:srgbClr val="800000"/>
                </a:solidFill>
              </a:rPr>
              <a:t>Bệnh nào sau đây không phải là bệnh  về tim mạch: </a:t>
            </a:r>
            <a:r>
              <a:rPr lang="en-US" sz="2000" i="1">
                <a:solidFill>
                  <a:schemeClr val="folHlink"/>
                </a:solidFill>
              </a:rPr>
              <a:t>cao huyết áp, lao, thấp tim, đứt mạch máu não?</a:t>
            </a:r>
          </a:p>
        </p:txBody>
      </p:sp>
      <p:sp>
        <p:nvSpPr>
          <p:cNvPr id="28681" name="AutoShape 9"/>
          <p:cNvSpPr>
            <a:spLocks noChangeArrowheads="1"/>
          </p:cNvSpPr>
          <p:nvPr/>
        </p:nvSpPr>
        <p:spPr bwMode="auto">
          <a:xfrm>
            <a:off x="3048000" y="2057400"/>
            <a:ext cx="2895600" cy="2743200"/>
          </a:xfrm>
          <a:prstGeom prst="cube">
            <a:avLst>
              <a:gd name="adj" fmla="val 25000"/>
            </a:avLst>
          </a:prstGeom>
          <a:solidFill>
            <a:srgbClr val="FF0000"/>
          </a:solidFill>
          <a:ln w="9525">
            <a:solidFill>
              <a:schemeClr val="tx1"/>
            </a:solidFill>
            <a:miter lim="800000"/>
            <a:headEnd/>
            <a:tailEnd/>
          </a:ln>
        </p:spPr>
        <p:txBody>
          <a:bodyPr wrap="none" anchor="ctr"/>
          <a:lstStyle/>
          <a:p>
            <a:pPr algn="ctr" defTabSz="957263"/>
            <a:endParaRPr lang="en-US" sz="3200"/>
          </a:p>
        </p:txBody>
      </p:sp>
      <p:sp>
        <p:nvSpPr>
          <p:cNvPr id="28682" name="AutoShape 10"/>
          <p:cNvSpPr>
            <a:spLocks noChangeArrowheads="1"/>
          </p:cNvSpPr>
          <p:nvPr/>
        </p:nvSpPr>
        <p:spPr bwMode="auto">
          <a:xfrm>
            <a:off x="5867400" y="3200400"/>
            <a:ext cx="2895600" cy="2286000"/>
          </a:xfrm>
          <a:prstGeom prst="cube">
            <a:avLst>
              <a:gd name="adj" fmla="val 25000"/>
            </a:avLst>
          </a:prstGeom>
          <a:solidFill>
            <a:srgbClr val="02F642"/>
          </a:solidFill>
          <a:ln w="9525">
            <a:solidFill>
              <a:schemeClr val="tx1"/>
            </a:solidFill>
            <a:miter lim="800000"/>
            <a:headEnd/>
            <a:tailEnd/>
          </a:ln>
        </p:spPr>
        <p:txBody>
          <a:bodyPr wrap="none" anchor="ctr"/>
          <a:lstStyle/>
          <a:p>
            <a:pPr algn="ctr" defTabSz="957263"/>
            <a:endParaRPr lang="en-US" sz="3200"/>
          </a:p>
        </p:txBody>
      </p:sp>
      <p:sp>
        <p:nvSpPr>
          <p:cNvPr id="25611" name="WordArt 11"/>
          <p:cNvSpPr>
            <a:spLocks noChangeArrowheads="1" noChangeShapeType="1" noTextEdit="1"/>
          </p:cNvSpPr>
          <p:nvPr/>
        </p:nvSpPr>
        <p:spPr bwMode="auto">
          <a:xfrm>
            <a:off x="2133600" y="685800"/>
            <a:ext cx="4897438" cy="33528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FF0066"/>
                </a:solidFill>
                <a:latin typeface="Arial"/>
                <a:cs typeface="Arial"/>
              </a:rPr>
              <a:t>HỘP QUÀ BÍ MẬT</a:t>
            </a:r>
          </a:p>
        </p:txBody>
      </p:sp>
      <p:pic>
        <p:nvPicPr>
          <p:cNvPr id="25612" name="Picture 12" descr="Rose03"/>
          <p:cNvPicPr>
            <a:picLocks noChangeAspect="1" noChangeArrowheads="1" noCrop="1"/>
          </p:cNvPicPr>
          <p:nvPr/>
        </p:nvPicPr>
        <p:blipFill>
          <a:blip r:embed="rId3"/>
          <a:srcRect/>
          <a:stretch>
            <a:fillRect/>
          </a:stretch>
        </p:blipFill>
        <p:spPr bwMode="auto">
          <a:xfrm>
            <a:off x="304800" y="304800"/>
            <a:ext cx="1219200" cy="1219200"/>
          </a:xfrm>
          <a:prstGeom prst="rect">
            <a:avLst/>
          </a:prstGeom>
          <a:noFill/>
          <a:ln w="9525">
            <a:noFill/>
            <a:miter lim="800000"/>
            <a:headEnd/>
            <a:tailEnd/>
          </a:ln>
        </p:spPr>
      </p:pic>
      <p:pic>
        <p:nvPicPr>
          <p:cNvPr id="25613" name="Picture 13" descr="Rose03"/>
          <p:cNvPicPr>
            <a:picLocks noChangeAspect="1" noChangeArrowheads="1" noCrop="1"/>
          </p:cNvPicPr>
          <p:nvPr/>
        </p:nvPicPr>
        <p:blipFill>
          <a:blip r:embed="rId3"/>
          <a:srcRect/>
          <a:stretch>
            <a:fillRect/>
          </a:stretch>
        </p:blipFill>
        <p:spPr bwMode="auto">
          <a:xfrm>
            <a:off x="7620000" y="304800"/>
            <a:ext cx="12192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8679"/>
                                        </p:tgtEl>
                                      </p:cBhvr>
                                    </p:animEffect>
                                    <p:set>
                                      <p:cBhvr>
                                        <p:cTn id="7" dur="1" fill="hold">
                                          <p:stCondLst>
                                            <p:cond delay="499"/>
                                          </p:stCondLst>
                                        </p:cTn>
                                        <p:tgtEl>
                                          <p:spTgt spid="2867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28681"/>
                                        </p:tgtEl>
                                      </p:cBhvr>
                                    </p:animEffect>
                                    <p:set>
                                      <p:cBhvr>
                                        <p:cTn id="12" dur="1" fill="hold">
                                          <p:stCondLst>
                                            <p:cond delay="499"/>
                                          </p:stCondLst>
                                        </p:cTn>
                                        <p:tgtEl>
                                          <p:spTgt spid="28681"/>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28675"/>
                                        </p:tgtEl>
                                      </p:cBhvr>
                                    </p:animEffect>
                                    <p:set>
                                      <p:cBhvr>
                                        <p:cTn id="15" dur="1" fill="hold">
                                          <p:stCondLst>
                                            <p:cond delay="499"/>
                                          </p:stCondLst>
                                        </p:cTn>
                                        <p:tgtEl>
                                          <p:spTgt spid="2867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28680"/>
                                        </p:tgtEl>
                                      </p:cBhvr>
                                    </p:animEffect>
                                    <p:set>
                                      <p:cBhvr>
                                        <p:cTn id="20" dur="1" fill="hold">
                                          <p:stCondLst>
                                            <p:cond delay="499"/>
                                          </p:stCondLst>
                                        </p:cTn>
                                        <p:tgtEl>
                                          <p:spTgt spid="28680"/>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28682"/>
                                        </p:tgtEl>
                                      </p:cBhvr>
                                    </p:animEffect>
                                    <p:set>
                                      <p:cBhvr>
                                        <p:cTn id="23" dur="1" fill="hold">
                                          <p:stCondLst>
                                            <p:cond delay="499"/>
                                          </p:stCondLst>
                                        </p:cTn>
                                        <p:tgtEl>
                                          <p:spTgt spid="2868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0" nodeType="clickEffect">
                                  <p:stCondLst>
                                    <p:cond delay="0"/>
                                  </p:stCondLst>
                                  <p:childTnLst>
                                    <p:animEffect transition="out" filter="box(in)">
                                      <p:cBhvr>
                                        <p:cTn id="27" dur="500"/>
                                        <p:tgtEl>
                                          <p:spTgt spid="28678"/>
                                        </p:tgtEl>
                                      </p:cBhvr>
                                    </p:animEffect>
                                    <p:set>
                                      <p:cBhvr>
                                        <p:cTn id="28" dur="1" fill="hold">
                                          <p:stCondLst>
                                            <p:cond delay="499"/>
                                          </p:stCondLst>
                                        </p:cTn>
                                        <p:tgtEl>
                                          <p:spTgt spid="28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8" grpId="0"/>
      <p:bldP spid="28679" grpId="0" animBg="1"/>
      <p:bldP spid="28680" grpId="0"/>
      <p:bldP spid="28681" grpId="0" animBg="1"/>
      <p:bldP spid="286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4294967295"/>
          </p:nvPr>
        </p:nvSpPr>
        <p:spPr>
          <a:xfrm>
            <a:off x="0" y="2514600"/>
            <a:ext cx="8229600" cy="2438400"/>
          </a:xfrm>
        </p:spPr>
        <p:txBody>
          <a:bodyPr/>
          <a:lstStyle/>
          <a:p>
            <a:pPr marL="609600" indent="-609600" eaLnBrk="1" hangingPunct="1">
              <a:lnSpc>
                <a:spcPct val="90000"/>
              </a:lnSpc>
              <a:buFontTx/>
              <a:buNone/>
            </a:pPr>
            <a:endParaRPr lang="en-US" sz="2400" smtClean="0"/>
          </a:p>
          <a:p>
            <a:pPr marL="609600" indent="-609600" eaLnBrk="1" hangingPunct="1">
              <a:lnSpc>
                <a:spcPct val="90000"/>
              </a:lnSpc>
              <a:buFontTx/>
              <a:buAutoNum type="arabicPeriod"/>
            </a:pPr>
            <a:r>
              <a:rPr lang="en-US" sz="4000" smtClean="0"/>
              <a:t>Tiết trước học bài gì?</a:t>
            </a:r>
          </a:p>
          <a:p>
            <a:pPr marL="609600" indent="-609600" eaLnBrk="1" hangingPunct="1">
              <a:lnSpc>
                <a:spcPct val="90000"/>
              </a:lnSpc>
              <a:buFontTx/>
              <a:buNone/>
            </a:pPr>
            <a:endParaRPr lang="en-US" smtClean="0"/>
          </a:p>
          <a:p>
            <a:pPr marL="609600" indent="-609600" eaLnBrk="1" hangingPunct="1">
              <a:lnSpc>
                <a:spcPct val="90000"/>
              </a:lnSpc>
              <a:buFontTx/>
              <a:buNone/>
            </a:pPr>
            <a:r>
              <a:rPr lang="en-US" smtClean="0"/>
              <a:t>        </a:t>
            </a:r>
            <a:r>
              <a:rPr lang="en-US" sz="4000" b="1" smtClean="0">
                <a:solidFill>
                  <a:schemeClr val="accent2"/>
                </a:solidFill>
              </a:rPr>
              <a:t>Vệ sinh cơ quan tuần hoàn</a:t>
            </a:r>
          </a:p>
        </p:txBody>
      </p:sp>
      <p:sp>
        <p:nvSpPr>
          <p:cNvPr id="4099" name="Oval 6"/>
          <p:cNvSpPr>
            <a:spLocks noChangeArrowheads="1"/>
          </p:cNvSpPr>
          <p:nvPr/>
        </p:nvSpPr>
        <p:spPr bwMode="auto">
          <a:xfrm>
            <a:off x="0" y="0"/>
            <a:ext cx="5638800" cy="2057400"/>
          </a:xfrm>
          <a:prstGeom prst="ellipse">
            <a:avLst/>
          </a:prstGeom>
          <a:solidFill>
            <a:srgbClr val="00FF00"/>
          </a:solidFill>
          <a:ln w="9525">
            <a:solidFill>
              <a:schemeClr val="tx1"/>
            </a:solidFill>
            <a:round/>
            <a:headEnd/>
            <a:tailEnd/>
          </a:ln>
        </p:spPr>
        <p:txBody>
          <a:bodyPr wrap="none" anchor="ctr"/>
          <a:lstStyle/>
          <a:p>
            <a:pPr algn="ctr"/>
            <a:r>
              <a:rPr lang="en-US" sz="4000"/>
              <a:t>KIỂM TRA BÀI CŨ</a:t>
            </a:r>
          </a:p>
        </p:txBody>
      </p:sp>
      <p:sp>
        <p:nvSpPr>
          <p:cNvPr id="2055" name="AutoShape 7"/>
          <p:cNvSpPr>
            <a:spLocks noChangeArrowheads="1"/>
          </p:cNvSpPr>
          <p:nvPr/>
        </p:nvSpPr>
        <p:spPr bwMode="auto">
          <a:xfrm>
            <a:off x="0" y="4191000"/>
            <a:ext cx="914400" cy="533400"/>
          </a:xfrm>
          <a:prstGeom prst="rightArrow">
            <a:avLst>
              <a:gd name="adj1" fmla="val 50000"/>
              <a:gd name="adj2" fmla="val 4285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additive="base">
                                        <p:cTn id="7"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2055"/>
                                        </p:tgtEl>
                                        <p:attrNameLst>
                                          <p:attrName>style.visibility</p:attrName>
                                        </p:attrNameLst>
                                      </p:cBhvr>
                                      <p:to>
                                        <p:strVal val="visible"/>
                                      </p:to>
                                    </p:set>
                                    <p:anim from="(-#ppt_w/2)" to="(#ppt_x)" calcmode="lin" valueType="num">
                                      <p:cBhvr>
                                        <p:cTn id="13" dur="600" fill="hold">
                                          <p:stCondLst>
                                            <p:cond delay="0"/>
                                          </p:stCondLst>
                                        </p:cTn>
                                        <p:tgtEl>
                                          <p:spTgt spid="2055"/>
                                        </p:tgtEl>
                                        <p:attrNameLst>
                                          <p:attrName>ppt_x</p:attrName>
                                        </p:attrNameLst>
                                      </p:cBhvr>
                                    </p:anim>
                                    <p:anim from="0" to="-1.0" calcmode="lin" valueType="num">
                                      <p:cBhvr>
                                        <p:cTn id="14" dur="200" decel="50000" autoRev="1" fill="hold">
                                          <p:stCondLst>
                                            <p:cond delay="600"/>
                                          </p:stCondLst>
                                        </p:cTn>
                                        <p:tgtEl>
                                          <p:spTgt spid="2055"/>
                                        </p:tgtEl>
                                        <p:attrNameLst>
                                          <p:attrName>xshear</p:attrName>
                                        </p:attrNameLst>
                                      </p:cBhvr>
                                    </p:anim>
                                    <p:animScale>
                                      <p:cBhvr>
                                        <p:cTn id="15" dur="200" decel="100000" autoRev="1" fill="hold">
                                          <p:stCondLst>
                                            <p:cond delay="600"/>
                                          </p:stCondLst>
                                        </p:cTn>
                                        <p:tgtEl>
                                          <p:spTgt spid="2055"/>
                                        </p:tgtEl>
                                      </p:cBhvr>
                                      <p:from x="100000" y="100000"/>
                                      <p:to x="80000" y="100000"/>
                                    </p:animScale>
                                    <p:anim by="(#ppt_h/3+#ppt_w*0.1)" calcmode="lin" valueType="num">
                                      <p:cBhvr additive="sum">
                                        <p:cTn id="16" dur="200" decel="100000" autoRev="1" fill="hold">
                                          <p:stCondLst>
                                            <p:cond delay="600"/>
                                          </p:stCondLst>
                                        </p:cTn>
                                        <p:tgtEl>
                                          <p:spTgt spid="2055"/>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xEl>
                                              <p:pRg st="3" end="3"/>
                                            </p:txEl>
                                          </p:spTgt>
                                        </p:tgtEl>
                                        <p:attrNameLst>
                                          <p:attrName>style.visibility</p:attrName>
                                        </p:attrNameLst>
                                      </p:cBhvr>
                                      <p:to>
                                        <p:strVal val="visible"/>
                                      </p:to>
                                    </p:set>
                                    <p:anim calcmode="lin" valueType="num">
                                      <p:cBhvr additive="base">
                                        <p:cTn id="21"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600200"/>
            <a:ext cx="9144000" cy="5257800"/>
          </a:xfrm>
        </p:spPr>
        <p:txBody>
          <a:bodyPr/>
          <a:lstStyle/>
          <a:p>
            <a:pPr eaLnBrk="1" hangingPunct="1">
              <a:lnSpc>
                <a:spcPct val="80000"/>
              </a:lnSpc>
              <a:buFontTx/>
              <a:buNone/>
            </a:pPr>
            <a:r>
              <a:rPr lang="en-US" smtClean="0"/>
              <a:t>2. Để bảo vệ tim mạch chúng ta cần làm gì?</a:t>
            </a:r>
          </a:p>
          <a:p>
            <a:pPr eaLnBrk="1" hangingPunct="1">
              <a:lnSpc>
                <a:spcPct val="80000"/>
              </a:lnSpc>
              <a:buFontTx/>
              <a:buNone/>
            </a:pPr>
            <a:r>
              <a:rPr lang="en-US" sz="2800" smtClean="0"/>
              <a:t>        </a:t>
            </a:r>
            <a:r>
              <a:rPr lang="en-US" sz="2800" b="1" smtClean="0">
                <a:solidFill>
                  <a:schemeClr val="accent2"/>
                </a:solidFill>
              </a:rPr>
              <a:t>Để bảo vệ tim mạch cần:</a:t>
            </a:r>
          </a:p>
          <a:p>
            <a:pPr eaLnBrk="1" hangingPunct="1">
              <a:lnSpc>
                <a:spcPct val="80000"/>
              </a:lnSpc>
              <a:buFontTx/>
              <a:buChar char="-"/>
            </a:pPr>
            <a:r>
              <a:rPr lang="en-US" sz="2800" b="1" smtClean="0">
                <a:solidFill>
                  <a:schemeClr val="accent2"/>
                </a:solidFill>
              </a:rPr>
              <a:t>Thường xuyên tập luyện thể dục thể thao, học tập, rèn luyện, vui chơi vừa sức</a:t>
            </a:r>
          </a:p>
          <a:p>
            <a:pPr eaLnBrk="1" hangingPunct="1">
              <a:lnSpc>
                <a:spcPct val="80000"/>
              </a:lnSpc>
              <a:buFontTx/>
              <a:buChar char="-"/>
            </a:pPr>
            <a:r>
              <a:rPr lang="en-US" sz="2800" b="1" smtClean="0">
                <a:solidFill>
                  <a:schemeClr val="accent2"/>
                </a:solidFill>
              </a:rPr>
              <a:t>Sống vui vẻ, tránh xúc động mạnh hay tức giận,…</a:t>
            </a:r>
          </a:p>
          <a:p>
            <a:pPr eaLnBrk="1" hangingPunct="1">
              <a:lnSpc>
                <a:spcPct val="80000"/>
              </a:lnSpc>
              <a:buFontTx/>
              <a:buChar char="-"/>
            </a:pPr>
            <a:r>
              <a:rPr lang="en-US" sz="2800" b="1" smtClean="0">
                <a:solidFill>
                  <a:schemeClr val="accent2"/>
                </a:solidFill>
              </a:rPr>
              <a:t>Không mặc quần áo và đi giày dép quá chật</a:t>
            </a:r>
          </a:p>
          <a:p>
            <a:pPr eaLnBrk="1" hangingPunct="1">
              <a:lnSpc>
                <a:spcPct val="80000"/>
              </a:lnSpc>
              <a:buFontTx/>
              <a:buChar char="-"/>
            </a:pPr>
            <a:r>
              <a:rPr lang="en-US" sz="2800" b="1" smtClean="0">
                <a:solidFill>
                  <a:schemeClr val="accent2"/>
                </a:solidFill>
              </a:rPr>
              <a:t>Ăn uống điều độ, đủ chất; không sử dụng các chất kích thích như rượu, thuốc lá,…</a:t>
            </a:r>
          </a:p>
          <a:p>
            <a:pPr eaLnBrk="1" hangingPunct="1">
              <a:lnSpc>
                <a:spcPct val="80000"/>
              </a:lnSpc>
            </a:pPr>
            <a:endParaRPr lang="en-US" b="1" smtClean="0">
              <a:solidFill>
                <a:schemeClr val="accent2"/>
              </a:solidFill>
            </a:endParaRPr>
          </a:p>
        </p:txBody>
      </p:sp>
      <p:sp>
        <p:nvSpPr>
          <p:cNvPr id="5123" name="Oval 4"/>
          <p:cNvSpPr>
            <a:spLocks noChangeArrowheads="1"/>
          </p:cNvSpPr>
          <p:nvPr>
            <p:ph type="title"/>
          </p:nvPr>
        </p:nvSpPr>
        <p:spPr>
          <a:xfrm>
            <a:off x="1143000" y="0"/>
            <a:ext cx="6553200" cy="1417638"/>
          </a:xfrm>
          <a:prstGeom prst="ellipse">
            <a:avLst/>
          </a:prstGeom>
          <a:solidFill>
            <a:srgbClr val="00FF00"/>
          </a:solidFill>
          <a:ln>
            <a:solidFill>
              <a:schemeClr val="tx1"/>
            </a:solidFill>
            <a:round/>
          </a:ln>
        </p:spPr>
        <p:txBody>
          <a:bodyPr/>
          <a:lstStyle/>
          <a:p>
            <a:pPr eaLnBrk="1" hangingPunct="1"/>
            <a:r>
              <a:rPr lang="en-US" sz="3600" smtClean="0"/>
              <a:t>KIỂM TRA BÀI CŨ</a:t>
            </a:r>
          </a:p>
        </p:txBody>
      </p:sp>
      <p:sp>
        <p:nvSpPr>
          <p:cNvPr id="6149" name="AutoShape 5"/>
          <p:cNvSpPr>
            <a:spLocks noChangeArrowheads="1"/>
          </p:cNvSpPr>
          <p:nvPr/>
        </p:nvSpPr>
        <p:spPr bwMode="auto">
          <a:xfrm>
            <a:off x="0" y="2057400"/>
            <a:ext cx="914400" cy="533400"/>
          </a:xfrm>
          <a:prstGeom prst="rightArrow">
            <a:avLst>
              <a:gd name="adj1" fmla="val 50000"/>
              <a:gd name="adj2" fmla="val 42857"/>
            </a:avLst>
          </a:prstGeom>
          <a:solidFill>
            <a:srgbClr val="FF0000"/>
          </a:solidFill>
          <a:ln w="9525">
            <a:solidFill>
              <a:schemeClr val="tx1"/>
            </a:solidFill>
            <a:miter lim="800000"/>
            <a:headEnd/>
            <a:tailEnd/>
          </a:ln>
        </p:spPr>
        <p:txBody>
          <a:bodyPr wrap="none" anchor="ctr"/>
          <a:lstStyle/>
          <a:p>
            <a:endParaRPr lang="en-US" sz="1600"/>
          </a:p>
        </p:txBody>
      </p:sp>
      <p:pic>
        <p:nvPicPr>
          <p:cNvPr id="5125" name="Picture 2" descr="BAR01"/>
          <p:cNvPicPr>
            <a:picLocks noChangeAspect="1" noChangeArrowheads="1"/>
          </p:cNvPicPr>
          <p:nvPr/>
        </p:nvPicPr>
        <p:blipFill>
          <a:blip r:embed="rId3"/>
          <a:srcRect/>
          <a:stretch>
            <a:fillRect/>
          </a:stretch>
        </p:blipFill>
        <p:spPr bwMode="auto">
          <a:xfrm>
            <a:off x="228600" y="5562600"/>
            <a:ext cx="8686800" cy="1524000"/>
          </a:xfrm>
          <a:prstGeom prst="rect">
            <a:avLst/>
          </a:prstGeom>
          <a:noFill/>
          <a:ln w="9525">
            <a:noFill/>
            <a:miter lim="800000"/>
            <a:headEnd/>
            <a:tailEnd/>
          </a:ln>
        </p:spPr>
      </p:pic>
      <p:pic>
        <p:nvPicPr>
          <p:cNvPr id="5126" name="Picture 52" descr="DSTARS-P"/>
          <p:cNvPicPr>
            <a:picLocks noChangeAspect="1" noChangeArrowheads="1" noCrop="1"/>
          </p:cNvPicPr>
          <p:nvPr/>
        </p:nvPicPr>
        <p:blipFill>
          <a:blip r:embed="rId4">
            <a:lum contrast="-6000"/>
          </a:blip>
          <a:srcRect/>
          <a:stretch>
            <a:fillRect/>
          </a:stretch>
        </p:blipFill>
        <p:spPr bwMode="auto">
          <a:xfrm>
            <a:off x="152400" y="228600"/>
            <a:ext cx="1806575" cy="1827213"/>
          </a:xfrm>
          <a:prstGeom prst="rect">
            <a:avLst/>
          </a:prstGeom>
          <a:noFill/>
          <a:ln w="9525">
            <a:noFill/>
            <a:miter lim="800000"/>
            <a:headEnd/>
            <a:tailEnd/>
          </a:ln>
        </p:spPr>
      </p:pic>
      <p:pic>
        <p:nvPicPr>
          <p:cNvPr id="5127" name="Picture 52" descr="DSTARS-P"/>
          <p:cNvPicPr>
            <a:picLocks noChangeAspect="1" noChangeArrowheads="1" noCrop="1"/>
          </p:cNvPicPr>
          <p:nvPr/>
        </p:nvPicPr>
        <p:blipFill>
          <a:blip r:embed="rId4">
            <a:lum contrast="-6000"/>
          </a:blip>
          <a:srcRect/>
          <a:stretch>
            <a:fillRect/>
          </a:stretch>
        </p:blipFill>
        <p:spPr bwMode="auto">
          <a:xfrm>
            <a:off x="7772400" y="228600"/>
            <a:ext cx="1806575" cy="18272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from="(-#ppt_w/2)" to="(#ppt_x)" calcmode="lin" valueType="num">
                                      <p:cBhvr>
                                        <p:cTn id="13" dur="600" fill="hold">
                                          <p:stCondLst>
                                            <p:cond delay="0"/>
                                          </p:stCondLst>
                                        </p:cTn>
                                        <p:tgtEl>
                                          <p:spTgt spid="6149"/>
                                        </p:tgtEl>
                                        <p:attrNameLst>
                                          <p:attrName>ppt_x</p:attrName>
                                        </p:attrNameLst>
                                      </p:cBhvr>
                                    </p:anim>
                                    <p:anim from="0" to="-1.0" calcmode="lin" valueType="num">
                                      <p:cBhvr>
                                        <p:cTn id="14" dur="200" decel="50000" autoRev="1" fill="hold">
                                          <p:stCondLst>
                                            <p:cond delay="600"/>
                                          </p:stCondLst>
                                        </p:cTn>
                                        <p:tgtEl>
                                          <p:spTgt spid="6149"/>
                                        </p:tgtEl>
                                        <p:attrNameLst>
                                          <p:attrName>xshear</p:attrName>
                                        </p:attrNameLst>
                                      </p:cBhvr>
                                    </p:anim>
                                    <p:animScale>
                                      <p:cBhvr>
                                        <p:cTn id="15" dur="200" decel="100000" autoRev="1" fill="hold">
                                          <p:stCondLst>
                                            <p:cond delay="600"/>
                                          </p:stCondLst>
                                        </p:cTn>
                                        <p:tgtEl>
                                          <p:spTgt spid="6149"/>
                                        </p:tgtEl>
                                      </p:cBhvr>
                                      <p:from x="100000" y="100000"/>
                                      <p:to x="80000" y="100000"/>
                                    </p:animScale>
                                    <p:anim by="(#ppt_h/3+#ppt_w*0.1)" calcmode="lin" valueType="num">
                                      <p:cBhvr additive="sum">
                                        <p:cTn id="16" dur="200" decel="100000" autoRev="1" fill="hold">
                                          <p:stCondLst>
                                            <p:cond delay="600"/>
                                          </p:stCondLst>
                                        </p:cTn>
                                        <p:tgtEl>
                                          <p:spTgt spid="6149"/>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additive="base">
                                        <p:cTn id="4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838200" y="228600"/>
            <a:ext cx="7772400" cy="1470025"/>
          </a:xfrm>
        </p:spPr>
        <p:txBody>
          <a:bodyPr/>
          <a:lstStyle/>
          <a:p>
            <a:pPr eaLnBrk="1" hangingPunct="1"/>
            <a:r>
              <a:rPr lang="en-US" b="1" smtClean="0">
                <a:solidFill>
                  <a:srgbClr val="FF0000"/>
                </a:solidFill>
              </a:rPr>
              <a:t>TỰ NHIÊN VÀ XÃ HỘI</a:t>
            </a:r>
          </a:p>
        </p:txBody>
      </p:sp>
      <p:sp>
        <p:nvSpPr>
          <p:cNvPr id="6147" name="Rectangle 5"/>
          <p:cNvSpPr>
            <a:spLocks noGrp="1" noChangeArrowheads="1"/>
          </p:cNvSpPr>
          <p:nvPr>
            <p:ph type="subTitle" idx="1"/>
          </p:nvPr>
        </p:nvSpPr>
        <p:spPr>
          <a:xfrm>
            <a:off x="381000" y="2209800"/>
            <a:ext cx="8305800" cy="1752600"/>
          </a:xfrm>
        </p:spPr>
        <p:txBody>
          <a:bodyPr/>
          <a:lstStyle/>
          <a:p>
            <a:pPr eaLnBrk="1" hangingPunct="1"/>
            <a:r>
              <a:rPr lang="en-US" sz="6000" smtClean="0">
                <a:solidFill>
                  <a:srgbClr val="FFFF00"/>
                </a:solidFill>
              </a:rPr>
              <a:t>Bài 9:</a:t>
            </a:r>
          </a:p>
          <a:p>
            <a:pPr eaLnBrk="1" hangingPunct="1"/>
            <a:r>
              <a:rPr lang="en-US" sz="6000" smtClean="0"/>
              <a:t> Phòng bệnh tim mạch</a:t>
            </a:r>
          </a:p>
        </p:txBody>
      </p:sp>
      <p:grpSp>
        <p:nvGrpSpPr>
          <p:cNvPr id="6148" name="Group 6"/>
          <p:cNvGrpSpPr>
            <a:grpSpLocks/>
          </p:cNvGrpSpPr>
          <p:nvPr/>
        </p:nvGrpSpPr>
        <p:grpSpPr bwMode="auto">
          <a:xfrm>
            <a:off x="0" y="-152400"/>
            <a:ext cx="9144000" cy="7239000"/>
            <a:chOff x="0" y="-19"/>
            <a:chExt cx="5760" cy="4377"/>
          </a:xfrm>
        </p:grpSpPr>
        <p:pic>
          <p:nvPicPr>
            <p:cNvPr id="6149" name="Picture 7"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6150" name="Picture 8"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6151" name="Picture 9"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6152" name="Picture 10"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990600"/>
            <a:ext cx="8686800" cy="1470025"/>
          </a:xfrm>
        </p:spPr>
        <p:txBody>
          <a:bodyPr/>
          <a:lstStyle/>
          <a:p>
            <a:pPr eaLnBrk="1" hangingPunct="1"/>
            <a:r>
              <a:rPr lang="en-US" b="1" smtClean="0">
                <a:solidFill>
                  <a:srgbClr val="FF0000"/>
                </a:solidFill>
              </a:rPr>
              <a:t>Hoạt động 1:</a:t>
            </a:r>
            <a:r>
              <a:rPr lang="en-US" sz="3600" b="1" smtClean="0">
                <a:solidFill>
                  <a:srgbClr val="FF0000"/>
                </a:solidFill>
              </a:rPr>
              <a:t> </a:t>
            </a:r>
            <a:br>
              <a:rPr lang="en-US" sz="3600" b="1" smtClean="0">
                <a:solidFill>
                  <a:srgbClr val="FF0000"/>
                </a:solidFill>
              </a:rPr>
            </a:br>
            <a:r>
              <a:rPr lang="en-US" smtClean="0"/>
              <a:t>Kể tên một số bệnh về tim, mạch</a:t>
            </a:r>
          </a:p>
        </p:txBody>
      </p:sp>
      <p:grpSp>
        <p:nvGrpSpPr>
          <p:cNvPr id="7171" name="Group 5"/>
          <p:cNvGrpSpPr>
            <a:grpSpLocks/>
          </p:cNvGrpSpPr>
          <p:nvPr/>
        </p:nvGrpSpPr>
        <p:grpSpPr bwMode="auto">
          <a:xfrm>
            <a:off x="0" y="-152400"/>
            <a:ext cx="9144000" cy="7239000"/>
            <a:chOff x="0" y="-19"/>
            <a:chExt cx="5760" cy="4377"/>
          </a:xfrm>
        </p:grpSpPr>
        <p:pic>
          <p:nvPicPr>
            <p:cNvPr id="7172" name="Picture 6"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7173" name="Picture 7"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7174" name="Picture 8"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7175" name="Picture 9"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4"/>
          <p:cNvSpPr>
            <a:spLocks noGrp="1" noChangeArrowheads="1"/>
          </p:cNvSpPr>
          <p:nvPr>
            <p:ph type="subTitle" idx="4294967295"/>
          </p:nvPr>
        </p:nvSpPr>
        <p:spPr>
          <a:xfrm>
            <a:off x="0" y="762000"/>
            <a:ext cx="8839200" cy="1752600"/>
          </a:xfrm>
          <a:noFill/>
        </p:spPr>
        <p:txBody>
          <a:bodyPr/>
          <a:lstStyle/>
          <a:p>
            <a:pPr marL="0" indent="0" algn="ctr" eaLnBrk="1" hangingPunct="1">
              <a:buFontTx/>
              <a:buNone/>
            </a:pPr>
            <a:r>
              <a:rPr lang="en-US" sz="4400" b="1" smtClean="0">
                <a:solidFill>
                  <a:srgbClr val="0000FF"/>
                </a:solidFill>
              </a:rPr>
              <a:t>      Kể tên một số bệnh về tim mạch mà em biết</a:t>
            </a:r>
          </a:p>
        </p:txBody>
      </p:sp>
      <p:pic>
        <p:nvPicPr>
          <p:cNvPr id="8195" name="Picture 6" descr="9"/>
          <p:cNvPicPr>
            <a:picLocks noChangeAspect="1" noChangeArrowheads="1" noCrop="1"/>
          </p:cNvPicPr>
          <p:nvPr/>
        </p:nvPicPr>
        <p:blipFill>
          <a:blip r:embed="rId3"/>
          <a:srcRect/>
          <a:stretch>
            <a:fillRect/>
          </a:stretch>
        </p:blipFill>
        <p:spPr bwMode="auto">
          <a:xfrm>
            <a:off x="457200" y="990600"/>
            <a:ext cx="990600" cy="1295400"/>
          </a:xfrm>
          <a:prstGeom prst="rect">
            <a:avLst/>
          </a:prstGeom>
          <a:noFill/>
          <a:ln w="9525">
            <a:noFill/>
            <a:miter lim="800000"/>
            <a:headEnd/>
            <a:tailEnd/>
          </a:ln>
        </p:spPr>
      </p:pic>
      <p:grpSp>
        <p:nvGrpSpPr>
          <p:cNvPr id="8196" name="Group 7"/>
          <p:cNvGrpSpPr>
            <a:grpSpLocks/>
          </p:cNvGrpSpPr>
          <p:nvPr/>
        </p:nvGrpSpPr>
        <p:grpSpPr bwMode="auto">
          <a:xfrm>
            <a:off x="0" y="-152400"/>
            <a:ext cx="9144000" cy="7239000"/>
            <a:chOff x="0" y="-19"/>
            <a:chExt cx="5760" cy="4377"/>
          </a:xfrm>
        </p:grpSpPr>
        <p:pic>
          <p:nvPicPr>
            <p:cNvPr id="8197" name="Picture 8" descr="flower[1][1][1][1]"/>
            <p:cNvPicPr>
              <a:picLocks noChangeAspect="1" noChangeArrowheads="1" noCrop="1"/>
            </p:cNvPicPr>
            <p:nvPr/>
          </p:nvPicPr>
          <p:blipFill>
            <a:blip r:embed="rId4"/>
            <a:srcRect/>
            <a:stretch>
              <a:fillRect/>
            </a:stretch>
          </p:blipFill>
          <p:spPr bwMode="auto">
            <a:xfrm rot="5400000">
              <a:off x="3458" y="2018"/>
              <a:ext cx="4320" cy="284"/>
            </a:xfrm>
            <a:prstGeom prst="rect">
              <a:avLst/>
            </a:prstGeom>
            <a:noFill/>
            <a:ln w="9525">
              <a:noFill/>
              <a:miter lim="800000"/>
              <a:headEnd/>
              <a:tailEnd/>
            </a:ln>
          </p:spPr>
        </p:pic>
        <p:pic>
          <p:nvPicPr>
            <p:cNvPr id="8198" name="Picture 9" descr="flower[1][1][1][1]"/>
            <p:cNvPicPr>
              <a:picLocks noChangeAspect="1" noChangeArrowheads="1" noCrop="1"/>
            </p:cNvPicPr>
            <p:nvPr/>
          </p:nvPicPr>
          <p:blipFill>
            <a:blip r:embed="rId4"/>
            <a:srcRect/>
            <a:stretch>
              <a:fillRect/>
            </a:stretch>
          </p:blipFill>
          <p:spPr bwMode="auto">
            <a:xfrm rot="-5400000">
              <a:off x="-1996" y="2018"/>
              <a:ext cx="4320" cy="284"/>
            </a:xfrm>
            <a:prstGeom prst="rect">
              <a:avLst/>
            </a:prstGeom>
            <a:noFill/>
            <a:ln w="9525">
              <a:noFill/>
              <a:miter lim="800000"/>
              <a:headEnd/>
              <a:tailEnd/>
            </a:ln>
          </p:spPr>
        </p:pic>
        <p:pic>
          <p:nvPicPr>
            <p:cNvPr id="8199" name="Picture 10" descr="flower[1][1][1][1]"/>
            <p:cNvPicPr>
              <a:picLocks noChangeAspect="1" noChangeArrowheads="1" noCrop="1"/>
            </p:cNvPicPr>
            <p:nvPr/>
          </p:nvPicPr>
          <p:blipFill>
            <a:blip r:embed="rId4"/>
            <a:srcRect/>
            <a:stretch>
              <a:fillRect/>
            </a:stretch>
          </p:blipFill>
          <p:spPr bwMode="auto">
            <a:xfrm>
              <a:off x="0" y="3979"/>
              <a:ext cx="5760" cy="379"/>
            </a:xfrm>
            <a:prstGeom prst="rect">
              <a:avLst/>
            </a:prstGeom>
            <a:noFill/>
            <a:ln w="9525">
              <a:noFill/>
              <a:miter lim="800000"/>
              <a:headEnd/>
              <a:tailEnd/>
            </a:ln>
          </p:spPr>
        </p:pic>
        <p:pic>
          <p:nvPicPr>
            <p:cNvPr id="8200" name="Picture 11" descr="flower[1][1][1][1]"/>
            <p:cNvPicPr>
              <a:picLocks noChangeAspect="1" noChangeArrowheads="1" noCrop="1"/>
            </p:cNvPicPr>
            <p:nvPr/>
          </p:nvPicPr>
          <p:blipFill>
            <a:blip r:embed="rId4"/>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228600" y="304800"/>
            <a:ext cx="9144000" cy="6858000"/>
          </a:xfrm>
        </p:spPr>
        <p:txBody>
          <a:bodyPr/>
          <a:lstStyle/>
          <a:p>
            <a:pPr eaLnBrk="1" hangingPunct="1"/>
            <a:r>
              <a:rPr lang="en-US" smtClean="0"/>
              <a:t>Bệnh nhồi máu cơ tim: Đây là bệnh thường gặp ở người lớn tuổi, nhất là người già. Nếu không chữa trị kịp thời sẽ nguy hiểm đến tính mạng</a:t>
            </a:r>
          </a:p>
          <a:p>
            <a:pPr eaLnBrk="1" hangingPunct="1"/>
            <a:r>
              <a:rPr lang="en-US" smtClean="0"/>
              <a:t>Hở van tim: Nếu mắc bệnh này sẽ không điều hòa lượng máu để nuôi cơ thể được</a:t>
            </a:r>
          </a:p>
          <a:p>
            <a:pPr eaLnBrk="1" hangingPunct="1"/>
            <a:r>
              <a:rPr lang="en-US" smtClean="0"/>
              <a:t>Tim to, tim nhỏ: đều ảnh hưởng đến lượng máu đi nuôi cơ thể con người</a:t>
            </a:r>
          </a:p>
          <a:p>
            <a:pPr eaLnBrk="1" hangingPunct="1"/>
            <a:r>
              <a:rPr lang="en-US" smtClean="0"/>
              <a:t>Bệnh thấp tim: là bệnh thường gặp ở trẻ em và nguy hiểm nhất</a:t>
            </a:r>
          </a:p>
        </p:txBody>
      </p:sp>
      <p:grpSp>
        <p:nvGrpSpPr>
          <p:cNvPr id="9219" name="Group 4"/>
          <p:cNvGrpSpPr>
            <a:grpSpLocks/>
          </p:cNvGrpSpPr>
          <p:nvPr/>
        </p:nvGrpSpPr>
        <p:grpSpPr bwMode="auto">
          <a:xfrm>
            <a:off x="0" y="-152400"/>
            <a:ext cx="9296400" cy="7239000"/>
            <a:chOff x="0" y="-19"/>
            <a:chExt cx="5760" cy="4377"/>
          </a:xfrm>
        </p:grpSpPr>
        <p:pic>
          <p:nvPicPr>
            <p:cNvPr id="9220" name="Picture 5"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21" name="Picture 6"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22" name="Picture 7"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23" name="Picture 8"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barn(inHorizontal)">
                                      <p:cBhvr>
                                        <p:cTn id="14" dur="500"/>
                                        <p:tgtEl>
                                          <p:spTgt spid="1126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strVal val="#ppt_w*0.05"/>
                                          </p:val>
                                        </p:tav>
                                        <p:tav tm="100000">
                                          <p:val>
                                            <p:strVal val="#ppt_w"/>
                                          </p:val>
                                        </p:tav>
                                      </p:tavLst>
                                    </p:anim>
                                    <p:anim calcmode="lin" valueType="num">
                                      <p:cBhvr>
                                        <p:cTn id="20" dur="5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21" dur="500" fill="hold"/>
                                        <p:tgtEl>
                                          <p:spTgt spid="11267">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11267">
                                            <p:txEl>
                                              <p:pRg st="2" end="2"/>
                                            </p:txEl>
                                          </p:spTgt>
                                        </p:tgtEl>
                                        <p:attrNameLst>
                                          <p:attrName>ppt_y</p:attrName>
                                        </p:attrNameLst>
                                      </p:cBhvr>
                                      <p:tavLst>
                                        <p:tav tm="0">
                                          <p:val>
                                            <p:strVal val="#ppt_y"/>
                                          </p:val>
                                        </p:tav>
                                        <p:tav tm="100000">
                                          <p:val>
                                            <p:strVal val="#ppt_y"/>
                                          </p:val>
                                        </p:tav>
                                      </p:tavLst>
                                    </p:anim>
                                    <p:animEffect transition="in" filter="fade">
                                      <p:cBhvr>
                                        <p:cTn id="23" dur="500"/>
                                        <p:tgtEl>
                                          <p:spTgt spid="112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 calcmode="lin" valueType="num">
                                      <p:cBhvr>
                                        <p:cTn id="28" dur="500" decel="50000" fill="hold">
                                          <p:stCondLst>
                                            <p:cond delay="0"/>
                                          </p:stCondLst>
                                        </p:cTn>
                                        <p:tgtEl>
                                          <p:spTgt spid="11267">
                                            <p:txEl>
                                              <p:pRg st="3" end="3"/>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267">
                                            <p:txEl>
                                              <p:pRg st="3" end="3"/>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267">
                                            <p:txEl>
                                              <p:pRg st="3" end="3"/>
                                            </p:txEl>
                                          </p:spTgt>
                                        </p:tgtEl>
                                        <p:attrNameLst>
                                          <p:attrName>ppt_w</p:attrName>
                                        </p:attrNameLst>
                                      </p:cBhvr>
                                      <p:tavLst>
                                        <p:tav tm="0">
                                          <p:val>
                                            <p:strVal val="#ppt_w*.05"/>
                                          </p:val>
                                        </p:tav>
                                        <p:tav tm="100000">
                                          <p:val>
                                            <p:strVal val="#ppt_w"/>
                                          </p:val>
                                        </p:tav>
                                      </p:tavLst>
                                    </p:anim>
                                    <p:anim calcmode="lin" valueType="num">
                                      <p:cBhvr>
                                        <p:cTn id="31" dur="10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267">
                                            <p:txEl>
                                              <p:pRg st="3" end="3"/>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267">
                                            <p:txEl>
                                              <p:pRg st="3" end="3"/>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267">
                                            <p:txEl>
                                              <p:pRg st="3" end="3"/>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066800" y="762000"/>
            <a:ext cx="7772400" cy="1470025"/>
          </a:xfrm>
        </p:spPr>
        <p:txBody>
          <a:bodyPr/>
          <a:lstStyle/>
          <a:p>
            <a:pPr eaLnBrk="1" hangingPunct="1"/>
            <a:r>
              <a:rPr lang="en-US" sz="6000" b="1" smtClean="0">
                <a:solidFill>
                  <a:srgbClr val="FF0000"/>
                </a:solidFill>
              </a:rPr>
              <a:t>Hoạt động 2:</a:t>
            </a:r>
            <a:r>
              <a:rPr lang="en-US" sz="4000" smtClean="0"/>
              <a:t> </a:t>
            </a:r>
            <a:br>
              <a:rPr lang="en-US" sz="4000" smtClean="0"/>
            </a:br>
            <a:endParaRPr lang="en-US" sz="4000" smtClean="0"/>
          </a:p>
        </p:txBody>
      </p:sp>
      <p:sp>
        <p:nvSpPr>
          <p:cNvPr id="10243" name="Rectangle 4"/>
          <p:cNvSpPr>
            <a:spLocks noGrp="1" noChangeArrowheads="1"/>
          </p:cNvSpPr>
          <p:nvPr>
            <p:ph type="subTitle" idx="1"/>
          </p:nvPr>
        </p:nvSpPr>
        <p:spPr>
          <a:xfrm>
            <a:off x="2057400" y="2895600"/>
            <a:ext cx="6400800" cy="1752600"/>
          </a:xfrm>
        </p:spPr>
        <p:txBody>
          <a:bodyPr/>
          <a:lstStyle/>
          <a:p>
            <a:pPr eaLnBrk="1" hangingPunct="1">
              <a:lnSpc>
                <a:spcPct val="90000"/>
              </a:lnSpc>
            </a:pPr>
            <a:r>
              <a:rPr lang="en-US" sz="6000" smtClean="0"/>
              <a:t>Tìm hiểu về bệnh thấp tim</a:t>
            </a:r>
          </a:p>
        </p:txBody>
      </p:sp>
      <p:grpSp>
        <p:nvGrpSpPr>
          <p:cNvPr id="10244" name="Group 5"/>
          <p:cNvGrpSpPr>
            <a:grpSpLocks/>
          </p:cNvGrpSpPr>
          <p:nvPr/>
        </p:nvGrpSpPr>
        <p:grpSpPr bwMode="auto">
          <a:xfrm>
            <a:off x="0" y="-152400"/>
            <a:ext cx="9144000" cy="7239000"/>
            <a:chOff x="0" y="-19"/>
            <a:chExt cx="5760" cy="4377"/>
          </a:xfrm>
        </p:grpSpPr>
        <p:pic>
          <p:nvPicPr>
            <p:cNvPr id="10245" name="Picture 6"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10246" name="Picture 7"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10247" name="Picture 8"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10248" name="Picture 9"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spd="med">
    <p:check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208</TotalTime>
  <Words>825</Words>
  <Application>Microsoft Office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Default Design</vt:lpstr>
      <vt:lpstr>Môn: Tự Nhiên Xã Hội </vt:lpstr>
      <vt:lpstr>Kiểm tra bài cũ</vt:lpstr>
      <vt:lpstr>Slide 3</vt:lpstr>
      <vt:lpstr>KIỂM TRA BÀI CŨ</vt:lpstr>
      <vt:lpstr>TỰ NHIÊN VÀ XÃ HỘI</vt:lpstr>
      <vt:lpstr>Hoạt động 1:  Kể tên một số bệnh về tim, mạch</vt:lpstr>
      <vt:lpstr>Slide 7</vt:lpstr>
      <vt:lpstr>Slide 8</vt:lpstr>
      <vt:lpstr>Hoạt động 2:  </vt:lpstr>
      <vt:lpstr>Quan sát hình 1, 2, 3 trang 20 trong sách giáo khoa, đọc thầm lời của các nhân vật</vt:lpstr>
      <vt:lpstr>Slide 11</vt:lpstr>
      <vt:lpstr>Slide 12</vt:lpstr>
      <vt:lpstr>Slide 13</vt:lpstr>
      <vt:lpstr>Thảo luận các câu hỏi sau:</vt:lpstr>
      <vt:lpstr>Tập đóng vai các bạn học sinh, bác sĩ để hỏi và trả lời về bệnh thấp tim</vt:lpstr>
      <vt:lpstr>Kết luận</vt:lpstr>
      <vt:lpstr>Hoạt động 3</vt:lpstr>
      <vt:lpstr>Slide 18</vt:lpstr>
      <vt:lpstr>Slide 19</vt:lpstr>
      <vt:lpstr>Slide 20</vt:lpstr>
      <vt:lpstr>Slide 21</vt:lpstr>
      <vt:lpstr>Slide 22</vt:lpstr>
      <vt:lpstr>Slide 23</vt:lpstr>
      <vt:lpstr>Slide 24</vt:lpstr>
    </vt:vector>
  </TitlesOfParts>
  <Company>Version 5.1 build 2600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Tự Nhiên Xã Hội Lớp: 3A</dc:title>
  <dc:creator>Microsoft Windows</dc:creator>
  <cp:lastModifiedBy>CSTeam</cp:lastModifiedBy>
  <cp:revision>9</cp:revision>
  <dcterms:created xsi:type="dcterms:W3CDTF">2011-04-26T15:02:59Z</dcterms:created>
  <dcterms:modified xsi:type="dcterms:W3CDTF">2016-06-29T10:32:33Z</dcterms:modified>
</cp:coreProperties>
</file>