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10" r:id="rId5"/>
    <p:sldMasterId id="2147483734" r:id="rId6"/>
    <p:sldMasterId id="2147483736" r:id="rId7"/>
    <p:sldMasterId id="2147483772" r:id="rId8"/>
  </p:sldMasterIdLst>
  <p:notesMasterIdLst>
    <p:notesMasterId r:id="rId46"/>
  </p:notesMasterIdLst>
  <p:sldIdLst>
    <p:sldId id="270" r:id="rId9"/>
    <p:sldId id="271" r:id="rId10"/>
    <p:sldId id="258" r:id="rId11"/>
    <p:sldId id="257" r:id="rId12"/>
    <p:sldId id="266" r:id="rId13"/>
    <p:sldId id="268" r:id="rId14"/>
    <p:sldId id="267" r:id="rId15"/>
    <p:sldId id="272" r:id="rId16"/>
    <p:sldId id="273" r:id="rId17"/>
    <p:sldId id="506" r:id="rId18"/>
    <p:sldId id="508" r:id="rId19"/>
    <p:sldId id="509" r:id="rId20"/>
    <p:sldId id="304" r:id="rId21"/>
    <p:sldId id="523" r:id="rId22"/>
    <p:sldId id="525" r:id="rId23"/>
    <p:sldId id="325" r:id="rId24"/>
    <p:sldId id="276" r:id="rId25"/>
    <p:sldId id="279" r:id="rId26"/>
    <p:sldId id="280" r:id="rId27"/>
    <p:sldId id="282" r:id="rId28"/>
    <p:sldId id="511" r:id="rId29"/>
    <p:sldId id="512" r:id="rId30"/>
    <p:sldId id="285" r:id="rId31"/>
    <p:sldId id="286" r:id="rId32"/>
    <p:sldId id="521" r:id="rId33"/>
    <p:sldId id="522" r:id="rId34"/>
    <p:sldId id="514" r:id="rId35"/>
    <p:sldId id="515" r:id="rId36"/>
    <p:sldId id="516" r:id="rId37"/>
    <p:sldId id="328" r:id="rId38"/>
    <p:sldId id="524" r:id="rId39"/>
    <p:sldId id="487" r:id="rId40"/>
    <p:sldId id="517" r:id="rId41"/>
    <p:sldId id="519" r:id="rId42"/>
    <p:sldId id="526" r:id="rId43"/>
    <p:sldId id="298"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6062E-B235-4605-81C9-0F86DC032F2A}" type="datetimeFigureOut">
              <a:rPr lang="en-US" smtClean="0"/>
              <a:t>16/07/2021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9B003-E639-4AA7-A0B3-974266FCA134}" type="slidenum">
              <a:rPr lang="en-US" smtClean="0"/>
              <a:t>‹#›</a:t>
            </a:fld>
            <a:endParaRPr lang="en-US"/>
          </a:p>
        </p:txBody>
      </p:sp>
    </p:spTree>
    <p:extLst>
      <p:ext uri="{BB962C8B-B14F-4D97-AF65-F5344CB8AC3E}">
        <p14:creationId xmlns:p14="http://schemas.microsoft.com/office/powerpoint/2010/main" val="95177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B4512-CB9F-4570-8605-DEEB3CC51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2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extLst>
      <p:ext uri="{BB962C8B-B14F-4D97-AF65-F5344CB8AC3E}">
        <p14:creationId xmlns:p14="http://schemas.microsoft.com/office/powerpoint/2010/main" val="347581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0917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901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80130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92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0434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01630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4886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8338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5967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5926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a:defRPr/>
            </a:pPr>
            <a:fld id="{2797F697-5284-4A62-9B07-370CE14EBE5B}" type="slidenum">
              <a:rPr lang="zh-CN" altLang="en-US" smtClean="0">
                <a:solidFill>
                  <a:prstClr val="black"/>
                </a:solidFill>
                <a:ea typeface="宋体" panose="02010600030101010101" pitchFamily="2" charset="-122"/>
              </a:rPr>
              <a:pPr>
                <a:defRPr/>
              </a:pPr>
              <a:t>14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1969820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4526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2247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51892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964302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4668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658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496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344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43053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3240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1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2107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436170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88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8342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4963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89354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39981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125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46388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16/07/2021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95018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16/07/2021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364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16/07/2021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448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197202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7069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37563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69409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07365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3904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9439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4209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679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21203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32770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911676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28181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3067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4940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81629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6667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58510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027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871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46186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91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t>16/07/2021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236928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3231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16/07/2021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9890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16/07/2021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4266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16/07/2021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263905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26383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36718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381515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01611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550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714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t>16/07/2021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1278403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031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476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254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09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2243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284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90361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1444788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180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5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t>16/07/2021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37633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28579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96234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0230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8476463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16/07/2021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410152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16/07/2021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040807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16/07/2021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19596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479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789259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4168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6891446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16/07/2021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9976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t>16/07/2021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t>‹#›</a:t>
            </a:fld>
            <a:endParaRPr lang="en-US"/>
          </a:p>
        </p:txBody>
      </p:sp>
    </p:spTree>
    <p:extLst>
      <p:ext uri="{BB962C8B-B14F-4D97-AF65-F5344CB8AC3E}">
        <p14:creationId xmlns:p14="http://schemas.microsoft.com/office/powerpoint/2010/main" val="370569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t>16/07/2021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t>‹#›</a:t>
            </a:fld>
            <a:endParaRPr lang="en-US"/>
          </a:p>
        </p:txBody>
      </p:sp>
    </p:spTree>
    <p:extLst>
      <p:ext uri="{BB962C8B-B14F-4D97-AF65-F5344CB8AC3E}">
        <p14:creationId xmlns:p14="http://schemas.microsoft.com/office/powerpoint/2010/main" val="55051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16/07/2021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925188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16/07/2021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6353431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2021/7/16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5646188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16/07/2021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2560326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96039"/>
      </p:ext>
    </p:extLst>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55284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16/07/2021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427227108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3.png"/><Relationship Id="rId18" Type="http://schemas.openxmlformats.org/officeDocument/2006/relationships/image" Target="../media/image16.png"/><Relationship Id="rId3" Type="http://schemas.microsoft.com/office/2007/relationships/media" Target="../media/media3.mp3"/><Relationship Id="rId21" Type="http://schemas.openxmlformats.org/officeDocument/2006/relationships/image" Target="../media/image18.png"/><Relationship Id="rId7" Type="http://schemas.microsoft.com/office/2007/relationships/media" Target="../media/media5.mp3"/><Relationship Id="rId12" Type="http://schemas.openxmlformats.org/officeDocument/2006/relationships/image" Target="../media/image12.png"/><Relationship Id="rId17"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1.jpg"/><Relationship Id="rId5" Type="http://schemas.microsoft.com/office/2007/relationships/media" Target="../media/media4.mp3"/><Relationship Id="rId15" Type="http://schemas.openxmlformats.org/officeDocument/2006/relationships/image" Target="../media/image14.png"/><Relationship Id="rId10" Type="http://schemas.openxmlformats.org/officeDocument/2006/relationships/notesSlide" Target="../notesSlides/notesSlide1.xml"/><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3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19.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4.png"/><Relationship Id="rId18" Type="http://schemas.openxmlformats.org/officeDocument/2006/relationships/image" Target="../media/image67.gif"/><Relationship Id="rId26" Type="http://schemas.microsoft.com/office/2007/relationships/hdphoto" Target="../media/hdphoto11.wdp"/><Relationship Id="rId3" Type="http://schemas.openxmlformats.org/officeDocument/2006/relationships/image" Target="../media/image58.png"/><Relationship Id="rId21" Type="http://schemas.openxmlformats.org/officeDocument/2006/relationships/image" Target="../media/image69.png"/><Relationship Id="rId7" Type="http://schemas.openxmlformats.org/officeDocument/2006/relationships/image" Target="../media/image60.png"/><Relationship Id="rId12" Type="http://schemas.openxmlformats.org/officeDocument/2006/relationships/image" Target="../media/image63.gif"/><Relationship Id="rId17" Type="http://schemas.openxmlformats.org/officeDocument/2006/relationships/image" Target="../media/image66.png"/><Relationship Id="rId25" Type="http://schemas.openxmlformats.org/officeDocument/2006/relationships/image" Target="../media/image71.png"/><Relationship Id="rId2" Type="http://schemas.openxmlformats.org/officeDocument/2006/relationships/image" Target="../media/image57.gif"/><Relationship Id="rId16" Type="http://schemas.microsoft.com/office/2007/relationships/hdphoto" Target="../media/hdphoto7.wdp"/><Relationship Id="rId20" Type="http://schemas.microsoft.com/office/2007/relationships/hdphoto" Target="../media/hdphoto8.wdp"/><Relationship Id="rId29" Type="http://schemas.openxmlformats.org/officeDocument/2006/relationships/image" Target="../media/image73.gif"/><Relationship Id="rId1" Type="http://schemas.openxmlformats.org/officeDocument/2006/relationships/slideLayout" Target="../slideLayouts/slideLayout71.xml"/><Relationship Id="rId6" Type="http://schemas.microsoft.com/office/2007/relationships/hdphoto" Target="../media/hdphoto3.wdp"/><Relationship Id="rId11" Type="http://schemas.openxmlformats.org/officeDocument/2006/relationships/image" Target="../media/image62.gif"/><Relationship Id="rId24" Type="http://schemas.microsoft.com/office/2007/relationships/hdphoto" Target="../media/hdphoto10.wdp"/><Relationship Id="rId5" Type="http://schemas.openxmlformats.org/officeDocument/2006/relationships/image" Target="../media/image59.png"/><Relationship Id="rId15" Type="http://schemas.openxmlformats.org/officeDocument/2006/relationships/image" Target="../media/image65.png"/><Relationship Id="rId23" Type="http://schemas.openxmlformats.org/officeDocument/2006/relationships/image" Target="../media/image70.png"/><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image" Target="../media/image68.png"/><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61.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72.png"/><Relationship Id="rId30"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18" Type="http://schemas.openxmlformats.org/officeDocument/2006/relationships/image" Target="../media/image10.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2.mp3"/><Relationship Id="rId16" Type="http://schemas.microsoft.com/office/2007/relationships/hdphoto" Target="../media/hdphoto1.wdp"/><Relationship Id="rId20"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5.png"/><Relationship Id="rId10" Type="http://schemas.openxmlformats.org/officeDocument/2006/relationships/image" Target="../media/image20.jpg"/><Relationship Id="rId19" Type="http://schemas.openxmlformats.org/officeDocument/2006/relationships/image" Target="../media/image17.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70s wood panel w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48" y="76198"/>
            <a:ext cx="3962402" cy="396240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550" y="190500"/>
            <a:ext cx="1665668" cy="1686664"/>
          </a:xfrm>
          <a:prstGeom prst="rect">
            <a:avLst/>
          </a:prstGeom>
        </p:spPr>
      </p:pic>
      <p:pic>
        <p:nvPicPr>
          <p:cNvPr id="17" name="Picture 11" descr="C:\Users\ADMIN\Desktop\Tai nguyen thiet ke tro choi\Angry birds epic birds\1505573783630 (2).png">
            <a:hlinkClick r:id="" action="ppaction://hlinkshowjump?jump=nextslide"/>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5925" y="4240868"/>
            <a:ext cx="1265902" cy="6930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01426" y="5201260"/>
            <a:ext cx="116583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LẤY KẸO CHO ẾCH XANH</a:t>
            </a:r>
          </a:p>
        </p:txBody>
      </p:sp>
      <p:pic>
        <p:nvPicPr>
          <p:cNvPr id="3" name="Cut The Rope Magic Soundtr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584367" y="5158730"/>
            <a:ext cx="609600" cy="609600"/>
          </a:xfrm>
          <a:prstGeom prst="rect">
            <a:avLst/>
          </a:prstGeom>
        </p:spPr>
      </p:pic>
    </p:spTree>
    <p:extLst>
      <p:ext uri="{BB962C8B-B14F-4D97-AF65-F5344CB8AC3E}">
        <p14:creationId xmlns:p14="http://schemas.microsoft.com/office/powerpoint/2010/main" val="395389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numSld="50">
                <p:cTn id="15"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xmlns="" id="{AB44F01F-64FB-403D-8BC3-EE4DB1671F6A}"/>
              </a:ext>
            </a:extLst>
          </p:cNvPr>
          <p:cNvSpPr/>
          <p:nvPr/>
        </p:nvSpPr>
        <p:spPr>
          <a:xfrm>
            <a:off x="9261074" y="5828207"/>
            <a:ext cx="2719140" cy="10297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552394" y="111175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34" name="TextBox 33"/>
          <p:cNvSpPr txBox="1"/>
          <p:nvPr/>
        </p:nvSpPr>
        <p:spPr>
          <a:xfrm>
            <a:off x="552394" y="360507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35" name="TextBox 34"/>
          <p:cNvSpPr txBox="1"/>
          <p:nvPr/>
        </p:nvSpPr>
        <p:spPr>
          <a:xfrm>
            <a:off x="6306083" y="360507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36" name="TextBox 35"/>
          <p:cNvSpPr txBox="1"/>
          <p:nvPr/>
        </p:nvSpPr>
        <p:spPr>
          <a:xfrm>
            <a:off x="6306083" y="111175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cxnSp>
        <p:nvCxnSpPr>
          <p:cNvPr id="37" name="Straight Connector 36">
            <a:extLst>
              <a:ext uri="{FF2B5EF4-FFF2-40B4-BE49-F238E27FC236}">
                <a16:creationId xmlns:a16="http://schemas.microsoft.com/office/drawing/2014/main" xmlns="" id="{44623003-392C-4CA6-84A2-08F3B203A94E}"/>
              </a:ext>
            </a:extLst>
          </p:cNvPr>
          <p:cNvCxnSpPr/>
          <p:nvPr/>
        </p:nvCxnSpPr>
        <p:spPr>
          <a:xfrm flipH="1">
            <a:off x="4843026"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44623003-392C-4CA6-84A2-08F3B203A94E}"/>
              </a:ext>
            </a:extLst>
          </p:cNvPr>
          <p:cNvCxnSpPr/>
          <p:nvPr/>
        </p:nvCxnSpPr>
        <p:spPr>
          <a:xfrm flipH="1">
            <a:off x="4161708" y="17403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44623003-392C-4CA6-84A2-08F3B203A94E}"/>
              </a:ext>
            </a:extLst>
          </p:cNvPr>
          <p:cNvCxnSpPr/>
          <p:nvPr/>
        </p:nvCxnSpPr>
        <p:spPr>
          <a:xfrm flipH="1">
            <a:off x="4896811" y="227936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44623003-392C-4CA6-84A2-08F3B203A94E}"/>
              </a:ext>
            </a:extLst>
          </p:cNvPr>
          <p:cNvCxnSpPr/>
          <p:nvPr/>
        </p:nvCxnSpPr>
        <p:spPr>
          <a:xfrm flipH="1">
            <a:off x="45739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4623003-392C-4CA6-84A2-08F3B203A94E}"/>
              </a:ext>
            </a:extLst>
          </p:cNvPr>
          <p:cNvCxnSpPr/>
          <p:nvPr/>
        </p:nvCxnSpPr>
        <p:spPr>
          <a:xfrm flipH="1">
            <a:off x="4650148" y="285244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4623003-392C-4CA6-84A2-08F3B203A94E}"/>
              </a:ext>
            </a:extLst>
          </p:cNvPr>
          <p:cNvCxnSpPr/>
          <p:nvPr/>
        </p:nvCxnSpPr>
        <p:spPr>
          <a:xfrm flipH="1">
            <a:off x="5628366" y="362166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44623003-392C-4CA6-84A2-08F3B203A94E}"/>
              </a:ext>
            </a:extLst>
          </p:cNvPr>
          <p:cNvCxnSpPr/>
          <p:nvPr/>
        </p:nvCxnSpPr>
        <p:spPr>
          <a:xfrm flipH="1">
            <a:off x="5210576" y="419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44623003-392C-4CA6-84A2-08F3B203A94E}"/>
              </a:ext>
            </a:extLst>
          </p:cNvPr>
          <p:cNvCxnSpPr/>
          <p:nvPr/>
        </p:nvCxnSpPr>
        <p:spPr>
          <a:xfrm flipH="1">
            <a:off x="4573948" y="47206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44623003-392C-4CA6-84A2-08F3B203A94E}"/>
              </a:ext>
            </a:extLst>
          </p:cNvPr>
          <p:cNvCxnSpPr/>
          <p:nvPr/>
        </p:nvCxnSpPr>
        <p:spPr>
          <a:xfrm flipH="1">
            <a:off x="5067141"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4623003-392C-4CA6-84A2-08F3B203A94E}"/>
              </a:ext>
            </a:extLst>
          </p:cNvPr>
          <p:cNvCxnSpPr/>
          <p:nvPr/>
        </p:nvCxnSpPr>
        <p:spPr>
          <a:xfrm flipH="1">
            <a:off x="5154345" y="530235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44623003-392C-4CA6-84A2-08F3B203A94E}"/>
              </a:ext>
            </a:extLst>
          </p:cNvPr>
          <p:cNvCxnSpPr/>
          <p:nvPr/>
        </p:nvCxnSpPr>
        <p:spPr>
          <a:xfrm flipH="1">
            <a:off x="10414588" y="124092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44623003-392C-4CA6-84A2-08F3B203A94E}"/>
              </a:ext>
            </a:extLst>
          </p:cNvPr>
          <p:cNvCxnSpPr/>
          <p:nvPr/>
        </p:nvCxnSpPr>
        <p:spPr>
          <a:xfrm flipH="1">
            <a:off x="10387492" y="17969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4623003-392C-4CA6-84A2-08F3B203A94E}"/>
              </a:ext>
            </a:extLst>
          </p:cNvPr>
          <p:cNvCxnSpPr/>
          <p:nvPr/>
        </p:nvCxnSpPr>
        <p:spPr>
          <a:xfrm flipH="1">
            <a:off x="11073494" y="22795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44623003-392C-4CA6-84A2-08F3B203A94E}"/>
              </a:ext>
            </a:extLst>
          </p:cNvPr>
          <p:cNvCxnSpPr/>
          <p:nvPr/>
        </p:nvCxnSpPr>
        <p:spPr>
          <a:xfrm flipH="1">
            <a:off x="10997294" y="283660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44623003-392C-4CA6-84A2-08F3B203A94E}"/>
              </a:ext>
            </a:extLst>
          </p:cNvPr>
          <p:cNvCxnSpPr/>
          <p:nvPr/>
        </p:nvCxnSpPr>
        <p:spPr>
          <a:xfrm flipH="1">
            <a:off x="11093506" y="283389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44623003-392C-4CA6-84A2-08F3B203A94E}"/>
              </a:ext>
            </a:extLst>
          </p:cNvPr>
          <p:cNvCxnSpPr/>
          <p:nvPr/>
        </p:nvCxnSpPr>
        <p:spPr>
          <a:xfrm flipH="1">
            <a:off x="10742438" y="3605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44623003-392C-4CA6-84A2-08F3B203A94E}"/>
              </a:ext>
            </a:extLst>
          </p:cNvPr>
          <p:cNvCxnSpPr/>
          <p:nvPr/>
        </p:nvCxnSpPr>
        <p:spPr>
          <a:xfrm flipH="1">
            <a:off x="10780538" y="426332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44623003-392C-4CA6-84A2-08F3B203A94E}"/>
              </a:ext>
            </a:extLst>
          </p:cNvPr>
          <p:cNvCxnSpPr/>
          <p:nvPr/>
        </p:nvCxnSpPr>
        <p:spPr>
          <a:xfrm flipH="1">
            <a:off x="10490788" y="475719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44623003-392C-4CA6-84A2-08F3B203A94E}"/>
              </a:ext>
            </a:extLst>
          </p:cNvPr>
          <p:cNvCxnSpPr/>
          <p:nvPr/>
        </p:nvCxnSpPr>
        <p:spPr>
          <a:xfrm flipH="1">
            <a:off x="10845330" y="531690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44623003-392C-4CA6-84A2-08F3B203A94E}"/>
              </a:ext>
            </a:extLst>
          </p:cNvPr>
          <p:cNvCxnSpPr/>
          <p:nvPr/>
        </p:nvCxnSpPr>
        <p:spPr>
          <a:xfrm flipH="1">
            <a:off x="10923557" y="530261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69488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82EE266C-03E9-4315-A85B-3446053A75A8}"/>
              </a:ext>
            </a:extLst>
          </p:cNvPr>
          <p:cNvSpPr/>
          <p:nvPr/>
        </p:nvSpPr>
        <p:spPr>
          <a:xfrm>
            <a:off x="9124838" y="5803642"/>
            <a:ext cx="2931795" cy="10543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xmlns="" id="{72EBA176-382A-41D4-8969-D57B4E5593A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xmlns="" id="{D186DF07-225D-4C1F-9278-D73FDE5F9D61}"/>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771" y="3040913"/>
            <a:ext cx="527050" cy="252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5713" y="450144"/>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255264" y="962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157510" y="963839"/>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7" name="TextBox 16"/>
          <p:cNvSpPr txBox="1"/>
          <p:nvPr/>
        </p:nvSpPr>
        <p:spPr>
          <a:xfrm>
            <a:off x="1157510" y="3457155"/>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8" name="TextBox 17"/>
          <p:cNvSpPr txBox="1"/>
          <p:nvPr/>
        </p:nvSpPr>
        <p:spPr>
          <a:xfrm>
            <a:off x="6911199" y="3457155"/>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9" name="TextBox 18"/>
          <p:cNvSpPr txBox="1"/>
          <p:nvPr/>
        </p:nvSpPr>
        <p:spPr>
          <a:xfrm>
            <a:off x="6870857" y="963839"/>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pic>
        <p:nvPicPr>
          <p:cNvPr id="20" name="Picture 3">
            <a:extLst>
              <a:ext uri="{FF2B5EF4-FFF2-40B4-BE49-F238E27FC236}">
                <a16:creationId xmlns:a16="http://schemas.microsoft.com/office/drawing/2014/main" xmlns="" id="{2E30BCFE-B542-4651-B1BB-100F124B621E}"/>
              </a:ext>
            </a:extLst>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82972" y="2999091"/>
            <a:ext cx="527050" cy="2681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3"/>
          <p:cNvSpPr txBox="1"/>
          <p:nvPr/>
        </p:nvSpPr>
        <p:spPr>
          <a:xfrm>
            <a:off x="-191058" y="1869011"/>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 Box 3"/>
          <p:cNvSpPr txBox="1"/>
          <p:nvPr/>
        </p:nvSpPr>
        <p:spPr>
          <a:xfrm>
            <a:off x="-238971" y="4349707"/>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 Box 3"/>
          <p:cNvSpPr txBox="1"/>
          <p:nvPr/>
        </p:nvSpPr>
        <p:spPr>
          <a:xfrm>
            <a:off x="5486089" y="1825798"/>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 Box 3"/>
          <p:cNvSpPr txBox="1"/>
          <p:nvPr/>
        </p:nvSpPr>
        <p:spPr>
          <a:xfrm>
            <a:off x="5670459" y="438030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89308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ppt_x"/>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xmlns="" id="{AB44F01F-64FB-403D-8BC3-EE4DB1671F6A}"/>
              </a:ext>
            </a:extLst>
          </p:cNvPr>
          <p:cNvSpPr/>
          <p:nvPr/>
        </p:nvSpPr>
        <p:spPr>
          <a:xfrm>
            <a:off x="10093027" y="5714891"/>
            <a:ext cx="1998345" cy="114310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92195" y="5399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extLst>
      <p:ext uri="{BB962C8B-B14F-4D97-AF65-F5344CB8AC3E}">
        <p14:creationId xmlns:p14="http://schemas.microsoft.com/office/powerpoint/2010/main" val="200153381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163457"/>
            <a:ext cx="1952359" cy="646331"/>
          </a:xfrm>
          <a:prstGeom prst="rect">
            <a:avLst/>
          </a:prstGeom>
          <a:noFill/>
        </p:spPr>
        <p:txBody>
          <a:bodyPr wrap="square" rtlCol="0">
            <a:spAutoFit/>
          </a:bodyPr>
          <a:lstStyle/>
          <a:p>
            <a:r>
              <a:rPr lang="en-US" sz="3600" b="1" smtClean="0">
                <a:solidFill>
                  <a:srgbClr val="0070C0"/>
                </a:solidFill>
                <a:latin typeface="Times New Roman" panose="02020603050405020304" pitchFamily="18" charset="0"/>
                <a:cs typeface="Times New Roman" panose="02020603050405020304" pitchFamily="18" charset="0"/>
              </a:rPr>
              <a:t>Lũy tre </a:t>
            </a:r>
            <a:endParaRPr lang="en-US" sz="36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869710"/>
            <a:ext cx="4985442"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Mỗi sớm mai thức dậy </a:t>
            </a:r>
          </a:p>
          <a:p>
            <a:r>
              <a:rPr lang="en-US" sz="3200" smtClean="0">
                <a:solidFill>
                  <a:prstClr val="black"/>
                </a:solidFill>
                <a:latin typeface="Times New Roman" panose="02020603050405020304" pitchFamily="18" charset="0"/>
                <a:cs typeface="Times New Roman" panose="02020603050405020304" pitchFamily="18" charset="0"/>
              </a:rPr>
              <a:t>Lũy tre xanh rì rào </a:t>
            </a:r>
          </a:p>
          <a:p>
            <a:r>
              <a:rPr lang="en-US" sz="3200" smtClean="0">
                <a:solidFill>
                  <a:prstClr val="black"/>
                </a:solidFill>
                <a:latin typeface="Times New Roman" panose="02020603050405020304" pitchFamily="18" charset="0"/>
                <a:cs typeface="Times New Roman" panose="02020603050405020304" pitchFamily="18" charset="0"/>
              </a:rPr>
              <a:t>Ngọn tre cong gọng vó</a:t>
            </a:r>
          </a:p>
          <a:p>
            <a:r>
              <a:rPr lang="en-US" sz="3200" smtClean="0">
                <a:solidFill>
                  <a:prstClr val="black"/>
                </a:solidFill>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174768"/>
            <a:ext cx="52343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Những trưa đồng đầy nắng</a:t>
            </a:r>
          </a:p>
          <a:p>
            <a:r>
              <a:rPr lang="en-US" sz="3200" smtClean="0">
                <a:solidFill>
                  <a:prstClr val="black"/>
                </a:solidFill>
                <a:latin typeface="Times New Roman" panose="02020603050405020304" pitchFamily="18" charset="0"/>
                <a:cs typeface="Times New Roman" panose="02020603050405020304" pitchFamily="18" charset="0"/>
              </a:rPr>
              <a:t>Trâu nằm nhai bóng râm</a:t>
            </a:r>
          </a:p>
          <a:p>
            <a:r>
              <a:rPr lang="en-US" sz="3200" smtClean="0">
                <a:solidFill>
                  <a:prstClr val="black"/>
                </a:solidFill>
                <a:latin typeface="Times New Roman" panose="02020603050405020304" pitchFamily="18" charset="0"/>
                <a:cs typeface="Times New Roman" panose="02020603050405020304" pitchFamily="18" charset="0"/>
              </a:rPr>
              <a:t>Tre bần thần nhớ gió</a:t>
            </a:r>
          </a:p>
          <a:p>
            <a:r>
              <a:rPr lang="en-US" sz="3200" smtClean="0">
                <a:solidFill>
                  <a:prstClr val="black"/>
                </a:solidFill>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174768"/>
            <a:ext cx="6605924"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Mặt trời xuống núi ngủ</a:t>
            </a:r>
          </a:p>
          <a:p>
            <a:r>
              <a:rPr lang="en-US" sz="3200" smtClean="0">
                <a:solidFill>
                  <a:prstClr val="black"/>
                </a:solidFill>
                <a:latin typeface="Times New Roman" panose="02020603050405020304" pitchFamily="18" charset="0"/>
                <a:cs typeface="Times New Roman" panose="02020603050405020304" pitchFamily="18" charset="0"/>
              </a:rPr>
              <a:t>Tre nâng vầng trăng lên</a:t>
            </a:r>
          </a:p>
          <a:p>
            <a:r>
              <a:rPr lang="en-US" sz="3200" smtClean="0">
                <a:solidFill>
                  <a:prstClr val="black"/>
                </a:solidFill>
                <a:latin typeface="Times New Roman" panose="02020603050405020304" pitchFamily="18" charset="0"/>
                <a:cs typeface="Times New Roman" panose="02020603050405020304" pitchFamily="18" charset="0"/>
              </a:rPr>
              <a:t>Sao,sao treo đầy cành</a:t>
            </a:r>
          </a:p>
          <a:p>
            <a:r>
              <a:rPr lang="en-US" sz="3200" smtClean="0">
                <a:solidFill>
                  <a:prstClr val="black"/>
                </a:solidFill>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869710"/>
            <a:ext cx="5372688" cy="2062103"/>
          </a:xfrm>
          <a:prstGeom prst="rect">
            <a:avLst/>
          </a:prstGeom>
          <a:noFill/>
        </p:spPr>
        <p:txBody>
          <a:bodyPr wrap="square" rtlCol="0">
            <a:spAutoFit/>
          </a:bodyPr>
          <a:lstStyle/>
          <a:p>
            <a:r>
              <a:rPr lang="en-US" sz="3200" smtClean="0">
                <a:solidFill>
                  <a:prstClr val="black"/>
                </a:solidFill>
                <a:latin typeface="Times New Roman" panose="02020603050405020304" pitchFamily="18" charset="0"/>
                <a:cs typeface="Times New Roman" panose="02020603050405020304" pitchFamily="18" charset="0"/>
              </a:rPr>
              <a:t>Bỗng gà lên tiếng gáy </a:t>
            </a:r>
          </a:p>
          <a:p>
            <a:r>
              <a:rPr lang="en-US" sz="3200" smtClean="0">
                <a:solidFill>
                  <a:prstClr val="black"/>
                </a:solidFill>
                <a:latin typeface="Times New Roman" panose="02020603050405020304" pitchFamily="18" charset="0"/>
                <a:cs typeface="Times New Roman" panose="02020603050405020304" pitchFamily="18" charset="0"/>
              </a:rPr>
              <a:t>Xôn sao ngoài lũy tre</a:t>
            </a:r>
          </a:p>
          <a:p>
            <a:r>
              <a:rPr lang="en-US" sz="3200" smtClean="0">
                <a:solidFill>
                  <a:prstClr val="black"/>
                </a:solidFill>
                <a:latin typeface="Times New Roman" panose="02020603050405020304" pitchFamily="18" charset="0"/>
                <a:cs typeface="Times New Roman" panose="02020603050405020304" pitchFamily="18" charset="0"/>
              </a:rPr>
              <a:t>Đêm chuyền dần về sáng</a:t>
            </a:r>
          </a:p>
          <a:p>
            <a:r>
              <a:rPr lang="en-US" sz="3200" smtClean="0">
                <a:solidFill>
                  <a:prstClr val="black"/>
                </a:solidFill>
                <a:latin typeface="Times New Roman" panose="02020603050405020304" pitchFamily="18" charset="0"/>
                <a:cs typeface="Times New Roman" panose="02020603050405020304" pitchFamily="18" charset="0"/>
              </a:rPr>
              <a:t>Mầm măng đợi nắng về.</a:t>
            </a:r>
          </a:p>
        </p:txBody>
      </p:sp>
      <p:sp>
        <p:nvSpPr>
          <p:cNvPr id="11" name="TextBox 10">
            <a:extLst>
              <a:ext uri="{FF2B5EF4-FFF2-40B4-BE49-F238E27FC236}">
                <a16:creationId xmlns:a16="http://schemas.microsoft.com/office/drawing/2014/main" xmlns="" id="{BB12FD35-A33C-446F-AE51-FD7DA0AF6ED3}"/>
              </a:ext>
            </a:extLst>
          </p:cNvPr>
          <p:cNvSpPr txBox="1"/>
          <p:nvPr/>
        </p:nvSpPr>
        <p:spPr>
          <a:xfrm>
            <a:off x="309282" y="5370821"/>
            <a:ext cx="11571194"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kumimoji="0" lang="en-US" sz="3400" b="1" i="0" u="none" strike="noStrike" kern="1200" cap="none" spc="0" normalizeH="0" baseline="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1.Tìm</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những câu thơ miêu tả cây tre vào lúc mặt trời mọc?</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 name="Straight Connector 2"/>
          <p:cNvCxnSpPr/>
          <p:nvPr/>
        </p:nvCxnSpPr>
        <p:spPr>
          <a:xfrm>
            <a:off x="914400" y="1900761"/>
            <a:ext cx="2971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41294" y="2402785"/>
            <a:ext cx="3617259"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BB12FD35-A33C-446F-AE51-FD7DA0AF6ED3}"/>
              </a:ext>
            </a:extLst>
          </p:cNvPr>
          <p:cNvSpPr txBox="1"/>
          <p:nvPr/>
        </p:nvSpPr>
        <p:spPr>
          <a:xfrm>
            <a:off x="309282"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2. Câu thơ nào ở khổ thơ thứ hai cho thấy tre cũng như người </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BB12FD35-A33C-446F-AE51-FD7DA0AF6ED3}"/>
              </a:ext>
            </a:extLst>
          </p:cNvPr>
          <p:cNvSpPr txBox="1"/>
          <p:nvPr/>
        </p:nvSpPr>
        <p:spPr>
          <a:xfrm>
            <a:off x="77165" y="5357412"/>
            <a:ext cx="12114835" cy="113877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3.Ở khổ thơ thứ ba, hình ảnh lũy tre được miêu tả những lúc nào</a:t>
            </a:r>
            <a:r>
              <a:rPr kumimoji="0" lang="en-US" sz="3400" b="1" i="0" u="none" strike="noStrike" kern="1200" cap="none" spc="0" normalizeH="0" noProof="0" smtClean="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xmlns="" id="{BB12FD35-A33C-446F-AE51-FD7DA0AF6ED3}"/>
              </a:ext>
            </a:extLst>
          </p:cNvPr>
          <p:cNvSpPr txBox="1"/>
          <p:nvPr/>
        </p:nvSpPr>
        <p:spPr>
          <a:xfrm>
            <a:off x="77165" y="5389814"/>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Ở khổ thơ thứ ba, hình ảnh lũy tre được miêu tả vào lúc đêm tối </a:t>
            </a:r>
            <a:endParaRPr kumimoji="0" 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Straight Connector 20"/>
          <p:cNvCxnSpPr/>
          <p:nvPr/>
        </p:nvCxnSpPr>
        <p:spPr>
          <a:xfrm>
            <a:off x="914400" y="4687616"/>
            <a:ext cx="3348111" cy="176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BB12FD35-A33C-446F-AE51-FD7DA0AF6ED3}"/>
              </a:ext>
            </a:extLst>
          </p:cNvPr>
          <p:cNvSpPr txBox="1"/>
          <p:nvPr/>
        </p:nvSpPr>
        <p:spPr>
          <a:xfrm>
            <a:off x="193223" y="5351828"/>
            <a:ext cx="12114835" cy="615553"/>
          </a:xfrm>
          <a:prstGeom prst="rect">
            <a:avLst/>
          </a:prstGeom>
          <a:noFill/>
        </p:spPr>
        <p:txBody>
          <a:bodyPr wrap="square" rtlCol="0">
            <a:spAutoFit/>
          </a:bodyPr>
          <a:lstStyle/>
          <a:p>
            <a:pPr marR="0" lvl="0" algn="just" defTabSz="913256" rtl="0" eaLnBrk="1" fontAlgn="base" latinLnBrk="0" hangingPunct="1">
              <a:lnSpc>
                <a:spcPct val="100000"/>
              </a:lnSpc>
              <a:spcBef>
                <a:spcPct val="0"/>
              </a:spcBef>
              <a:spcAft>
                <a:spcPct val="0"/>
              </a:spcAft>
              <a:buClrTx/>
              <a:buSzTx/>
              <a:tabLst/>
              <a:defRPr/>
            </a:pP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Em thích hình ảnh nào nhất trong bài thơ?</a:t>
            </a:r>
            <a:endParaRPr kumimoji="0" lang="en-US" sz="3400" b="1" i="0" u="none" strike="noStrike" kern="1200" cap="none" spc="0" normalizeH="0" baseline="0" noProof="0" dirty="0">
              <a:ln>
                <a:noFill/>
              </a:ln>
              <a:solidFill>
                <a:srgbClr val="0070C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6657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ppt_x"/>
                                          </p:val>
                                        </p:tav>
                                        <p:tav tm="100000">
                                          <p:val>
                                            <p:strVal val="#ppt_x"/>
                                          </p:val>
                                        </p:tav>
                                      </p:tavLst>
                                    </p:anim>
                                    <p:anim calcmode="lin" valueType="num">
                                      <p:cBhvr additive="base">
                                        <p:cTn id="9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1" nodeType="clickEffect">
                                  <p:stCondLst>
                                    <p:cond delay="0"/>
                                  </p:stCondLst>
                                  <p:childTnLst>
                                    <p:animEffect transition="out" filter="fade">
                                      <p:cBhvr>
                                        <p:cTn id="97" dur="500"/>
                                        <p:tgtEl>
                                          <p:spTgt spid="22"/>
                                        </p:tgtEl>
                                      </p:cBhvr>
                                    </p:animEffect>
                                    <p:set>
                                      <p:cBhvr>
                                        <p:cTn id="9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1" grpId="0"/>
      <p:bldP spid="11" grpId="1"/>
      <p:bldP spid="16" grpId="0"/>
      <p:bldP spid="16" grpId="1"/>
      <p:bldP spid="19" grpId="0"/>
      <p:bldP spid="19" grpId="1"/>
      <p:bldP spid="20" grpId="0"/>
      <p:bldP spid="20" grpId="1"/>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803703" y="382701"/>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94441" y="921636"/>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0" name="TextBox 9"/>
          <p:cNvSpPr txBox="1"/>
          <p:nvPr/>
        </p:nvSpPr>
        <p:spPr>
          <a:xfrm>
            <a:off x="794441" y="3414952"/>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2" name="TextBox 11"/>
          <p:cNvSpPr txBox="1"/>
          <p:nvPr/>
        </p:nvSpPr>
        <p:spPr>
          <a:xfrm>
            <a:off x="6548130" y="3414952"/>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3" name="TextBox 12"/>
          <p:cNvSpPr txBox="1"/>
          <p:nvPr/>
        </p:nvSpPr>
        <p:spPr>
          <a:xfrm>
            <a:off x="6507788" y="921636"/>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
        <p:nvSpPr>
          <p:cNvPr id="11" name="TextBox 10"/>
          <p:cNvSpPr txBox="1"/>
          <p:nvPr/>
        </p:nvSpPr>
        <p:spPr>
          <a:xfrm>
            <a:off x="59969" y="0"/>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noProof="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43222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0152B37-8418-4A4A-B56B-298992E5BC95}"/>
              </a:ext>
            </a:extLst>
          </p:cNvPr>
          <p:cNvSpPr>
            <a:spLocks noGrp="1"/>
          </p:cNvSpPr>
          <p:nvPr>
            <p:ph type="title"/>
          </p:nvPr>
        </p:nvSpPr>
        <p:spPr>
          <a:xfrm>
            <a:off x="797257" y="605143"/>
            <a:ext cx="10515600" cy="658905"/>
          </a:xfrm>
        </p:spPr>
        <p:txBody>
          <a:bodyPr>
            <a:noAutofit/>
          </a:bodyPr>
          <a:lstStyle/>
          <a:p>
            <a:pPr>
              <a:lnSpc>
                <a:spcPct val="150000"/>
              </a:lnSpc>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ngữ chỉ thời gian trong </a:t>
            </a:r>
            <a:r>
              <a:rPr lang="en-US" sz="36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itle 2">
            <a:extLst>
              <a:ext uri="{FF2B5EF4-FFF2-40B4-BE49-F238E27FC236}">
                <a16:creationId xmlns:a16="http://schemas.microsoft.com/office/drawing/2014/main" xmlns="" id="{D0152B37-8418-4A4A-B56B-298992E5BC95}"/>
              </a:ext>
            </a:extLst>
          </p:cNvPr>
          <p:cNvSpPr txBox="1">
            <a:spLocks/>
          </p:cNvSpPr>
          <p:nvPr/>
        </p:nvSpPr>
        <p:spPr>
          <a:xfrm>
            <a:off x="1868405" y="1134211"/>
            <a:ext cx="6683924" cy="892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Sớm mai, trưa, đêm, sáng </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itle 2">
            <a:extLst>
              <a:ext uri="{FF2B5EF4-FFF2-40B4-BE49-F238E27FC236}">
                <a16:creationId xmlns:a16="http://schemas.microsoft.com/office/drawing/2014/main" xmlns="" id="{D0152B37-8418-4A4A-B56B-298992E5BC95}"/>
              </a:ext>
            </a:extLst>
          </p:cNvPr>
          <p:cNvSpPr txBox="1">
            <a:spLocks/>
          </p:cNvSpPr>
          <p:nvPr/>
        </p:nvSpPr>
        <p:spPr>
          <a:xfrm>
            <a:off x="639739" y="2674639"/>
            <a:ext cx="10830636"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smtClean="0">
                <a:latin typeface="Arial-Rounded" panose="020B0500000000000000" pitchFamily="34" charset="0"/>
                <a:ea typeface="Arial-Rounded" panose="020B0500000000000000" pitchFamily="34" charset="0"/>
                <a:cs typeface="Arial-Rounded" panose="020B0500000000000000" pitchFamily="34" charset="0"/>
              </a:rPr>
              <a:t>2, Tìm thêm những từ ngữ chỉ thời gian mà em biết.</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itle 2">
            <a:extLst>
              <a:ext uri="{FF2B5EF4-FFF2-40B4-BE49-F238E27FC236}">
                <a16:creationId xmlns:a16="http://schemas.microsoft.com/office/drawing/2014/main" xmlns="" id="{D0152B37-8418-4A4A-B56B-298992E5BC95}"/>
              </a:ext>
            </a:extLst>
          </p:cNvPr>
          <p:cNvSpPr txBox="1">
            <a:spLocks/>
          </p:cNvSpPr>
          <p:nvPr/>
        </p:nvSpPr>
        <p:spPr>
          <a:xfrm>
            <a:off x="3226557" y="3618488"/>
            <a:ext cx="5325771" cy="414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gày , tháng, năm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2192000" cy="6856326"/>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6146" name="Picture 2" descr="Kết quả hình ảnh cho stock.xchng"/>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Ngọc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Châu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437673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Ngô</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Hoài Chung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100" y="55853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Tố</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Hữu</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4419600" y="557703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Tô</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Hoài</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3" name="TextBox 2"/>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srgbClr val="008000"/>
                </a:solidFill>
                <a:effectLst/>
                <a:uLnTx/>
                <a:uFillTx/>
                <a:latin typeface="Calibri" panose="020F0502020204030204"/>
                <a:ea typeface="+mn-ea"/>
                <a:cs typeface="+mn-cs"/>
              </a:rPr>
              <a:t>Bài</a:t>
            </a:r>
            <a:r>
              <a:rPr kumimoji="0" lang="en-US" sz="4000" b="0" i="0" u="none" strike="noStrike" kern="1200" cap="none" spc="0" normalizeH="0" noProof="0">
                <a:ln>
                  <a:noFill/>
                </a:ln>
                <a:solidFill>
                  <a:srgbClr val="008000"/>
                </a:solidFill>
                <a:effectLst/>
                <a:uLnTx/>
                <a:uFillTx/>
                <a:latin typeface="Calibri" panose="020F0502020204030204"/>
                <a:ea typeface="+mn-ea"/>
                <a:cs typeface="+mn-cs"/>
              </a:rPr>
              <a:t> </a:t>
            </a:r>
            <a:r>
              <a:rPr lang="en-US" sz="4000" noProof="0" smtClean="0">
                <a:solidFill>
                  <a:srgbClr val="008000"/>
                </a:solidFill>
                <a:latin typeface="Calibri" panose="020F0502020204030204"/>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do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giả</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nào</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sáng</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srgbClr val="008000"/>
                </a:solidFill>
                <a:effectLst/>
                <a:uLnTx/>
                <a:uFillTx/>
                <a:latin typeface="Calibri" panose="020F0502020204030204"/>
                <a:ea typeface="+mn-ea"/>
                <a:cs typeface="+mn-cs"/>
              </a:rPr>
              <a:t>tác</a:t>
            </a:r>
            <a:r>
              <a:rPr kumimoji="0" lang="en-US" sz="4000" b="0" i="0" u="none" strike="noStrike" kern="1200" cap="none" spc="0" normalizeH="0" noProof="0" dirty="0">
                <a:ln>
                  <a:noFill/>
                </a:ln>
                <a:solidFill>
                  <a:srgbClr val="008000"/>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4" name="Picture 3">
            <a:hlinkClick r:id="" action="ppaction://hlinkshowjump?jump=nextslide"/>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63500" y="3123363"/>
            <a:ext cx="609600" cy="609600"/>
          </a:xfrm>
          <a:prstGeom prst="rect">
            <a:avLst/>
          </a:prstGeom>
        </p:spPr>
      </p:pic>
      <p:pic>
        <p:nvPicPr>
          <p:cNvPr id="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35561" y="4398125"/>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763500" y="5272232"/>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843358" y="6146339"/>
            <a:ext cx="609600" cy="609600"/>
          </a:xfrm>
          <a:prstGeom prst="rect">
            <a:avLst/>
          </a:prstGeom>
        </p:spPr>
      </p:pic>
      <p:pic>
        <p:nvPicPr>
          <p:cNvPr id="20" name="Picture 2" descr="C:\Users\ADMIN\Desktop\Doremon cau ca ( trac nghiem )\Picture1 (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times up"/>
          <p:cNvGrpSpPr/>
          <p:nvPr/>
        </p:nvGrpSpPr>
        <p:grpSpPr>
          <a:xfrm>
            <a:off x="10639839" y="605061"/>
            <a:ext cx="757084" cy="375064"/>
            <a:chOff x="2989747" y="438150"/>
            <a:chExt cx="1572029" cy="683752"/>
          </a:xfrm>
        </p:grpSpPr>
        <p:sp>
          <p:nvSpPr>
            <p:cNvPr id="22" name="Rounded Rectangle 21"/>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Group 42">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Explosion 2 49"/>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9"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735899" y="1199499"/>
            <a:ext cx="609600" cy="609600"/>
          </a:xfrm>
          <a:prstGeom prst="rect">
            <a:avLst/>
          </a:prstGeom>
        </p:spPr>
      </p:pic>
      <p:pic>
        <p:nvPicPr>
          <p:cNvPr id="1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37974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1252" fill="hold"/>
                                        <p:tgtEl>
                                          <p:spTgt spid="5"/>
                                        </p:tgtEl>
                                      </p:cBhvr>
                                    </p:cmd>
                                  </p:childTnLst>
                                </p:cTn>
                              </p:par>
                              <p:par>
                                <p:cTn id="60" presetID="21" presetClass="emph" presetSubtype="0" fill="hold" grpId="1" nodeType="withEffect">
                                  <p:stCondLst>
                                    <p:cond delay="0"/>
                                  </p:stCondLst>
                                  <p:childTnLst>
                                    <p:animClr clrSpc="hsl" dir="cw">
                                      <p:cBhvr override="childStyle">
                                        <p:cTn id="61" dur="500" fill="hold"/>
                                        <p:tgtEl>
                                          <p:spTgt spid="10"/>
                                        </p:tgtEl>
                                        <p:attrNameLst>
                                          <p:attrName>style.color</p:attrName>
                                        </p:attrNameLst>
                                      </p:cBhvr>
                                      <p:by>
                                        <p:hsl h="7200000" s="0" l="0"/>
                                      </p:by>
                                    </p:animClr>
                                    <p:animClr clrSpc="hsl" dir="cw">
                                      <p:cBhvr>
                                        <p:cTn id="62" dur="500" fill="hold"/>
                                        <p:tgtEl>
                                          <p:spTgt spid="10"/>
                                        </p:tgtEl>
                                        <p:attrNameLst>
                                          <p:attrName>fillcolor</p:attrName>
                                        </p:attrNameLst>
                                      </p:cBhvr>
                                      <p:by>
                                        <p:hsl h="7200000" s="0" l="0"/>
                                      </p:by>
                                    </p:animClr>
                                    <p:animClr clrSpc="hsl" dir="cw">
                                      <p:cBhvr>
                                        <p:cTn id="63" dur="500" fill="hold"/>
                                        <p:tgtEl>
                                          <p:spTgt spid="10"/>
                                        </p:tgtEl>
                                        <p:attrNameLst>
                                          <p:attrName>stroke.color</p:attrName>
                                        </p:attrNameLst>
                                      </p:cBhvr>
                                      <p:by>
                                        <p:hsl h="7200000" s="0" l="0"/>
                                      </p:by>
                                    </p:animClr>
                                    <p:set>
                                      <p:cBhvr>
                                        <p:cTn id="64" dur="500" fill="hold"/>
                                        <p:tgtEl>
                                          <p:spTgt spid="10"/>
                                        </p:tgtEl>
                                        <p:attrNameLst>
                                          <p:attrName>fill.type</p:attrName>
                                        </p:attrNameLst>
                                      </p:cBhvr>
                                      <p:to>
                                        <p:strVal val="solid"/>
                                      </p:to>
                                    </p:set>
                                  </p:childTnLst>
                                </p:cTn>
                              </p:par>
                              <p:par>
                                <p:cTn id="65" presetID="1"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16"/>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15"/>
                                        </p:tgtEl>
                                        <p:attrNameLst>
                                          <p:attrName>r</p:attrName>
                                        </p:attrNameLst>
                                      </p:cBhvr>
                                    </p:animRot>
                                    <p:animRot by="-240000">
                                      <p:cBhvr>
                                        <p:cTn id="74" dur="200" fill="hold">
                                          <p:stCondLst>
                                            <p:cond delay="200"/>
                                          </p:stCondLst>
                                        </p:cTn>
                                        <p:tgtEl>
                                          <p:spTgt spid="15"/>
                                        </p:tgtEl>
                                        <p:attrNameLst>
                                          <p:attrName>r</p:attrName>
                                        </p:attrNameLst>
                                      </p:cBhvr>
                                    </p:animRot>
                                    <p:animRot by="240000">
                                      <p:cBhvr>
                                        <p:cTn id="75" dur="200" fill="hold">
                                          <p:stCondLst>
                                            <p:cond delay="400"/>
                                          </p:stCondLst>
                                        </p:cTn>
                                        <p:tgtEl>
                                          <p:spTgt spid="15"/>
                                        </p:tgtEl>
                                        <p:attrNameLst>
                                          <p:attrName>r</p:attrName>
                                        </p:attrNameLst>
                                      </p:cBhvr>
                                    </p:animRot>
                                    <p:animRot by="-240000">
                                      <p:cBhvr>
                                        <p:cTn id="76" dur="200" fill="hold">
                                          <p:stCondLst>
                                            <p:cond delay="600"/>
                                          </p:stCondLst>
                                        </p:cTn>
                                        <p:tgtEl>
                                          <p:spTgt spid="15"/>
                                        </p:tgtEl>
                                        <p:attrNameLst>
                                          <p:attrName>r</p:attrName>
                                        </p:attrNameLst>
                                      </p:cBhvr>
                                    </p:animRot>
                                    <p:animRot by="120000">
                                      <p:cBhvr>
                                        <p:cTn id="77" dur="200" fill="hold">
                                          <p:stCondLst>
                                            <p:cond delay="800"/>
                                          </p:stCondLst>
                                        </p:cTn>
                                        <p:tgtEl>
                                          <p:spTgt spid="15"/>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15"/>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8"/>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8"/>
                                        </p:tgtEl>
                                        <p:attrNameLst>
                                          <p:attrName>r</p:attrName>
                                        </p:attrNameLst>
                                      </p:cBhvr>
                                    </p:animRot>
                                    <p:animRot by="-240000">
                                      <p:cBhvr>
                                        <p:cTn id="84" dur="400" fill="hold">
                                          <p:stCondLst>
                                            <p:cond delay="400"/>
                                          </p:stCondLst>
                                        </p:cTn>
                                        <p:tgtEl>
                                          <p:spTgt spid="8"/>
                                        </p:tgtEl>
                                        <p:attrNameLst>
                                          <p:attrName>r</p:attrName>
                                        </p:attrNameLst>
                                      </p:cBhvr>
                                    </p:animRot>
                                    <p:animRot by="240000">
                                      <p:cBhvr>
                                        <p:cTn id="85" dur="400" fill="hold">
                                          <p:stCondLst>
                                            <p:cond delay="800"/>
                                          </p:stCondLst>
                                        </p:cTn>
                                        <p:tgtEl>
                                          <p:spTgt spid="8"/>
                                        </p:tgtEl>
                                        <p:attrNameLst>
                                          <p:attrName>r</p:attrName>
                                        </p:attrNameLst>
                                      </p:cBhvr>
                                    </p:animRot>
                                    <p:animRot by="-240000">
                                      <p:cBhvr>
                                        <p:cTn id="86" dur="400" fill="hold">
                                          <p:stCondLst>
                                            <p:cond delay="1200"/>
                                          </p:stCondLst>
                                        </p:cTn>
                                        <p:tgtEl>
                                          <p:spTgt spid="8"/>
                                        </p:tgtEl>
                                        <p:attrNameLst>
                                          <p:attrName>r</p:attrName>
                                        </p:attrNameLst>
                                      </p:cBhvr>
                                    </p:animRot>
                                    <p:animRot by="120000">
                                      <p:cBhvr>
                                        <p:cTn id="87" dur="400" fill="hold">
                                          <p:stCondLst>
                                            <p:cond delay="1600"/>
                                          </p:stCondLst>
                                        </p:cTn>
                                        <p:tgtEl>
                                          <p:spTgt spid="8"/>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14"/>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2"/>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6"/>
                                        </p:tgtEl>
                                      </p:cBhvr>
                                    </p:cmd>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3"/>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9"/>
                                        </p:tgtEl>
                                      </p:cBhvr>
                                    </p:cmd>
                                  </p:childTnLst>
                                </p:cTn>
                              </p:par>
                            </p:childTnLst>
                          </p:cTn>
                        </p:par>
                      </p:childTnLst>
                    </p:cTn>
                  </p:par>
                </p:childTnLst>
              </p:cTn>
              <p:nextCondLst>
                <p:cond evt="onClick" delay="0">
                  <p:tgtEl>
                    <p:spTgt spid="13"/>
                  </p:tgtEl>
                </p:cond>
              </p:nextCondLst>
            </p:seq>
            <p:audio>
              <p:cMediaNode vol="100000">
                <p:cTn id="114" fill="hold" display="0">
                  <p:stCondLst>
                    <p:cond delay="indefinite"/>
                  </p:stCondLst>
                  <p:endCondLst>
                    <p:cond evt="onStopAudio" delay="0">
                      <p:tgtEl>
                        <p:sldTgt/>
                      </p:tgtEl>
                    </p:cond>
                  </p:endCondLst>
                </p:cTn>
                <p:tgtEl>
                  <p:spTgt spid="5"/>
                </p:tgtEl>
              </p:cMediaNode>
            </p:audio>
            <p:audio>
              <p:cMediaNode vol="27273">
                <p:cTn id="115" fill="hold" display="0">
                  <p:stCondLst>
                    <p:cond delay="indefinite"/>
                  </p:stCondLst>
                  <p:endCondLst>
                    <p:cond evt="onStopAudio" delay="0">
                      <p:tgtEl>
                        <p:sldTgt/>
                      </p:tgtEl>
                    </p:cond>
                  </p:endCondLst>
                </p:cTn>
                <p:tgtEl>
                  <p:spTgt spid="6"/>
                </p:tgtEl>
              </p:cMediaNode>
            </p:audio>
            <p:audio>
              <p:cMediaNode vol="33333">
                <p:cTn id="116" fill="hold" display="0">
                  <p:stCondLst>
                    <p:cond delay="indefinite"/>
                  </p:stCondLst>
                  <p:endCondLst>
                    <p:cond evt="onStopAudio" delay="0">
                      <p:tgtEl>
                        <p:sldTgt/>
                      </p:tgtEl>
                    </p:cond>
                  </p:endCondLst>
                </p:cTn>
                <p:tgtEl>
                  <p:spTgt spid="18"/>
                </p:tgtEl>
              </p:cMediaNode>
            </p:audio>
            <p:audio>
              <p:cMediaNode vol="43939">
                <p:cTn id="117" fill="hold" display="0">
                  <p:stCondLst>
                    <p:cond delay="indefinite"/>
                  </p:stCondLst>
                  <p:endCondLst>
                    <p:cond evt="onStopAudio" delay="0">
                      <p:tgtEl>
                        <p:sldTgt/>
                      </p:tgtEl>
                    </p:cond>
                  </p:endCondLst>
                </p:cTn>
                <p:tgtEl>
                  <p:spTgt spid="19"/>
                </p:tgtEl>
              </p:cMediaNode>
            </p:audio>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4"/>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0"/>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9"/>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130" fill="hold" display="0">
                  <p:stCondLst>
                    <p:cond delay="indefinite"/>
                  </p:stCondLst>
                  <p:endCondLst>
                    <p:cond evt="onStopAudio" delay="0">
                      <p:tgtEl>
                        <p:sldTgt/>
                      </p:tgtEl>
                    </p:cond>
                  </p:endCondLst>
                </p:cTn>
                <p:tgtEl>
                  <p:spTgt spid="9"/>
                </p:tgtEl>
              </p:cMediaNode>
            </p:audio>
            <p:audio>
              <p:cMediaNode vol="42424">
                <p:cTn id="131" fill="hold" display="0">
                  <p:stCondLst>
                    <p:cond delay="indefinite"/>
                  </p:stCondLst>
                  <p:endCondLst>
                    <p:cond evt="onStopAudio" delay="0">
                      <p:tgtEl>
                        <p:sldTgt/>
                      </p:tgtEl>
                    </p:cond>
                  </p:endCondLst>
                </p:cTn>
                <p:tgtEl>
                  <p:spTgt spid="14"/>
                </p:tgtEl>
              </p:cMediaNode>
            </p:audio>
          </p:childTnLst>
        </p:cTn>
      </p:par>
    </p:tnLst>
    <p:bldLst>
      <p:bldP spid="2" grpId="0" animBg="1"/>
      <p:bldP spid="2" grpId="1" animBg="1"/>
      <p:bldP spid="10" grpId="0" animBg="1"/>
      <p:bldP spid="10" grpId="1" animBg="1"/>
      <p:bldP spid="12" grpId="0" animBg="1"/>
      <p:bldP spid="12" grpId="1" animBg="1"/>
      <p:bldP spid="13" grpId="0" animBg="1"/>
      <p:bldP spid="13" grpId="1" animBg="1"/>
      <p:bldP spid="3" grpId="0"/>
      <p:bldP spid="50" grpId="0" animBg="1"/>
      <p:bldP spid="5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46063" y="905986"/>
            <a:ext cx="5255932" cy="2835173"/>
          </a:xfrm>
          <a:prstGeom prst="rect">
            <a:avLst/>
          </a:prstGeom>
          <a:noFill/>
          <a:ln>
            <a:noFill/>
          </a:ln>
        </p:spPr>
      </p:pic>
      <p:sp>
        <p:nvSpPr>
          <p:cNvPr id="19462" name="TextBox 8"/>
          <p:cNvSpPr txBox="1"/>
          <p:nvPr/>
        </p:nvSpPr>
        <p:spPr>
          <a:xfrm>
            <a:off x="109339" y="1088386"/>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Mỗi</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sớm mai thức dậy</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 name="Rounded Rectangle 1"/>
          <p:cNvSpPr/>
          <p:nvPr/>
        </p:nvSpPr>
        <p:spPr>
          <a:xfrm>
            <a:off x="109339" y="26712"/>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rPr>
              <a:t>Nghe-</a:t>
            </a:r>
            <a:r>
              <a:rPr kumimoji="0" lang="en-US" sz="3200" b="0" i="0" u="none" strike="noStrike" kern="1200" cap="none" spc="0" normalizeH="0" baseline="0" noProof="0" dirty="0" err="1">
                <a:ln>
                  <a:noFill/>
                </a:ln>
                <a:solidFill>
                  <a:prstClr val="white"/>
                </a:solidFill>
                <a:effectLst/>
                <a:uLnTx/>
                <a:uFillTx/>
                <a:latin typeface="Verdana" panose="020B0604030504040204" charset="0"/>
                <a:ea typeface="+mn-ea"/>
                <a:cs typeface="Verdana" panose="020B0604030504040204" charset="0"/>
              </a:rPr>
              <a:t>viết</a:t>
            </a:r>
            <a:endParaRPr kumimoji="0" lang="en-US" sz="3200" b="0" i="0" u="none" strike="noStrike" kern="1200" cap="none" spc="0" normalizeH="0" baseline="0" noProof="0" dirty="0">
              <a:ln>
                <a:noFill/>
              </a:ln>
              <a:solidFill>
                <a:prstClr val="white"/>
              </a:solidFill>
              <a:effectLst/>
              <a:uLnTx/>
              <a:uFillTx/>
              <a:latin typeface="Verdana" panose="020B0604030504040204" charset="0"/>
              <a:ea typeface="+mn-ea"/>
              <a:cs typeface="Verdana" panose="020B0604030504040204" charset="0"/>
            </a:endParaRPr>
          </a:p>
        </p:txBody>
      </p:sp>
      <p:sp>
        <p:nvSpPr>
          <p:cNvPr id="9" name="TextBox 8">
            <a:extLst>
              <a:ext uri="{FF2B5EF4-FFF2-40B4-BE49-F238E27FC236}">
                <a16:creationId xmlns:a16="http://schemas.microsoft.com/office/drawing/2014/main" xmlns="" id="{616A117D-BE6F-4CB2-8CD8-0E929EBA4CF1}"/>
              </a:ext>
            </a:extLst>
          </p:cNvPr>
          <p:cNvSpPr txBox="1"/>
          <p:nvPr/>
        </p:nvSpPr>
        <p:spPr>
          <a:xfrm>
            <a:off x="109339" y="1737939"/>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Lũy tre xanh rì rào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0" name="TextBox 9">
            <a:extLst>
              <a:ext uri="{FF2B5EF4-FFF2-40B4-BE49-F238E27FC236}">
                <a16:creationId xmlns:a16="http://schemas.microsoft.com/office/drawing/2014/main" xmlns="" id="{84D30BA0-8073-45BB-BA90-4B0F13440872}"/>
              </a:ext>
            </a:extLst>
          </p:cNvPr>
          <p:cNvSpPr txBox="1"/>
          <p:nvPr/>
        </p:nvSpPr>
        <p:spPr>
          <a:xfrm>
            <a:off x="72616" y="235010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Ngọn</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tre cong gọng vó</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1" name="TextBox 10">
            <a:extLst>
              <a:ext uri="{FF2B5EF4-FFF2-40B4-BE49-F238E27FC236}">
                <a16:creationId xmlns:a16="http://schemas.microsoft.com/office/drawing/2014/main" xmlns="" id="{46F46A85-DA4D-484D-AF37-EA55DC390E56}"/>
              </a:ext>
            </a:extLst>
          </p:cNvPr>
          <p:cNvSpPr txBox="1"/>
          <p:nvPr/>
        </p:nvSpPr>
        <p:spPr>
          <a:xfrm>
            <a:off x="72616" y="299956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Kéo</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mặt trời lên cao.</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15" name="Picture 14"/>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09339" y="4018148"/>
            <a:ext cx="6399037" cy="2808271"/>
          </a:xfrm>
          <a:prstGeom prst="rect">
            <a:avLst/>
          </a:prstGeom>
          <a:noFill/>
          <a:ln>
            <a:noFill/>
          </a:ln>
        </p:spPr>
      </p:pic>
      <p:sp>
        <p:nvSpPr>
          <p:cNvPr id="16" name="TextBox 8"/>
          <p:cNvSpPr txBox="1"/>
          <p:nvPr/>
        </p:nvSpPr>
        <p:spPr>
          <a:xfrm>
            <a:off x="72616" y="4221501"/>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Những trưa</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đồng đầy nắng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7" name="TextBox 16">
            <a:extLst>
              <a:ext uri="{FF2B5EF4-FFF2-40B4-BE49-F238E27FC236}">
                <a16:creationId xmlns:a16="http://schemas.microsoft.com/office/drawing/2014/main" xmlns="" id="{616A117D-BE6F-4CB2-8CD8-0E929EBA4CF1}"/>
              </a:ext>
            </a:extLst>
          </p:cNvPr>
          <p:cNvSpPr txBox="1"/>
          <p:nvPr/>
        </p:nvSpPr>
        <p:spPr>
          <a:xfrm>
            <a:off x="0" y="4841947"/>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Trâu nằm nhai bóng râm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8" name="TextBox 17">
            <a:extLst>
              <a:ext uri="{FF2B5EF4-FFF2-40B4-BE49-F238E27FC236}">
                <a16:creationId xmlns:a16="http://schemas.microsoft.com/office/drawing/2014/main" xmlns="" id="{84D30BA0-8073-45BB-BA90-4B0F13440872}"/>
              </a:ext>
            </a:extLst>
          </p:cNvPr>
          <p:cNvSpPr txBox="1"/>
          <p:nvPr/>
        </p:nvSpPr>
        <p:spPr>
          <a:xfrm>
            <a:off x="36308" y="5487629"/>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re bần thần nhớ gió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19" name="TextBox 18">
            <a:extLst>
              <a:ext uri="{FF2B5EF4-FFF2-40B4-BE49-F238E27FC236}">
                <a16:creationId xmlns:a16="http://schemas.microsoft.com/office/drawing/2014/main" xmlns="" id="{46F46A85-DA4D-484D-AF37-EA55DC390E56}"/>
              </a:ext>
            </a:extLst>
          </p:cNvPr>
          <p:cNvSpPr txBox="1"/>
          <p:nvPr/>
        </p:nvSpPr>
        <p:spPr>
          <a:xfrm>
            <a:off x="36308" y="6088212"/>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Chợt về</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đầy tiếng chim.</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pic>
        <p:nvPicPr>
          <p:cNvPr id="27" name="Picture 26"/>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5792963" y="974931"/>
            <a:ext cx="6399037" cy="2808271"/>
          </a:xfrm>
          <a:prstGeom prst="rect">
            <a:avLst/>
          </a:prstGeom>
          <a:noFill/>
          <a:ln>
            <a:noFill/>
          </a:ln>
        </p:spPr>
      </p:pic>
      <p:sp>
        <p:nvSpPr>
          <p:cNvPr id="28" name="TextBox 8"/>
          <p:cNvSpPr txBox="1"/>
          <p:nvPr/>
        </p:nvSpPr>
        <p:spPr>
          <a:xfrm>
            <a:off x="5756240" y="1178284"/>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Mặt</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trời xuống núi ngủ</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29" name="TextBox 28">
            <a:extLst>
              <a:ext uri="{FF2B5EF4-FFF2-40B4-BE49-F238E27FC236}">
                <a16:creationId xmlns:a16="http://schemas.microsoft.com/office/drawing/2014/main" xmlns="" id="{616A117D-BE6F-4CB2-8CD8-0E929EBA4CF1}"/>
              </a:ext>
            </a:extLst>
          </p:cNvPr>
          <p:cNvSpPr txBox="1"/>
          <p:nvPr/>
        </p:nvSpPr>
        <p:spPr>
          <a:xfrm>
            <a:off x="5683624" y="1798730"/>
            <a:ext cx="12651740" cy="706755"/>
          </a:xfrm>
          <a:prstGeom prst="rect">
            <a:avLst/>
          </a:prstGeom>
          <a:noFill/>
          <a:ln w="9525">
            <a:noFill/>
          </a:ln>
        </p:spPr>
        <p:txBody>
          <a:bodyPr wrap="square">
            <a:spAutoFit/>
          </a:bodyPr>
          <a:lstStyle/>
          <a:p>
            <a:pPr lvl="0">
              <a:defRPr/>
            </a:pPr>
            <a:r>
              <a:rPr lang="en-US" altLang="en-US" sz="4000" b="1" noProof="0" smtClean="0">
                <a:solidFill>
                  <a:srgbClr val="0000FF"/>
                </a:solidFill>
                <a:latin typeface="HP001 4 hàng" panose="020B0603050302020204" pitchFamily="34" charset="0"/>
              </a:rPr>
              <a:t>Tre nâng vầng trăng lên</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0" name="TextBox 29">
            <a:extLst>
              <a:ext uri="{FF2B5EF4-FFF2-40B4-BE49-F238E27FC236}">
                <a16:creationId xmlns:a16="http://schemas.microsoft.com/office/drawing/2014/main" xmlns="" id="{84D30BA0-8073-45BB-BA90-4B0F13440872}"/>
              </a:ext>
            </a:extLst>
          </p:cNvPr>
          <p:cNvSpPr txBox="1"/>
          <p:nvPr/>
        </p:nvSpPr>
        <p:spPr>
          <a:xfrm>
            <a:off x="5719932" y="2444412"/>
            <a:ext cx="12651740" cy="706755"/>
          </a:xfrm>
          <a:prstGeom prst="rect">
            <a:avLst/>
          </a:prstGeom>
          <a:noFill/>
          <a:ln w="9525">
            <a:noFill/>
          </a:ln>
        </p:spPr>
        <p:txBody>
          <a:bodyPr wrap="square">
            <a:spAutoFit/>
          </a:bodyPr>
          <a:lstStyle/>
          <a:p>
            <a:pPr lvl="0">
              <a:defRPr/>
            </a:pPr>
            <a:r>
              <a:rPr lang="en-US" altLang="en-US" sz="4000" b="1" smtClean="0">
                <a:solidFill>
                  <a:srgbClr val="0000FF"/>
                </a:solidFill>
                <a:latin typeface="HP001 4 hàng" panose="020B0603050302020204" pitchFamily="34" charset="0"/>
              </a:rPr>
              <a:t>Sao, sao treo đầy cành </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
        <p:nvSpPr>
          <p:cNvPr id="31" name="TextBox 30">
            <a:extLst>
              <a:ext uri="{FF2B5EF4-FFF2-40B4-BE49-F238E27FC236}">
                <a16:creationId xmlns:a16="http://schemas.microsoft.com/office/drawing/2014/main" xmlns="" id="{46F46A85-DA4D-484D-AF37-EA55DC390E56}"/>
              </a:ext>
            </a:extLst>
          </p:cNvPr>
          <p:cNvSpPr txBox="1"/>
          <p:nvPr/>
        </p:nvSpPr>
        <p:spPr>
          <a:xfrm>
            <a:off x="5719932" y="3044995"/>
            <a:ext cx="12651740" cy="706755"/>
          </a:xfrm>
          <a:prstGeom prst="rect">
            <a:avLst/>
          </a:prstGeom>
          <a:noFill/>
          <a:ln w="9525">
            <a:noFill/>
          </a:ln>
        </p:spPr>
        <p:txBody>
          <a:bodyPr wrap="square">
            <a:spAutoFit/>
          </a:bodyPr>
          <a:lstStyle/>
          <a:p>
            <a:pPr lvl="0">
              <a:defRPr/>
            </a:pPr>
            <a:r>
              <a:rPr kumimoji="0" lang="en-US" altLang="en-US" sz="4000" b="1" i="0" u="none" strike="noStrike" kern="1200" cap="none" spc="0" normalizeH="0" baseline="0" noProof="0" smtClean="0">
                <a:ln>
                  <a:noFill/>
                </a:ln>
                <a:solidFill>
                  <a:srgbClr val="0000FF"/>
                </a:solidFill>
                <a:effectLst/>
                <a:uLnTx/>
                <a:uFillTx/>
                <a:latin typeface="HP001 4 hàng" panose="020B0603050302020204" pitchFamily="34" charset="0"/>
                <a:ea typeface="+mn-ea"/>
                <a:cs typeface="+mn-cs"/>
              </a:rPr>
              <a:t>Suốt đêm</a:t>
            </a:r>
            <a:r>
              <a:rPr kumimoji="0" lang="en-US" altLang="en-US" sz="4000" b="1" i="0" u="none" strike="noStrike" kern="1200" cap="none" spc="0" normalizeH="0" noProof="0" smtClean="0">
                <a:ln>
                  <a:noFill/>
                </a:ln>
                <a:solidFill>
                  <a:srgbClr val="0000FF"/>
                </a:solidFill>
                <a:effectLst/>
                <a:uLnTx/>
                <a:uFillTx/>
                <a:latin typeface="HP001 4 hàng" panose="020B0603050302020204" pitchFamily="34" charset="0"/>
                <a:ea typeface="+mn-ea"/>
                <a:cs typeface="+mn-cs"/>
              </a:rPr>
              <a:t> dài thắp sáng.</a:t>
            </a:r>
            <a:endPar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heckerboard(across)">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heckerboard(across)">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heckerboard(across)">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heckerboard(across)">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checkerboard(across)">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9" grpId="0"/>
      <p:bldP spid="9" grpId="1"/>
      <p:bldP spid="10" grpId="0"/>
      <p:bldP spid="10" grpId="1"/>
      <p:bldP spid="11" grpId="0"/>
      <p:bldP spid="11" grpId="1"/>
      <p:bldP spid="16" grpId="0"/>
      <p:bldP spid="16" grpId="1"/>
      <p:bldP spid="17" grpId="0"/>
      <p:bldP spid="17" grpId="1"/>
      <p:bldP spid="18" grpId="0"/>
      <p:bldP spid="18" grpId="1"/>
      <p:bldP spid="19" grpId="0"/>
      <p:bldP spid="19" grpId="1"/>
      <p:bldP spid="28" grpId="0"/>
      <p:bldP spid="28" grpId="1"/>
      <p:bldP spid="29" grpId="0"/>
      <p:bldP spid="29" grpId="1"/>
      <p:bldP spid="30" grpId="0"/>
      <p:bldP spid="30" grpId="1"/>
      <p:bldP spid="31" grpId="0"/>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4A2EDBD-34C3-42B9-8A4D-2A8751B7423A}"/>
              </a:ext>
            </a:extLst>
          </p:cNvPr>
          <p:cNvSpPr txBox="1"/>
          <p:nvPr/>
        </p:nvSpPr>
        <p:spPr>
          <a:xfrm>
            <a:off x="702787" y="878765"/>
            <a:ext cx="10535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uynh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hoặc </a:t>
            </a:r>
            <a:r>
              <a:rPr kumimoji="0" lang="en-US" sz="3600" b="1"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uych</a:t>
            </a:r>
            <a:r>
              <a:rPr kumimoji="0" lang="en-US" sz="3600" b="0" i="0" u="none" strike="noStrike" kern="1200" cap="none" spc="0" normalizeH="0" noProof="0" smtClean="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thay vào ô trống</a:t>
            </a:r>
            <a:endParaRPr kumimoji="0" lang="en-US" sz="36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1210236" y="2581836"/>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Các bạn chạy h           h           trên sân bóng.</a:t>
            </a:r>
            <a:endParaRPr lang="en-US" sz="4000">
              <a:latin typeface="Times New Roman" panose="02020603050405020304" pitchFamily="18" charset="0"/>
              <a:cs typeface="Times New Roman" panose="02020603050405020304" pitchFamily="18" charset="0"/>
            </a:endParaRPr>
          </a:p>
        </p:txBody>
      </p:sp>
      <p:sp>
        <p:nvSpPr>
          <p:cNvPr id="6" name="TextBox 5"/>
          <p:cNvSpPr txBox="1"/>
          <p:nvPr/>
        </p:nvSpPr>
        <p:spPr>
          <a:xfrm>
            <a:off x="1210236" y="3504687"/>
            <a:ext cx="10448365" cy="707886"/>
          </a:xfrm>
          <a:prstGeom prst="rect">
            <a:avLst/>
          </a:prstGeom>
          <a:noFill/>
        </p:spPr>
        <p:txBody>
          <a:bodyPr wrap="square" rtlCol="0">
            <a:spAutoFit/>
          </a:bodyPr>
          <a:lstStyle/>
          <a:p>
            <a:r>
              <a:rPr lang="en-US" sz="4000" smtClean="0">
                <a:latin typeface="Times New Roman" panose="02020603050405020304" pitchFamily="18" charset="0"/>
                <a:cs typeface="Times New Roman" panose="02020603050405020304" pitchFamily="18" charset="0"/>
              </a:rPr>
              <a:t>- Nhà trường họp phụ h           vào chủ nhật.</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4787154" y="2743199"/>
            <a:ext cx="426291" cy="37670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6434418" y="2743199"/>
            <a:ext cx="375815" cy="37670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6230470" y="3671248"/>
            <a:ext cx="429637" cy="382137"/>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787154"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u</a:t>
            </a:r>
            <a:r>
              <a:rPr lang="en-US" sz="3300" b="1" smtClean="0">
                <a:solidFill>
                  <a:srgbClr val="FF0000"/>
                </a:solidFill>
              </a:rPr>
              <a:t>ỳnh</a:t>
            </a:r>
            <a:endParaRPr lang="en-US" sz="3300" b="1">
              <a:solidFill>
                <a:srgbClr val="FF0000"/>
              </a:solidFill>
            </a:endParaRPr>
          </a:p>
        </p:txBody>
      </p:sp>
      <p:sp>
        <p:nvSpPr>
          <p:cNvPr id="9" name="Rectangle 8"/>
          <p:cNvSpPr/>
          <p:nvPr/>
        </p:nvSpPr>
        <p:spPr>
          <a:xfrm>
            <a:off x="6434418" y="2742050"/>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uỵch</a:t>
            </a:r>
            <a:endParaRPr lang="en-US" sz="3300" b="1">
              <a:solidFill>
                <a:srgbClr val="FF0000"/>
              </a:solidFill>
            </a:endParaRPr>
          </a:p>
        </p:txBody>
      </p:sp>
      <p:sp>
        <p:nvSpPr>
          <p:cNvPr id="12" name="Rectangle 11"/>
          <p:cNvSpPr/>
          <p:nvPr/>
        </p:nvSpPr>
        <p:spPr>
          <a:xfrm>
            <a:off x="6218563" y="3676678"/>
            <a:ext cx="1183340" cy="376707"/>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u</a:t>
            </a:r>
            <a:r>
              <a:rPr lang="en-US" sz="3300" b="1">
                <a:solidFill>
                  <a:srgbClr val="FF0000"/>
                </a:solidFill>
              </a:rPr>
              <a:t>y</a:t>
            </a:r>
            <a:r>
              <a:rPr lang="en-US" sz="3300" b="1" smtClean="0">
                <a:solidFill>
                  <a:srgbClr val="FF0000"/>
                </a:solidFill>
              </a:rPr>
              <a:t>nh</a:t>
            </a:r>
            <a:endParaRPr lang="en-US" sz="3300" b="1">
              <a:solidFill>
                <a:srgbClr val="FF0000"/>
              </a:solidFill>
            </a:endParaRPr>
          </a:p>
        </p:txBody>
      </p:sp>
    </p:spTree>
    <p:extLst>
      <p:ext uri="{BB962C8B-B14F-4D97-AF65-F5344CB8AC3E}">
        <p14:creationId xmlns:p14="http://schemas.microsoft.com/office/powerpoint/2010/main" val="303165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animBg="1"/>
      <p:bldP spid="10" grpId="0" animBg="1"/>
      <p:bldP spid="11" grpId="0" animBg="1"/>
      <p:bldP spid="8" grpId="0" animBg="1"/>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91A28B-1F2C-4A95-9752-8493CA35F75D}"/>
              </a:ext>
            </a:extLst>
          </p:cNvPr>
          <p:cNvSpPr>
            <a:spLocks noGrp="1"/>
          </p:cNvSpPr>
          <p:nvPr>
            <p:ph type="title"/>
          </p:nvPr>
        </p:nvSpPr>
        <p:spPr>
          <a:xfrm>
            <a:off x="210670" y="3692034"/>
            <a:ext cx="10515600" cy="615156"/>
          </a:xfrm>
        </p:spPr>
        <p:txBody>
          <a:bodyPr>
            <a:normAutofit/>
          </a:bodyPr>
          <a:lstStyle/>
          <a:p>
            <a:r>
              <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iêt</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iêc</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xmlns="" id="{DB91A28B-1F2C-4A95-9752-8493CA35F75D}"/>
              </a:ext>
            </a:extLst>
          </p:cNvPr>
          <p:cNvSpPr txBox="1">
            <a:spLocks/>
          </p:cNvSpPr>
          <p:nvPr/>
        </p:nvSpPr>
        <p:spPr>
          <a:xfrm>
            <a:off x="163604" y="104668"/>
            <a:ext cx="10515600" cy="839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latin typeface="Times New Roman" panose="02020603050405020304" pitchFamily="18" charset="0"/>
                <a:ea typeface="Arial-Rounded" panose="020B0500000000000000" pitchFamily="34" charset="0"/>
                <a:cs typeface="Times New Roman" panose="02020603050405020304" pitchFamily="18" charset="0"/>
              </a:rPr>
              <a:t>3. Chọn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a</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latin typeface="Times New Roman" panose="02020603050405020304" pitchFamily="18" charset="0"/>
                <a:ea typeface="Arial-Rounded" panose="020B0500000000000000" pitchFamily="34" charset="0"/>
                <a:cs typeface="Times New Roman" panose="02020603050405020304" pitchFamily="18" charset="0"/>
              </a:rPr>
              <a:t>b</a:t>
            </a:r>
            <a:r>
              <a:rPr lang="en-US" sz="340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34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Title 1">
            <a:extLst>
              <a:ext uri="{FF2B5EF4-FFF2-40B4-BE49-F238E27FC236}">
                <a16:creationId xmlns:a16="http://schemas.microsoft.com/office/drawing/2014/main" xmlns="" id="{DB91A28B-1F2C-4A95-9752-8493CA35F75D}"/>
              </a:ext>
            </a:extLst>
          </p:cNvPr>
          <p:cNvSpPr txBox="1">
            <a:spLocks/>
          </p:cNvSpPr>
          <p:nvPr/>
        </p:nvSpPr>
        <p:spPr>
          <a:xfrm>
            <a:off x="2662518" y="1325562"/>
            <a:ext cx="8225117" cy="217842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Những hạt mưa        i ti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Dịu dàng và mềm mại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Gọi mùa xuân ở     ai</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Trên mắt chồi xanh     on.</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600" smtClean="0">
                <a:latin typeface="Times New Roman" panose="02020603050405020304" pitchFamily="18" charset="0"/>
                <a:ea typeface="Arial-Rounded" panose="020B0500000000000000" pitchFamily="34" charset="0"/>
                <a:cs typeface="Times New Roman" panose="02020603050405020304" pitchFamily="18" charset="0"/>
              </a:rPr>
              <a:t>( Theo Nguyễn Lâm Thắng)</a:t>
            </a:r>
            <a:endParaRPr lang="en-US" sz="2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itle 1">
            <a:extLst>
              <a:ext uri="{FF2B5EF4-FFF2-40B4-BE49-F238E27FC236}">
                <a16:creationId xmlns:a16="http://schemas.microsoft.com/office/drawing/2014/main" xmlns="" id="{DB91A28B-1F2C-4A95-9752-8493CA35F75D}"/>
              </a:ext>
            </a:extLst>
          </p:cNvPr>
          <p:cNvSpPr txBox="1">
            <a:spLocks/>
          </p:cNvSpPr>
          <p:nvPr/>
        </p:nvSpPr>
        <p:spPr>
          <a:xfrm>
            <a:off x="2662518" y="4594378"/>
            <a:ext cx="9529482" cy="2586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smtClean="0">
                <a:latin typeface="Times New Roman" panose="02020603050405020304" pitchFamily="18" charset="0"/>
                <a:ea typeface="Arial-Rounded" panose="020B0500000000000000" pitchFamily="34" charset="0"/>
                <a:cs typeface="Times New Roman" panose="02020603050405020304" pitchFamily="18" charset="0"/>
              </a:rPr>
              <a:t>Bé đi dưới hang cây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Chỉ thấy vòm lá b</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Nhạc công vẫn mê say</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Điệu bổng trầm tha th</a:t>
            </a:r>
          </a:p>
          <a:p>
            <a:r>
              <a:rPr lang="en-US" sz="36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2400">
                <a:latin typeface="Times New Roman" panose="02020603050405020304" pitchFamily="18" charset="0"/>
                <a:ea typeface="Arial-Rounded" panose="020B0500000000000000" pitchFamily="34" charset="0"/>
                <a:cs typeface="Times New Roman" panose="02020603050405020304" pitchFamily="18" charset="0"/>
              </a:rPr>
              <a:t>Theo Nguyễn Lâm Thắng)</a:t>
            </a:r>
          </a:p>
          <a:p>
            <a:endParaRPr lang="en-US" sz="360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xmlns="" id="{DB91A28B-1F2C-4A95-9752-8493CA35F75D}"/>
              </a:ext>
            </a:extLst>
          </p:cNvPr>
          <p:cNvSpPr txBox="1">
            <a:spLocks/>
          </p:cNvSpPr>
          <p:nvPr/>
        </p:nvSpPr>
        <p:spPr>
          <a:xfrm>
            <a:off x="210670" y="817531"/>
            <a:ext cx="10515600" cy="615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 Chọn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hoặc </a:t>
            </a:r>
            <a:r>
              <a:rPr lang="en-US" sz="3400" b="1"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a:t>
            </a:r>
            <a:r>
              <a:rPr lang="en-US" sz="34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thay vào ô vuông.</a:t>
            </a:r>
            <a:endParaRPr lang="en-US" sz="340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p:cNvSpPr/>
          <p:nvPr/>
        </p:nvSpPr>
        <p:spPr>
          <a:xfrm>
            <a:off x="5587252" y="1379124"/>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19"/>
          <p:cNvSpPr/>
          <p:nvPr/>
        </p:nvSpPr>
        <p:spPr>
          <a:xfrm>
            <a:off x="5513294" y="2196409"/>
            <a:ext cx="410136" cy="32667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6052856" y="2558907"/>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6052856" y="4937295"/>
            <a:ext cx="421602" cy="347399"/>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6847914" y="5928016"/>
            <a:ext cx="410136" cy="345658"/>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24"/>
          <p:cNvSpPr/>
          <p:nvPr/>
        </p:nvSpPr>
        <p:spPr>
          <a:xfrm>
            <a:off x="5587252" y="1379123"/>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6" name="Rectangle 25"/>
          <p:cNvSpPr/>
          <p:nvPr/>
        </p:nvSpPr>
        <p:spPr>
          <a:xfrm>
            <a:off x="5513294" y="218232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l</a:t>
            </a:r>
            <a:endParaRPr lang="en-US" sz="3300" b="1">
              <a:solidFill>
                <a:srgbClr val="FF0000"/>
              </a:solidFill>
            </a:endParaRPr>
          </a:p>
        </p:txBody>
      </p:sp>
      <p:sp>
        <p:nvSpPr>
          <p:cNvPr id="27" name="Rectangle 26"/>
          <p:cNvSpPr/>
          <p:nvPr/>
        </p:nvSpPr>
        <p:spPr>
          <a:xfrm>
            <a:off x="6064322" y="2570799"/>
            <a:ext cx="410136"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n</a:t>
            </a:r>
            <a:endParaRPr lang="en-US" sz="3300" b="1">
              <a:solidFill>
                <a:srgbClr val="FF0000"/>
              </a:solidFill>
            </a:endParaRPr>
          </a:p>
        </p:txBody>
      </p:sp>
      <p:sp>
        <p:nvSpPr>
          <p:cNvPr id="28" name="Rectangle 27"/>
          <p:cNvSpPr/>
          <p:nvPr/>
        </p:nvSpPr>
        <p:spPr>
          <a:xfrm>
            <a:off x="6052856" y="4943943"/>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a:solidFill>
                  <a:srgbClr val="FF0000"/>
                </a:solidFill>
              </a:rPr>
              <a:t>i</a:t>
            </a:r>
            <a:r>
              <a:rPr lang="en-US" sz="3300" b="1" smtClean="0">
                <a:solidFill>
                  <a:srgbClr val="FF0000"/>
                </a:solidFill>
              </a:rPr>
              <a:t>ếc</a:t>
            </a:r>
            <a:endParaRPr lang="en-US" sz="3300" b="1">
              <a:solidFill>
                <a:srgbClr val="FF0000"/>
              </a:solidFill>
            </a:endParaRPr>
          </a:p>
        </p:txBody>
      </p:sp>
      <p:sp>
        <p:nvSpPr>
          <p:cNvPr id="29" name="Rectangle 28"/>
          <p:cNvSpPr/>
          <p:nvPr/>
        </p:nvSpPr>
        <p:spPr>
          <a:xfrm>
            <a:off x="6847914" y="5943375"/>
            <a:ext cx="803344" cy="340751"/>
          </a:xfrm>
          <a:prstGeom prst="rect">
            <a:avLst/>
          </a:prstGeom>
          <a:solidFill>
            <a:srgbClr val="00B0F0"/>
          </a:solidFill>
          <a:ln w="28575">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smtClean="0">
                <a:solidFill>
                  <a:srgbClr val="FF0000"/>
                </a:solidFill>
              </a:rPr>
              <a:t>iết</a:t>
            </a:r>
            <a:endParaRPr lang="en-US" sz="3300" b="1">
              <a:solidFill>
                <a:srgbClr val="FF0000"/>
              </a:solidFill>
            </a:endParaRPr>
          </a:p>
        </p:txBody>
      </p:sp>
    </p:spTree>
    <p:extLst>
      <p:ext uri="{BB962C8B-B14F-4D97-AF65-F5344CB8AC3E}">
        <p14:creationId xmlns:p14="http://schemas.microsoft.com/office/powerpoint/2010/main" val="245346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ppt_x"/>
                                          </p:val>
                                        </p:tav>
                                        <p:tav tm="100000">
                                          <p:val>
                                            <p:strVal val="#ppt_x"/>
                                          </p:val>
                                        </p:tav>
                                      </p:tavLst>
                                    </p:anim>
                                    <p:anim calcmode="lin" valueType="num">
                                      <p:cBhvr additive="base">
                                        <p:cTn id="3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ppt_x"/>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2" presetClass="entr" presetSubtype="4"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ppt_x"/>
                                          </p:val>
                                        </p:tav>
                                        <p:tav tm="100000">
                                          <p:val>
                                            <p:strVal val="#ppt_x"/>
                                          </p:val>
                                        </p:tav>
                                      </p:tavLst>
                                    </p:anim>
                                    <p:anim calcmode="lin" valueType="num">
                                      <p:cBhvr additive="base">
                                        <p:cTn id="6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additive="base">
                                        <p:cTn id="68" dur="500" fill="hold"/>
                                        <p:tgtEl>
                                          <p:spTgt spid="28"/>
                                        </p:tgtEl>
                                        <p:attrNameLst>
                                          <p:attrName>ppt_x</p:attrName>
                                        </p:attrNameLst>
                                      </p:cBhvr>
                                      <p:tavLst>
                                        <p:tav tm="0">
                                          <p:val>
                                            <p:strVal val="#ppt_x"/>
                                          </p:val>
                                        </p:tav>
                                        <p:tav tm="100000">
                                          <p:val>
                                            <p:strVal val="#ppt_x"/>
                                          </p:val>
                                        </p:tav>
                                      </p:tavLst>
                                    </p:anim>
                                    <p:anim calcmode="lin" valueType="num">
                                      <p:cBhvr additive="base">
                                        <p:cTn id="6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9306" y="232213"/>
            <a:ext cx="11627894" cy="6346209"/>
          </a:xfrm>
          <a:prstGeom prst="rect">
            <a:avLst/>
          </a:prstGeom>
        </p:spPr>
      </p:pic>
    </p:spTree>
    <p:extLst>
      <p:ext uri="{BB962C8B-B14F-4D97-AF65-F5344CB8AC3E}">
        <p14:creationId xmlns:p14="http://schemas.microsoft.com/office/powerpoint/2010/main" val="4900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875"/>
            <a:ext cx="12413776" cy="1009375"/>
          </a:xfrm>
        </p:spPr>
        <p:txBody>
          <a:bodyPr/>
          <a:lstStyle/>
          <a:p>
            <a:r>
              <a:rPr lang="en-US" smtClean="0"/>
              <a:t>1.Xếp các từ ngữ dưới đây vào nhóm thích hợp:</a:t>
            </a:r>
            <a:endParaRPr lang="en-US"/>
          </a:p>
        </p:txBody>
      </p:sp>
      <p:pic>
        <p:nvPicPr>
          <p:cNvPr id="5" name="Picture 4"/>
          <p:cNvPicPr>
            <a:picLocks noChangeAspect="1"/>
          </p:cNvPicPr>
          <p:nvPr/>
        </p:nvPicPr>
        <p:blipFill>
          <a:blip r:embed="rId2"/>
          <a:stretch>
            <a:fillRect/>
          </a:stretch>
        </p:blipFill>
        <p:spPr>
          <a:xfrm>
            <a:off x="1815450" y="4471404"/>
            <a:ext cx="2635168" cy="1799143"/>
          </a:xfrm>
          <a:prstGeom prst="rect">
            <a:avLst/>
          </a:prstGeom>
        </p:spPr>
      </p:pic>
      <p:pic>
        <p:nvPicPr>
          <p:cNvPr id="6" name="Picture 5"/>
          <p:cNvPicPr>
            <a:picLocks noChangeAspect="1"/>
          </p:cNvPicPr>
          <p:nvPr/>
        </p:nvPicPr>
        <p:blipFill>
          <a:blip r:embed="rId3"/>
          <a:stretch>
            <a:fillRect/>
          </a:stretch>
        </p:blipFill>
        <p:spPr>
          <a:xfrm>
            <a:off x="6872642" y="4286561"/>
            <a:ext cx="2762677" cy="2168830"/>
          </a:xfrm>
          <a:prstGeom prst="rect">
            <a:avLst/>
          </a:prstGeom>
        </p:spPr>
      </p:pic>
      <p:pic>
        <p:nvPicPr>
          <p:cNvPr id="7" name="Picture 6"/>
          <p:cNvPicPr>
            <a:picLocks noChangeAspect="1"/>
          </p:cNvPicPr>
          <p:nvPr/>
        </p:nvPicPr>
        <p:blipFill>
          <a:blip r:embed="rId4"/>
          <a:stretch>
            <a:fillRect/>
          </a:stretch>
        </p:blipFill>
        <p:spPr>
          <a:xfrm>
            <a:off x="1439800" y="1588018"/>
            <a:ext cx="2309314" cy="800988"/>
          </a:xfrm>
          <a:prstGeom prst="rect">
            <a:avLst/>
          </a:prstGeom>
        </p:spPr>
      </p:pic>
      <p:pic>
        <p:nvPicPr>
          <p:cNvPr id="8" name="Picture 7"/>
          <p:cNvPicPr>
            <a:picLocks noChangeAspect="1"/>
          </p:cNvPicPr>
          <p:nvPr/>
        </p:nvPicPr>
        <p:blipFill>
          <a:blip r:embed="rId5"/>
          <a:stretch>
            <a:fillRect/>
          </a:stretch>
        </p:blipFill>
        <p:spPr>
          <a:xfrm>
            <a:off x="1463611" y="2343578"/>
            <a:ext cx="2238477" cy="800988"/>
          </a:xfrm>
          <a:prstGeom prst="rect">
            <a:avLst/>
          </a:prstGeom>
        </p:spPr>
      </p:pic>
      <p:pic>
        <p:nvPicPr>
          <p:cNvPr id="9" name="Picture 8"/>
          <p:cNvPicPr>
            <a:picLocks noChangeAspect="1"/>
          </p:cNvPicPr>
          <p:nvPr/>
        </p:nvPicPr>
        <p:blipFill>
          <a:blip r:embed="rId6"/>
          <a:stretch>
            <a:fillRect/>
          </a:stretch>
        </p:blipFill>
        <p:spPr>
          <a:xfrm>
            <a:off x="1475876" y="3099138"/>
            <a:ext cx="2252645" cy="825634"/>
          </a:xfrm>
          <a:prstGeom prst="rect">
            <a:avLst/>
          </a:prstGeom>
        </p:spPr>
      </p:pic>
      <p:pic>
        <p:nvPicPr>
          <p:cNvPr id="10" name="Picture 9"/>
          <p:cNvPicPr>
            <a:picLocks noChangeAspect="1"/>
          </p:cNvPicPr>
          <p:nvPr/>
        </p:nvPicPr>
        <p:blipFill>
          <a:blip r:embed="rId7"/>
          <a:stretch>
            <a:fillRect/>
          </a:stretch>
        </p:blipFill>
        <p:spPr>
          <a:xfrm>
            <a:off x="5024996" y="1628308"/>
            <a:ext cx="2224309" cy="690082"/>
          </a:xfrm>
          <a:prstGeom prst="rect">
            <a:avLst/>
          </a:prstGeom>
        </p:spPr>
      </p:pic>
      <p:pic>
        <p:nvPicPr>
          <p:cNvPr id="11" name="Picture 10"/>
          <p:cNvPicPr>
            <a:picLocks noChangeAspect="1"/>
          </p:cNvPicPr>
          <p:nvPr/>
        </p:nvPicPr>
        <p:blipFill>
          <a:blip r:embed="rId8"/>
          <a:stretch>
            <a:fillRect/>
          </a:stretch>
        </p:blipFill>
        <p:spPr>
          <a:xfrm>
            <a:off x="5015470" y="2396840"/>
            <a:ext cx="2238477" cy="776343"/>
          </a:xfrm>
          <a:prstGeom prst="rect">
            <a:avLst/>
          </a:prstGeom>
        </p:spPr>
      </p:pic>
      <p:pic>
        <p:nvPicPr>
          <p:cNvPr id="12" name="Picture 11"/>
          <p:cNvPicPr>
            <a:picLocks noChangeAspect="1"/>
          </p:cNvPicPr>
          <p:nvPr/>
        </p:nvPicPr>
        <p:blipFill>
          <a:blip r:embed="rId9"/>
          <a:stretch>
            <a:fillRect/>
          </a:stretch>
        </p:blipFill>
        <p:spPr>
          <a:xfrm>
            <a:off x="5024996" y="3194388"/>
            <a:ext cx="2224309" cy="702405"/>
          </a:xfrm>
          <a:prstGeom prst="rect">
            <a:avLst/>
          </a:prstGeom>
        </p:spPr>
      </p:pic>
      <p:pic>
        <p:nvPicPr>
          <p:cNvPr id="13" name="Picture 12"/>
          <p:cNvPicPr>
            <a:picLocks noChangeAspect="1"/>
          </p:cNvPicPr>
          <p:nvPr/>
        </p:nvPicPr>
        <p:blipFill>
          <a:blip r:embed="rId10"/>
          <a:stretch>
            <a:fillRect/>
          </a:stretch>
        </p:blipFill>
        <p:spPr>
          <a:xfrm>
            <a:off x="8209091" y="1598982"/>
            <a:ext cx="2238477" cy="690082"/>
          </a:xfrm>
          <a:prstGeom prst="rect">
            <a:avLst/>
          </a:prstGeom>
        </p:spPr>
      </p:pic>
      <p:pic>
        <p:nvPicPr>
          <p:cNvPr id="14" name="Picture 13"/>
          <p:cNvPicPr>
            <a:picLocks noChangeAspect="1"/>
          </p:cNvPicPr>
          <p:nvPr/>
        </p:nvPicPr>
        <p:blipFill>
          <a:blip r:embed="rId11"/>
          <a:stretch>
            <a:fillRect/>
          </a:stretch>
        </p:blipFill>
        <p:spPr>
          <a:xfrm>
            <a:off x="8363801" y="2404948"/>
            <a:ext cx="2252645" cy="788665"/>
          </a:xfrm>
          <a:prstGeom prst="rect">
            <a:avLst/>
          </a:prstGeom>
        </p:spPr>
      </p:pic>
      <p:pic>
        <p:nvPicPr>
          <p:cNvPr id="15" name="Picture 14"/>
          <p:cNvPicPr>
            <a:picLocks noChangeAspect="1"/>
          </p:cNvPicPr>
          <p:nvPr/>
        </p:nvPicPr>
        <p:blipFill>
          <a:blip r:embed="rId12"/>
          <a:stretch>
            <a:fillRect/>
          </a:stretch>
        </p:blipFill>
        <p:spPr>
          <a:xfrm>
            <a:off x="8363801" y="3304428"/>
            <a:ext cx="2224309" cy="640791"/>
          </a:xfrm>
          <a:prstGeom prst="rect">
            <a:avLst/>
          </a:prstGeom>
        </p:spPr>
      </p:pic>
    </p:spTree>
    <p:extLst>
      <p:ext uri="{BB962C8B-B14F-4D97-AF65-F5344CB8AC3E}">
        <p14:creationId xmlns:p14="http://schemas.microsoft.com/office/powerpoint/2010/main" val="13666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16667E-7 -4.81481E-6 L 0.09167 0.38473 " pathEditMode="relative" rAng="0" ptsTypes="AA">
                                      <p:cBhvr>
                                        <p:cTn id="46" dur="2000" fill="hold"/>
                                        <p:tgtEl>
                                          <p:spTgt spid="7"/>
                                        </p:tgtEl>
                                        <p:attrNameLst>
                                          <p:attrName>ppt_x</p:attrName>
                                          <p:attrName>ppt_y</p:attrName>
                                        </p:attrNameLst>
                                      </p:cBhvr>
                                      <p:rCtr x="4583" y="1923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0 0 L 0 0.25 E" pathEditMode="relative" ptsTypes="">
                                      <p:cBhvr>
                                        <p:cTn id="50" dur="2000" fill="hold"/>
                                        <p:tgtEl>
                                          <p:spTgt spid="8"/>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0.00234 0.00324 L 0.42357 0.21551 " pathEditMode="relative" rAng="0" ptsTypes="AA">
                                      <p:cBhvr>
                                        <p:cTn id="54" dur="2000" fill="hold"/>
                                        <p:tgtEl>
                                          <p:spTgt spid="9"/>
                                        </p:tgtEl>
                                        <p:attrNameLst>
                                          <p:attrName>ppt_x</p:attrName>
                                          <p:attrName>ppt_y</p:attrName>
                                        </p:attrNameLst>
                                      </p:cBhvr>
                                      <p:rCtr x="21289" y="10602"/>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4.79167E-6 -1.48148E-6 L 0.19596 0.42824 " pathEditMode="relative" rAng="0" ptsTypes="AA">
                                      <p:cBhvr>
                                        <p:cTn id="58" dur="2000" fill="hold"/>
                                        <p:tgtEl>
                                          <p:spTgt spid="10"/>
                                        </p:tgtEl>
                                        <p:attrNameLst>
                                          <p:attrName>ppt_x</p:attrName>
                                          <p:attrName>ppt_y</p:attrName>
                                        </p:attrNameLst>
                                      </p:cBhvr>
                                      <p:rCtr x="9792" y="2141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5E-6 1.48148E-6 L -0.23086 0.23148 " pathEditMode="relative" rAng="0" ptsTypes="AA">
                                      <p:cBhvr>
                                        <p:cTn id="62" dur="2000" fill="hold"/>
                                        <p:tgtEl>
                                          <p:spTgt spid="11"/>
                                        </p:tgtEl>
                                        <p:attrNameLst>
                                          <p:attrName>ppt_x</p:attrName>
                                          <p:attrName>ppt_y</p:attrName>
                                        </p:attrNameLst>
                                      </p:cBhvr>
                                      <p:rCtr x="-11549" y="11574"/>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79167E-6 1.85185E-6 L 0.14635 0.19282 " pathEditMode="relative" rAng="0" ptsTypes="AA">
                                      <p:cBhvr>
                                        <p:cTn id="66" dur="2000" fill="hold"/>
                                        <p:tgtEl>
                                          <p:spTgt spid="12"/>
                                        </p:tgtEl>
                                        <p:attrNameLst>
                                          <p:attrName>ppt_x</p:attrName>
                                          <p:attrName>ppt_y</p:attrName>
                                        </p:attrNameLst>
                                      </p:cBhvr>
                                      <p:rCtr x="7318" y="9630"/>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4.16667E-6 -3.33333E-6 L -0.06458 0.39769 " pathEditMode="relative" rAng="0" ptsTypes="AA">
                                      <p:cBhvr>
                                        <p:cTn id="70" dur="2000" fill="hold"/>
                                        <p:tgtEl>
                                          <p:spTgt spid="13"/>
                                        </p:tgtEl>
                                        <p:attrNameLst>
                                          <p:attrName>ppt_x</p:attrName>
                                          <p:attrName>ppt_y</p:attrName>
                                        </p:attrNameLst>
                                      </p:cBhvr>
                                      <p:rCtr x="-3229" y="19884"/>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58333E-6 -1.85185E-6 L -0.49336 0.24398 " pathEditMode="relative" rAng="0" ptsTypes="AA">
                                      <p:cBhvr>
                                        <p:cTn id="74" dur="2000" fill="hold"/>
                                        <p:tgtEl>
                                          <p:spTgt spid="14"/>
                                        </p:tgtEl>
                                        <p:attrNameLst>
                                          <p:attrName>ppt_x</p:attrName>
                                          <p:attrName>ppt_y</p:attrName>
                                        </p:attrNameLst>
                                      </p:cBhvr>
                                      <p:rCtr x="-24674" y="12199"/>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3.54167E-6 -2.22222E-6 L -0.50143 0.09954 " pathEditMode="relative" rAng="0" ptsTypes="AA">
                                      <p:cBhvr>
                                        <p:cTn id="78" dur="2000" fill="hold"/>
                                        <p:tgtEl>
                                          <p:spTgt spid="15"/>
                                        </p:tgtEl>
                                        <p:attrNameLst>
                                          <p:attrName>ppt_x</p:attrName>
                                          <p:attrName>ppt_y</p:attrName>
                                        </p:attrNameLst>
                                      </p:cBhvr>
                                      <p:rCtr x="-25078"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11BDF-5245-4E9B-841B-E7E35F5B638C}"/>
              </a:ext>
            </a:extLst>
          </p:cNvPr>
          <p:cNvSpPr>
            <a:spLocks noGrp="1"/>
          </p:cNvSpPr>
          <p:nvPr>
            <p:ph type="title"/>
          </p:nvPr>
        </p:nvSpPr>
        <p:spPr>
          <a:xfrm>
            <a:off x="259307" y="365125"/>
            <a:ext cx="11778018" cy="1325563"/>
          </a:xfrm>
        </p:spPr>
        <p:txBody>
          <a:bodyPr>
            <a:normAutofit/>
          </a:bodyPr>
          <a:lstStyle/>
          <a:p>
            <a:r>
              <a:rPr lang="en-US" sz="4000" dirty="0">
                <a:latin typeface="Times New Roman" panose="02020603050405020304" pitchFamily="18" charset="0"/>
                <a:ea typeface="Arial-Rounded" panose="020B0500000000000000" pitchFamily="34" charset="0"/>
                <a:cs typeface="Times New Roman" panose="02020603050405020304" pitchFamily="18" charset="0"/>
              </a:rPr>
              <a:t>2</a:t>
            </a:r>
            <a:r>
              <a:rPr lang="en-US" sz="4000">
                <a:latin typeface="Times New Roman" panose="02020603050405020304" pitchFamily="18" charset="0"/>
                <a:ea typeface="Arial-Rounded" panose="020B0500000000000000" pitchFamily="34" charset="0"/>
                <a:cs typeface="Times New Roman" panose="02020603050405020304" pitchFamily="18" charset="0"/>
              </a:rPr>
              <a:t>. </a:t>
            </a:r>
            <a:r>
              <a:rPr lang="en-US" sz="4000" smtClean="0">
                <a:latin typeface="Times New Roman" panose="02020603050405020304" pitchFamily="18" charset="0"/>
                <a:ea typeface="Arial-Rounded" panose="020B0500000000000000" pitchFamily="34" charset="0"/>
                <a:cs typeface="Times New Roman" panose="02020603050405020304" pitchFamily="18" charset="0"/>
              </a:rPr>
              <a:t>Ghép từ ngữ chỉ sự vật với những từ ngữ chỉ đặc điểm ở bài tập số 1 để tạo thành 3 câu.</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AAF0FC9-1386-4904-A518-41CC64D6577F}"/>
              </a:ext>
            </a:extLst>
          </p:cNvPr>
          <p:cNvSpPr>
            <a:spLocks noGrp="1"/>
          </p:cNvSpPr>
          <p:nvPr>
            <p:ph idx="1"/>
          </p:nvPr>
        </p:nvSpPr>
        <p:spPr>
          <a:xfrm>
            <a:off x="838200" y="1825625"/>
            <a:ext cx="10515600" cy="535438"/>
          </a:xfrm>
        </p:spPr>
        <p:txBody>
          <a:bodyPr>
            <a:normAutofit fontScale="92500" lnSpcReduction="20000"/>
          </a:bodyPr>
          <a:lstStyle/>
          <a:p>
            <a:pPr marL="0" indent="0">
              <a:buNone/>
            </a:pPr>
            <a:r>
              <a:rPr lang="en-US" sz="400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Bầu trời trong xanh</a:t>
            </a:r>
            <a:endParaRPr lang="en-US" sz="40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p:cNvCxnSpPr/>
          <p:nvPr/>
        </p:nvCxnSpPr>
        <p:spPr>
          <a:xfrm>
            <a:off x="955343" y="1027907"/>
            <a:ext cx="2347415"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73522" y="982640"/>
            <a:ext cx="1876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77233" y="982640"/>
            <a:ext cx="23144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5656" y="1585417"/>
            <a:ext cx="3629168" cy="147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BAAF0FC9-1386-4904-A518-41CC64D6577F}"/>
              </a:ext>
            </a:extLst>
          </p:cNvPr>
          <p:cNvSpPr txBox="1">
            <a:spLocks/>
          </p:cNvSpPr>
          <p:nvPr/>
        </p:nvSpPr>
        <p:spPr>
          <a:xfrm>
            <a:off x="823414" y="2910980"/>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Lương lúa vàng óng</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Content Placeholder 2">
            <a:extLst>
              <a:ext uri="{FF2B5EF4-FFF2-40B4-BE49-F238E27FC236}">
                <a16:creationId xmlns:a16="http://schemas.microsoft.com/office/drawing/2014/main" xmlns="" id="{BAAF0FC9-1386-4904-A518-41CC64D6577F}"/>
              </a:ext>
            </a:extLst>
          </p:cNvPr>
          <p:cNvSpPr txBox="1">
            <a:spLocks/>
          </p:cNvSpPr>
          <p:nvPr/>
        </p:nvSpPr>
        <p:spPr>
          <a:xfrm>
            <a:off x="838200" y="3690049"/>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lấp lánh </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xmlns="" id="{BAAF0FC9-1386-4904-A518-41CC64D6577F}"/>
              </a:ext>
            </a:extLst>
          </p:cNvPr>
          <p:cNvSpPr txBox="1">
            <a:spLocks/>
          </p:cNvSpPr>
          <p:nvPr/>
        </p:nvSpPr>
        <p:spPr>
          <a:xfrm>
            <a:off x="823414" y="4398991"/>
            <a:ext cx="10515600" cy="5354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Lũy tre xanh</a:t>
            </a:r>
            <a:endParaRPr lang="en-US" sz="40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3939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 calcmode="lin" valueType="num">
                                      <p:cBhvr additive="base">
                                        <p:cTn id="40"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additive="base">
                                        <p:cTn id="46"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xEl>
                                              <p:pRg st="0" end="0"/>
                                            </p:txEl>
                                          </p:spTgt>
                                        </p:tgtEl>
                                        <p:attrNameLst>
                                          <p:attrName>style.visibility</p:attrName>
                                        </p:attrNameLst>
                                      </p:cBhvr>
                                      <p:to>
                                        <p:strVal val="visible"/>
                                      </p:to>
                                    </p:set>
                                    <p:anim calcmode="lin" valueType="num">
                                      <p:cBhvr additive="base">
                                        <p:cTn id="5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7" grpId="0" build="p"/>
      <p:bldP spid="18" grpId="0" build="p"/>
      <p:bldP spid="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05AC20-72B1-4646-B9DC-B543FAB81F3B}"/>
              </a:ext>
            </a:extLst>
          </p:cNvPr>
          <p:cNvSpPr>
            <a:spLocks noGrp="1"/>
          </p:cNvSpPr>
          <p:nvPr>
            <p:ph type="title"/>
          </p:nvPr>
        </p:nvSpPr>
        <p:spPr>
          <a:xfrm>
            <a:off x="245660" y="365125"/>
            <a:ext cx="11737074" cy="1325563"/>
          </a:xfrm>
        </p:spPr>
        <p:txBody>
          <a:bodyPr>
            <a:normAutofit/>
          </a:bodyPr>
          <a:lstStyle/>
          <a:p>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3</a:t>
            </a:r>
            <a:r>
              <a:rPr lang="en-US" sz="40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a:t>
            </a:r>
            <a:r>
              <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ỏi đáp về đặc điểm của các sự vật ngôi sao, dòng sông, nương lúa, bầu trời.</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itle 1">
            <a:extLst>
              <a:ext uri="{FF2B5EF4-FFF2-40B4-BE49-F238E27FC236}">
                <a16:creationId xmlns:a16="http://schemas.microsoft.com/office/drawing/2014/main" xmlns="" id="{BA05AC20-72B1-4646-B9DC-B543FAB81F3B}"/>
              </a:ext>
            </a:extLst>
          </p:cNvPr>
          <p:cNvSpPr txBox="1">
            <a:spLocks/>
          </p:cNvSpPr>
          <p:nvPr/>
        </p:nvSpPr>
        <p:spPr>
          <a:xfrm>
            <a:off x="245660" y="1454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thế nào</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Bầu trời </a:t>
            </a:r>
            <a:r>
              <a:rPr lang="en-US" sz="4000" b="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cao vời vợi</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xmlns="" id="{BA05AC20-72B1-4646-B9DC-B543FAB81F3B}"/>
              </a:ext>
            </a:extLst>
          </p:cNvPr>
          <p:cNvSpPr txBox="1">
            <a:spLocks/>
          </p:cNvSpPr>
          <p:nvPr/>
        </p:nvSpPr>
        <p:spPr>
          <a:xfrm>
            <a:off x="387824" y="265831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Ngôi sao thế nào?</a:t>
            </a:r>
          </a:p>
          <a:p>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Ngôi sao sáng lấp lánh.</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xmlns="" id="{BA05AC20-72B1-4646-B9DC-B543FAB81F3B}"/>
              </a:ext>
            </a:extLst>
          </p:cNvPr>
          <p:cNvSpPr txBox="1">
            <a:spLocks/>
          </p:cNvSpPr>
          <p:nvPr/>
        </p:nvSpPr>
        <p:spPr>
          <a:xfrm>
            <a:off x="387824" y="38686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Dòng sông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 quanh co uốn khúc.</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itle 1">
            <a:extLst>
              <a:ext uri="{FF2B5EF4-FFF2-40B4-BE49-F238E27FC236}">
                <a16:creationId xmlns:a16="http://schemas.microsoft.com/office/drawing/2014/main" xmlns="" id="{BA05AC20-72B1-4646-B9DC-B543FAB81F3B}"/>
              </a:ext>
            </a:extLst>
          </p:cNvPr>
          <p:cNvSpPr txBox="1">
            <a:spLocks/>
          </p:cNvSpPr>
          <p:nvPr/>
        </p:nvSpPr>
        <p:spPr>
          <a:xfrm>
            <a:off x="387824" y="51942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4000" smtClean="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Nương lúa thế nào?</a:t>
            </a:r>
          </a:p>
          <a:p>
            <a:r>
              <a:rPr lang="en-US" sz="400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Nương </a:t>
            </a: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lúa xanh mơn mởn.</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8" name="Straight Connector 7"/>
          <p:cNvCxnSpPr/>
          <p:nvPr/>
        </p:nvCxnSpPr>
        <p:spPr>
          <a:xfrm>
            <a:off x="887104" y="986962"/>
            <a:ext cx="15421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09498" y="979913"/>
            <a:ext cx="1812878" cy="704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993641" y="986962"/>
            <a:ext cx="20175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7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051112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8"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00099" y="436086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Sông</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0" name="Rounded Rectangle 9"/>
          <p:cNvSpPr/>
          <p:nvPr/>
        </p:nvSpPr>
        <p:spPr>
          <a:xfrm>
            <a:off x="4419600" y="5538788"/>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Cánh</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đồng</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1" name="Rounded Rectangle 10"/>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Câu</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chuyện</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4419600" y="4376882"/>
            <a:ext cx="3300244"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8000"/>
                </a:solidFill>
                <a:effectLst/>
                <a:uLnTx/>
                <a:uFillTx/>
                <a:latin typeface="Calibri" panose="020F0502020204030204"/>
                <a:ea typeface="+mn-ea"/>
                <a:cs typeface="+mn-cs"/>
              </a:rPr>
              <a:t>Giấc</a:t>
            </a:r>
            <a:r>
              <a:rPr kumimoji="0" lang="en-US" sz="3600" b="0" i="0" u="none" strike="noStrike" kern="1200" cap="none" spc="0" normalizeH="0" noProof="0" dirty="0">
                <a:ln>
                  <a:noFill/>
                </a:ln>
                <a:solidFill>
                  <a:srgbClr val="008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008000"/>
                </a:solidFill>
                <a:effectLst/>
                <a:uLnTx/>
                <a:uFillTx/>
                <a:latin typeface="Calibri" panose="020F0502020204030204"/>
                <a:ea typeface="+mn-ea"/>
                <a:cs typeface="+mn-cs"/>
              </a:rPr>
              <a:t>mơ</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TextBox 12"/>
          <p:cNvSpPr txBox="1"/>
          <p:nvPr/>
        </p:nvSpPr>
        <p:spPr>
          <a:xfrm>
            <a:off x="1102659" y="1834426"/>
            <a:ext cx="64838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được sinh ra ở đâu?</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4" name="Picture 13">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5"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6"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7"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19"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times up"/>
          <p:cNvGrpSpPr/>
          <p:nvPr/>
        </p:nvGrpSpPr>
        <p:grpSpPr>
          <a:xfrm>
            <a:off x="10639839" y="605061"/>
            <a:ext cx="757084" cy="375064"/>
            <a:chOff x="2989747" y="438150"/>
            <a:chExt cx="1572029" cy="683752"/>
          </a:xfrm>
        </p:grpSpPr>
        <p:sp>
          <p:nvSpPr>
            <p:cNvPr id="21" name="Rounded Rectangle 2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Rounded Rectangle 2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3"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Explosion 2 48"/>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0"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1"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35601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0"/>
                                        </p:tgtEl>
                                        <p:attrNameLst>
                                          <p:attrName>style.color</p:attrName>
                                        </p:attrNameLst>
                                      </p:cBhvr>
                                      <p:by>
                                        <p:hsl h="7200000" s="0" l="0"/>
                                      </p:by>
                                    </p:animClr>
                                    <p:animClr clrSpc="hsl" dir="cw">
                                      <p:cBhvr>
                                        <p:cTn id="58" dur="500" fill="hold"/>
                                        <p:tgtEl>
                                          <p:spTgt spid="10"/>
                                        </p:tgtEl>
                                        <p:attrNameLst>
                                          <p:attrName>fillcolor</p:attrName>
                                        </p:attrNameLst>
                                      </p:cBhvr>
                                      <p:by>
                                        <p:hsl h="7200000" s="0" l="0"/>
                                      </p:by>
                                    </p:animClr>
                                    <p:animClr clrSpc="hsl" dir="cw">
                                      <p:cBhvr>
                                        <p:cTn id="59" dur="500" fill="hold"/>
                                        <p:tgtEl>
                                          <p:spTgt spid="10"/>
                                        </p:tgtEl>
                                        <p:attrNameLst>
                                          <p:attrName>stroke.color</p:attrName>
                                        </p:attrNameLst>
                                      </p:cBhvr>
                                      <p:by>
                                        <p:hsl h="7200000" s="0" l="0"/>
                                      </p:by>
                                    </p:animClr>
                                    <p:set>
                                      <p:cBhvr>
                                        <p:cTn id="60" dur="500" fill="hold"/>
                                        <p:tgtEl>
                                          <p:spTgt spid="10"/>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5"/>
                                        </p:tgtEl>
                                      </p:cBhvr>
                                    </p:cmd>
                                  </p:childTnLst>
                                </p:cTn>
                              </p:par>
                              <p:par>
                                <p:cTn id="63" presetID="1" presetClass="exit" presetSubtype="0" fill="hold" nodeType="withEffect">
                                  <p:stCondLst>
                                    <p:cond delay="0"/>
                                  </p:stCondLst>
                                  <p:childTnLst>
                                    <p:set>
                                      <p:cBhvr>
                                        <p:cTn id="64" dur="1" fill="hold">
                                          <p:stCondLst>
                                            <p:cond delay="0"/>
                                          </p:stCondLst>
                                        </p:cTn>
                                        <p:tgtEl>
                                          <p:spTgt spid="6"/>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5"/>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4"/>
                                        </p:tgtEl>
                                        <p:attrNameLst>
                                          <p:attrName>r</p:attrName>
                                        </p:attrNameLst>
                                      </p:cBhvr>
                                    </p:animRot>
                                    <p:animRot by="-240000">
                                      <p:cBhvr>
                                        <p:cTn id="74" dur="200" fill="hold">
                                          <p:stCondLst>
                                            <p:cond delay="200"/>
                                          </p:stCondLst>
                                        </p:cTn>
                                        <p:tgtEl>
                                          <p:spTgt spid="4"/>
                                        </p:tgtEl>
                                        <p:attrNameLst>
                                          <p:attrName>r</p:attrName>
                                        </p:attrNameLst>
                                      </p:cBhvr>
                                    </p:animRot>
                                    <p:animRot by="240000">
                                      <p:cBhvr>
                                        <p:cTn id="75" dur="200" fill="hold">
                                          <p:stCondLst>
                                            <p:cond delay="400"/>
                                          </p:stCondLst>
                                        </p:cTn>
                                        <p:tgtEl>
                                          <p:spTgt spid="4"/>
                                        </p:tgtEl>
                                        <p:attrNameLst>
                                          <p:attrName>r</p:attrName>
                                        </p:attrNameLst>
                                      </p:cBhvr>
                                    </p:animRot>
                                    <p:animRot by="-240000">
                                      <p:cBhvr>
                                        <p:cTn id="76" dur="200" fill="hold">
                                          <p:stCondLst>
                                            <p:cond delay="600"/>
                                          </p:stCondLst>
                                        </p:cTn>
                                        <p:tgtEl>
                                          <p:spTgt spid="4"/>
                                        </p:tgtEl>
                                        <p:attrNameLst>
                                          <p:attrName>r</p:attrName>
                                        </p:attrNameLst>
                                      </p:cBhvr>
                                    </p:animRot>
                                    <p:animRot by="120000">
                                      <p:cBhvr>
                                        <p:cTn id="77" dur="200" fill="hold">
                                          <p:stCondLst>
                                            <p:cond delay="800"/>
                                          </p:stCondLst>
                                        </p:cTn>
                                        <p:tgtEl>
                                          <p:spTgt spid="4"/>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4"/>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7"/>
                                        </p:tgtEl>
                                        <p:attrNameLst>
                                          <p:attrName>r</p:attrName>
                                        </p:attrNameLst>
                                      </p:cBhvr>
                                    </p:animRot>
                                    <p:animRot by="-240000">
                                      <p:cBhvr>
                                        <p:cTn id="84" dur="400" fill="hold">
                                          <p:stCondLst>
                                            <p:cond delay="400"/>
                                          </p:stCondLst>
                                        </p:cTn>
                                        <p:tgtEl>
                                          <p:spTgt spid="7"/>
                                        </p:tgtEl>
                                        <p:attrNameLst>
                                          <p:attrName>r</p:attrName>
                                        </p:attrNameLst>
                                      </p:cBhvr>
                                    </p:animRot>
                                    <p:animRot by="240000">
                                      <p:cBhvr>
                                        <p:cTn id="85" dur="400" fill="hold">
                                          <p:stCondLst>
                                            <p:cond delay="800"/>
                                          </p:stCondLst>
                                        </p:cTn>
                                        <p:tgtEl>
                                          <p:spTgt spid="7"/>
                                        </p:tgtEl>
                                        <p:attrNameLst>
                                          <p:attrName>r</p:attrName>
                                        </p:attrNameLst>
                                      </p:cBhvr>
                                    </p:animRot>
                                    <p:animRot by="-240000">
                                      <p:cBhvr>
                                        <p:cTn id="86" dur="400" fill="hold">
                                          <p:stCondLst>
                                            <p:cond delay="1200"/>
                                          </p:stCondLst>
                                        </p:cTn>
                                        <p:tgtEl>
                                          <p:spTgt spid="7"/>
                                        </p:tgtEl>
                                        <p:attrNameLst>
                                          <p:attrName>r</p:attrName>
                                        </p:attrNameLst>
                                      </p:cBhvr>
                                    </p:animRot>
                                    <p:animRot by="120000">
                                      <p:cBhvr>
                                        <p:cTn id="87" dur="400" fill="hold">
                                          <p:stCondLst>
                                            <p:cond delay="1600"/>
                                          </p:stCondLst>
                                        </p:cTn>
                                        <p:tgtEl>
                                          <p:spTgt spid="7"/>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1"/>
                                        </p:tgtEl>
                                      </p:cBhvr>
                                    </p:cmd>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6"/>
                                        </p:tgtEl>
                                      </p:cBhvr>
                                    </p:cmd>
                                  </p:childTnLst>
                                </p:cTn>
                              </p:par>
                            </p:childTnLst>
                          </p:cTn>
                        </p:par>
                      </p:childTnLst>
                    </p:cTn>
                  </p:par>
                </p:childTnLst>
              </p:cTn>
              <p:nextCondLst>
                <p:cond evt="onClick" delay="0">
                  <p:tgtEl>
                    <p:spTgt spid="9"/>
                  </p:tgtEl>
                </p:cond>
              </p:nextCondLst>
            </p:seq>
            <p:seq concurrent="1" nextAc="seek">
              <p:cTn id="98" restart="whenNotActive" fill="hold" evtFilter="cancelBubble" nodeType="interactiveSeq">
                <p:stCondLst>
                  <p:cond evt="onClick" delay="0">
                    <p:tgtEl>
                      <p:spTgt spid="1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7"/>
                                        </p:tgtEl>
                                      </p:cBhvr>
                                    </p:cmd>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18"/>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5"/>
                </p:tgtEl>
              </p:cMediaNode>
            </p:audio>
            <p:audio>
              <p:cMediaNode vol="33333">
                <p:cTn id="115" fill="hold" display="0">
                  <p:stCondLst>
                    <p:cond delay="indefinite"/>
                  </p:stCondLst>
                  <p:endCondLst>
                    <p:cond evt="onStopAudio" delay="0">
                      <p:tgtEl>
                        <p:sldTgt/>
                      </p:tgtEl>
                    </p:cond>
                  </p:endCondLst>
                </p:cTn>
                <p:tgtEl>
                  <p:spTgt spid="16"/>
                </p:tgtEl>
              </p:cMediaNode>
            </p:audio>
            <p:audio>
              <p:cMediaNode vol="40909">
                <p:cTn id="116" fill="hold" display="0">
                  <p:stCondLst>
                    <p:cond delay="indefinite"/>
                  </p:stCondLst>
                  <p:endCondLst>
                    <p:cond evt="onStopAudio" delay="0">
                      <p:tgtEl>
                        <p:sldTgt/>
                      </p:tgtEl>
                    </p:cond>
                  </p:endCondLst>
                </p:cTn>
                <p:tgtEl>
                  <p:spTgt spid="17"/>
                </p:tgtEl>
              </p:cMediaNode>
            </p:audio>
            <p:audio>
              <p:cMediaNode vol="34848">
                <p:cTn id="117" fill="hold" display="0">
                  <p:stCondLst>
                    <p:cond delay="indefinite"/>
                  </p:stCondLst>
                  <p:endCondLst>
                    <p:cond evt="onStopAudio" delay="0">
                      <p:tgtEl>
                        <p:sldTgt/>
                      </p:tgtEl>
                    </p:cond>
                  </p:endCondLst>
                </p:cTn>
                <p:tgtEl>
                  <p:spTgt spid="18"/>
                </p:tgtEl>
              </p:cMediaNode>
            </p:audio>
            <p:seq concurrent="1" nextAc="seek">
              <p:cTn id="118" restart="whenNotActive" fill="hold" evtFilter="cancelBubble" nodeType="interactiveSeq">
                <p:stCondLst>
                  <p:cond evt="onClick" delay="0">
                    <p:tgtEl>
                      <p:spTgt spid="20"/>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3"/>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49"/>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0"/>
                                        </p:tgtEl>
                                      </p:cBhvr>
                                    </p:cmd>
                                  </p:childTnLst>
                                </p:cTn>
                              </p:par>
                              <p:par>
                                <p:cTn id="128" presetID="1" presetClass="exit" presetSubtype="0" fill="hold" grpId="1" nodeType="withEffect">
                                  <p:stCondLst>
                                    <p:cond delay="2000"/>
                                  </p:stCondLst>
                                  <p:childTnLst>
                                    <p:set>
                                      <p:cBhvr>
                                        <p:cTn id="129"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130" fill="hold" display="0">
                  <p:stCondLst>
                    <p:cond delay="indefinite"/>
                  </p:stCondLst>
                  <p:endCondLst>
                    <p:cond evt="onStopAudio" delay="0">
                      <p:tgtEl>
                        <p:sldTgt/>
                      </p:tgtEl>
                    </p:cond>
                  </p:endCondLst>
                </p:cTn>
                <p:tgtEl>
                  <p:spTgt spid="50"/>
                </p:tgtEl>
              </p:cMediaNode>
            </p:audio>
            <p:audio>
              <p:cMediaNode vol="42424">
                <p:cTn id="131" fill="hold" display="0">
                  <p:stCondLst>
                    <p:cond delay="indefinite"/>
                  </p:stCondLst>
                  <p:endCondLst>
                    <p:cond evt="onStopAudio" delay="0">
                      <p:tgtEl>
                        <p:sldTgt/>
                      </p:tgtEl>
                    </p:cond>
                  </p:endCondLst>
                </p:cTn>
                <p:tgtEl>
                  <p:spTgt spid="51"/>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p:bldP spid="49" grpId="0" animBg="1"/>
      <p:bldP spid="4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B238581-AE36-4D4E-95D3-D0F676A6C02D}"/>
              </a:ext>
            </a:extLst>
          </p:cNvPr>
          <p:cNvSpPr txBox="1"/>
          <p:nvPr/>
        </p:nvSpPr>
        <p:spPr>
          <a:xfrm>
            <a:off x="1158218" y="549157"/>
            <a:ext cx="10142128" cy="707886"/>
          </a:xfrm>
          <a:prstGeom prst="rect">
            <a:avLst/>
          </a:prstGeom>
          <a:noFill/>
        </p:spPr>
        <p:txBody>
          <a:bodyPr wrap="square" rtlCol="0">
            <a:spAutoFit/>
          </a:bodyPr>
          <a:lstStyle/>
          <a:p>
            <a:pPr marL="514350" indent="-514350" algn="l">
              <a:buAutoNum type="arabicPeriod"/>
            </a:pPr>
            <a:r>
              <a:rPr lang="en-US" sz="40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Nói về đặc điểm của từng người trong tranh </a:t>
            </a:r>
            <a:endParaRPr lang="en-US" sz="4000" b="0" i="0" smtClean="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20063" y="1257043"/>
            <a:ext cx="11030179" cy="4525192"/>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2. Viết 3 – 5 câu kể về một sự việc đã chứng kiến hoặc tham gia ở nơi em sống.</a:t>
            </a:r>
            <a:endParaRPr lang="en-US"/>
          </a:p>
        </p:txBody>
      </p:sp>
      <p:pic>
        <p:nvPicPr>
          <p:cNvPr id="4" name="Content Placeholder 3"/>
          <p:cNvPicPr>
            <a:picLocks noGrp="1" noChangeAspect="1"/>
          </p:cNvPicPr>
          <p:nvPr>
            <p:ph idx="1"/>
          </p:nvPr>
        </p:nvPicPr>
        <p:blipFill>
          <a:blip r:embed="rId2"/>
          <a:stretch>
            <a:fillRect/>
          </a:stretch>
        </p:blipFill>
        <p:spPr>
          <a:xfrm>
            <a:off x="382138" y="2128778"/>
            <a:ext cx="11641540" cy="4135544"/>
          </a:xfrm>
          <a:prstGeom prst="rect">
            <a:avLst/>
          </a:prstGeom>
        </p:spPr>
      </p:pic>
    </p:spTree>
    <p:extLst>
      <p:ext uri="{BB962C8B-B14F-4D97-AF65-F5344CB8AC3E}">
        <p14:creationId xmlns:p14="http://schemas.microsoft.com/office/powerpoint/2010/main" val="1590099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07A1402-0154-4D3C-B0A6-402C0E28C252}"/>
              </a:ext>
            </a:extLst>
          </p:cNvPr>
          <p:cNvSpPr txBox="1"/>
          <p:nvPr/>
        </p:nvSpPr>
        <p:spPr>
          <a:xfrm>
            <a:off x="634779" y="345003"/>
            <a:ext cx="10324373" cy="1200329"/>
          </a:xfrm>
          <a:prstGeom prst="rect">
            <a:avLst/>
          </a:prstGeom>
          <a:noFill/>
        </p:spPr>
        <p:txBody>
          <a:bodyPr wrap="square" rtlCol="0">
            <a:spAutoFit/>
          </a:bodyPr>
          <a:lstStyle/>
          <a:p>
            <a:r>
              <a:rPr lang="en-US" sz="3600"/>
              <a:t>2. Viết 3 – 5 câu kể về một sự việc đã chứng kiến hoặc tham gia ở nơi em sống.</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peech Bubble: Rectangle with Corners Rounded 2">
            <a:extLst>
              <a:ext uri="{FF2B5EF4-FFF2-40B4-BE49-F238E27FC236}">
                <a16:creationId xmlns:a16="http://schemas.microsoft.com/office/drawing/2014/main" xmlns="" id="{0073B39B-2185-4E72-94A4-3A56DBC98290}"/>
              </a:ext>
            </a:extLst>
          </p:cNvPr>
          <p:cNvSpPr/>
          <p:nvPr/>
        </p:nvSpPr>
        <p:spPr>
          <a:xfrm>
            <a:off x="382137" y="1719617"/>
            <a:ext cx="11809863" cy="42171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Hôm </a:t>
            </a:r>
            <a:r>
              <a:rPr lang="vi-VN" sz="2400"/>
              <a:t>đó là trưa thứ Sáu</a:t>
            </a:r>
            <a:r>
              <a:rPr lang="vi-VN" sz="2400" smtClean="0"/>
              <a:t>.</a:t>
            </a:r>
            <a:r>
              <a:rPr lang="en-US" sz="2400" smtClean="0"/>
              <a:t> Trên đường đi học về em gặp một bà cụ già mái tóc bạc trắng </a:t>
            </a:r>
            <a:r>
              <a:rPr lang="vi-VN" sz="2400"/>
              <a:t>gương mặt </a:t>
            </a:r>
            <a:r>
              <a:rPr lang="vi-VN" sz="2400" smtClean="0"/>
              <a:t>mệt </a:t>
            </a:r>
            <a:r>
              <a:rPr lang="vi-VN" sz="2400"/>
              <a:t>mỏi, đang đứng loay hoay. Cụ mặc bộ quần áo màu nâu, đầu đội nón lá. Lưng cụ hơi còng. Tay cụ xách một giỏ gì đó trông rất nặng. Em tiến lại gần và hỏi cụ</a:t>
            </a:r>
            <a:r>
              <a:rPr lang="vi-VN" sz="2400" smtClean="0"/>
              <a:t>:- </a:t>
            </a:r>
            <a:r>
              <a:rPr lang="vi-VN" sz="2400"/>
              <a:t>Cụ ơi! Cụ sao đấy </a:t>
            </a:r>
            <a:r>
              <a:rPr lang="vi-VN" sz="2400" smtClean="0"/>
              <a:t>ạ?</a:t>
            </a:r>
            <a:r>
              <a:rPr lang="en-US" sz="2400" smtClean="0"/>
              <a:t> </a:t>
            </a:r>
            <a:r>
              <a:rPr lang="vi-VN" sz="2400" smtClean="0"/>
              <a:t>Cụ </a:t>
            </a:r>
            <a:r>
              <a:rPr lang="vi-VN" sz="2400"/>
              <a:t>giật mình, quay lại nói chuyện với </a:t>
            </a:r>
            <a:r>
              <a:rPr lang="vi-VN" sz="2400" smtClean="0"/>
              <a:t>em:</a:t>
            </a:r>
            <a:r>
              <a:rPr lang="en-US" sz="2400" smtClean="0"/>
              <a:t> </a:t>
            </a:r>
            <a:r>
              <a:rPr lang="vi-VN" sz="2400" smtClean="0"/>
              <a:t>cụ </a:t>
            </a:r>
            <a:r>
              <a:rPr lang="vi-VN" sz="2400"/>
              <a:t>đang đi tìm nhà </a:t>
            </a:r>
            <a:r>
              <a:rPr lang="vi-VN" sz="2400" smtClean="0"/>
              <a:t>con </a:t>
            </a:r>
            <a:r>
              <a:rPr lang="vi-VN" sz="2400"/>
              <a:t>gái mà cụ đi mãi từ sáng đến giờ vẫn chưa tìm </a:t>
            </a:r>
            <a:r>
              <a:rPr lang="vi-VN" sz="2400" smtClean="0"/>
              <a:t>được.Hoá </a:t>
            </a:r>
            <a:r>
              <a:rPr lang="vi-VN" sz="2400"/>
              <a:t>ra cụ bị lạc đường. Lúc đó, </a:t>
            </a:r>
            <a:r>
              <a:rPr lang="en-US" sz="2400" smtClean="0"/>
              <a:t>trên đường </a:t>
            </a:r>
            <a:r>
              <a:rPr lang="vi-VN" sz="2400" smtClean="0"/>
              <a:t>không </a:t>
            </a:r>
            <a:r>
              <a:rPr lang="en-US" sz="2400" smtClean="0"/>
              <a:t>có</a:t>
            </a:r>
            <a:r>
              <a:rPr lang="vi-VN" sz="2400" smtClean="0"/>
              <a:t> </a:t>
            </a:r>
            <a:r>
              <a:rPr lang="vi-VN" sz="2400"/>
              <a:t>ai. Em thấy khó xử, không biết phải làm gì</a:t>
            </a:r>
            <a:r>
              <a:rPr lang="vi-VN" sz="2400" smtClean="0"/>
              <a:t>.</a:t>
            </a:r>
            <a:r>
              <a:rPr lang="vi-VN" sz="2400"/>
              <a:t> Trời nắng thế này, biết bao giờ cụ mới tìm được nhà</a:t>
            </a:r>
            <a:r>
              <a:rPr lang="vi-VN" sz="2400" smtClean="0"/>
              <a:t>.</a:t>
            </a:r>
            <a:r>
              <a:rPr lang="vi-VN" sz="2400"/>
              <a:t> Và rồi em quyết </a:t>
            </a:r>
            <a:r>
              <a:rPr lang="vi-VN" sz="2400" smtClean="0"/>
              <a:t>định</a:t>
            </a:r>
            <a:r>
              <a:rPr lang="en-US" sz="2400"/>
              <a:t> </a:t>
            </a:r>
            <a:r>
              <a:rPr lang="en-US" sz="2400" smtClean="0"/>
              <a:t>tìm nhà giúp cụ.</a:t>
            </a:r>
            <a:endParaRPr lang="vi-VN" sz="2400"/>
          </a:p>
          <a:p>
            <a:pPr algn="just"/>
            <a:r>
              <a:rPr lang="en-US" sz="2400" smtClean="0"/>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69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Đọc</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sym typeface="+mn-ea"/>
              </a:rPr>
              <a:t>rộng</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39976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B6A6-4658-4695-94E7-4DFE2DE7802A}"/>
              </a:ext>
            </a:extLst>
          </p:cNvPr>
          <p:cNvSpPr>
            <a:spLocks noGrp="1"/>
          </p:cNvSpPr>
          <p:nvPr>
            <p:ph type="title"/>
          </p:nvPr>
        </p:nvSpPr>
        <p:spPr>
          <a:xfrm>
            <a:off x="268941" y="232967"/>
            <a:ext cx="11724279" cy="1325563"/>
          </a:xfrm>
        </p:spPr>
        <p:txBody>
          <a:bodyPr>
            <a:normAutofit/>
          </a:bodyPr>
          <a:lstStyle/>
          <a:p>
            <a:r>
              <a:rPr lang="en-US" sz="36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thơ</a:t>
            </a:r>
            <a:r>
              <a:rPr lang="en-US" sz="3600">
                <a:latin typeface="Times New Roman" panose="02020603050405020304" pitchFamily="18" charset="0"/>
                <a:ea typeface="Arial-Rounded" panose="020B0500000000000000" pitchFamily="34" charset="0"/>
                <a:cs typeface="Times New Roman" panose="02020603050405020304" pitchFamily="18" charset="0"/>
              </a:rPr>
              <a:t>, </a:t>
            </a:r>
            <a:r>
              <a:rPr lang="en-US" sz="3600" smtClean="0">
                <a:latin typeface="Times New Roman" panose="02020603050405020304" pitchFamily="18" charset="0"/>
                <a:ea typeface="Arial-Rounded" panose="020B0500000000000000" pitchFamily="34" charset="0"/>
                <a:cs typeface="Times New Roman" panose="02020603050405020304" pitchFamily="18" charset="0"/>
              </a:rPr>
              <a:t>về vẻ đẹp thiên nhiên. Trao đổi với các bạn suy nghĩ của em về bài thơ.</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452824" y="1558530"/>
            <a:ext cx="5101815" cy="4832092"/>
          </a:xfrm>
          <a:prstGeom prst="rect">
            <a:avLst/>
          </a:prstGeom>
        </p:spPr>
        <p:txBody>
          <a:bodyPr wrap="square">
            <a:spAutoFit/>
          </a:bodyPr>
          <a:lstStyle/>
          <a:p>
            <a:r>
              <a:rPr lang="en-US" sz="2800" b="1" smtClean="0">
                <a:solidFill>
                  <a:srgbClr val="333333"/>
                </a:solidFill>
                <a:latin typeface="Helvetica Neue"/>
              </a:rPr>
              <a:t>	  </a:t>
            </a:r>
            <a:r>
              <a:rPr lang="vi-VN" sz="2800" b="1" smtClean="0">
                <a:solidFill>
                  <a:srgbClr val="333333"/>
                </a:solidFill>
                <a:latin typeface="Helvetica Neue"/>
              </a:rPr>
              <a:t>GIÓ</a:t>
            </a:r>
            <a:endParaRPr lang="vi-VN" sz="2800">
              <a:solidFill>
                <a:srgbClr val="333333"/>
              </a:solidFill>
              <a:latin typeface="Helvetica Neue"/>
            </a:endParaRPr>
          </a:p>
          <a:p>
            <a:pPr algn="just"/>
            <a:endParaRPr lang="vi-VN" sz="2800">
              <a:solidFill>
                <a:srgbClr val="333333"/>
              </a:solidFill>
              <a:latin typeface="Helvetica Neue"/>
            </a:endParaRPr>
          </a:p>
          <a:p>
            <a:pPr algn="just"/>
            <a:r>
              <a:rPr lang="vi-VN" sz="2800">
                <a:solidFill>
                  <a:srgbClr val="333333"/>
                </a:solidFill>
                <a:latin typeface="Helvetica Neue"/>
              </a:rPr>
              <a:t>Gió lúc nào cũng chạy</a:t>
            </a:r>
          </a:p>
          <a:p>
            <a:pPr algn="just"/>
            <a:r>
              <a:rPr lang="vi-VN" sz="2800">
                <a:solidFill>
                  <a:srgbClr val="333333"/>
                </a:solidFill>
                <a:latin typeface="Helvetica Neue"/>
              </a:rPr>
              <a:t>Suốt ngày vội thế à</a:t>
            </a:r>
          </a:p>
          <a:p>
            <a:pPr algn="just"/>
            <a:r>
              <a:rPr lang="vi-VN" sz="2800">
                <a:solidFill>
                  <a:srgbClr val="333333"/>
                </a:solidFill>
                <a:latin typeface="Helvetica Neue"/>
              </a:rPr>
              <a:t>Lúc nào cũng huýt sáo</a:t>
            </a:r>
          </a:p>
          <a:p>
            <a:pPr algn="just"/>
            <a:r>
              <a:rPr lang="vi-VN" sz="2800">
                <a:solidFill>
                  <a:srgbClr val="333333"/>
                </a:solidFill>
                <a:latin typeface="Helvetica Neue"/>
              </a:rPr>
              <a:t>Lúc nào cũng hát ca …</a:t>
            </a:r>
          </a:p>
          <a:p>
            <a:pPr algn="just"/>
            <a:endParaRPr lang="vi-VN" sz="2800">
              <a:solidFill>
                <a:srgbClr val="333333"/>
              </a:solidFill>
              <a:latin typeface="Helvetica Neue"/>
            </a:endParaRPr>
          </a:p>
          <a:p>
            <a:pPr algn="just"/>
            <a:r>
              <a:rPr lang="vi-VN" sz="2800">
                <a:solidFill>
                  <a:srgbClr val="333333"/>
                </a:solidFill>
                <a:latin typeface="Helvetica Neue"/>
              </a:rPr>
              <a:t>Gió thích chơi chong chóng</a:t>
            </a:r>
          </a:p>
          <a:p>
            <a:pPr algn="just"/>
            <a:r>
              <a:rPr lang="vi-VN" sz="2800">
                <a:solidFill>
                  <a:srgbClr val="333333"/>
                </a:solidFill>
                <a:latin typeface="Helvetica Neue"/>
              </a:rPr>
              <a:t>Cùng bé chơi thả diều</a:t>
            </a:r>
          </a:p>
          <a:p>
            <a:pPr algn="just"/>
            <a:r>
              <a:rPr lang="vi-VN" sz="2800">
                <a:solidFill>
                  <a:srgbClr val="333333"/>
                </a:solidFill>
                <a:latin typeface="Helvetica Neue"/>
              </a:rPr>
              <a:t>Lại giật tung nón bé</a:t>
            </a:r>
          </a:p>
          <a:p>
            <a:pPr algn="just"/>
            <a:r>
              <a:rPr lang="vi-VN" sz="2800">
                <a:solidFill>
                  <a:srgbClr val="333333"/>
                </a:solidFill>
                <a:latin typeface="Helvetica Neue"/>
              </a:rPr>
              <a:t>Gió bông đùa chọc trêu</a:t>
            </a:r>
            <a:endParaRPr lang="vi-VN" sz="2800" b="0" i="0">
              <a:solidFill>
                <a:srgbClr val="333333"/>
              </a:solidFill>
              <a:effectLst/>
              <a:latin typeface="Helvetica Neue"/>
            </a:endParaRPr>
          </a:p>
        </p:txBody>
      </p:sp>
      <p:pic>
        <p:nvPicPr>
          <p:cNvPr id="5" name="Picture 4"/>
          <p:cNvPicPr>
            <a:picLocks noChangeAspect="1"/>
          </p:cNvPicPr>
          <p:nvPr/>
        </p:nvPicPr>
        <p:blipFill>
          <a:blip r:embed="rId2"/>
          <a:stretch>
            <a:fillRect/>
          </a:stretch>
        </p:blipFill>
        <p:spPr>
          <a:xfrm>
            <a:off x="4967785" y="1452282"/>
            <a:ext cx="7025435" cy="5131054"/>
          </a:xfrm>
          <a:prstGeom prst="rect">
            <a:avLst/>
          </a:prstGeom>
        </p:spPr>
      </p:pic>
    </p:spTree>
    <p:extLst>
      <p:ext uri="{BB962C8B-B14F-4D97-AF65-F5344CB8AC3E}">
        <p14:creationId xmlns:p14="http://schemas.microsoft.com/office/powerpoint/2010/main" val="407957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728" y="365125"/>
            <a:ext cx="11685495" cy="1325563"/>
          </a:xfrm>
        </p:spPr>
        <p:txBody>
          <a:bodyPr>
            <a:normAutofit/>
          </a:bodyPr>
          <a:lstStyle/>
          <a:p>
            <a:r>
              <a:rPr lang="en-US" sz="4000" smtClean="0"/>
              <a:t>2.Viết vào nhật kí đọc sách một khổ thơ em thích.</a:t>
            </a:r>
            <a:endParaRPr lang="en-US" sz="4000"/>
          </a:p>
        </p:txBody>
      </p:sp>
      <p:pic>
        <p:nvPicPr>
          <p:cNvPr id="4" name="Picture 3"/>
          <p:cNvPicPr>
            <a:picLocks noChangeAspect="1"/>
          </p:cNvPicPr>
          <p:nvPr/>
        </p:nvPicPr>
        <p:blipFill>
          <a:blip r:embed="rId2"/>
          <a:stretch>
            <a:fillRect/>
          </a:stretch>
        </p:blipFill>
        <p:spPr>
          <a:xfrm>
            <a:off x="1048871" y="2124075"/>
            <a:ext cx="9937375" cy="3577478"/>
          </a:xfrm>
          <a:prstGeom prst="rect">
            <a:avLst/>
          </a:prstGeom>
        </p:spPr>
      </p:pic>
    </p:spTree>
    <p:extLst>
      <p:ext uri="{BB962C8B-B14F-4D97-AF65-F5344CB8AC3E}">
        <p14:creationId xmlns:p14="http://schemas.microsoft.com/office/powerpoint/2010/main" val="3733734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7">
            <a:extLst>
              <a:ext uri="{BEBA8EAE-BF5A-486C-A8C5-ECC9F3942E4B}">
                <a14:imgProps xmlns:a14="http://schemas.microsoft.com/office/drawing/2010/main">
                  <a14:imgLayer r:embed="rId16">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19" cstate="print">
            <a:extLst>
              <a:ext uri="{BEBA8EAE-BF5A-486C-A8C5-ECC9F3942E4B}">
                <a14:imgProps xmlns:a14="http://schemas.microsoft.com/office/drawing/2010/main">
                  <a14:imgLayer r:embed="rId2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5">
            <a:extLst>
              <a:ext uri="{BEBA8EAE-BF5A-486C-A8C5-ECC9F3942E4B}">
                <a14:imgProps xmlns:a14="http://schemas.microsoft.com/office/drawing/2010/main">
                  <a14:imgLayer r:embed="rId26">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H</a:t>
            </a:r>
            <a:r>
              <a:rPr kumimoji="0" lang="en-US" sz="5400" b="1" i="0" u="none" strike="noStrike" kern="1200" cap="none" spc="0" normalizeH="0" baseline="0" noProof="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ẹn </a:t>
            </a:r>
            <a:r>
              <a:rPr kumimoji="0" lang="en-US" sz="54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uLnTx/>
                <a:uFillTx/>
                <a:latin typeface="Arial-Rounded" panose="020B0500000000000000" pitchFamily="34" charset="0"/>
                <a:ea typeface="Arial-Rounded" panose="020B0500000000000000" pitchFamily="34" charset="0"/>
                <a:cs typeface="Arial-Rounded" panose="020B0500000000000000" pitchFamily="34" charset="0"/>
              </a:rPr>
              <a:t>gặp lại các bạn ở bài sau nhé</a:t>
            </a:r>
          </a:p>
        </p:txBody>
      </p:sp>
      <p:pic>
        <p:nvPicPr>
          <p:cNvPr id="28" name="Picture 27"/>
          <p:cNvPicPr>
            <a:picLocks noChangeAspect="1"/>
          </p:cNvPicPr>
          <p:nvPr/>
        </p:nvPicPr>
        <p:blipFill>
          <a:blip r:embed="rId27">
            <a:extLst>
              <a:ext uri="{BEBA8EAE-BF5A-486C-A8C5-ECC9F3942E4B}">
                <a14:imgProps xmlns:a14="http://schemas.microsoft.com/office/drawing/2010/main">
                  <a14:imgLayer r:embed="rId28">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0">
            <a:extLst>
              <a:ext uri="{BEBA8EAE-BF5A-486C-A8C5-ECC9F3942E4B}">
                <a14:imgProps xmlns:a14="http://schemas.microsoft.com/office/drawing/2010/main">
                  <a14:imgLayer r:embed="rId31">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2192000" cy="6854613"/>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70572" y="-613841"/>
            <a:ext cx="183163" cy="1993565"/>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06328" y="5409293"/>
            <a:ext cx="1448707" cy="1448707"/>
          </a:xfrm>
          <a:prstGeom prst="rect">
            <a:avLst/>
          </a:prstGeom>
        </p:spPr>
      </p:pic>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39107" y="998106"/>
            <a:ext cx="868494" cy="87944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9492" y="5145767"/>
            <a:ext cx="1831582" cy="1831582"/>
          </a:xfrm>
          <a:prstGeom prst="rect">
            <a:avLst/>
          </a:prstGeom>
        </p:spPr>
      </p:pic>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95208" y="5145767"/>
            <a:ext cx="1831582" cy="1831582"/>
          </a:xfrm>
          <a:prstGeom prst="rect">
            <a:avLst/>
          </a:prstGeom>
        </p:spPr>
      </p:pic>
      <p:pic>
        <p:nvPicPr>
          <p:cNvPr id="10" name="Picture 2" descr="Kết quả hình ảnh cho stock.xchn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568" b="92614" l="2875" r="95813"/>
                    </a14:imgEffect>
                  </a14:imgLayer>
                </a14:imgProps>
              </a:ext>
              <a:ext uri="{28A0092B-C50C-407E-A947-70E740481C1C}">
                <a14:useLocalDpi xmlns:a14="http://schemas.microsoft.com/office/drawing/2010/main" val="0"/>
              </a:ext>
            </a:extLst>
          </a:blip>
          <a:srcRect/>
          <a:stretch>
            <a:fillRect/>
          </a:stretch>
        </p:blipFill>
        <p:spPr bwMode="auto">
          <a:xfrm>
            <a:off x="156538" y="-1"/>
            <a:ext cx="8438670" cy="4528457"/>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419600" y="5566258"/>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D</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Món</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ăn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2" name="Rounded Rectangle 11"/>
          <p:cNvSpPr/>
          <p:nvPr/>
        </p:nvSpPr>
        <p:spPr>
          <a:xfrm>
            <a:off x="800098" y="4357007"/>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rPr>
              <a:t>A</a:t>
            </a: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 </a:t>
            </a:r>
            <a:r>
              <a:rPr lang="en-US" sz="3600">
                <a:solidFill>
                  <a:srgbClr val="008000"/>
                </a:solidFill>
                <a:latin typeface="Calibri" panose="020F0502020204030204"/>
              </a:rPr>
              <a:t>n</a:t>
            </a:r>
            <a:r>
              <a:rPr lang="en-US" sz="3600" noProof="0" smtClean="0">
                <a:solidFill>
                  <a:srgbClr val="008000"/>
                </a:solidFill>
                <a:latin typeface="Calibri" panose="020F0502020204030204"/>
              </a:rPr>
              <a:t>uôi sống con người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3" name="Rounded Rectangle 12"/>
          <p:cNvSpPr/>
          <p:nvPr/>
        </p:nvSpPr>
        <p:spPr>
          <a:xfrm>
            <a:off x="800100" y="5547208"/>
            <a:ext cx="344805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600" b="0" i="0" u="none" strike="noStrike" kern="1200" cap="none" spc="0" normalizeH="0" baseline="0" noProof="0">
                <a:ln>
                  <a:noFill/>
                </a:ln>
                <a:solidFill>
                  <a:srgbClr val="008000"/>
                </a:solidFill>
                <a:effectLst/>
                <a:uLnTx/>
                <a:uFillTx/>
                <a:latin typeface="Calibri" panose="020F0502020204030204"/>
                <a:ea typeface="+mn-ea"/>
                <a:cs typeface="+mn-cs"/>
              </a:rPr>
              <a:t>C</a:t>
            </a: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một loại thực phẩm </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4" name="Rounded Rectangle 13"/>
          <p:cNvSpPr/>
          <p:nvPr/>
        </p:nvSpPr>
        <p:spPr>
          <a:xfrm>
            <a:off x="4419599" y="4376882"/>
            <a:ext cx="344805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8000"/>
                </a:solidFill>
                <a:effectLst/>
                <a:uLnTx/>
                <a:uFillTx/>
                <a:latin typeface="Calibri" panose="020F0502020204030204"/>
                <a:ea typeface="+mn-ea"/>
                <a:cs typeface="+mn-cs"/>
              </a:rPr>
              <a:t>B.một</a:t>
            </a:r>
            <a:r>
              <a:rPr kumimoji="0" lang="en-US" sz="3600" b="0" i="0" u="none" strike="noStrike" kern="1200" cap="none" spc="0" normalizeH="0" noProof="0" smtClean="0">
                <a:ln>
                  <a:noFill/>
                </a:ln>
                <a:solidFill>
                  <a:srgbClr val="008000"/>
                </a:solidFill>
                <a:effectLst/>
                <a:uLnTx/>
                <a:uFillTx/>
                <a:latin typeface="Calibri" panose="020F0502020204030204"/>
                <a:ea typeface="+mn-ea"/>
                <a:cs typeface="+mn-cs"/>
              </a:rPr>
              <a:t> thức quà</a:t>
            </a:r>
            <a:endParaRPr kumimoji="0" lang="en-US" sz="36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15" name="TextBox 14"/>
          <p:cNvSpPr txBox="1"/>
          <p:nvPr/>
        </p:nvSpPr>
        <p:spPr>
          <a:xfrm>
            <a:off x="1504950" y="1834426"/>
            <a:ext cx="608154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8000"/>
                </a:solidFill>
                <a:effectLst/>
                <a:uLnTx/>
                <a:uFillTx/>
                <a:latin typeface="Calibri" panose="020F0502020204030204"/>
                <a:ea typeface="+mn-ea"/>
                <a:cs typeface="+mn-cs"/>
              </a:rPr>
              <a:t>Hạt thóc</a:t>
            </a:r>
            <a:r>
              <a:rPr kumimoji="0" lang="en-US" sz="4000" b="0" i="0" u="none" strike="noStrike" kern="1200" cap="none" spc="0" normalizeH="0" noProof="0" smtClean="0">
                <a:ln>
                  <a:noFill/>
                </a:ln>
                <a:solidFill>
                  <a:srgbClr val="008000"/>
                </a:solidFill>
                <a:effectLst/>
                <a:uLnTx/>
                <a:uFillTx/>
                <a:latin typeface="Calibri" panose="020F0502020204030204"/>
                <a:ea typeface="+mn-ea"/>
                <a:cs typeface="+mn-cs"/>
              </a:rPr>
              <a:t> quý giá như thế nào với con người? </a:t>
            </a:r>
            <a:endParaRPr kumimoji="0" lang="en-US" sz="4000" b="0"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pic>
        <p:nvPicPr>
          <p:cNvPr id="16" name="Picture 15">
            <a:hlinkClick r:id="" action="ppaction://hlinkshowjump?jump=nextslid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435358" y="5738270"/>
            <a:ext cx="1521215" cy="646575"/>
          </a:xfrm>
          <a:prstGeom prst="rect">
            <a:avLst/>
          </a:prstGeom>
        </p:spPr>
      </p:pic>
      <p:pic>
        <p:nvPicPr>
          <p:cNvPr id="17"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763500" y="3123363"/>
            <a:ext cx="609600" cy="609600"/>
          </a:xfrm>
          <a:prstGeom prst="rect">
            <a:avLst/>
          </a:prstGeom>
        </p:spPr>
      </p:pic>
      <p:pic>
        <p:nvPicPr>
          <p:cNvPr id="18"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5561" y="4398125"/>
            <a:ext cx="609600" cy="609600"/>
          </a:xfrm>
          <a:prstGeom prst="rect">
            <a:avLst/>
          </a:prstGeom>
        </p:spPr>
      </p:pic>
      <p:pic>
        <p:nvPicPr>
          <p:cNvPr id="19"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763500" y="5272232"/>
            <a:ext cx="609600" cy="609600"/>
          </a:xfrm>
          <a:prstGeom prst="rect">
            <a:avLst/>
          </a:prstGeom>
        </p:spPr>
      </p:pic>
      <p:pic>
        <p:nvPicPr>
          <p:cNvPr id="20" name="Sai 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43358" y="6146339"/>
            <a:ext cx="609600" cy="609600"/>
          </a:xfrm>
          <a:prstGeom prst="rect">
            <a:avLst/>
          </a:prstGeom>
        </p:spPr>
      </p:pic>
      <p:pic>
        <p:nvPicPr>
          <p:cNvPr id="21"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636957" y="102425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times up"/>
          <p:cNvGrpSpPr/>
          <p:nvPr/>
        </p:nvGrpSpPr>
        <p:grpSpPr>
          <a:xfrm>
            <a:off x="10639839" y="605061"/>
            <a:ext cx="757084" cy="375064"/>
            <a:chOff x="2989747" y="438150"/>
            <a:chExt cx="1572029" cy="683752"/>
          </a:xfrm>
        </p:grpSpPr>
        <p:sp>
          <p:nvSpPr>
            <p:cNvPr id="23" name="Rounded Rectangle 22"/>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11277" y="119219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A3772A17-BB74-4A75-BA55-D622FE4D0639}"/>
              </a:ext>
            </a:extLst>
          </p:cNvPr>
          <p:cNvGrpSpPr/>
          <p:nvPr/>
        </p:nvGrpSpPr>
        <p:grpSpPr>
          <a:xfrm>
            <a:off x="10985042" y="1180561"/>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0986388" y="173286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1283423" y="1473580"/>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10713689" y="149851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Oval 107"/>
          <p:cNvSpPr>
            <a:spLocks noChangeArrowheads="1"/>
          </p:cNvSpPr>
          <p:nvPr/>
        </p:nvSpPr>
        <p:spPr bwMode="auto">
          <a:xfrm>
            <a:off x="10996279" y="147070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Explosion 2 50"/>
          <p:cNvSpPr/>
          <p:nvPr/>
        </p:nvSpPr>
        <p:spPr>
          <a:xfrm>
            <a:off x="9653735" y="2188369"/>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rPr>
              <a:t>HẾT GIỜ</a:t>
            </a:r>
          </a:p>
        </p:txBody>
      </p:sp>
      <p:pic>
        <p:nvPicPr>
          <p:cNvPr id="52" name="het gio-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735899" y="1199499"/>
            <a:ext cx="609600" cy="6096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4173200" y="3134299"/>
            <a:ext cx="609600" cy="609600"/>
          </a:xfrm>
          <a:prstGeom prst="rect">
            <a:avLst/>
          </a:prstGeom>
        </p:spPr>
      </p:pic>
    </p:spTree>
    <p:extLst>
      <p:ext uri="{BB962C8B-B14F-4D97-AF65-F5344CB8AC3E}">
        <p14:creationId xmlns:p14="http://schemas.microsoft.com/office/powerpoint/2010/main" val="42358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12"/>
                                        </p:tgtEl>
                                        <p:attrNameLst>
                                          <p:attrName>style.color</p:attrName>
                                        </p:attrNameLst>
                                      </p:cBhvr>
                                      <p:by>
                                        <p:hsl h="7200000" s="0" l="0"/>
                                      </p:by>
                                    </p:animClr>
                                    <p:animClr clrSpc="hsl" dir="cw">
                                      <p:cBhvr>
                                        <p:cTn id="58" dur="500" fill="hold"/>
                                        <p:tgtEl>
                                          <p:spTgt spid="12"/>
                                        </p:tgtEl>
                                        <p:attrNameLst>
                                          <p:attrName>fillcolor</p:attrName>
                                        </p:attrNameLst>
                                      </p:cBhvr>
                                      <p:by>
                                        <p:hsl h="7200000" s="0" l="0"/>
                                      </p:by>
                                    </p:animClr>
                                    <p:animClr clrSpc="hsl" dir="cw">
                                      <p:cBhvr>
                                        <p:cTn id="59" dur="500" fill="hold"/>
                                        <p:tgtEl>
                                          <p:spTgt spid="12"/>
                                        </p:tgtEl>
                                        <p:attrNameLst>
                                          <p:attrName>stroke.color</p:attrName>
                                        </p:attrNameLst>
                                      </p:cBhvr>
                                      <p:by>
                                        <p:hsl h="7200000" s="0" l="0"/>
                                      </p:by>
                                    </p:animClr>
                                    <p:set>
                                      <p:cBhvr>
                                        <p:cTn id="60" dur="500" fill="hold"/>
                                        <p:tgtEl>
                                          <p:spTgt spid="12"/>
                                        </p:tgtEl>
                                        <p:attrNameLst>
                                          <p:attrName>fill.type</p:attrName>
                                        </p:attrNameLst>
                                      </p:cBhvr>
                                      <p:to>
                                        <p:strVal val="solid"/>
                                      </p:to>
                                    </p:set>
                                  </p:childTnLst>
                                </p:cTn>
                              </p:par>
                              <p:par>
                                <p:cTn id="61" presetID="1" presetClass="mediacall" presetSubtype="0" fill="hold" nodeType="withEffect">
                                  <p:stCondLst>
                                    <p:cond delay="0"/>
                                  </p:stCondLst>
                                  <p:childTnLst>
                                    <p:cmd type="call" cmd="playFrom(0.0)">
                                      <p:cBhvr>
                                        <p:cTn id="62" dur="1252" fill="hold"/>
                                        <p:tgtEl>
                                          <p:spTgt spid="17"/>
                                        </p:tgtEl>
                                      </p:cBhvr>
                                    </p:cmd>
                                  </p:childTnLst>
                                </p:cTn>
                              </p:par>
                              <p:par>
                                <p:cTn id="63" presetID="1" presetClass="exit" presetSubtype="0" fill="hold" nodeType="withEffect">
                                  <p:stCondLst>
                                    <p:cond delay="0"/>
                                  </p:stCondLst>
                                  <p:childTnLst>
                                    <p:set>
                                      <p:cBhvr>
                                        <p:cTn id="64" dur="1" fill="hold">
                                          <p:stCondLst>
                                            <p:cond delay="0"/>
                                          </p:stCondLst>
                                        </p:cTn>
                                        <p:tgtEl>
                                          <p:spTgt spid="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6"/>
                                        </p:tgtEl>
                                        <p:attrNameLst>
                                          <p:attrName>style.visibility</p:attrName>
                                        </p:attrNameLst>
                                      </p:cBhvr>
                                      <p:to>
                                        <p:strVal val="visible"/>
                                      </p:to>
                                    </p:set>
                                  </p:childTnLst>
                                </p:cTn>
                              </p:par>
                              <p:par>
                                <p:cTn id="67" presetID="42" presetClass="path" presetSubtype="0" accel="50000" decel="50000" fill="hold" nodeType="withEffect">
                                  <p:stCondLst>
                                    <p:cond delay="0"/>
                                  </p:stCondLst>
                                  <p:childTnLst>
                                    <p:animMotion origin="layout" path="M 1.25E-6 -2.22222E-6 L 0.00156 0.625 " pathEditMode="relative" rAng="0" ptsTypes="AA">
                                      <p:cBhvr>
                                        <p:cTn id="68" dur="1000" fill="hold"/>
                                        <p:tgtEl>
                                          <p:spTgt spid="7"/>
                                        </p:tgtEl>
                                        <p:attrNameLst>
                                          <p:attrName>ppt_x</p:attrName>
                                          <p:attrName>ppt_y</p:attrName>
                                        </p:attrNameLst>
                                      </p:cBhvr>
                                      <p:rCtr x="78" y="31250"/>
                                    </p:animMotion>
                                  </p:childTnLst>
                                </p:cTn>
                              </p:par>
                            </p:childTnLst>
                          </p:cTn>
                        </p:par>
                        <p:par>
                          <p:cTn id="69" fill="hold">
                            <p:stCondLst>
                              <p:cond delay="1252"/>
                            </p:stCondLst>
                            <p:childTnLst>
                              <p:par>
                                <p:cTn id="70" presetID="1" presetClass="exit" presetSubtype="0" fill="hold" nodeType="afterEffect">
                                  <p:stCondLst>
                                    <p:cond delay="0"/>
                                  </p:stCondLst>
                                  <p:childTnLst>
                                    <p:set>
                                      <p:cBhvr>
                                        <p:cTn id="71" dur="1" fill="hold">
                                          <p:stCondLst>
                                            <p:cond delay="0"/>
                                          </p:stCondLst>
                                        </p:cTn>
                                        <p:tgtEl>
                                          <p:spTgt spid="7"/>
                                        </p:tgtEl>
                                        <p:attrNameLst>
                                          <p:attrName>style.visibility</p:attrName>
                                        </p:attrNameLst>
                                      </p:cBhvr>
                                      <p:to>
                                        <p:strVal val="hidden"/>
                                      </p:to>
                                    </p:set>
                                  </p:childTnLst>
                                </p:cTn>
                              </p:par>
                              <p:par>
                                <p:cTn id="72" presetID="32" presetClass="emph" presetSubtype="0" fill="hold" nodeType="withEffect">
                                  <p:stCondLst>
                                    <p:cond delay="0"/>
                                  </p:stCondLst>
                                  <p:childTnLst>
                                    <p:animRot by="120000">
                                      <p:cBhvr>
                                        <p:cTn id="73" dur="100" fill="hold">
                                          <p:stCondLst>
                                            <p:cond delay="0"/>
                                          </p:stCondLst>
                                        </p:cTn>
                                        <p:tgtEl>
                                          <p:spTgt spid="6"/>
                                        </p:tgtEl>
                                        <p:attrNameLst>
                                          <p:attrName>r</p:attrName>
                                        </p:attrNameLst>
                                      </p:cBhvr>
                                    </p:animRot>
                                    <p:animRot by="-240000">
                                      <p:cBhvr>
                                        <p:cTn id="74" dur="200" fill="hold">
                                          <p:stCondLst>
                                            <p:cond delay="200"/>
                                          </p:stCondLst>
                                        </p:cTn>
                                        <p:tgtEl>
                                          <p:spTgt spid="6"/>
                                        </p:tgtEl>
                                        <p:attrNameLst>
                                          <p:attrName>r</p:attrName>
                                        </p:attrNameLst>
                                      </p:cBhvr>
                                    </p:animRot>
                                    <p:animRot by="240000">
                                      <p:cBhvr>
                                        <p:cTn id="75" dur="200" fill="hold">
                                          <p:stCondLst>
                                            <p:cond delay="400"/>
                                          </p:stCondLst>
                                        </p:cTn>
                                        <p:tgtEl>
                                          <p:spTgt spid="6"/>
                                        </p:tgtEl>
                                        <p:attrNameLst>
                                          <p:attrName>r</p:attrName>
                                        </p:attrNameLst>
                                      </p:cBhvr>
                                    </p:animRot>
                                    <p:animRot by="-240000">
                                      <p:cBhvr>
                                        <p:cTn id="76" dur="200" fill="hold">
                                          <p:stCondLst>
                                            <p:cond delay="600"/>
                                          </p:stCondLst>
                                        </p:cTn>
                                        <p:tgtEl>
                                          <p:spTgt spid="6"/>
                                        </p:tgtEl>
                                        <p:attrNameLst>
                                          <p:attrName>r</p:attrName>
                                        </p:attrNameLst>
                                      </p:cBhvr>
                                    </p:animRot>
                                    <p:animRot by="120000">
                                      <p:cBhvr>
                                        <p:cTn id="77" dur="200" fill="hold">
                                          <p:stCondLst>
                                            <p:cond delay="800"/>
                                          </p:stCondLst>
                                        </p:cTn>
                                        <p:tgtEl>
                                          <p:spTgt spid="6"/>
                                        </p:tgtEl>
                                        <p:attrNameLst>
                                          <p:attrName>r</p:attrName>
                                        </p:attrNameLst>
                                      </p:cBhvr>
                                    </p:animRot>
                                  </p:childTnLst>
                                </p:cTn>
                              </p:par>
                              <p:par>
                                <p:cTn id="78" presetID="1" presetClass="exit" presetSubtype="0" fill="hold" nodeType="withEffect">
                                  <p:stCondLst>
                                    <p:cond delay="500"/>
                                  </p:stCondLst>
                                  <p:childTnLst>
                                    <p:set>
                                      <p:cBhvr>
                                        <p:cTn id="79" dur="1" fill="hold">
                                          <p:stCondLst>
                                            <p:cond delay="0"/>
                                          </p:stCondLst>
                                        </p:cTn>
                                        <p:tgtEl>
                                          <p:spTgt spid="6"/>
                                        </p:tgtEl>
                                        <p:attrNameLst>
                                          <p:attrName>style.visibility</p:attrName>
                                        </p:attrNameLst>
                                      </p:cBhvr>
                                      <p:to>
                                        <p:strVal val="hidden"/>
                                      </p:to>
                                    </p:set>
                                  </p:childTnLst>
                                </p:cTn>
                              </p:par>
                              <p:par>
                                <p:cTn id="80" presetID="1" presetClass="entr" presetSubtype="0" fill="hold" nodeType="withEffect">
                                  <p:stCondLst>
                                    <p:cond delay="500"/>
                                  </p:stCondLst>
                                  <p:childTnLst>
                                    <p:set>
                                      <p:cBhvr>
                                        <p:cTn id="81" dur="1" fill="hold">
                                          <p:stCondLst>
                                            <p:cond delay="0"/>
                                          </p:stCondLst>
                                        </p:cTn>
                                        <p:tgtEl>
                                          <p:spTgt spid="9"/>
                                        </p:tgtEl>
                                        <p:attrNameLst>
                                          <p:attrName>style.visibility</p:attrName>
                                        </p:attrNameLst>
                                      </p:cBhvr>
                                      <p:to>
                                        <p:strVal val="visible"/>
                                      </p:to>
                                    </p:set>
                                  </p:childTnLst>
                                </p:cTn>
                              </p:par>
                              <p:par>
                                <p:cTn id="82" presetID="32" presetClass="emph" presetSubtype="0" repeatCount="indefinite" fill="hold" nodeType="withEffect">
                                  <p:stCondLst>
                                    <p:cond delay="500"/>
                                  </p:stCondLst>
                                  <p:childTnLst>
                                    <p:animRot by="120000">
                                      <p:cBhvr>
                                        <p:cTn id="83" dur="200" fill="hold">
                                          <p:stCondLst>
                                            <p:cond delay="0"/>
                                          </p:stCondLst>
                                        </p:cTn>
                                        <p:tgtEl>
                                          <p:spTgt spid="9"/>
                                        </p:tgtEl>
                                        <p:attrNameLst>
                                          <p:attrName>r</p:attrName>
                                        </p:attrNameLst>
                                      </p:cBhvr>
                                    </p:animRot>
                                    <p:animRot by="-240000">
                                      <p:cBhvr>
                                        <p:cTn id="84" dur="400" fill="hold">
                                          <p:stCondLst>
                                            <p:cond delay="400"/>
                                          </p:stCondLst>
                                        </p:cTn>
                                        <p:tgtEl>
                                          <p:spTgt spid="9"/>
                                        </p:tgtEl>
                                        <p:attrNameLst>
                                          <p:attrName>r</p:attrName>
                                        </p:attrNameLst>
                                      </p:cBhvr>
                                    </p:animRot>
                                    <p:animRot by="240000">
                                      <p:cBhvr>
                                        <p:cTn id="85" dur="400" fill="hold">
                                          <p:stCondLst>
                                            <p:cond delay="800"/>
                                          </p:stCondLst>
                                        </p:cTn>
                                        <p:tgtEl>
                                          <p:spTgt spid="9"/>
                                        </p:tgtEl>
                                        <p:attrNameLst>
                                          <p:attrName>r</p:attrName>
                                        </p:attrNameLst>
                                      </p:cBhvr>
                                    </p:animRot>
                                    <p:animRot by="-240000">
                                      <p:cBhvr>
                                        <p:cTn id="86" dur="400" fill="hold">
                                          <p:stCondLst>
                                            <p:cond delay="1200"/>
                                          </p:stCondLst>
                                        </p:cTn>
                                        <p:tgtEl>
                                          <p:spTgt spid="9"/>
                                        </p:tgtEl>
                                        <p:attrNameLst>
                                          <p:attrName>r</p:attrName>
                                        </p:attrNameLst>
                                      </p:cBhvr>
                                    </p:animRot>
                                    <p:animRot by="120000">
                                      <p:cBhvr>
                                        <p:cTn id="87" dur="400" fill="hold">
                                          <p:stCondLst>
                                            <p:cond delay="1600"/>
                                          </p:stCondLst>
                                        </p:cTn>
                                        <p:tgtEl>
                                          <p:spTgt spid="9"/>
                                        </p:tgtEl>
                                        <p:attrNameLst>
                                          <p:attrName>r</p:attrName>
                                        </p:attrNameLst>
                                      </p:cBhvr>
                                    </p:animRot>
                                  </p:childTnLst>
                                </p:cTn>
                              </p:par>
                              <p:par>
                                <p:cTn id="88" presetID="1" presetClass="mediacall" presetSubtype="0" fill="hold" nodeType="withEffect">
                                  <p:stCondLst>
                                    <p:cond delay="500"/>
                                  </p:stCondLst>
                                  <p:childTnLst>
                                    <p:cmd type="call" cmd="playFrom(0.0)">
                                      <p:cBhvr>
                                        <p:cTn id="89" dur="5042" fill="hold"/>
                                        <p:tgtEl>
                                          <p:spTgt spid="53"/>
                                        </p:tgtEl>
                                      </p:cBhvr>
                                    </p:cmd>
                                  </p:childTnLst>
                                </p:cTn>
                              </p:par>
                            </p:childTnLst>
                          </p:cTn>
                        </p:par>
                      </p:childTnLst>
                    </p:cTn>
                  </p:par>
                </p:childTnLst>
              </p:cTn>
              <p:nextCondLst>
                <p:cond evt="onClick" delay="0">
                  <p:tgtEl>
                    <p:spTgt spid="12"/>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2060" fill="hold"/>
                                        <p:tgtEl>
                                          <p:spTgt spid="19"/>
                                        </p:tgtEl>
                                      </p:cBhvr>
                                    </p:cmd>
                                  </p:childTnLst>
                                </p:cTn>
                              </p:par>
                            </p:childTnLst>
                          </p:cTn>
                        </p:par>
                      </p:childTnLst>
                    </p:cTn>
                  </p:par>
                </p:childTnLst>
              </p:cTn>
              <p:nextCondLst>
                <p:cond evt="onClick" delay="0">
                  <p:tgtEl>
                    <p:spTgt spid="14"/>
                  </p:tgtEl>
                </p:cond>
              </p:nextCondLst>
            </p:seq>
            <p:seq concurrent="1" nextAc="seek">
              <p:cTn id="98" restart="whenNotActive" fill="hold" evtFilter="cancelBubble" nodeType="interactiveSeq">
                <p:stCondLst>
                  <p:cond evt="onClick" delay="0">
                    <p:tgtEl>
                      <p:spTgt spid="13"/>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 presetClass="mediacall" presetSubtype="0" fill="hold" nodeType="withEffect">
                                  <p:stCondLst>
                                    <p:cond delay="0"/>
                                  </p:stCondLst>
                                  <p:childTnLst>
                                    <p:cmd type="call" cmd="playFrom(0.0)">
                                      <p:cBhvr>
                                        <p:cTn id="105" dur="2060" fill="hold"/>
                                        <p:tgtEl>
                                          <p:spTgt spid="18"/>
                                        </p:tgtEl>
                                      </p:cBhvr>
                                    </p:cmd>
                                  </p:childTnLst>
                                </p:cTn>
                              </p:par>
                            </p:childTnLst>
                          </p:cTn>
                        </p:par>
                      </p:childTnLst>
                    </p:cTn>
                  </p:par>
                </p:childTnLst>
              </p:cTn>
              <p:nextCondLst>
                <p:cond evt="onClick" delay="0">
                  <p:tgtEl>
                    <p:spTgt spid="13"/>
                  </p:tgtEl>
                </p:cond>
              </p:nextCondLst>
            </p:seq>
            <p:seq concurrent="1" nextAc="seek">
              <p:cTn id="106" restart="whenNotActive" fill="hold" evtFilter="cancelBubble" nodeType="interactiveSeq">
                <p:stCondLst>
                  <p:cond evt="onClick" delay="0">
                    <p:tgtEl>
                      <p:spTgt spid="11"/>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1"/>
                                        </p:tgtEl>
                                      </p:cBhvr>
                                    </p:animEffect>
                                    <p:set>
                                      <p:cBhvr>
                                        <p:cTn id="111" dur="1" fill="hold">
                                          <p:stCondLst>
                                            <p:cond delay="499"/>
                                          </p:stCondLst>
                                        </p:cTn>
                                        <p:tgtEl>
                                          <p:spTgt spid="11"/>
                                        </p:tgtEl>
                                        <p:attrNameLst>
                                          <p:attrName>style.visibility</p:attrName>
                                        </p:attrNameLst>
                                      </p:cBhvr>
                                      <p:to>
                                        <p:strVal val="hidden"/>
                                      </p:to>
                                    </p:set>
                                  </p:childTnLst>
                                </p:cTn>
                              </p:par>
                              <p:par>
                                <p:cTn id="112" presetID="1" presetClass="mediacall" presetSubtype="0" fill="hold" nodeType="withEffect">
                                  <p:stCondLst>
                                    <p:cond delay="0"/>
                                  </p:stCondLst>
                                  <p:childTnLst>
                                    <p:cmd type="call" cmd="playFrom(0.0)">
                                      <p:cBhvr>
                                        <p:cTn id="113" dur="2060" fill="hold"/>
                                        <p:tgtEl>
                                          <p:spTgt spid="20"/>
                                        </p:tgtEl>
                                      </p:cBhvr>
                                    </p:cmd>
                                  </p:childTnLst>
                                </p:cTn>
                              </p:par>
                            </p:childTnLst>
                          </p:cTn>
                        </p:par>
                      </p:childTnLst>
                    </p:cTn>
                  </p:par>
                </p:childTnLst>
              </p:cTn>
              <p:nextCondLst>
                <p:cond evt="onClick" delay="0">
                  <p:tgtEl>
                    <p:spTgt spid="11"/>
                  </p:tgtEl>
                </p:cond>
              </p:nextCondLst>
            </p:seq>
            <p:audio>
              <p:cMediaNode vol="100000">
                <p:cTn id="114" fill="hold" display="0">
                  <p:stCondLst>
                    <p:cond delay="indefinite"/>
                  </p:stCondLst>
                  <p:endCondLst>
                    <p:cond evt="onStopAudio" delay="0">
                      <p:tgtEl>
                        <p:sldTgt/>
                      </p:tgtEl>
                    </p:cond>
                  </p:endCondLst>
                </p:cTn>
                <p:tgtEl>
                  <p:spTgt spid="17"/>
                </p:tgtEl>
              </p:cMediaNode>
            </p:audio>
            <p:audio>
              <p:cMediaNode vol="39394">
                <p:cTn id="115" fill="hold" display="0">
                  <p:stCondLst>
                    <p:cond delay="indefinite"/>
                  </p:stCondLst>
                  <p:endCondLst>
                    <p:cond evt="onStopAudio" delay="0">
                      <p:tgtEl>
                        <p:sldTgt/>
                      </p:tgtEl>
                    </p:cond>
                  </p:endCondLst>
                </p:cTn>
                <p:tgtEl>
                  <p:spTgt spid="18"/>
                </p:tgtEl>
              </p:cMediaNode>
            </p:audio>
            <p:audio>
              <p:cMediaNode vol="36364">
                <p:cTn id="116" fill="hold" display="0">
                  <p:stCondLst>
                    <p:cond delay="indefinite"/>
                  </p:stCondLst>
                  <p:endCondLst>
                    <p:cond evt="onStopAudio" delay="0">
                      <p:tgtEl>
                        <p:sldTgt/>
                      </p:tgtEl>
                    </p:cond>
                  </p:endCondLst>
                </p:cTn>
                <p:tgtEl>
                  <p:spTgt spid="19"/>
                </p:tgtEl>
              </p:cMediaNode>
            </p:audio>
            <p:audio>
              <p:cMediaNode vol="33333">
                <p:cTn id="117" fill="hold" display="0">
                  <p:stCondLst>
                    <p:cond delay="indefinite"/>
                  </p:stCondLst>
                  <p:endCondLst>
                    <p:cond evt="onStopAudio" delay="0">
                      <p:tgtEl>
                        <p:sldTgt/>
                      </p:tgtEl>
                    </p:cond>
                  </p:endCondLst>
                </p:cTn>
                <p:tgtEl>
                  <p:spTgt spid="20"/>
                </p:tgtEl>
              </p:cMediaNode>
            </p:audio>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8" presetClass="emph" presetSubtype="0" fill="hold" nodeType="clickEffect">
                                  <p:stCondLst>
                                    <p:cond delay="0"/>
                                  </p:stCondLst>
                                  <p:childTnLst>
                                    <p:animRot by="21600000">
                                      <p:cBhvr>
                                        <p:cTn id="122" dur="10000" fill="hold"/>
                                        <p:tgtEl>
                                          <p:spTgt spid="25"/>
                                        </p:tgtEl>
                                        <p:attrNameLst>
                                          <p:attrName>r</p:attrName>
                                        </p:attrNameLst>
                                      </p:cBhvr>
                                    </p:animRot>
                                  </p:childTnLst>
                                </p:cTn>
                              </p:par>
                            </p:childTnLst>
                          </p:cTn>
                        </p:par>
                        <p:par>
                          <p:cTn id="123" fill="hold">
                            <p:stCondLst>
                              <p:cond delay="10000"/>
                            </p:stCondLst>
                            <p:childTnLst>
                              <p:par>
                                <p:cTn id="124" presetID="1" presetClass="entr" presetSubtype="0" fill="hold" grpId="0" nodeType="afterEffect">
                                  <p:stCondLst>
                                    <p:cond delay="0"/>
                                  </p:stCondLst>
                                  <p:childTnLst>
                                    <p:set>
                                      <p:cBhvr>
                                        <p:cTn id="125" dur="1" fill="hold">
                                          <p:stCondLst>
                                            <p:cond delay="0"/>
                                          </p:stCondLst>
                                        </p:cTn>
                                        <p:tgtEl>
                                          <p:spTgt spid="51"/>
                                        </p:tgtEl>
                                        <p:attrNameLst>
                                          <p:attrName>style.visibility</p:attrName>
                                        </p:attrNameLst>
                                      </p:cBhvr>
                                      <p:to>
                                        <p:strVal val="visible"/>
                                      </p:to>
                                    </p:set>
                                  </p:childTnLst>
                                </p:cTn>
                              </p:par>
                              <p:par>
                                <p:cTn id="126" presetID="1" presetClass="mediacall" presetSubtype="0" fill="hold" nodeType="withEffect">
                                  <p:stCondLst>
                                    <p:cond delay="0"/>
                                  </p:stCondLst>
                                  <p:childTnLst>
                                    <p:cmd type="call" cmd="playFrom(0.0)">
                                      <p:cBhvr>
                                        <p:cTn id="127" dur="1773" fill="hold"/>
                                        <p:tgtEl>
                                          <p:spTgt spid="52"/>
                                        </p:tgtEl>
                                      </p:cBhvr>
                                    </p:cmd>
                                  </p:childTnLst>
                                </p:cTn>
                              </p:par>
                              <p:par>
                                <p:cTn id="128" presetID="1" presetClass="exit" presetSubtype="0" fill="hold" grpId="1" nodeType="withEffect">
                                  <p:stCondLst>
                                    <p:cond delay="2000"/>
                                  </p:stCondLst>
                                  <p:childTnLst>
                                    <p:set>
                                      <p:cBhvr>
                                        <p:cTn id="129"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30" fill="hold" display="0">
                  <p:stCondLst>
                    <p:cond delay="indefinite"/>
                  </p:stCondLst>
                  <p:endCondLst>
                    <p:cond evt="onStopAudio" delay="0">
                      <p:tgtEl>
                        <p:sldTgt/>
                      </p:tgtEl>
                    </p:cond>
                  </p:endCondLst>
                </p:cTn>
                <p:tgtEl>
                  <p:spTgt spid="52"/>
                </p:tgtEl>
              </p:cMediaNode>
            </p:audio>
            <p:audio>
              <p:cMediaNode vol="42424">
                <p:cTn id="131" fill="hold" display="0">
                  <p:stCondLst>
                    <p:cond delay="indefinite"/>
                  </p:stCondLst>
                  <p:endCondLst>
                    <p:cond evt="onStopAudio" delay="0">
                      <p:tgtEl>
                        <p:sldTgt/>
                      </p:tgtEl>
                    </p:cond>
                  </p:endCondLst>
                </p:cTn>
                <p:tgtEl>
                  <p:spTgt spid="53"/>
                </p:tgtEl>
              </p:cMediaNode>
            </p:audio>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p:bldP spid="51" grpId="0" animBg="1"/>
      <p:bldP spid="5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Lũy</a:t>
              </a:r>
              <a:r>
                <a:rPr kumimoji="0" lang="en-US" sz="4400" b="1" i="0" u="none" strike="noStrike" kern="1200" cap="none" spc="0" normalizeH="0" noProof="0" smtClean="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tre</a:t>
              </a:r>
              <a:endParaRPr kumimoji="0" lang="en-US" sz="4400" b="1" i="0" u="none" strike="noStrike" kern="1200" cap="none" spc="0" normalizeH="0" baseline="0" noProof="0" dirty="0">
                <a:ln>
                  <a:noFill/>
                </a:ln>
                <a:solidFill>
                  <a:srgbClr val="4BACC6">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smtClean="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8</a:t>
            </a:r>
            <a:endPar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endParaRP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09495" y="1720103"/>
            <a:ext cx="8559893" cy="3416673"/>
          </a:xfrm>
          <a:prstGeom prst="rect">
            <a:avLst/>
          </a:prstGeom>
        </p:spPr>
      </p:pic>
    </p:spTree>
    <p:extLst>
      <p:ext uri="{BB962C8B-B14F-4D97-AF65-F5344CB8AC3E}">
        <p14:creationId xmlns:p14="http://schemas.microsoft.com/office/powerpoint/2010/main" val="174616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a:extLst>
              <a:ext uri="{FF2B5EF4-FFF2-40B4-BE49-F238E27FC236}">
                <a16:creationId xmlns:a16="http://schemas.microsoft.com/office/drawing/2014/main" xmlns="" id="{AB44F01F-64FB-403D-8BC3-EE4DB1671F6A}"/>
              </a:ext>
            </a:extLst>
          </p:cNvPr>
          <p:cNvSpPr/>
          <p:nvPr/>
        </p:nvSpPr>
        <p:spPr>
          <a:xfrm>
            <a:off x="10025791" y="5888157"/>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3" name="TextBox 2"/>
          <p:cNvSpPr txBox="1"/>
          <p:nvPr/>
        </p:nvSpPr>
        <p:spPr>
          <a:xfrm>
            <a:off x="4650148" y="244118"/>
            <a:ext cx="1952359" cy="707886"/>
          </a:xfrm>
          <a:prstGeom prst="rect">
            <a:avLst/>
          </a:prstGeom>
          <a:noFill/>
        </p:spPr>
        <p:txBody>
          <a:bodyPr wrap="square" rtlCol="0">
            <a:spAutoFit/>
          </a:bodyPr>
          <a:lstStyle/>
          <a:p>
            <a:r>
              <a:rPr lang="en-US" sz="4000" b="1" smtClean="0">
                <a:solidFill>
                  <a:srgbClr val="0070C0"/>
                </a:solidFill>
                <a:latin typeface="Times New Roman" panose="02020603050405020304" pitchFamily="18" charset="0"/>
                <a:cs typeface="Times New Roman" panose="02020603050405020304" pitchFamily="18" charset="0"/>
              </a:rPr>
              <a:t>Lũy tre </a:t>
            </a:r>
            <a:endParaRPr lang="en-US" sz="4000" b="1">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72670" y="1089303"/>
            <a:ext cx="4985442"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Mỗi sớm mai thức dậy </a:t>
            </a:r>
          </a:p>
          <a:p>
            <a:r>
              <a:rPr lang="en-US" sz="3600" smtClean="0">
                <a:latin typeface="Times New Roman" panose="02020603050405020304" pitchFamily="18" charset="0"/>
                <a:cs typeface="Times New Roman" panose="02020603050405020304" pitchFamily="18" charset="0"/>
              </a:rPr>
              <a:t>Lũy tre xanh rì rào </a:t>
            </a:r>
          </a:p>
          <a:p>
            <a:r>
              <a:rPr lang="en-US" sz="3600" smtClean="0">
                <a:latin typeface="Times New Roman" panose="02020603050405020304" pitchFamily="18" charset="0"/>
                <a:cs typeface="Times New Roman" panose="02020603050405020304" pitchFamily="18" charset="0"/>
              </a:rPr>
              <a:t>Ngọn tre cong gọng vó</a:t>
            </a:r>
          </a:p>
          <a:p>
            <a:r>
              <a:rPr lang="en-US" sz="3600" smtClean="0">
                <a:latin typeface="Times New Roman" panose="02020603050405020304" pitchFamily="18" charset="0"/>
                <a:cs typeface="Times New Roman" panose="02020603050405020304" pitchFamily="18" charset="0"/>
              </a:rPr>
              <a:t>Kéo mặt trời lên cao.</a:t>
            </a:r>
          </a:p>
        </p:txBody>
      </p:sp>
      <p:sp>
        <p:nvSpPr>
          <p:cNvPr id="12" name="TextBox 11"/>
          <p:cNvSpPr txBox="1"/>
          <p:nvPr/>
        </p:nvSpPr>
        <p:spPr>
          <a:xfrm>
            <a:off x="848229" y="3579833"/>
            <a:ext cx="52343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Những trưa đồng đầy nắng</a:t>
            </a:r>
          </a:p>
          <a:p>
            <a:r>
              <a:rPr lang="en-US" sz="3600" smtClean="0">
                <a:latin typeface="Times New Roman" panose="02020603050405020304" pitchFamily="18" charset="0"/>
                <a:cs typeface="Times New Roman" panose="02020603050405020304" pitchFamily="18" charset="0"/>
              </a:rPr>
              <a:t>Trâu nằm nhai bóng râm</a:t>
            </a:r>
          </a:p>
          <a:p>
            <a:r>
              <a:rPr lang="en-US" sz="3600" smtClean="0">
                <a:latin typeface="Times New Roman" panose="02020603050405020304" pitchFamily="18" charset="0"/>
                <a:cs typeface="Times New Roman" panose="02020603050405020304" pitchFamily="18" charset="0"/>
              </a:rPr>
              <a:t>Tre bần thần nhớ gió</a:t>
            </a:r>
          </a:p>
          <a:p>
            <a:r>
              <a:rPr lang="en-US" sz="3600" smtClean="0">
                <a:latin typeface="Times New Roman" panose="02020603050405020304" pitchFamily="18" charset="0"/>
                <a:cs typeface="Times New Roman" panose="02020603050405020304" pitchFamily="18" charset="0"/>
              </a:rPr>
              <a:t>Chợt về đầy tiếng chim.</a:t>
            </a:r>
          </a:p>
        </p:txBody>
      </p:sp>
      <p:sp>
        <p:nvSpPr>
          <p:cNvPr id="13" name="TextBox 12"/>
          <p:cNvSpPr txBox="1"/>
          <p:nvPr/>
        </p:nvSpPr>
        <p:spPr>
          <a:xfrm>
            <a:off x="5958112" y="3579833"/>
            <a:ext cx="6605924"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Mặt trời xuống núi ngủ</a:t>
            </a:r>
          </a:p>
          <a:p>
            <a:r>
              <a:rPr lang="en-US" sz="3600" smtClean="0">
                <a:latin typeface="Times New Roman" panose="02020603050405020304" pitchFamily="18" charset="0"/>
                <a:cs typeface="Times New Roman" panose="02020603050405020304" pitchFamily="18" charset="0"/>
              </a:rPr>
              <a:t>Tre nâng vầng trăng lên</a:t>
            </a:r>
          </a:p>
          <a:p>
            <a:r>
              <a:rPr lang="en-US" sz="3600" smtClean="0">
                <a:latin typeface="Times New Roman" panose="02020603050405020304" pitchFamily="18" charset="0"/>
                <a:cs typeface="Times New Roman" panose="02020603050405020304" pitchFamily="18" charset="0"/>
              </a:rPr>
              <a:t>Sao,sao treo đầy cành</a:t>
            </a:r>
          </a:p>
          <a:p>
            <a:r>
              <a:rPr lang="en-US" sz="3600" smtClean="0">
                <a:latin typeface="Times New Roman" panose="02020603050405020304" pitchFamily="18" charset="0"/>
                <a:cs typeface="Times New Roman" panose="02020603050405020304" pitchFamily="18" charset="0"/>
              </a:rPr>
              <a:t>Suốt đêm dài thắp sáng.</a:t>
            </a:r>
          </a:p>
        </p:txBody>
      </p:sp>
      <p:sp>
        <p:nvSpPr>
          <p:cNvPr id="15" name="TextBox 14"/>
          <p:cNvSpPr txBox="1"/>
          <p:nvPr/>
        </p:nvSpPr>
        <p:spPr>
          <a:xfrm>
            <a:off x="5889224" y="1089303"/>
            <a:ext cx="5372688" cy="2308324"/>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Bỗng gà lên tiếng gáy </a:t>
            </a:r>
          </a:p>
          <a:p>
            <a:r>
              <a:rPr lang="en-US" sz="3600" smtClean="0">
                <a:latin typeface="Times New Roman" panose="02020603050405020304" pitchFamily="18" charset="0"/>
                <a:cs typeface="Times New Roman" panose="02020603050405020304" pitchFamily="18" charset="0"/>
              </a:rPr>
              <a:t>Xôn sao ngoài lũy tre</a:t>
            </a:r>
          </a:p>
          <a:p>
            <a:r>
              <a:rPr lang="en-US" sz="3600" smtClean="0">
                <a:latin typeface="Times New Roman" panose="02020603050405020304" pitchFamily="18" charset="0"/>
                <a:cs typeface="Times New Roman" panose="02020603050405020304" pitchFamily="18" charset="0"/>
              </a:rPr>
              <a:t>Đêm chuyền dần về sáng</a:t>
            </a:r>
          </a:p>
          <a:p>
            <a:r>
              <a:rPr lang="en-US" sz="3600" smtClean="0">
                <a:latin typeface="Times New Roman" panose="02020603050405020304" pitchFamily="18" charset="0"/>
                <a:cs typeface="Times New Roman" panose="02020603050405020304" pitchFamily="18" charset="0"/>
              </a:rPr>
              <a:t>Mầm măng đợi nắng về.</a:t>
            </a:r>
          </a:p>
        </p:txBody>
      </p:sp>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3" name="Group 22">
            <a:extLst>
              <a:ext uri="{FF2B5EF4-FFF2-40B4-BE49-F238E27FC236}">
                <a16:creationId xmlns:a16="http://schemas.microsoft.com/office/drawing/2014/main" xmlns="" id="{CC44A66A-CFBC-4185-A688-03B3CA2D55C7}"/>
              </a:ext>
            </a:extLst>
          </p:cNvPr>
          <p:cNvGrpSpPr/>
          <p:nvPr/>
        </p:nvGrpSpPr>
        <p:grpSpPr>
          <a:xfrm>
            <a:off x="3842836" y="1993081"/>
            <a:ext cx="6916419" cy="2315210"/>
            <a:chOff x="3815445" y="140918"/>
            <a:chExt cx="3822655" cy="2315191"/>
          </a:xfrm>
        </p:grpSpPr>
        <p:grpSp>
          <p:nvGrpSpPr>
            <p:cNvPr id="24" name="Group 23">
              <a:extLst>
                <a:ext uri="{FF2B5EF4-FFF2-40B4-BE49-F238E27FC236}">
                  <a16:creationId xmlns:a16="http://schemas.microsoft.com/office/drawing/2014/main" xmlns="" id="{1539DEE3-0D31-4D4B-B17C-13F497CFC2B4}"/>
                </a:ext>
              </a:extLst>
            </p:cNvPr>
            <p:cNvGrpSpPr/>
            <p:nvPr/>
          </p:nvGrpSpPr>
          <p:grpSpPr>
            <a:xfrm>
              <a:off x="3815445" y="140918"/>
              <a:ext cx="3822655" cy="2315191"/>
              <a:chOff x="181619" y="1261924"/>
              <a:chExt cx="2109019" cy="2109019"/>
            </a:xfrm>
          </p:grpSpPr>
          <p:sp>
            <p:nvSpPr>
              <p:cNvPr id="29" name="Hexagon 28">
                <a:extLst>
                  <a:ext uri="{FF2B5EF4-FFF2-40B4-BE49-F238E27FC236}">
                    <a16:creationId xmlns:a16="http://schemas.microsoft.com/office/drawing/2014/main" xmlns="" id="{3EEDFF07-C64F-4FF0-923E-4B48D1B444BF}"/>
                  </a:ext>
                </a:extLst>
              </p:cNvPr>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xmlns="" id="{C84C34AA-C2BA-4DD7-9967-7C7586E86BEC}"/>
                  </a:ext>
                </a:extLst>
              </p:cNvPr>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3600" b="0"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ần thần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a:t>
                </a:r>
                <a:r>
                  <a:rPr lang="en-US" altLang="vi-VN" sz="2800" smtClean="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hỉ tâm trạng nhớ thương, lưu luyến, nghĩ ngợi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26" name="10">
              <a:extLst>
                <a:ext uri="{FF2B5EF4-FFF2-40B4-BE49-F238E27FC236}">
                  <a16:creationId xmlns:a16="http://schemas.microsoft.com/office/drawing/2014/main" xmlns="" id="{A116BEF2-535D-41B5-BB8D-B674141EBBC4}"/>
                </a:ext>
              </a:extLst>
            </p:cNvPr>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1462</Words>
  <Application>Microsoft Office PowerPoint</Application>
  <PresentationFormat>Widescreen</PresentationFormat>
  <Paragraphs>253</Paragraphs>
  <Slides>37</Slides>
  <Notes>14</Notes>
  <HiddenSlides>0</HiddenSlides>
  <MMClips>19</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37</vt:i4>
      </vt:variant>
    </vt:vector>
  </HeadingPairs>
  <TitlesOfParts>
    <vt:vector size="59" baseType="lpstr">
      <vt:lpstr>Microsoft YaHei</vt:lpstr>
      <vt:lpstr>黑体</vt:lpstr>
      <vt:lpstr>SimSun</vt:lpstr>
      <vt:lpstr>SimSun</vt:lpstr>
      <vt:lpstr>Arial</vt:lpstr>
      <vt:lpstr>Arial Rounded MT Bold</vt:lpstr>
      <vt:lpstr>Arial-Rounded</vt:lpstr>
      <vt:lpstr>Calibri</vt:lpstr>
      <vt:lpstr>Calibri Light</vt:lpstr>
      <vt:lpstr>Helvetica Neue</vt:lpstr>
      <vt:lpstr>HP001 4 hàng</vt:lpstr>
      <vt:lpstr>Times New Roman</vt:lpstr>
      <vt:lpstr>Verdana</vt:lpstr>
      <vt:lpstr>等线</vt:lpstr>
      <vt:lpstr>1_Office Theme</vt:lpstr>
      <vt:lpstr>2_Office Theme</vt:lpstr>
      <vt:lpstr>3_Office Theme</vt:lpstr>
      <vt:lpstr>2_Office 主题​​</vt:lpstr>
      <vt:lpstr>4_Office Theme</vt:lpstr>
      <vt:lpstr>5_Office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những từ ngữ chỉ thời gian trong bài</vt:lpstr>
      <vt:lpstr>PowerPoint Presentation</vt:lpstr>
      <vt:lpstr>PowerPoint Presentation</vt:lpstr>
      <vt:lpstr>PowerPoint Presentation</vt:lpstr>
      <vt:lpstr>PowerPoint Presentation</vt:lpstr>
      <vt:lpstr>b. Chọn iêt hoặc iêc thay vào ô vuông.</vt:lpstr>
      <vt:lpstr>PowerPoint Presentation</vt:lpstr>
      <vt:lpstr>PowerPoint Presentation</vt:lpstr>
      <vt:lpstr>PowerPoint Presentation</vt:lpstr>
      <vt:lpstr>1.Xếp các từ ngữ dưới đây vào nhóm thích hợp:</vt:lpstr>
      <vt:lpstr>2. Ghép từ ngữ chỉ sự vật với những từ ngữ chỉ đặc điểm ở bài tập số 1 để tạo thành 3 câu.</vt:lpstr>
      <vt:lpstr>3. Hỏi đáp về đặc điểm của các sự vật ngôi sao, dòng sông, nương lúa, bầu trời.</vt:lpstr>
      <vt:lpstr>PowerPoint Presentation</vt:lpstr>
      <vt:lpstr>PowerPoint Presentation</vt:lpstr>
      <vt:lpstr>2. Viết 3 – 5 câu kể về một sự việc đã chứng kiến hoặc tham gia ở nơi em sống.</vt:lpstr>
      <vt:lpstr>PowerPoint Presentation</vt:lpstr>
      <vt:lpstr>PowerPoint Presentation</vt:lpstr>
      <vt:lpstr>Tìm đọc một bài thơ, về vẻ đẹp thiên nhiên. Trao đổi với các bạn suy nghĩ của em về bài thơ.</vt:lpstr>
      <vt:lpstr>2.Viết vào nhật kí đọc sách một khổ thơ em thích.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HungPhat</cp:lastModifiedBy>
  <cp:revision>54</cp:revision>
  <dcterms:created xsi:type="dcterms:W3CDTF">2021-05-27T08:02:03Z</dcterms:created>
  <dcterms:modified xsi:type="dcterms:W3CDTF">2021-07-16T12:04:26Z</dcterms:modified>
</cp:coreProperties>
</file>