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77" r:id="rId8"/>
    <p:sldId id="278" r:id="rId9"/>
    <p:sldId id="262" r:id="rId10"/>
    <p:sldId id="264" r:id="rId11"/>
    <p:sldId id="265" r:id="rId12"/>
    <p:sldId id="267" r:id="rId13"/>
    <p:sldId id="268" r:id="rId14"/>
    <p:sldId id="269" r:id="rId15"/>
    <p:sldId id="270" r:id="rId16"/>
    <p:sldId id="271" r:id="rId17"/>
    <p:sldId id="279" r:id="rId18"/>
    <p:sldId id="273"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200" kern="1200">
        <a:solidFill>
          <a:schemeClr val="tx1"/>
        </a:solidFill>
        <a:latin typeface="Times New Roman" pitchFamily="18" charset="0"/>
        <a:ea typeface="+mn-ea"/>
        <a:cs typeface="Arial" charset="0"/>
      </a:defRPr>
    </a:lvl5pPr>
    <a:lvl6pPr marL="2286000" algn="l" defTabSz="914400" rtl="0" eaLnBrk="1" latinLnBrk="0" hangingPunct="1">
      <a:defRPr sz="3200" kern="1200">
        <a:solidFill>
          <a:schemeClr val="tx1"/>
        </a:solidFill>
        <a:latin typeface="Times New Roman" pitchFamily="18" charset="0"/>
        <a:ea typeface="+mn-ea"/>
        <a:cs typeface="Arial" charset="0"/>
      </a:defRPr>
    </a:lvl6pPr>
    <a:lvl7pPr marL="2743200" algn="l" defTabSz="914400" rtl="0" eaLnBrk="1" latinLnBrk="0" hangingPunct="1">
      <a:defRPr sz="3200" kern="1200">
        <a:solidFill>
          <a:schemeClr val="tx1"/>
        </a:solidFill>
        <a:latin typeface="Times New Roman" pitchFamily="18" charset="0"/>
        <a:ea typeface="+mn-ea"/>
        <a:cs typeface="Arial" charset="0"/>
      </a:defRPr>
    </a:lvl7pPr>
    <a:lvl8pPr marL="3200400" algn="l" defTabSz="914400" rtl="0" eaLnBrk="1" latinLnBrk="0" hangingPunct="1">
      <a:defRPr sz="3200" kern="1200">
        <a:solidFill>
          <a:schemeClr val="tx1"/>
        </a:solidFill>
        <a:latin typeface="Times New Roman" pitchFamily="18" charset="0"/>
        <a:ea typeface="+mn-ea"/>
        <a:cs typeface="Arial" charset="0"/>
      </a:defRPr>
    </a:lvl8pPr>
    <a:lvl9pPr marL="3657600" algn="l" defTabSz="914400" rtl="0" eaLnBrk="1" latinLnBrk="0" hangingPunct="1">
      <a:defRPr sz="3200"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g"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00"/>
    <a:srgbClr val="FF00FF"/>
    <a:srgbClr val="CC00FF"/>
    <a:srgbClr val="FF99CC"/>
    <a:srgbClr val="FF6699"/>
    <a:srgbClr val="FF7C80"/>
    <a:srgbClr val="9999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autoAdjust="0"/>
    <p:restoredTop sz="94660"/>
  </p:normalViewPr>
  <p:slideViewPr>
    <p:cSldViewPr>
      <p:cViewPr>
        <p:scale>
          <a:sx n="66" d="100"/>
          <a:sy n="66" d="100"/>
        </p:scale>
        <p:origin x="-5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01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10-07T21:27:14.191" idx="1">
    <p:pos x="5278" y="2143"/>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200">
                <a:latin typeface=".VnTime" pitchFamily="34" charset="0"/>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sz="1200">
                <a:latin typeface=".VnTime" pitchFamily="34" charset="0"/>
              </a:defRPr>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50000"/>
              </a:spcBef>
              <a:defRPr sz="1200">
                <a:latin typeface=".VnTime" pitchFamily="34" charset="0"/>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50000"/>
              </a:spcBef>
              <a:defRPr sz="1200">
                <a:latin typeface=".VnTime" pitchFamily="34" charset="0"/>
              </a:defRPr>
            </a:lvl1pPr>
          </a:lstStyle>
          <a:p>
            <a:pPr>
              <a:defRPr/>
            </a:pPr>
            <a:fld id="{D4626BB8-415B-4A0C-88C0-45DA5A6C87D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200">
                <a:latin typeface=".VnTime" pitchFamily="34" charset="0"/>
              </a:defRPr>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sz="1200">
                <a:latin typeface=".VnTime" pitchFamily="34" charset="0"/>
              </a:defRPr>
            </a:lvl1pPr>
          </a:lstStyle>
          <a:p>
            <a:pPr>
              <a:defRPr/>
            </a:pPr>
            <a:endParaRPr lang="en-US"/>
          </a:p>
        </p:txBody>
      </p:sp>
      <p:sp>
        <p:nvSpPr>
          <p:cNvPr id="2253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50000"/>
              </a:spcBef>
              <a:defRPr sz="1200">
                <a:latin typeface=".VnTime" pitchFamily="34" charset="0"/>
              </a:defRPr>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50000"/>
              </a:spcBef>
              <a:defRPr sz="1200">
                <a:latin typeface=".VnTime" pitchFamily="34" charset="0"/>
              </a:defRPr>
            </a:lvl1pPr>
          </a:lstStyle>
          <a:p>
            <a:pPr>
              <a:defRPr/>
            </a:pPr>
            <a:fld id="{75725828-7201-4DB7-B35A-8772A9D29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308D1E76-5496-4A3B-93BB-F2E811F197BE}" type="slidenum">
              <a:rPr lang="vi-VN"/>
              <a:pPr>
                <a:defRPr/>
              </a:pPr>
              <a:t>‹#›</a:t>
            </a:fld>
            <a:endParaRPr lang="vi-VN"/>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BD01A708-A629-4E9C-B0E6-43073978A7F3}" type="slidenum">
              <a:rPr lang="vi-VN"/>
              <a:pPr>
                <a:defRPr/>
              </a:pPr>
              <a:t>‹#›</a:t>
            </a:fld>
            <a:endParaRPr lang="vi-VN"/>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4695575E-2AB8-47AB-BD28-818F7B736A85}" type="slidenum">
              <a:rPr lang="vi-VN"/>
              <a:pPr>
                <a:defRPr/>
              </a:pPr>
              <a:t>‹#›</a:t>
            </a:fld>
            <a:endParaRPr lang="vi-VN"/>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D6CB66E2-426A-4097-ACA1-AD6E95942271}" type="slidenum">
              <a:rPr lang="vi-VN"/>
              <a:pPr>
                <a:defRPr/>
              </a:pPr>
              <a:t>‹#›</a:t>
            </a:fld>
            <a:endParaRPr lang="vi-VN"/>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7463FC95-0284-4FE2-981A-7F999E3D2B76}" type="slidenum">
              <a:rPr lang="vi-VN"/>
              <a:pPr>
                <a:defRPr/>
              </a:pPr>
              <a:t>‹#›</a:t>
            </a:fld>
            <a:endParaRPr lang="vi-VN"/>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45DFF4D6-1E6D-4C40-80D3-6676AC40F9EA}" type="slidenum">
              <a:rPr lang="vi-VN"/>
              <a:pPr>
                <a:defRPr/>
              </a:pPr>
              <a:t>‹#›</a:t>
            </a:fld>
            <a:endParaRPr lang="vi-VN"/>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DA62F8DA-7825-4B0B-8B7C-C91CBA42D74F}" type="slidenum">
              <a:rPr lang="vi-VN"/>
              <a:pPr>
                <a:defRPr/>
              </a:pPr>
              <a:t>‹#›</a:t>
            </a:fld>
            <a:endParaRPr lang="vi-VN"/>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E4567DE9-2184-4BFE-95FA-FDC42F48DA75}" type="slidenum">
              <a:rPr lang="vi-VN"/>
              <a:pPr>
                <a:defRPr/>
              </a:pPr>
              <a:t>‹#›</a:t>
            </a:fld>
            <a:endParaRPr lang="vi-VN"/>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29A9F8A4-1E92-40DD-BFB9-444E2F4DDF54}" type="slidenum">
              <a:rPr lang="vi-VN"/>
              <a:pPr>
                <a:defRPr/>
              </a:pPr>
              <a:t>‹#›</a:t>
            </a:fld>
            <a:endParaRPr lang="vi-VN"/>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0585521F-7DB4-4385-9855-025E87CD58F2}" type="slidenum">
              <a:rPr lang="vi-VN"/>
              <a:pPr>
                <a:defRPr/>
              </a:pPr>
              <a:t>‹#›</a:t>
            </a:fld>
            <a:endParaRPr lang="vi-VN"/>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086E7170-ED8C-48D1-8111-D2CB61FC698B}" type="slidenum">
              <a:rPr lang="vi-VN"/>
              <a:pPr>
                <a:defRPr/>
              </a:pPr>
              <a:t>‹#›</a:t>
            </a:fld>
            <a:endParaRPr lang="vi-VN"/>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vi-VN"/>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vi-VN"/>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91DA713-38A7-4842-BC23-EB4A1E274D52}"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wheel spokes="8"/>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Cay thong"/>
          <p:cNvPicPr>
            <a:picLocks noChangeAspect="1" noChangeArrowheads="1" noCrop="1"/>
          </p:cNvPicPr>
          <p:nvPr/>
        </p:nvPicPr>
        <p:blipFill>
          <a:blip r:embed="rId2"/>
          <a:srcRect/>
          <a:stretch>
            <a:fillRect/>
          </a:stretch>
        </p:blipFill>
        <p:spPr bwMode="auto">
          <a:xfrm>
            <a:off x="0" y="4076700"/>
            <a:ext cx="2362200" cy="2781300"/>
          </a:xfrm>
          <a:prstGeom prst="rect">
            <a:avLst/>
          </a:prstGeom>
          <a:noFill/>
          <a:ln w="9525">
            <a:noFill/>
            <a:miter lim="800000"/>
            <a:headEnd/>
            <a:tailEnd/>
          </a:ln>
        </p:spPr>
      </p:pic>
      <p:pic>
        <p:nvPicPr>
          <p:cNvPr id="2051" name="Picture 2" descr="305575"/>
          <p:cNvPicPr>
            <a:picLocks noChangeAspect="1" noChangeArrowheads="1" noCrop="1"/>
          </p:cNvPicPr>
          <p:nvPr/>
        </p:nvPicPr>
        <p:blipFill>
          <a:blip r:embed="rId3"/>
          <a:srcRect/>
          <a:stretch>
            <a:fillRect/>
          </a:stretch>
        </p:blipFill>
        <p:spPr bwMode="auto">
          <a:xfrm>
            <a:off x="457200" y="0"/>
            <a:ext cx="9144000" cy="6858000"/>
          </a:xfrm>
          <a:prstGeom prst="rect">
            <a:avLst/>
          </a:prstGeom>
          <a:noFill/>
          <a:ln w="9525">
            <a:noFill/>
            <a:miter lim="800000"/>
            <a:headEnd/>
            <a:tailEnd/>
          </a:ln>
        </p:spPr>
      </p:pic>
      <p:pic>
        <p:nvPicPr>
          <p:cNvPr id="2052" name="Picture 5" descr="Cay thong"/>
          <p:cNvPicPr>
            <a:picLocks noChangeAspect="1" noChangeArrowheads="1" noCrop="1"/>
          </p:cNvPicPr>
          <p:nvPr/>
        </p:nvPicPr>
        <p:blipFill>
          <a:blip r:embed="rId2"/>
          <a:srcRect/>
          <a:stretch>
            <a:fillRect/>
          </a:stretch>
        </p:blipFill>
        <p:spPr bwMode="auto">
          <a:xfrm>
            <a:off x="8001000" y="5486400"/>
            <a:ext cx="1143000" cy="1371600"/>
          </a:xfrm>
          <a:prstGeom prst="rect">
            <a:avLst/>
          </a:prstGeom>
          <a:noFill/>
          <a:ln w="9525">
            <a:noFill/>
            <a:miter lim="800000"/>
            <a:headEnd/>
            <a:tailEnd/>
          </a:ln>
        </p:spPr>
      </p:pic>
      <p:pic>
        <p:nvPicPr>
          <p:cNvPr id="2053" name="Picture 15" descr="73F7F4B54C444E3EA61C054A11BBF178"/>
          <p:cNvPicPr>
            <a:picLocks noChangeAspect="1" noChangeArrowheads="1" noCrop="1"/>
          </p:cNvPicPr>
          <p:nvPr/>
        </p:nvPicPr>
        <p:blipFill>
          <a:blip r:embed="rId4"/>
          <a:srcRect/>
          <a:stretch>
            <a:fillRect/>
          </a:stretch>
        </p:blipFill>
        <p:spPr bwMode="auto">
          <a:xfrm>
            <a:off x="8001000" y="0"/>
            <a:ext cx="1143000" cy="2971800"/>
          </a:xfrm>
          <a:prstGeom prst="rect">
            <a:avLst/>
          </a:prstGeom>
          <a:noFill/>
          <a:ln w="9525">
            <a:noFill/>
            <a:miter lim="800000"/>
            <a:headEnd/>
            <a:tailEnd/>
          </a:ln>
        </p:spPr>
      </p:pic>
      <p:pic>
        <p:nvPicPr>
          <p:cNvPr id="2054" name="Picture 9" descr="C:\Users\Giang\Desktop\HKII\Giáo án lớp2\Anhdong\DNA-01-june.gif"/>
          <p:cNvPicPr>
            <a:picLocks noChangeAspect="1" noChangeArrowheads="1" noCrop="1"/>
          </p:cNvPicPr>
          <p:nvPr/>
        </p:nvPicPr>
        <p:blipFill>
          <a:blip r:embed="rId5"/>
          <a:srcRect/>
          <a:stretch>
            <a:fillRect/>
          </a:stretch>
        </p:blipFill>
        <p:spPr bwMode="auto">
          <a:xfrm>
            <a:off x="0" y="1676400"/>
            <a:ext cx="381000" cy="1828800"/>
          </a:xfrm>
          <a:prstGeom prst="rect">
            <a:avLst/>
          </a:prstGeom>
          <a:noFill/>
          <a:ln w="9525">
            <a:noFill/>
            <a:miter lim="800000"/>
            <a:headEnd/>
            <a:tailEnd/>
          </a:ln>
        </p:spPr>
      </p:pic>
      <p:pic>
        <p:nvPicPr>
          <p:cNvPr id="2055" name="Picture 10" descr="C:\Users\Giang\Desktop\HKII\Giáo án lớp2\Anhdong\j0236249.gif"/>
          <p:cNvPicPr>
            <a:picLocks noChangeAspect="1" noChangeArrowheads="1" noCrop="1"/>
          </p:cNvPicPr>
          <p:nvPr/>
        </p:nvPicPr>
        <p:blipFill>
          <a:blip r:embed="rId6"/>
          <a:srcRect/>
          <a:stretch>
            <a:fillRect/>
          </a:stretch>
        </p:blipFill>
        <p:spPr bwMode="auto">
          <a:xfrm>
            <a:off x="1528763" y="304800"/>
            <a:ext cx="1519237" cy="838200"/>
          </a:xfrm>
          <a:prstGeom prst="rect">
            <a:avLst/>
          </a:prstGeom>
          <a:noFill/>
          <a:ln w="9525">
            <a:noFill/>
            <a:miter lim="800000"/>
            <a:headEnd/>
            <a:tailEnd/>
          </a:ln>
        </p:spPr>
      </p:pic>
      <p:pic>
        <p:nvPicPr>
          <p:cNvPr id="2056" name="Picture 9" descr="C:\Users\Giang\Desktop\HKII\Giáo án lớp2\Anhdong\DNA-01-june.gif"/>
          <p:cNvPicPr>
            <a:picLocks noChangeAspect="1" noChangeArrowheads="1" noCrop="1"/>
          </p:cNvPicPr>
          <p:nvPr/>
        </p:nvPicPr>
        <p:blipFill>
          <a:blip r:embed="rId5"/>
          <a:srcRect/>
          <a:stretch>
            <a:fillRect/>
          </a:stretch>
        </p:blipFill>
        <p:spPr bwMode="auto">
          <a:xfrm>
            <a:off x="0" y="3352800"/>
            <a:ext cx="381000" cy="1828800"/>
          </a:xfrm>
          <a:prstGeom prst="rect">
            <a:avLst/>
          </a:prstGeom>
          <a:noFill/>
          <a:ln w="9525">
            <a:noFill/>
            <a:miter lim="800000"/>
            <a:headEnd/>
            <a:tailEnd/>
          </a:ln>
        </p:spPr>
      </p:pic>
      <p:pic>
        <p:nvPicPr>
          <p:cNvPr id="2057" name="Picture 9" descr="C:\Users\Giang\Desktop\HKII\Giáo án lớp2\Anhdong\DNA-01-june.gif"/>
          <p:cNvPicPr>
            <a:picLocks noChangeAspect="1" noChangeArrowheads="1" noCrop="1"/>
          </p:cNvPicPr>
          <p:nvPr/>
        </p:nvPicPr>
        <p:blipFill>
          <a:blip r:embed="rId5"/>
          <a:srcRect/>
          <a:stretch>
            <a:fillRect/>
          </a:stretch>
        </p:blipFill>
        <p:spPr bwMode="auto">
          <a:xfrm>
            <a:off x="0" y="5029200"/>
            <a:ext cx="381000" cy="1828800"/>
          </a:xfrm>
          <a:prstGeom prst="rect">
            <a:avLst/>
          </a:prstGeom>
          <a:noFill/>
          <a:ln w="9525">
            <a:noFill/>
            <a:miter lim="800000"/>
            <a:headEnd/>
            <a:tailEnd/>
          </a:ln>
        </p:spPr>
      </p:pic>
      <p:pic>
        <p:nvPicPr>
          <p:cNvPr id="2058" name="Picture 9" descr="C:\Users\Giang\Desktop\HKII\Giáo án lớp2\Anhdong\DNA-01-june.gif"/>
          <p:cNvPicPr>
            <a:picLocks noChangeAspect="1" noChangeArrowheads="1" noCrop="1"/>
          </p:cNvPicPr>
          <p:nvPr/>
        </p:nvPicPr>
        <p:blipFill>
          <a:blip r:embed="rId5"/>
          <a:srcRect/>
          <a:stretch>
            <a:fillRect/>
          </a:stretch>
        </p:blipFill>
        <p:spPr bwMode="auto">
          <a:xfrm>
            <a:off x="0" y="0"/>
            <a:ext cx="381000" cy="1828800"/>
          </a:xfrm>
          <a:prstGeom prst="rect">
            <a:avLst/>
          </a:prstGeom>
          <a:noFill/>
          <a:ln w="9525">
            <a:noFill/>
            <a:miter lim="800000"/>
            <a:headEnd/>
            <a:tailEnd/>
          </a:ln>
        </p:spPr>
      </p:pic>
      <p:pic>
        <p:nvPicPr>
          <p:cNvPr id="2059" name="Picture 8" descr="C:\Users\Giang\Desktop\HKII\Giáo án lớp2\Anhdong\j0236316.gif"/>
          <p:cNvPicPr>
            <a:picLocks noChangeAspect="1" noChangeArrowheads="1" noCrop="1"/>
          </p:cNvPicPr>
          <p:nvPr/>
        </p:nvPicPr>
        <p:blipFill>
          <a:blip r:embed="rId7"/>
          <a:srcRect/>
          <a:stretch>
            <a:fillRect/>
          </a:stretch>
        </p:blipFill>
        <p:spPr bwMode="auto">
          <a:xfrm>
            <a:off x="5486400" y="0"/>
            <a:ext cx="2057400" cy="914400"/>
          </a:xfrm>
          <a:prstGeom prst="rect">
            <a:avLst/>
          </a:prstGeom>
          <a:noFill/>
          <a:ln w="9525">
            <a:noFill/>
            <a:miter lim="800000"/>
            <a:headEnd/>
            <a:tailEnd/>
          </a:ln>
        </p:spPr>
      </p:pic>
      <p:sp>
        <p:nvSpPr>
          <p:cNvPr id="15" name="Text Box 4"/>
          <p:cNvSpPr txBox="1">
            <a:spLocks noChangeArrowheads="1"/>
          </p:cNvSpPr>
          <p:nvPr/>
        </p:nvSpPr>
        <p:spPr bwMode="auto">
          <a:xfrm>
            <a:off x="2590800" y="2362200"/>
            <a:ext cx="3886200" cy="1649413"/>
          </a:xfrm>
          <a:prstGeom prst="rect">
            <a:avLst/>
          </a:prstGeom>
          <a:noFill/>
          <a:ln w="9525">
            <a:noFill/>
            <a:miter lim="800000"/>
            <a:headEnd/>
            <a:tailEnd/>
          </a:ln>
        </p:spPr>
        <p:txBody>
          <a:bodyPr>
            <a:spAutoFit/>
          </a:bodyPr>
          <a:lstStyle/>
          <a:p>
            <a:pPr algn="ctr" eaLnBrk="0" hangingPunct="0">
              <a:lnSpc>
                <a:spcPct val="115000"/>
              </a:lnSpc>
            </a:pPr>
            <a:r>
              <a:rPr lang="en-US" sz="4400" b="1" u="sng">
                <a:solidFill>
                  <a:srgbClr val="6600FF"/>
                </a:solidFill>
                <a:cs typeface="Times New Roman" pitchFamily="18" charset="0"/>
                <a:sym typeface="Wingdings 2" pitchFamily="18" charset="2"/>
              </a:rPr>
              <a:t>Môn</a:t>
            </a:r>
            <a:r>
              <a:rPr lang="en-US" sz="4400" b="1">
                <a:solidFill>
                  <a:srgbClr val="6600FF"/>
                </a:solidFill>
                <a:cs typeface="Times New Roman" pitchFamily="18" charset="0"/>
                <a:sym typeface="Wingdings 2" pitchFamily="18" charset="2"/>
              </a:rPr>
              <a:t>:  </a:t>
            </a:r>
            <a:r>
              <a:rPr lang="en-US" sz="4400" b="1" u="sng">
                <a:solidFill>
                  <a:srgbClr val="6600FF"/>
                </a:solidFill>
                <a:cs typeface="Times New Roman" pitchFamily="18" charset="0"/>
                <a:sym typeface="Wingdings 2" pitchFamily="18" charset="2"/>
              </a:rPr>
              <a:t>Địa lí</a:t>
            </a:r>
            <a:r>
              <a:rPr lang="en-US" sz="4400">
                <a:solidFill>
                  <a:srgbClr val="6600FF"/>
                </a:solidFill>
                <a:cs typeface="Times New Roman" pitchFamily="18" charset="0"/>
                <a:sym typeface="Wingdings 2" pitchFamily="18" charset="2"/>
              </a:rPr>
              <a:t> </a:t>
            </a:r>
            <a:endParaRPr lang="en-US" sz="4400" u="sng">
              <a:solidFill>
                <a:srgbClr val="6600FF"/>
              </a:solidFill>
              <a:latin typeface="Arial" charset="0"/>
              <a:sym typeface="Wingdings 2" pitchFamily="18" charset="2"/>
            </a:endParaRPr>
          </a:p>
          <a:p>
            <a:pPr algn="ctr" eaLnBrk="0" hangingPunct="0">
              <a:lnSpc>
                <a:spcPct val="115000"/>
              </a:lnSpc>
            </a:pPr>
            <a:r>
              <a:rPr lang="en-US" sz="4400" b="1">
                <a:solidFill>
                  <a:srgbClr val="6600FF"/>
                </a:solidFill>
                <a:cs typeface="Times New Roman" pitchFamily="18" charset="0"/>
                <a:sym typeface="Wingdings 2" pitchFamily="18" charset="2"/>
              </a:rPr>
              <a:t>Lớp: 4</a:t>
            </a:r>
          </a:p>
        </p:txBody>
      </p:sp>
      <p:sp>
        <p:nvSpPr>
          <p:cNvPr id="16" name="Text Box 5"/>
          <p:cNvSpPr txBox="1">
            <a:spLocks noChangeArrowheads="1"/>
          </p:cNvSpPr>
          <p:nvPr/>
        </p:nvSpPr>
        <p:spPr bwMode="auto">
          <a:xfrm>
            <a:off x="838200" y="4038600"/>
            <a:ext cx="8305800" cy="1311275"/>
          </a:xfrm>
          <a:prstGeom prst="rect">
            <a:avLst/>
          </a:prstGeom>
          <a:noFill/>
          <a:ln w="9525">
            <a:noFill/>
            <a:miter lim="800000"/>
            <a:headEnd/>
            <a:tailEnd/>
          </a:ln>
        </p:spPr>
        <p:txBody>
          <a:bodyPr>
            <a:spAutoFit/>
          </a:bodyPr>
          <a:lstStyle/>
          <a:p>
            <a:pPr algn="ctr" eaLnBrk="0" hangingPunct="0">
              <a:spcBef>
                <a:spcPct val="50000"/>
              </a:spcBef>
            </a:pPr>
            <a:r>
              <a:rPr lang="en-US" u="sng">
                <a:solidFill>
                  <a:srgbClr val="000000"/>
                </a:solidFill>
                <a:latin typeface="Arial" charset="0"/>
                <a:cs typeface="Times New Roman" pitchFamily="18" charset="0"/>
              </a:rPr>
              <a:t>Bài7</a:t>
            </a:r>
            <a:r>
              <a:rPr lang="en-US">
                <a:solidFill>
                  <a:srgbClr val="000000"/>
                </a:solidFill>
                <a:latin typeface="Arial" charset="0"/>
                <a:cs typeface="Times New Roman" pitchFamily="18" charset="0"/>
              </a:rPr>
              <a:t>: Hoạt động sản xuất của người dân ở</a:t>
            </a:r>
          </a:p>
          <a:p>
            <a:pPr algn="ctr" eaLnBrk="0" hangingPunct="0">
              <a:spcBef>
                <a:spcPct val="50000"/>
              </a:spcBef>
            </a:pPr>
            <a:r>
              <a:rPr lang="en-US">
                <a:solidFill>
                  <a:srgbClr val="000000"/>
                </a:solidFill>
                <a:latin typeface="Arial" charset="0"/>
                <a:cs typeface="Times New Roman" pitchFamily="18" charset="0"/>
              </a:rPr>
              <a:t> Tây Nguyên</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y5cafe_info-Coffee_field"/>
          <p:cNvPicPr>
            <a:picLocks noChangeAspect="1" noChangeArrowheads="1"/>
          </p:cNvPicPr>
          <p:nvPr/>
        </p:nvPicPr>
        <p:blipFill>
          <a:blip r:embed="rId2"/>
          <a:srcRect/>
          <a:stretch>
            <a:fillRect/>
          </a:stretch>
        </p:blipFill>
        <p:spPr bwMode="auto">
          <a:xfrm>
            <a:off x="0" y="0"/>
            <a:ext cx="4572000" cy="6858000"/>
          </a:xfrm>
          <a:prstGeom prst="rect">
            <a:avLst/>
          </a:prstGeom>
          <a:noFill/>
          <a:ln w="9525">
            <a:noFill/>
            <a:miter lim="800000"/>
            <a:headEnd/>
            <a:tailEnd/>
          </a:ln>
        </p:spPr>
      </p:pic>
      <p:pic>
        <p:nvPicPr>
          <p:cNvPr id="11267" name="Picture 13" descr="caphe"/>
          <p:cNvPicPr>
            <a:picLocks noChangeAspect="1" noChangeArrowheads="1"/>
          </p:cNvPicPr>
          <p:nvPr/>
        </p:nvPicPr>
        <p:blipFill>
          <a:blip r:embed="rId3"/>
          <a:srcRect/>
          <a:stretch>
            <a:fillRect/>
          </a:stretch>
        </p:blipFill>
        <p:spPr bwMode="auto">
          <a:xfrm>
            <a:off x="4572000" y="0"/>
            <a:ext cx="4572000" cy="6858000"/>
          </a:xfrm>
          <a:prstGeom prst="rect">
            <a:avLst/>
          </a:prstGeom>
          <a:noFill/>
          <a:ln w="9525">
            <a:noFill/>
            <a:miter lim="800000"/>
            <a:headEnd/>
            <a:tailEnd/>
          </a:ln>
        </p:spPr>
      </p:pic>
      <p:sp>
        <p:nvSpPr>
          <p:cNvPr id="14" name="Text Box 43"/>
          <p:cNvSpPr txBox="1">
            <a:spLocks noChangeArrowheads="1"/>
          </p:cNvSpPr>
          <p:nvPr/>
        </p:nvSpPr>
        <p:spPr bwMode="auto">
          <a:xfrm>
            <a:off x="533400" y="0"/>
            <a:ext cx="8229600" cy="579438"/>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spcBef>
                <a:spcPct val="20000"/>
              </a:spcBef>
              <a:defRPr/>
            </a:pPr>
            <a:r>
              <a:rPr lang="en-US" sz="2800">
                <a:solidFill>
                  <a:srgbClr val="000000"/>
                </a:solidFill>
                <a:latin typeface="Arial"/>
                <a:cs typeface="Times New Roman" pitchFamily="18" charset="0"/>
              </a:rPr>
              <a:t>      </a:t>
            </a:r>
            <a:r>
              <a:rPr lang="en-US">
                <a:solidFill>
                  <a:srgbClr val="000000"/>
                </a:solidFill>
                <a:latin typeface="Arial"/>
                <a:cs typeface="Times New Roman" pitchFamily="18" charset="0"/>
              </a:rPr>
              <a:t> </a:t>
            </a:r>
            <a:endParaRPr lang="en-US" b="1" u="sng">
              <a:solidFill>
                <a:srgbClr val="000000"/>
              </a:solidFill>
              <a:latin typeface="Arial"/>
            </a:endParaRPr>
          </a:p>
        </p:txBody>
      </p:sp>
      <p:sp>
        <p:nvSpPr>
          <p:cNvPr id="11269" name="Rectangle 14"/>
          <p:cNvSpPr>
            <a:spLocks noChangeArrowheads="1"/>
          </p:cNvSpPr>
          <p:nvPr/>
        </p:nvSpPr>
        <p:spPr bwMode="auto">
          <a:xfrm>
            <a:off x="533400" y="1066800"/>
            <a:ext cx="7848600" cy="579438"/>
          </a:xfrm>
          <a:prstGeom prst="rect">
            <a:avLst/>
          </a:prstGeom>
          <a:noFill/>
          <a:ln w="9525">
            <a:noFill/>
            <a:miter lim="800000"/>
            <a:headEnd/>
            <a:tailEnd/>
          </a:ln>
        </p:spPr>
        <p:txBody>
          <a:bodyPr>
            <a:spAutoFit/>
          </a:bodyPr>
          <a:lstStyle/>
          <a:p>
            <a:pPr>
              <a:spcBef>
                <a:spcPct val="20000"/>
              </a:spcBef>
            </a:pPr>
            <a:r>
              <a:rPr lang="en-US">
                <a:latin typeface="Arial" charset="0"/>
                <a:cs typeface="Times New Roman" pitchFamily="18" charset="0"/>
              </a:rPr>
              <a:t>  </a:t>
            </a:r>
            <a:r>
              <a:rPr lang="en-US" u="sng">
                <a:latin typeface="Arial" charset="0"/>
                <a:cs typeface="Times New Roman" pitchFamily="18" charset="0"/>
              </a:rPr>
              <a:t> </a:t>
            </a:r>
            <a:endParaRPr lang="en-US">
              <a:solidFill>
                <a:srgbClr val="FF0000"/>
              </a:solidFill>
              <a:latin typeface="Arial" charset="0"/>
            </a:endParaRPr>
          </a:p>
        </p:txBody>
      </p:sp>
      <p:sp>
        <p:nvSpPr>
          <p:cNvPr id="11270" name="Rectangle 15"/>
          <p:cNvSpPr>
            <a:spLocks noChangeArrowheads="1"/>
          </p:cNvSpPr>
          <p:nvPr/>
        </p:nvSpPr>
        <p:spPr bwMode="auto">
          <a:xfrm>
            <a:off x="0" y="2209800"/>
            <a:ext cx="9144000" cy="579438"/>
          </a:xfrm>
          <a:prstGeom prst="rect">
            <a:avLst/>
          </a:prstGeom>
          <a:noFill/>
          <a:ln w="9525">
            <a:noFill/>
            <a:miter lim="800000"/>
            <a:headEnd/>
            <a:tailEnd/>
          </a:ln>
        </p:spPr>
        <p:txBody>
          <a:bodyPr>
            <a:spAutoFit/>
          </a:bodyPr>
          <a:lstStyle/>
          <a:p>
            <a:pPr>
              <a:spcBef>
                <a:spcPct val="20000"/>
              </a:spcBef>
            </a:pPr>
            <a:r>
              <a:rPr lang="en-US">
                <a:latin typeface="Arial" charset="0"/>
                <a:cs typeface="Times New Roman" pitchFamily="18" charset="0"/>
              </a:rPr>
              <a:t>  </a:t>
            </a:r>
            <a:endParaRPr lang="en-US">
              <a:latin typeface="Arial" charset="0"/>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6954"/>
          <p:cNvPicPr>
            <a:picLocks noChangeAspect="1" noChangeArrowheads="1"/>
          </p:cNvPicPr>
          <p:nvPr/>
        </p:nvPicPr>
        <p:blipFill>
          <a:blip r:embed="rId2"/>
          <a:srcRect/>
          <a:stretch>
            <a:fillRect/>
          </a:stretch>
        </p:blipFill>
        <p:spPr bwMode="auto">
          <a:xfrm>
            <a:off x="609600" y="1143000"/>
            <a:ext cx="2146300" cy="2209800"/>
          </a:xfrm>
          <a:prstGeom prst="rect">
            <a:avLst/>
          </a:prstGeom>
          <a:noFill/>
          <a:ln w="9525">
            <a:noFill/>
            <a:miter lim="800000"/>
            <a:headEnd/>
            <a:tailEnd/>
          </a:ln>
        </p:spPr>
      </p:pic>
      <p:pic>
        <p:nvPicPr>
          <p:cNvPr id="12291" name="Picture 6" descr="dakmecoffee6"/>
          <p:cNvPicPr>
            <a:picLocks noChangeAspect="1" noChangeArrowheads="1"/>
          </p:cNvPicPr>
          <p:nvPr/>
        </p:nvPicPr>
        <p:blipFill>
          <a:blip r:embed="rId3"/>
          <a:srcRect/>
          <a:stretch>
            <a:fillRect/>
          </a:stretch>
        </p:blipFill>
        <p:spPr bwMode="auto">
          <a:xfrm>
            <a:off x="533400" y="4048125"/>
            <a:ext cx="1981200" cy="2590800"/>
          </a:xfrm>
          <a:prstGeom prst="rect">
            <a:avLst/>
          </a:prstGeom>
          <a:noFill/>
          <a:ln w="9525">
            <a:noFill/>
            <a:miter lim="800000"/>
            <a:headEnd/>
            <a:tailEnd/>
          </a:ln>
        </p:spPr>
      </p:pic>
      <p:pic>
        <p:nvPicPr>
          <p:cNvPr id="12292" name="Picture 8" descr="NLD_15201897"/>
          <p:cNvPicPr>
            <a:picLocks noChangeAspect="1" noChangeArrowheads="1"/>
          </p:cNvPicPr>
          <p:nvPr/>
        </p:nvPicPr>
        <p:blipFill>
          <a:blip r:embed="rId4"/>
          <a:srcRect/>
          <a:stretch>
            <a:fillRect/>
          </a:stretch>
        </p:blipFill>
        <p:spPr bwMode="auto">
          <a:xfrm>
            <a:off x="3810000" y="1076325"/>
            <a:ext cx="3810000" cy="2362200"/>
          </a:xfrm>
          <a:prstGeom prst="rect">
            <a:avLst/>
          </a:prstGeom>
          <a:noFill/>
          <a:ln w="9525">
            <a:noFill/>
            <a:miter lim="800000"/>
            <a:headEnd/>
            <a:tailEnd/>
          </a:ln>
        </p:spPr>
      </p:pic>
      <p:pic>
        <p:nvPicPr>
          <p:cNvPr id="12293" name="Picture 9" descr="thumb_1_554_1243832540"/>
          <p:cNvPicPr>
            <a:picLocks noChangeAspect="1" noChangeArrowheads="1"/>
          </p:cNvPicPr>
          <p:nvPr/>
        </p:nvPicPr>
        <p:blipFill>
          <a:blip r:embed="rId5"/>
          <a:srcRect/>
          <a:stretch>
            <a:fillRect/>
          </a:stretch>
        </p:blipFill>
        <p:spPr bwMode="auto">
          <a:xfrm>
            <a:off x="3200400" y="3590925"/>
            <a:ext cx="3810000" cy="3267075"/>
          </a:xfrm>
          <a:prstGeom prst="rect">
            <a:avLst/>
          </a:prstGeom>
          <a:noFill/>
          <a:ln w="9525">
            <a:noFill/>
            <a:miter lim="800000"/>
            <a:headEnd/>
            <a:tailEnd/>
          </a:ln>
        </p:spPr>
      </p:pic>
      <p:sp>
        <p:nvSpPr>
          <p:cNvPr id="12294" name="Rectangle 8"/>
          <p:cNvSpPr>
            <a:spLocks noChangeArrowheads="1"/>
          </p:cNvSpPr>
          <p:nvPr/>
        </p:nvSpPr>
        <p:spPr bwMode="auto">
          <a:xfrm>
            <a:off x="533400" y="228600"/>
            <a:ext cx="7361238" cy="579438"/>
          </a:xfrm>
          <a:prstGeom prst="rect">
            <a:avLst/>
          </a:prstGeom>
          <a:noFill/>
          <a:ln w="9525">
            <a:noFill/>
            <a:miter lim="800000"/>
            <a:headEnd/>
            <a:tailEnd/>
          </a:ln>
        </p:spPr>
        <p:txBody>
          <a:bodyPr>
            <a:spAutoFit/>
          </a:bodyPr>
          <a:lstStyle/>
          <a:p>
            <a:r>
              <a:rPr lang="en-US">
                <a:latin typeface="Arial" charset="0"/>
                <a:cs typeface="Times New Roman" pitchFamily="18" charset="0"/>
              </a:rPr>
              <a:t>* Một số sản phẩm của cà phê  </a:t>
            </a:r>
            <a:endParaRPr lang="en-US">
              <a:latin typeface="Arial" charset="0"/>
            </a:endParaRPr>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6019800" y="457200"/>
            <a:ext cx="2743200" cy="3446463"/>
          </a:xfrm>
          <a:prstGeom prst="rect">
            <a:avLst/>
          </a:prstGeom>
          <a:noFill/>
          <a:ln w="9525">
            <a:noFill/>
            <a:miter lim="800000"/>
            <a:headEnd/>
            <a:tailEnd/>
          </a:ln>
        </p:spPr>
        <p:txBody>
          <a:bodyPr>
            <a:spAutoFit/>
          </a:bodyPr>
          <a:lstStyle/>
          <a:p>
            <a:endParaRPr lang="en-US" sz="2800">
              <a:latin typeface="Arial" charset="0"/>
              <a:cs typeface="Times New Roman" pitchFamily="18" charset="0"/>
            </a:endParaRPr>
          </a:p>
          <a:p>
            <a:pPr>
              <a:buFontTx/>
              <a:buChar char="-"/>
            </a:pPr>
            <a:r>
              <a:rPr lang="en-US" sz="2800">
                <a:latin typeface="Arial" charset="0"/>
                <a:cs typeface="Times New Roman" pitchFamily="18" charset="0"/>
              </a:rPr>
              <a:t> Quan sát hình 1, kể tên những vật nuôi                                                       chính ở Tây Nguyên</a:t>
            </a:r>
          </a:p>
          <a:p>
            <a:endParaRPr lang="en-US" sz="1600">
              <a:solidFill>
                <a:srgbClr val="FF00FF"/>
              </a:solidFill>
              <a:latin typeface="Arial" charset="0"/>
            </a:endParaRPr>
          </a:p>
          <a:p>
            <a:pPr>
              <a:buFontTx/>
              <a:buChar char="-"/>
            </a:pPr>
            <a:endParaRPr lang="en-US" sz="2800">
              <a:latin typeface="Arial" charset="0"/>
              <a:cs typeface="Times New Roman" pitchFamily="18" charset="0"/>
            </a:endParaRPr>
          </a:p>
        </p:txBody>
      </p:sp>
      <p:sp>
        <p:nvSpPr>
          <p:cNvPr id="13315" name="Rectangle 14"/>
          <p:cNvSpPr>
            <a:spLocks noChangeArrowheads="1"/>
          </p:cNvSpPr>
          <p:nvPr/>
        </p:nvSpPr>
        <p:spPr bwMode="auto">
          <a:xfrm>
            <a:off x="0" y="0"/>
            <a:ext cx="6705600" cy="523875"/>
          </a:xfrm>
          <a:prstGeom prst="rect">
            <a:avLst/>
          </a:prstGeom>
          <a:noFill/>
          <a:ln w="9525">
            <a:noFill/>
            <a:miter lim="800000"/>
            <a:headEnd/>
            <a:tailEnd/>
          </a:ln>
        </p:spPr>
        <p:txBody>
          <a:bodyPr>
            <a:spAutoFit/>
          </a:bodyPr>
          <a:lstStyle/>
          <a:p>
            <a:r>
              <a:rPr lang="en-US" sz="2800">
                <a:solidFill>
                  <a:srgbClr val="FF0000"/>
                </a:solidFill>
                <a:latin typeface="Arial" charset="0"/>
                <a:cs typeface="Times New Roman" pitchFamily="18" charset="0"/>
              </a:rPr>
              <a:t>2. Chăn nuôi trên đồng cỏ</a:t>
            </a:r>
          </a:p>
        </p:txBody>
      </p:sp>
      <p:pic>
        <p:nvPicPr>
          <p:cNvPr id="13316" name="Picture 7"/>
          <p:cNvPicPr>
            <a:picLocks noChangeAspect="1" noChangeArrowheads="1"/>
          </p:cNvPicPr>
          <p:nvPr/>
        </p:nvPicPr>
        <p:blipFill>
          <a:blip r:embed="rId2"/>
          <a:srcRect/>
          <a:stretch>
            <a:fillRect/>
          </a:stretch>
        </p:blipFill>
        <p:spPr bwMode="auto">
          <a:xfrm>
            <a:off x="7010400" y="6096000"/>
            <a:ext cx="2133600" cy="762000"/>
          </a:xfrm>
          <a:prstGeom prst="rect">
            <a:avLst/>
          </a:prstGeom>
          <a:noFill/>
          <a:ln w="9525">
            <a:noFill/>
            <a:miter lim="800000"/>
            <a:headEnd/>
            <a:tailEnd/>
          </a:ln>
        </p:spPr>
      </p:pic>
      <p:pic>
        <p:nvPicPr>
          <p:cNvPr id="6" name="Picture 4" descr="Page 087"/>
          <p:cNvPicPr>
            <a:picLocks noGrp="1" noChangeAspect="1" noChangeArrowheads="1"/>
          </p:cNvPicPr>
          <p:nvPr>
            <p:ph sz="quarter" idx="1"/>
          </p:nvPr>
        </p:nvPicPr>
        <p:blipFill>
          <a:blip r:embed="rId3"/>
          <a:srcRect/>
          <a:stretch>
            <a:fillRect/>
          </a:stretch>
        </p:blipFill>
        <p:spPr>
          <a:xfrm>
            <a:off x="152400" y="533400"/>
            <a:ext cx="5867400" cy="6324600"/>
          </a:xfrm>
        </p:spPr>
      </p:pic>
      <p:sp>
        <p:nvSpPr>
          <p:cNvPr id="7" name="Oval 6"/>
          <p:cNvSpPr/>
          <p:nvPr/>
        </p:nvSpPr>
        <p:spPr>
          <a:xfrm>
            <a:off x="6553200" y="0"/>
            <a:ext cx="2590800" cy="10668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800" dirty="0" err="1">
                <a:cs typeface="Times New Roman" pitchFamily="18" charset="0"/>
              </a:rPr>
              <a:t>Nhóm</a:t>
            </a:r>
            <a:r>
              <a:rPr lang="en-US" sz="2800" dirty="0">
                <a:cs typeface="Times New Roman" pitchFamily="18" charset="0"/>
              </a:rPr>
              <a:t> </a:t>
            </a:r>
            <a:r>
              <a:rPr lang="en-US" sz="2800" dirty="0" err="1">
                <a:cs typeface="Times New Roman" pitchFamily="18" charset="0"/>
              </a:rPr>
              <a:t>đôi</a:t>
            </a:r>
            <a:r>
              <a:rPr lang="en-US" sz="2800" dirty="0">
                <a:cs typeface="Times New Roman" pitchFamily="18" charset="0"/>
              </a:rPr>
              <a:t> </a:t>
            </a:r>
            <a:endParaRPr lang="en-US" sz="2800" dirty="0"/>
          </a:p>
        </p:txBody>
      </p:sp>
      <p:sp>
        <p:nvSpPr>
          <p:cNvPr id="14344" name="Text Box 8"/>
          <p:cNvSpPr txBox="1">
            <a:spLocks noChangeArrowheads="1"/>
          </p:cNvSpPr>
          <p:nvPr/>
        </p:nvSpPr>
        <p:spPr bwMode="auto">
          <a:xfrm>
            <a:off x="6172200" y="3733800"/>
            <a:ext cx="2514600" cy="19383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a:solidFill>
                  <a:srgbClr val="FF00FF"/>
                </a:solidFill>
                <a:latin typeface="Arial"/>
              </a:rPr>
              <a:t>* Những con vật nuôi chính ở Tây Nguyên là trâu, bò.</a:t>
            </a:r>
          </a:p>
          <a:p>
            <a:pPr>
              <a:defRPr/>
            </a:pPr>
            <a:endParaRPr lang="en-US" sz="2000">
              <a:latin typeface="Arial"/>
            </a:endParaRPr>
          </a:p>
        </p:txBody>
      </p:sp>
      <p:sp>
        <p:nvSpPr>
          <p:cNvPr id="14345" name="Rectangle 3"/>
          <p:cNvSpPr>
            <a:spLocks noChangeArrowheads="1"/>
          </p:cNvSpPr>
          <p:nvPr/>
        </p:nvSpPr>
        <p:spPr bwMode="auto">
          <a:xfrm>
            <a:off x="6096000" y="2895600"/>
            <a:ext cx="3048000" cy="3108325"/>
          </a:xfrm>
          <a:prstGeom prst="rect">
            <a:avLst/>
          </a:prstGeom>
          <a:noFill/>
          <a:ln w="9525">
            <a:noFill/>
            <a:miter lim="800000"/>
            <a:headEnd/>
            <a:tailEnd/>
          </a:ln>
        </p:spPr>
        <p:txBody>
          <a:bodyPr>
            <a:spAutoFit/>
          </a:bodyPr>
          <a:lstStyle/>
          <a:p>
            <a:endParaRPr lang="en-US" sz="2800">
              <a:solidFill>
                <a:srgbClr val="FF0000"/>
              </a:solidFill>
              <a:latin typeface="Arial" charset="0"/>
              <a:cs typeface="Times New Roman" pitchFamily="18" charset="0"/>
            </a:endParaRPr>
          </a:p>
          <a:p>
            <a:pPr>
              <a:buFontTx/>
              <a:buChar char="-"/>
            </a:pPr>
            <a:r>
              <a:rPr lang="en-US" sz="2800">
                <a:latin typeface="Arial" charset="0"/>
                <a:cs typeface="Times New Roman" pitchFamily="18" charset="0"/>
              </a:rPr>
              <a:t> Dựa vào bảng số liệu, em hãy cho biết </a:t>
            </a:r>
          </a:p>
          <a:p>
            <a:r>
              <a:rPr lang="en-US" sz="2800">
                <a:latin typeface="Arial" charset="0"/>
                <a:cs typeface="Times New Roman" pitchFamily="18" charset="0"/>
              </a:rPr>
              <a:t>con vật nào được nuôi nhiều nhất ở Tây Nguyên?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box(in)">
                                      <p:cBhvr>
                                        <p:cTn id="17" dur="500"/>
                                        <p:tgtEl>
                                          <p:spTgt spid="143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xit" presetSubtype="16" fill="hold" grpId="1" nodeType="clickEffect">
                                  <p:stCondLst>
                                    <p:cond delay="0"/>
                                  </p:stCondLst>
                                  <p:childTnLst>
                                    <p:animEffect transition="out" filter="diamond(in)">
                                      <p:cBhvr>
                                        <p:cTn id="29" dur="2000"/>
                                        <p:tgtEl>
                                          <p:spTgt spid="14345"/>
                                        </p:tgtEl>
                                      </p:cBhvr>
                                    </p:animEffect>
                                    <p:set>
                                      <p:cBhvr>
                                        <p:cTn id="30" dur="1" fill="hold">
                                          <p:stCondLst>
                                            <p:cond delay="1999"/>
                                          </p:stCondLst>
                                        </p:cTn>
                                        <p:tgtEl>
                                          <p:spTgt spid="1434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14344">
                                            <p:txEl>
                                              <p:pRg st="0" end="0"/>
                                            </p:txEl>
                                          </p:spTgt>
                                        </p:tgtEl>
                                        <p:attrNameLst>
                                          <p:attrName>style.visibility</p:attrName>
                                        </p:attrNameLst>
                                      </p:cBhvr>
                                      <p:to>
                                        <p:strVal val="visible"/>
                                      </p:to>
                                    </p:set>
                                    <p:animEffect transition="in" filter="diamond(in)">
                                      <p:cBhvr>
                                        <p:cTn id="35" dur="2000"/>
                                        <p:tgtEl>
                                          <p:spTgt spid="143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14345" grpId="0"/>
      <p:bldP spid="1434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0"/>
            <a:ext cx="8839200" cy="1384300"/>
          </a:xfrm>
          <a:prstGeom prst="rect">
            <a:avLst/>
          </a:prstGeom>
          <a:noFill/>
          <a:ln w="9525">
            <a:noFill/>
            <a:miter lim="800000"/>
            <a:headEnd/>
            <a:tailEnd/>
          </a:ln>
        </p:spPr>
        <p:txBody>
          <a:bodyPr>
            <a:spAutoFit/>
          </a:bodyPr>
          <a:lstStyle/>
          <a:p>
            <a:r>
              <a:rPr lang="en-US" sz="2800">
                <a:solidFill>
                  <a:srgbClr val="FF0000"/>
                </a:solidFill>
                <a:latin typeface="Arial" charset="0"/>
                <a:cs typeface="Times New Roman" pitchFamily="18" charset="0"/>
              </a:rPr>
              <a:t>2. Chăn nuôi trên đồng cỏ</a:t>
            </a:r>
          </a:p>
          <a:p>
            <a:pPr>
              <a:buFontTx/>
              <a:buChar char="-"/>
            </a:pPr>
            <a:r>
              <a:rPr lang="en-US" sz="2800">
                <a:latin typeface="Arial" charset="0"/>
                <a:cs typeface="Times New Roman" pitchFamily="18" charset="0"/>
              </a:rPr>
              <a:t> Dựa vào bảng số liệu, em hãy cho biết </a:t>
            </a:r>
          </a:p>
          <a:p>
            <a:r>
              <a:rPr lang="en-US" sz="2800">
                <a:latin typeface="Arial" charset="0"/>
                <a:cs typeface="Times New Roman" pitchFamily="18" charset="0"/>
              </a:rPr>
              <a:t>con vật nào được nuôi nhiều nhất ở Tây Nguyên? </a:t>
            </a:r>
          </a:p>
        </p:txBody>
      </p:sp>
      <p:graphicFrame>
        <p:nvGraphicFramePr>
          <p:cNvPr id="15379" name="Group 19"/>
          <p:cNvGraphicFramePr>
            <a:graphicFrameLocks noGrp="1"/>
          </p:cNvGraphicFramePr>
          <p:nvPr/>
        </p:nvGraphicFramePr>
        <p:xfrm>
          <a:off x="990600" y="1524000"/>
          <a:ext cx="6096000" cy="1646238"/>
        </p:xfrm>
        <a:graphic>
          <a:graphicData uri="http://schemas.openxmlformats.org/drawingml/2006/table">
            <a:tbl>
              <a:tblPr/>
              <a:tblGrid>
                <a:gridCol w="3048000"/>
                <a:gridCol w="3048000"/>
              </a:tblGrid>
              <a:tr h="579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00FF"/>
                          </a:solidFill>
                          <a:effectLst/>
                          <a:latin typeface="Times New Roman" pitchFamily="18" charset="0"/>
                          <a:cs typeface="Times New Roman" pitchFamily="18" charset="0"/>
                        </a:rPr>
                        <a:t>Vật nuôi </a:t>
                      </a:r>
                      <a:endParaRPr kumimoji="0" lang="en-US" sz="3200" b="1" i="0" u="none" strike="noStrike" cap="none" normalizeH="0" baseline="0" smtClean="0">
                        <a:ln>
                          <a:noFill/>
                        </a:ln>
                        <a:solidFill>
                          <a:srgbClr val="FF00FF"/>
                        </a:solidFill>
                        <a:effectLst/>
                        <a:latin typeface="Arial" charset="0"/>
                        <a:cs typeface="Arial" charset="0"/>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00FF"/>
                          </a:solidFill>
                          <a:effectLst/>
                          <a:latin typeface="Times New Roman" pitchFamily="18" charset="0"/>
                          <a:cs typeface="Times New Roman" pitchFamily="18" charset="0"/>
                        </a:rPr>
                        <a:t>Số lượng(con)</a:t>
                      </a:r>
                      <a:endParaRPr kumimoji="0" lang="en-US" sz="3200" b="1" i="0" u="none" strike="noStrike" cap="none" normalizeH="0" baseline="0" smtClean="0">
                        <a:ln>
                          <a:noFill/>
                        </a:ln>
                        <a:solidFill>
                          <a:srgbClr val="FF00FF"/>
                        </a:solidFill>
                        <a:effectLst/>
                        <a:latin typeface="Arial" charset="0"/>
                        <a:cs typeface="Arial" charset="0"/>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670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Bò</a:t>
                      </a:r>
                      <a:r>
                        <a:rPr kumimoji="0" lang="en-US" sz="3200" b="0" i="0" u="none" strike="noStrike" cap="none" normalizeH="0" baseline="0" smtClean="0">
                          <a:ln>
                            <a:noFill/>
                          </a:ln>
                          <a:solidFill>
                            <a:srgbClr val="FF000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Times New Roman" pitchFamily="18" charset="0"/>
                        </a:rPr>
                        <a:t>  Trâu</a:t>
                      </a:r>
                      <a:endParaRPr kumimoji="0" lang="en-US" sz="3200" b="0" i="0" u="none" strike="noStrike" cap="none" normalizeH="0" baseline="0" smtClean="0">
                        <a:ln>
                          <a:noFill/>
                        </a:ln>
                        <a:solidFill>
                          <a:srgbClr val="000000"/>
                        </a:solidFill>
                        <a:effectLst/>
                        <a:latin typeface="Arial" charset="0"/>
                        <a:cs typeface="Arial" charset="0"/>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Times New Roman" pitchFamily="18" charset="0"/>
                        </a:rPr>
                        <a:t>     476 000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Times New Roman" pitchFamily="18" charset="0"/>
                        </a:rPr>
                        <a:t>       65 900</a:t>
                      </a:r>
                      <a:endParaRPr kumimoji="0" lang="en-US" sz="3200" b="0" i="0" u="none" strike="noStrike" cap="none" normalizeH="0" baseline="0" smtClean="0">
                        <a:ln>
                          <a:noFill/>
                        </a:ln>
                        <a:solidFill>
                          <a:srgbClr val="000000"/>
                        </a:solidFill>
                        <a:effectLst/>
                        <a:latin typeface="Arial" charset="0"/>
                        <a:cs typeface="Arial" charset="0"/>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4350" name="Rectangle 5"/>
          <p:cNvSpPr>
            <a:spLocks noChangeArrowheads="1"/>
          </p:cNvSpPr>
          <p:nvPr/>
        </p:nvSpPr>
        <p:spPr bwMode="auto">
          <a:xfrm>
            <a:off x="304800" y="3200400"/>
            <a:ext cx="8229600" cy="523875"/>
          </a:xfrm>
          <a:prstGeom prst="rect">
            <a:avLst/>
          </a:prstGeom>
          <a:noFill/>
          <a:ln w="9525">
            <a:noFill/>
            <a:miter lim="800000"/>
            <a:headEnd/>
            <a:tailEnd/>
          </a:ln>
        </p:spPr>
        <p:txBody>
          <a:bodyPr>
            <a:spAutoFit/>
          </a:bodyPr>
          <a:lstStyle/>
          <a:p>
            <a:r>
              <a:rPr lang="en-US" sz="2800">
                <a:latin typeface="Arial" charset="0"/>
                <a:cs typeface="Times New Roman" pitchFamily="18" charset="0"/>
              </a:rPr>
              <a:t>        </a:t>
            </a:r>
            <a:r>
              <a:rPr lang="en-US" sz="2400">
                <a:latin typeface="Arial" charset="0"/>
                <a:cs typeface="Times New Roman" pitchFamily="18" charset="0"/>
              </a:rPr>
              <a:t>Bảng số liệu về vật nuôi ở Tây Nguyên(năm2003)</a:t>
            </a:r>
            <a:endParaRPr lang="en-US" sz="2400">
              <a:latin typeface="Arial" charset="0"/>
            </a:endParaRPr>
          </a:p>
        </p:txBody>
      </p:sp>
      <p:sp>
        <p:nvSpPr>
          <p:cNvPr id="7" name="Rectangle 6"/>
          <p:cNvSpPr>
            <a:spLocks noChangeArrowheads="1"/>
          </p:cNvSpPr>
          <p:nvPr/>
        </p:nvSpPr>
        <p:spPr bwMode="auto">
          <a:xfrm>
            <a:off x="228600" y="3733800"/>
            <a:ext cx="8686800" cy="1816100"/>
          </a:xfrm>
          <a:prstGeom prst="rect">
            <a:avLst/>
          </a:prstGeom>
          <a:noFill/>
          <a:ln w="9525">
            <a:noFill/>
            <a:miter lim="800000"/>
            <a:headEnd/>
            <a:tailEnd/>
          </a:ln>
        </p:spPr>
        <p:txBody>
          <a:bodyPr>
            <a:spAutoFit/>
          </a:bodyPr>
          <a:lstStyle/>
          <a:p>
            <a:pPr>
              <a:buFontTx/>
              <a:buChar char="-"/>
            </a:pPr>
            <a:r>
              <a:rPr lang="en-US" sz="2800">
                <a:latin typeface="Arial" charset="0"/>
                <a:cs typeface="Times New Roman" pitchFamily="18" charset="0"/>
              </a:rPr>
              <a:t> Tây Nguyên có những thuận lợi nào để phát triển chăn nuôi trâu, bò? </a:t>
            </a:r>
          </a:p>
          <a:p>
            <a:r>
              <a:rPr lang="en-US" sz="2800">
                <a:solidFill>
                  <a:srgbClr val="FF0000"/>
                </a:solidFill>
                <a:latin typeface="Arial" charset="0"/>
                <a:cs typeface="Times New Roman" pitchFamily="18" charset="0"/>
              </a:rPr>
              <a:t>+</a:t>
            </a:r>
            <a:r>
              <a:rPr lang="en-US" sz="2800" u="sng">
                <a:solidFill>
                  <a:srgbClr val="FF0000"/>
                </a:solidFill>
                <a:latin typeface="Arial" charset="0"/>
                <a:cs typeface="Times New Roman" pitchFamily="18" charset="0"/>
              </a:rPr>
              <a:t>Trả lời</a:t>
            </a:r>
            <a:r>
              <a:rPr lang="en-US" sz="2800">
                <a:latin typeface="Arial" charset="0"/>
                <a:cs typeface="Times New Roman" pitchFamily="18" charset="0"/>
              </a:rPr>
              <a:t>: Tây Nguyên có những đồng cỏ xanh tốt, thuận lợi để phát triển chăn nuôi trâu, bò. </a:t>
            </a:r>
          </a:p>
        </p:txBody>
      </p:sp>
      <p:pic>
        <p:nvPicPr>
          <p:cNvPr id="14352" name="Picture 7"/>
          <p:cNvPicPr>
            <a:picLocks noChangeAspect="1" noChangeArrowheads="1"/>
          </p:cNvPicPr>
          <p:nvPr/>
        </p:nvPicPr>
        <p:blipFill>
          <a:blip r:embed="rId2"/>
          <a:srcRect/>
          <a:stretch>
            <a:fillRect/>
          </a:stretch>
        </p:blipFill>
        <p:spPr bwMode="auto">
          <a:xfrm>
            <a:off x="7010400" y="5791200"/>
            <a:ext cx="2133600" cy="1066800"/>
          </a:xfrm>
          <a:prstGeom prst="rect">
            <a:avLst/>
          </a:prstGeom>
          <a:noFill/>
          <a:ln w="9525">
            <a:noFill/>
            <a:miter lim="800000"/>
            <a:headEnd/>
            <a:tailEnd/>
          </a:ln>
        </p:spPr>
      </p:pic>
      <p:sp>
        <p:nvSpPr>
          <p:cNvPr id="9" name="Oval 8"/>
          <p:cNvSpPr/>
          <p:nvPr/>
        </p:nvSpPr>
        <p:spPr>
          <a:xfrm>
            <a:off x="6629400" y="0"/>
            <a:ext cx="2514600" cy="10668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800" dirty="0" err="1">
                <a:cs typeface="Times New Roman" pitchFamily="18" charset="0"/>
              </a:rPr>
              <a:t>Nhóm</a:t>
            </a:r>
            <a:r>
              <a:rPr lang="en-US" sz="2800" dirty="0">
                <a:cs typeface="Times New Roman" pitchFamily="18" charset="0"/>
              </a:rPr>
              <a:t> </a:t>
            </a:r>
            <a:r>
              <a:rPr lang="en-US" sz="2800" dirty="0" err="1">
                <a:cs typeface="Times New Roman" pitchFamily="18" charset="0"/>
              </a:rPr>
              <a:t>đôi</a:t>
            </a:r>
            <a:r>
              <a:rPr lang="en-US" sz="2800" dirty="0">
                <a:cs typeface="Times New Roman" pitchFamily="18" charset="0"/>
              </a:rPr>
              <a:t> </a:t>
            </a:r>
            <a:endParaRPr lang="en-US" sz="28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edge">
                                      <p:cBhvr>
                                        <p:cTn id="15"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DC12879.JPG"/>
          <p:cNvPicPr>
            <a:picLocks noChangeAspect="1"/>
          </p:cNvPicPr>
          <p:nvPr/>
        </p:nvPicPr>
        <p:blipFill>
          <a:blip r:embed="rId2"/>
          <a:srcRect/>
          <a:stretch>
            <a:fillRect/>
          </a:stretch>
        </p:blipFill>
        <p:spPr bwMode="auto">
          <a:xfrm>
            <a:off x="0" y="0"/>
            <a:ext cx="9144000" cy="5105400"/>
          </a:xfrm>
          <a:prstGeom prst="rect">
            <a:avLst/>
          </a:prstGeom>
          <a:noFill/>
          <a:ln w="9525">
            <a:noFill/>
            <a:miter lim="800000"/>
            <a:headEnd/>
            <a:tailEnd/>
          </a:ln>
        </p:spPr>
      </p:pic>
      <p:sp>
        <p:nvSpPr>
          <p:cNvPr id="16387" name="Rectangle 5"/>
          <p:cNvSpPr>
            <a:spLocks noChangeArrowheads="1"/>
          </p:cNvSpPr>
          <p:nvPr/>
        </p:nvSpPr>
        <p:spPr bwMode="auto">
          <a:xfrm>
            <a:off x="1066800" y="5105400"/>
            <a:ext cx="6424613" cy="461963"/>
          </a:xfrm>
          <a:prstGeom prst="rect">
            <a:avLst/>
          </a:prstGeom>
          <a:noFill/>
          <a:ln w="9525">
            <a:noFill/>
            <a:miter lim="800000"/>
            <a:headEnd/>
            <a:tailEnd/>
          </a:ln>
        </p:spPr>
        <p:txBody>
          <a:bodyPr>
            <a:spAutoFit/>
          </a:bodyPr>
          <a:lstStyle/>
          <a:p>
            <a:r>
              <a:rPr lang="en-US" sz="2400">
                <a:solidFill>
                  <a:srgbClr val="FF0000"/>
                </a:solidFill>
                <a:latin typeface="Arial" charset="0"/>
                <a:cs typeface="Times New Roman" pitchFamily="18" charset="0"/>
              </a:rPr>
              <a:t>Hình 3. Đàn voi ở Buôn Đôn, tỉnh Đắk Lắk</a:t>
            </a:r>
            <a:endParaRPr lang="en-US" sz="2400">
              <a:latin typeface="Arial" charset="0"/>
            </a:endParaRPr>
          </a:p>
        </p:txBody>
      </p:sp>
      <p:sp>
        <p:nvSpPr>
          <p:cNvPr id="16391" name="Text Box 7"/>
          <p:cNvSpPr txBox="1">
            <a:spLocks noChangeArrowheads="1"/>
          </p:cNvSpPr>
          <p:nvPr/>
        </p:nvSpPr>
        <p:spPr bwMode="auto">
          <a:xfrm>
            <a:off x="0" y="5562600"/>
            <a:ext cx="7543800" cy="4619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a:latin typeface="Arial"/>
              </a:rPr>
              <a:t>- Ở Tây Nguyên voi được nuôi để làm gì?</a:t>
            </a:r>
          </a:p>
        </p:txBody>
      </p:sp>
      <p:sp>
        <p:nvSpPr>
          <p:cNvPr id="16392" name="Rectangle 8"/>
          <p:cNvSpPr>
            <a:spLocks noChangeArrowheads="1"/>
          </p:cNvSpPr>
          <p:nvPr/>
        </p:nvSpPr>
        <p:spPr bwMode="auto">
          <a:xfrm>
            <a:off x="0" y="6019800"/>
            <a:ext cx="9512300" cy="4619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a:solidFill>
                  <a:srgbClr val="FF0000"/>
                </a:solidFill>
                <a:latin typeface="Arial"/>
              </a:rPr>
              <a:t>+ </a:t>
            </a:r>
            <a:r>
              <a:rPr lang="en-US" sz="2400" u="sng">
                <a:solidFill>
                  <a:srgbClr val="FF0000"/>
                </a:solidFill>
                <a:latin typeface="Arial"/>
              </a:rPr>
              <a:t>Trả lời</a:t>
            </a:r>
            <a:r>
              <a:rPr lang="en-US" sz="2400">
                <a:latin typeface="Arial"/>
              </a:rPr>
              <a:t>: Chuyên chở người, hàng hoá, phục vụ khách du lịch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391">
                                            <p:txEl>
                                              <p:pRg st="0" end="0"/>
                                            </p:txEl>
                                          </p:spTgt>
                                        </p:tgtEl>
                                        <p:attrNameLst>
                                          <p:attrName>style.visibility</p:attrName>
                                        </p:attrNameLst>
                                      </p:cBhvr>
                                      <p:to>
                                        <p:strVal val="visible"/>
                                      </p:to>
                                    </p:set>
                                    <p:animEffect transition="in" filter="checkerboard(across)">
                                      <p:cBhvr>
                                        <p:cTn id="12" dur="500"/>
                                        <p:tgtEl>
                                          <p:spTgt spid="163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6392">
                                            <p:txEl>
                                              <p:pRg st="0" end="0"/>
                                            </p:txEl>
                                          </p:spTgt>
                                        </p:tgtEl>
                                        <p:attrNameLst>
                                          <p:attrName>style.visibility</p:attrName>
                                        </p:attrNameLst>
                                      </p:cBhvr>
                                      <p:to>
                                        <p:strVal val="visible"/>
                                      </p:to>
                                    </p:set>
                                    <p:anim calcmode="lin" valueType="num">
                                      <p:cBhvr additive="base">
                                        <p:cTn id="17" dur="500" fill="hold"/>
                                        <p:tgtEl>
                                          <p:spTgt spid="1639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9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endParaRPr lang="en-US" sz="2800" smtClean="0"/>
          </a:p>
          <a:p>
            <a:endParaRPr lang="en-US" sz="2800" smtClean="0"/>
          </a:p>
          <a:p>
            <a:endParaRPr lang="en-US" sz="2800" smtClean="0"/>
          </a:p>
        </p:txBody>
      </p:sp>
      <p:sp>
        <p:nvSpPr>
          <p:cNvPr id="4" name="Title 3"/>
          <p:cNvSpPr>
            <a:spLocks noGrp="1"/>
          </p:cNvSpPr>
          <p:nvPr>
            <p:ph type="title"/>
          </p:nvPr>
        </p:nvSpPr>
        <p:spPr/>
        <p:txBody>
          <a:bodyPr>
            <a:normAutofit fontScale="90000"/>
          </a:bodyPr>
          <a:lstStyle/>
          <a:p>
            <a:pPr>
              <a:defRPr/>
            </a:pPr>
            <a:r>
              <a:rPr lang="en-US" sz="3600" dirty="0" smtClean="0"/>
              <a:t/>
            </a:r>
            <a:br>
              <a:rPr lang="en-US" sz="3600" dirty="0" smtClean="0"/>
            </a:br>
            <a:r>
              <a:rPr lang="en-US" sz="3600" dirty="0" smtClean="0"/>
              <a:t/>
            </a:r>
            <a:br>
              <a:rPr lang="en-US" sz="3600" dirty="0" smtClean="0"/>
            </a:br>
            <a:endParaRPr lang="en-US" sz="3600" dirty="0"/>
          </a:p>
        </p:txBody>
      </p:sp>
      <p:pic>
        <p:nvPicPr>
          <p:cNvPr id="16388" name="Picture 7" descr="1SO39WZJ2K_du%20lich%20voi"/>
          <p:cNvPicPr>
            <a:picLocks noChangeAspect="1" noChangeArrowheads="1"/>
          </p:cNvPicPr>
          <p:nvPr/>
        </p:nvPicPr>
        <p:blipFill>
          <a:blip r:embed="rId2"/>
          <a:srcRect/>
          <a:stretch>
            <a:fillRect/>
          </a:stretch>
        </p:blipFill>
        <p:spPr bwMode="auto">
          <a:xfrm>
            <a:off x="4267200" y="0"/>
            <a:ext cx="4876800" cy="2895600"/>
          </a:xfrm>
          <a:prstGeom prst="rect">
            <a:avLst/>
          </a:prstGeom>
          <a:noFill/>
          <a:ln w="9525">
            <a:noFill/>
            <a:miter lim="800000"/>
            <a:headEnd/>
            <a:tailEnd/>
          </a:ln>
        </p:spPr>
      </p:pic>
      <p:pic>
        <p:nvPicPr>
          <p:cNvPr id="16389" name="Picture 8" descr="23_12_2008_10h51_nuoi-trau"/>
          <p:cNvPicPr>
            <a:picLocks noChangeAspect="1" noChangeArrowheads="1"/>
          </p:cNvPicPr>
          <p:nvPr/>
        </p:nvPicPr>
        <p:blipFill>
          <a:blip r:embed="rId3"/>
          <a:srcRect/>
          <a:stretch>
            <a:fillRect/>
          </a:stretch>
        </p:blipFill>
        <p:spPr bwMode="auto">
          <a:xfrm>
            <a:off x="4191000" y="2895600"/>
            <a:ext cx="4953000" cy="3962400"/>
          </a:xfrm>
          <a:prstGeom prst="rect">
            <a:avLst/>
          </a:prstGeom>
          <a:noFill/>
          <a:ln w="9525">
            <a:noFill/>
            <a:miter lim="800000"/>
            <a:headEnd/>
            <a:tailEnd/>
          </a:ln>
        </p:spPr>
      </p:pic>
      <p:pic>
        <p:nvPicPr>
          <p:cNvPr id="16390" name="Picture 9"/>
          <p:cNvPicPr>
            <a:picLocks noChangeAspect="1" noChangeArrowheads="1"/>
          </p:cNvPicPr>
          <p:nvPr/>
        </p:nvPicPr>
        <p:blipFill>
          <a:blip r:embed="rId4"/>
          <a:srcRect/>
          <a:stretch>
            <a:fillRect/>
          </a:stretch>
        </p:blipFill>
        <p:spPr bwMode="auto">
          <a:xfrm>
            <a:off x="0" y="0"/>
            <a:ext cx="4267200" cy="6858000"/>
          </a:xfrm>
          <a:prstGeom prst="rect">
            <a:avLst/>
          </a:prstGeom>
          <a:noFill/>
          <a:ln w="12700">
            <a:noFill/>
            <a:miter lim="800000"/>
            <a:headEnd type="none" w="sm" len="sm"/>
            <a:tailEnd type="none" w="sm" len="sm"/>
          </a:ln>
        </p:spPr>
      </p:pic>
      <p:sp>
        <p:nvSpPr>
          <p:cNvPr id="9" name="Rectangle 8"/>
          <p:cNvSpPr/>
          <p:nvPr/>
        </p:nvSpPr>
        <p:spPr>
          <a:xfrm>
            <a:off x="0" y="6273800"/>
            <a:ext cx="838200"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800" dirty="0" err="1">
                <a:solidFill>
                  <a:srgbClr val="FF0000"/>
                </a:solidFill>
                <a:cs typeface="Times New Roman" pitchFamily="18" charset="0"/>
              </a:rPr>
              <a:t>Bò</a:t>
            </a:r>
            <a:r>
              <a:rPr lang="en-US" sz="2800" dirty="0">
                <a:solidFill>
                  <a:srgbClr val="FF0000"/>
                </a:solidFill>
                <a:cs typeface="Times New Roman" pitchFamily="18" charset="0"/>
              </a:rPr>
              <a:t> </a:t>
            </a:r>
          </a:p>
        </p:txBody>
      </p:sp>
      <p:sp>
        <p:nvSpPr>
          <p:cNvPr id="10" name="Rectangle 9"/>
          <p:cNvSpPr/>
          <p:nvPr/>
        </p:nvSpPr>
        <p:spPr>
          <a:xfrm>
            <a:off x="8153400" y="2286000"/>
            <a:ext cx="990600"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800" dirty="0" err="1">
                <a:solidFill>
                  <a:srgbClr val="FF0000"/>
                </a:solidFill>
                <a:cs typeface="Times New Roman" pitchFamily="18" charset="0"/>
              </a:rPr>
              <a:t>Voi</a:t>
            </a:r>
            <a:r>
              <a:rPr lang="en-US" sz="2800" dirty="0">
                <a:solidFill>
                  <a:srgbClr val="FF0000"/>
                </a:solidFill>
                <a:cs typeface="Times New Roman" pitchFamily="18" charset="0"/>
              </a:rPr>
              <a:t> </a:t>
            </a:r>
          </a:p>
        </p:txBody>
      </p:sp>
      <p:sp>
        <p:nvSpPr>
          <p:cNvPr id="11" name="Rectangle 10"/>
          <p:cNvSpPr/>
          <p:nvPr/>
        </p:nvSpPr>
        <p:spPr>
          <a:xfrm>
            <a:off x="4267200" y="6311900"/>
            <a:ext cx="1143000"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800" dirty="0" err="1">
                <a:solidFill>
                  <a:srgbClr val="FF0000"/>
                </a:solidFill>
                <a:cs typeface="Times New Roman" pitchFamily="18" charset="0"/>
              </a:rPr>
              <a:t>Trâu</a:t>
            </a:r>
            <a:r>
              <a:rPr lang="en-US" sz="2800" dirty="0">
                <a:solidFill>
                  <a:srgbClr val="FF0000"/>
                </a:solidFill>
                <a:cs typeface="Times New Roman" pitchFamily="18" charset="0"/>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2000"/>
                                        <p:tgtEl>
                                          <p:spTgt spid="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4" descr="671691"/>
          <p:cNvPicPr>
            <a:picLocks noChangeAspect="1" noChangeArrowheads="1" noCrop="1"/>
          </p:cNvPicPr>
          <p:nvPr/>
        </p:nvPicPr>
        <p:blipFill>
          <a:blip r:embed="rId2"/>
          <a:srcRect/>
          <a:stretch>
            <a:fillRect/>
          </a:stretch>
        </p:blipFill>
        <p:spPr bwMode="auto">
          <a:xfrm>
            <a:off x="0" y="6019800"/>
            <a:ext cx="838200" cy="838200"/>
          </a:xfrm>
          <a:prstGeom prst="rect">
            <a:avLst/>
          </a:prstGeom>
          <a:noFill/>
          <a:ln w="9525">
            <a:noFill/>
            <a:miter lim="800000"/>
            <a:headEnd/>
            <a:tailEnd/>
          </a:ln>
        </p:spPr>
      </p:pic>
      <p:sp>
        <p:nvSpPr>
          <p:cNvPr id="5" name="Text Box 43"/>
          <p:cNvSpPr txBox="1">
            <a:spLocks noChangeArrowheads="1"/>
          </p:cNvSpPr>
          <p:nvPr/>
        </p:nvSpPr>
        <p:spPr bwMode="auto">
          <a:xfrm>
            <a:off x="228600" y="0"/>
            <a:ext cx="8763000" cy="1987550"/>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lgn="ctr">
              <a:spcBef>
                <a:spcPct val="20000"/>
              </a:spcBef>
              <a:defRPr/>
            </a:pPr>
            <a:endParaRPr lang="en-US" sz="2800" dirty="0">
              <a:solidFill>
                <a:srgbClr val="000000"/>
              </a:solidFill>
              <a:latin typeface="Arial"/>
              <a:cs typeface="Times New Roman" pitchFamily="18" charset="0"/>
            </a:endParaRPr>
          </a:p>
          <a:p>
            <a:pPr algn="ctr">
              <a:spcBef>
                <a:spcPct val="20000"/>
              </a:spcBef>
              <a:defRPr/>
            </a:pPr>
            <a:r>
              <a:rPr lang="en-US" sz="2800" b="1" u="sng" dirty="0" err="1">
                <a:solidFill>
                  <a:srgbClr val="000000"/>
                </a:solidFill>
                <a:latin typeface="Arial"/>
                <a:cs typeface="Times New Roman" pitchFamily="18" charset="0"/>
              </a:rPr>
              <a:t>Địa</a:t>
            </a:r>
            <a:r>
              <a:rPr lang="en-US" sz="2800" b="1" u="sng" dirty="0">
                <a:solidFill>
                  <a:srgbClr val="000000"/>
                </a:solidFill>
                <a:latin typeface="Arial"/>
                <a:cs typeface="Times New Roman" pitchFamily="18" charset="0"/>
              </a:rPr>
              <a:t> </a:t>
            </a:r>
            <a:r>
              <a:rPr lang="en-US" sz="2800" b="1" u="sng" dirty="0" err="1">
                <a:solidFill>
                  <a:srgbClr val="000000"/>
                </a:solidFill>
                <a:latin typeface="Arial"/>
                <a:cs typeface="Times New Roman" pitchFamily="18" charset="0"/>
              </a:rPr>
              <a:t>lí</a:t>
            </a:r>
            <a:r>
              <a:rPr lang="en-US" sz="2800" b="1" dirty="0">
                <a:solidFill>
                  <a:srgbClr val="000000"/>
                </a:solidFill>
                <a:latin typeface="Arial"/>
                <a:cs typeface="Times New Roman" pitchFamily="18" charset="0"/>
              </a:rPr>
              <a:t>: </a:t>
            </a:r>
          </a:p>
          <a:p>
            <a:pPr>
              <a:spcBef>
                <a:spcPct val="20000"/>
              </a:spcBef>
              <a:defRPr/>
            </a:pPr>
            <a:r>
              <a:rPr lang="en-US" sz="2800" dirty="0">
                <a:latin typeface="Arial"/>
                <a:cs typeface="Times New Roman" pitchFamily="18" charset="0"/>
              </a:rPr>
              <a:t>  </a:t>
            </a:r>
            <a:r>
              <a:rPr lang="en-US" sz="2800" u="sng" dirty="0" err="1">
                <a:latin typeface="Arial"/>
                <a:cs typeface="Times New Roman" pitchFamily="18" charset="0"/>
              </a:rPr>
              <a:t>Bài</a:t>
            </a:r>
            <a:r>
              <a:rPr lang="en-US" sz="2800" u="sng" dirty="0">
                <a:latin typeface="Arial"/>
                <a:cs typeface="Times New Roman" pitchFamily="18" charset="0"/>
              </a:rPr>
              <a:t> 8</a:t>
            </a:r>
            <a:r>
              <a:rPr lang="en-US" sz="2800" dirty="0">
                <a:latin typeface="Arial"/>
                <a:cs typeface="Times New Roman" pitchFamily="18" charset="0"/>
              </a:rPr>
              <a:t>:  </a:t>
            </a:r>
            <a:r>
              <a:rPr lang="en-US" sz="2800" dirty="0" err="1">
                <a:solidFill>
                  <a:srgbClr val="FF0000"/>
                </a:solidFill>
                <a:latin typeface="Arial"/>
                <a:cs typeface="Times New Roman" pitchFamily="18" charset="0"/>
              </a:rPr>
              <a:t>Hoạt</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động</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sản</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xuất</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của</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người</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dân</a:t>
            </a:r>
            <a:r>
              <a:rPr lang="en-US" sz="2800" dirty="0">
                <a:solidFill>
                  <a:srgbClr val="FF0000"/>
                </a:solidFill>
                <a:latin typeface="Arial"/>
                <a:cs typeface="Times New Roman" pitchFamily="18" charset="0"/>
              </a:rPr>
              <a:t> ở </a:t>
            </a:r>
            <a:r>
              <a:rPr lang="en-US" sz="2800" dirty="0" err="1">
                <a:solidFill>
                  <a:srgbClr val="FF0000"/>
                </a:solidFill>
                <a:latin typeface="Arial"/>
                <a:cs typeface="Times New Roman" pitchFamily="18" charset="0"/>
              </a:rPr>
              <a:t>Tây</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Nguyên</a:t>
            </a:r>
            <a:endParaRPr lang="en-US" sz="2800" dirty="0">
              <a:solidFill>
                <a:srgbClr val="FF0000"/>
              </a:solidFill>
              <a:latin typeface="Arial"/>
            </a:endParaRPr>
          </a:p>
        </p:txBody>
      </p:sp>
      <p:pic>
        <p:nvPicPr>
          <p:cNvPr id="17412" name="Picture 7"/>
          <p:cNvPicPr>
            <a:picLocks noChangeAspect="1" noChangeArrowheads="1"/>
          </p:cNvPicPr>
          <p:nvPr/>
        </p:nvPicPr>
        <p:blipFill>
          <a:blip r:embed="rId3"/>
          <a:srcRect/>
          <a:stretch>
            <a:fillRect/>
          </a:stretch>
        </p:blipFill>
        <p:spPr bwMode="auto">
          <a:xfrm>
            <a:off x="7010400" y="5791200"/>
            <a:ext cx="2133600" cy="1066800"/>
          </a:xfrm>
          <a:prstGeom prst="rect">
            <a:avLst/>
          </a:prstGeom>
          <a:noFill/>
          <a:ln w="9525">
            <a:noFill/>
            <a:miter lim="800000"/>
            <a:headEnd/>
            <a:tailEnd/>
          </a:ln>
        </p:spPr>
      </p:pic>
      <p:graphicFrame>
        <p:nvGraphicFramePr>
          <p:cNvPr id="18459" name="Group 27"/>
          <p:cNvGraphicFramePr>
            <a:graphicFrameLocks noGrp="1"/>
          </p:cNvGraphicFramePr>
          <p:nvPr/>
        </p:nvGraphicFramePr>
        <p:xfrm>
          <a:off x="2362200" y="2209800"/>
          <a:ext cx="4495800" cy="1341438"/>
        </p:xfrm>
        <a:graphic>
          <a:graphicData uri="http://schemas.openxmlformats.org/drawingml/2006/table">
            <a:tbl>
              <a:tblPr/>
              <a:tblGrid>
                <a:gridCol w="4495800"/>
              </a:tblGrid>
              <a:tr h="1341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6600FF"/>
                          </a:solidFill>
                          <a:effectLst/>
                          <a:latin typeface="Times New Roman" pitchFamily="18" charset="0"/>
                          <a:cs typeface="Times New Roman" pitchFamily="18" charset="0"/>
                        </a:rPr>
                        <a:t>Hoạt động sản xuất của người dân Tây Nguyên</a:t>
                      </a:r>
                      <a:endParaRPr kumimoji="0" lang="en-US" sz="3200" b="1" i="0" u="none" strike="noStrike" cap="none" normalizeH="0" baseline="0" smtClean="0">
                        <a:ln>
                          <a:noFill/>
                        </a:ln>
                        <a:solidFill>
                          <a:srgbClr val="6600FF"/>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6600FF"/>
                        </a:solidFill>
                        <a:effectLst/>
                        <a:latin typeface="Arial" charset="0"/>
                        <a:cs typeface="Arial"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8460" name="Group 28"/>
          <p:cNvGraphicFramePr>
            <a:graphicFrameLocks noGrp="1"/>
          </p:cNvGraphicFramePr>
          <p:nvPr/>
        </p:nvGraphicFramePr>
        <p:xfrm>
          <a:off x="0" y="4267200"/>
          <a:ext cx="4953000" cy="1554163"/>
        </p:xfrm>
        <a:graphic>
          <a:graphicData uri="http://schemas.openxmlformats.org/drawingml/2006/table">
            <a:tbl>
              <a:tblPr/>
              <a:tblGrid>
                <a:gridCol w="4953000"/>
              </a:tblGrid>
              <a:tr h="155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Trồng</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cây</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công</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nghiệp</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lâu</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năm</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cà</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phê</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cao</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su</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hồ</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tiêu</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chè</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trên</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đất</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ba</a:t>
                      </a:r>
                      <a:r>
                        <a:rPr kumimoji="0" lang="en-US" sz="3200" b="1" i="0" u="none" strike="noStrike" cap="none" normalizeH="0" baseline="0" dirty="0" smtClean="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6600FF"/>
                          </a:solidFill>
                          <a:effectLst/>
                          <a:latin typeface="Times New Roman" pitchFamily="18" charset="0"/>
                          <a:cs typeface="Times New Roman" pitchFamily="18" charset="0"/>
                        </a:rPr>
                        <a:t>dan</a:t>
                      </a:r>
                      <a:endParaRPr kumimoji="0" lang="en-US" sz="3200" b="1" i="0" u="none" strike="noStrike" cap="none" normalizeH="0" baseline="0" dirty="0" smtClean="0">
                        <a:ln>
                          <a:noFill/>
                        </a:ln>
                        <a:solidFill>
                          <a:srgbClr val="6600FF"/>
                        </a:solidFill>
                        <a:effectLst/>
                        <a:latin typeface="Arial" charset="0"/>
                        <a:cs typeface="Arial" charset="0"/>
                      </a:endParaRP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8461" name="Group 29"/>
          <p:cNvGraphicFramePr>
            <a:graphicFrameLocks noGrp="1"/>
          </p:cNvGraphicFramePr>
          <p:nvPr/>
        </p:nvGraphicFramePr>
        <p:xfrm>
          <a:off x="5486400" y="4267200"/>
          <a:ext cx="3429000" cy="1554163"/>
        </p:xfrm>
        <a:graphic>
          <a:graphicData uri="http://schemas.openxmlformats.org/drawingml/2006/table">
            <a:tbl>
              <a:tblPr/>
              <a:tblGrid>
                <a:gridCol w="3429000"/>
              </a:tblGrid>
              <a:tr h="155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6600FF"/>
                          </a:solidFill>
                          <a:effectLst/>
                          <a:latin typeface="Times New Roman" pitchFamily="18" charset="0"/>
                          <a:cs typeface="Times New Roman" pitchFamily="18" charset="0"/>
                        </a:rPr>
                        <a:t>Chăn nuôi gia súc lớn trâu, bò trên các đồng cỏ</a:t>
                      </a:r>
                      <a:endParaRPr kumimoji="0" lang="en-US" sz="3200" b="1" i="0" u="none" strike="noStrike" cap="none" normalizeH="0" baseline="0" smtClean="0">
                        <a:ln>
                          <a:noFill/>
                        </a:ln>
                        <a:solidFill>
                          <a:srgbClr val="6600FF"/>
                        </a:solidFill>
                        <a:effectLst/>
                        <a:latin typeface="Arial" charset="0"/>
                        <a:cs typeface="Arial" charset="0"/>
                      </a:endParaRP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cxnSp>
        <p:nvCxnSpPr>
          <p:cNvPr id="11" name="Straight Arrow Connector 10"/>
          <p:cNvCxnSpPr/>
          <p:nvPr/>
        </p:nvCxnSpPr>
        <p:spPr bwMode="auto">
          <a:xfrm rot="16200000" flipH="1">
            <a:off x="6819900" y="3543300"/>
            <a:ext cx="762000" cy="6858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bwMode="auto">
          <a:xfrm rot="5400000">
            <a:off x="1638300" y="3543300"/>
            <a:ext cx="762000" cy="6858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459"/>
                                        </p:tgtEl>
                                        <p:attrNameLst>
                                          <p:attrName>style.visibility</p:attrName>
                                        </p:attrNameLst>
                                      </p:cBhvr>
                                      <p:to>
                                        <p:strVal val="visible"/>
                                      </p:to>
                                    </p:set>
                                    <p:animEffect transition="in" filter="diamond(in)">
                                      <p:cBhvr>
                                        <p:cTn id="7" dur="2000"/>
                                        <p:tgtEl>
                                          <p:spTgt spid="18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8460"/>
                                        </p:tgtEl>
                                        <p:attrNameLst>
                                          <p:attrName>style.visibility</p:attrName>
                                        </p:attrNameLst>
                                      </p:cBhvr>
                                      <p:to>
                                        <p:strVal val="visible"/>
                                      </p:to>
                                    </p:set>
                                    <p:anim calcmode="lin" valueType="num">
                                      <p:cBhvr additive="base">
                                        <p:cTn id="24" dur="500" fill="hold"/>
                                        <p:tgtEl>
                                          <p:spTgt spid="18460"/>
                                        </p:tgtEl>
                                        <p:attrNameLst>
                                          <p:attrName>ppt_x</p:attrName>
                                        </p:attrNameLst>
                                      </p:cBhvr>
                                      <p:tavLst>
                                        <p:tav tm="0">
                                          <p:val>
                                            <p:strVal val="#ppt_x"/>
                                          </p:val>
                                        </p:tav>
                                        <p:tav tm="100000">
                                          <p:val>
                                            <p:strVal val="#ppt_x"/>
                                          </p:val>
                                        </p:tav>
                                      </p:tavLst>
                                    </p:anim>
                                    <p:anim calcmode="lin" valueType="num">
                                      <p:cBhvr additive="base">
                                        <p:cTn id="25" dur="500" fill="hold"/>
                                        <p:tgtEl>
                                          <p:spTgt spid="1846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8461"/>
                                        </p:tgtEl>
                                        <p:attrNameLst>
                                          <p:attrName>style.visibility</p:attrName>
                                        </p:attrNameLst>
                                      </p:cBhvr>
                                      <p:to>
                                        <p:strVal val="visible"/>
                                      </p:to>
                                    </p:set>
                                    <p:anim calcmode="lin" valueType="num">
                                      <p:cBhvr additive="base">
                                        <p:cTn id="30" dur="500" fill="hold"/>
                                        <p:tgtEl>
                                          <p:spTgt spid="18461"/>
                                        </p:tgtEl>
                                        <p:attrNameLst>
                                          <p:attrName>ppt_x</p:attrName>
                                        </p:attrNameLst>
                                      </p:cBhvr>
                                      <p:tavLst>
                                        <p:tav tm="0">
                                          <p:val>
                                            <p:strVal val="#ppt_x"/>
                                          </p:val>
                                        </p:tav>
                                        <p:tav tm="100000">
                                          <p:val>
                                            <p:strVal val="#ppt_x"/>
                                          </p:val>
                                        </p:tav>
                                      </p:tavLst>
                                    </p:anim>
                                    <p:anim calcmode="lin" valueType="num">
                                      <p:cBhvr additive="base">
                                        <p:cTn id="31" dur="500" fill="hold"/>
                                        <p:tgtEl>
                                          <p:spTgt spid="18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3"/>
          <p:cNvSpPr txBox="1">
            <a:spLocks noChangeArrowheads="1"/>
          </p:cNvSpPr>
          <p:nvPr/>
        </p:nvSpPr>
        <p:spPr bwMode="auto">
          <a:xfrm>
            <a:off x="228600" y="0"/>
            <a:ext cx="8763000" cy="1987550"/>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lgn="ctr">
              <a:spcBef>
                <a:spcPct val="20000"/>
              </a:spcBef>
              <a:defRPr/>
            </a:pPr>
            <a:endParaRPr lang="en-US" sz="2800" dirty="0">
              <a:solidFill>
                <a:srgbClr val="000000"/>
              </a:solidFill>
              <a:latin typeface="Arial"/>
              <a:cs typeface="Times New Roman" pitchFamily="18" charset="0"/>
            </a:endParaRPr>
          </a:p>
          <a:p>
            <a:pPr algn="ctr">
              <a:spcBef>
                <a:spcPct val="20000"/>
              </a:spcBef>
              <a:defRPr/>
            </a:pPr>
            <a:r>
              <a:rPr lang="en-US" sz="2800" b="1" u="sng" dirty="0" err="1">
                <a:solidFill>
                  <a:srgbClr val="000000"/>
                </a:solidFill>
                <a:latin typeface="Arial"/>
                <a:cs typeface="Times New Roman" pitchFamily="18" charset="0"/>
              </a:rPr>
              <a:t>Địa</a:t>
            </a:r>
            <a:r>
              <a:rPr lang="en-US" sz="2800" b="1" u="sng" dirty="0">
                <a:solidFill>
                  <a:srgbClr val="000000"/>
                </a:solidFill>
                <a:latin typeface="Arial"/>
                <a:cs typeface="Times New Roman" pitchFamily="18" charset="0"/>
              </a:rPr>
              <a:t> </a:t>
            </a:r>
            <a:r>
              <a:rPr lang="en-US" sz="2800" b="1" u="sng" dirty="0" err="1">
                <a:solidFill>
                  <a:srgbClr val="000000"/>
                </a:solidFill>
                <a:latin typeface="Arial"/>
                <a:cs typeface="Times New Roman" pitchFamily="18" charset="0"/>
              </a:rPr>
              <a:t>lí</a:t>
            </a:r>
            <a:r>
              <a:rPr lang="en-US" sz="2800" b="1" dirty="0">
                <a:solidFill>
                  <a:srgbClr val="000000"/>
                </a:solidFill>
                <a:latin typeface="Arial"/>
                <a:cs typeface="Times New Roman" pitchFamily="18" charset="0"/>
              </a:rPr>
              <a:t>: </a:t>
            </a:r>
          </a:p>
          <a:p>
            <a:pPr>
              <a:spcBef>
                <a:spcPct val="20000"/>
              </a:spcBef>
              <a:defRPr/>
            </a:pPr>
            <a:r>
              <a:rPr lang="en-US" sz="2800" dirty="0">
                <a:latin typeface="Arial"/>
                <a:cs typeface="Times New Roman" pitchFamily="18" charset="0"/>
              </a:rPr>
              <a:t>  </a:t>
            </a:r>
            <a:r>
              <a:rPr lang="en-US" sz="2800" u="sng" dirty="0" err="1">
                <a:latin typeface="Arial"/>
                <a:cs typeface="Times New Roman" pitchFamily="18" charset="0"/>
              </a:rPr>
              <a:t>Bài</a:t>
            </a:r>
            <a:r>
              <a:rPr lang="en-US" sz="2800" u="sng" dirty="0">
                <a:latin typeface="Arial"/>
                <a:cs typeface="Times New Roman" pitchFamily="18" charset="0"/>
              </a:rPr>
              <a:t> 8</a:t>
            </a:r>
            <a:r>
              <a:rPr lang="en-US" sz="2800" dirty="0">
                <a:latin typeface="Arial"/>
                <a:cs typeface="Times New Roman" pitchFamily="18" charset="0"/>
              </a:rPr>
              <a:t>:  </a:t>
            </a:r>
            <a:r>
              <a:rPr lang="en-US" sz="2800" dirty="0" err="1">
                <a:solidFill>
                  <a:srgbClr val="FF0000"/>
                </a:solidFill>
                <a:latin typeface="Arial"/>
                <a:cs typeface="Times New Roman" pitchFamily="18" charset="0"/>
              </a:rPr>
              <a:t>Hoạt</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động</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sản</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xuất</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của</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người</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dân</a:t>
            </a:r>
            <a:r>
              <a:rPr lang="en-US" sz="2800" dirty="0">
                <a:solidFill>
                  <a:srgbClr val="FF0000"/>
                </a:solidFill>
                <a:latin typeface="Arial"/>
                <a:cs typeface="Times New Roman" pitchFamily="18" charset="0"/>
              </a:rPr>
              <a:t> ở </a:t>
            </a:r>
            <a:r>
              <a:rPr lang="en-US" sz="2800" dirty="0" err="1">
                <a:solidFill>
                  <a:srgbClr val="FF0000"/>
                </a:solidFill>
                <a:latin typeface="Arial"/>
                <a:cs typeface="Times New Roman" pitchFamily="18" charset="0"/>
              </a:rPr>
              <a:t>Tây</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Nguyên</a:t>
            </a:r>
            <a:endParaRPr lang="en-US" sz="2800" dirty="0">
              <a:solidFill>
                <a:srgbClr val="FF0000"/>
              </a:solidFill>
              <a:latin typeface="Arial"/>
            </a:endParaRPr>
          </a:p>
        </p:txBody>
      </p:sp>
      <p:sp>
        <p:nvSpPr>
          <p:cNvPr id="6" name="Horizontal Scroll 5"/>
          <p:cNvSpPr/>
          <p:nvPr/>
        </p:nvSpPr>
        <p:spPr>
          <a:xfrm>
            <a:off x="304800" y="2209800"/>
            <a:ext cx="8839200" cy="3276600"/>
          </a:xfrm>
          <a:prstGeom prst="horizontalScroll">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2800">
              <a:solidFill>
                <a:srgbClr val="000000"/>
              </a:solidFill>
            </a:endParaRPr>
          </a:p>
          <a:p>
            <a:pPr>
              <a:defRPr/>
            </a:pPr>
            <a:r>
              <a:rPr lang="en-US" sz="2800">
                <a:solidFill>
                  <a:srgbClr val="000000"/>
                </a:solidFill>
              </a:rPr>
              <a:t>   </a:t>
            </a:r>
          </a:p>
          <a:p>
            <a:pPr>
              <a:defRPr/>
            </a:pPr>
            <a:endParaRPr lang="en-US" sz="2800">
              <a:solidFill>
                <a:srgbClr val="000000"/>
              </a:solidFill>
            </a:endParaRPr>
          </a:p>
          <a:p>
            <a:pPr>
              <a:defRPr/>
            </a:pPr>
            <a:r>
              <a:rPr lang="en-US" sz="2800">
                <a:solidFill>
                  <a:srgbClr val="000000"/>
                </a:solidFill>
              </a:rPr>
              <a:t>   Trên các cao nguyên ở Tây Nguyên có những vùng đất ba dan rộng lớn, được khai thác để trồng cây công nghiệp lâu năm như cà phê, cao su, hồ tiêu, chè </a:t>
            </a:r>
            <a:r>
              <a:rPr lang="en-US" sz="2800">
                <a:solidFill>
                  <a:schemeClr val="tx1"/>
                </a:solidFill>
              </a:rPr>
              <a:t>và có nhiều đồng cỏ thuận lợi cho việc chăn nuôi  trâu, bò </a:t>
            </a:r>
          </a:p>
          <a:p>
            <a:pPr>
              <a:defRPr/>
            </a:pPr>
            <a:endParaRPr lang="en-US" sz="2800">
              <a:solidFill>
                <a:srgbClr val="000000"/>
              </a:solidFill>
            </a:endParaRPr>
          </a:p>
          <a:p>
            <a:pPr algn="ctr">
              <a:defRPr/>
            </a:pPr>
            <a:endParaRPr lang="en-US" sz="2800">
              <a:solidFill>
                <a:srgbClr val="000000"/>
              </a:solidFill>
            </a:endParaRPr>
          </a:p>
          <a:p>
            <a:pPr algn="ctr">
              <a:defRPr/>
            </a:pPr>
            <a:endParaRPr lang="en-US" sz="2800">
              <a:solidFill>
                <a:schemeClr val="tx1"/>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3352800" cy="923330"/>
          </a:xfrm>
          <a:prstGeom prst="rect">
            <a:avLst/>
          </a:prstGeom>
          <a:noFill/>
        </p:spPr>
        <p:txBody>
          <a:bodyPr>
            <a:prstTxWarp prst="textChevronInverted">
              <a:avLst/>
            </a:prstTxWarp>
            <a:spAutoFit/>
          </a:bodyPr>
          <a:lstStyle/>
          <a:p>
            <a:pPr algn="ctr">
              <a:defRPr/>
            </a:pPr>
            <a:r>
              <a:rPr lang="en-US" sz="4800" b="1" dirty="0" err="1">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Trò</a:t>
            </a:r>
            <a:r>
              <a:rPr lang="en-US" sz="48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 </a:t>
            </a:r>
            <a:r>
              <a:rPr lang="en-US" sz="4800" b="1" dirty="0" err="1">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chơi</a:t>
            </a:r>
            <a:r>
              <a:rPr lang="en-US" sz="48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a:t>
            </a:r>
          </a:p>
        </p:txBody>
      </p:sp>
      <p:sp>
        <p:nvSpPr>
          <p:cNvPr id="8" name="TextBox 7"/>
          <p:cNvSpPr txBox="1"/>
          <p:nvPr/>
        </p:nvSpPr>
        <p:spPr>
          <a:xfrm>
            <a:off x="4114800" y="381000"/>
            <a:ext cx="3505200" cy="5238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800">
                <a:solidFill>
                  <a:srgbClr val="000000"/>
                </a:solidFill>
                <a:cs typeface="Times New Roman" pitchFamily="18" charset="0"/>
              </a:rPr>
              <a:t>  </a:t>
            </a:r>
            <a:r>
              <a:rPr lang="en-US" sz="2800">
                <a:solidFill>
                  <a:srgbClr val="000000"/>
                </a:solidFill>
                <a:latin typeface="Times New Roman" pitchFamily="18" charset="0"/>
                <a:ea typeface="ParkAvenue" pitchFamily="18" charset="0"/>
                <a:cs typeface="Times New Roman" pitchFamily="18" charset="0"/>
              </a:rPr>
              <a:t>Rung chung vàng</a:t>
            </a:r>
          </a:p>
        </p:txBody>
      </p:sp>
      <p:sp>
        <p:nvSpPr>
          <p:cNvPr id="10" name="Rectangle 9"/>
          <p:cNvSpPr>
            <a:spLocks noChangeArrowheads="1"/>
          </p:cNvSpPr>
          <p:nvPr/>
        </p:nvSpPr>
        <p:spPr bwMode="auto">
          <a:xfrm>
            <a:off x="0" y="1752600"/>
            <a:ext cx="9144000" cy="3662363"/>
          </a:xfrm>
          <a:prstGeom prst="rect">
            <a:avLst/>
          </a:prstGeom>
          <a:noFill/>
          <a:ln w="9525">
            <a:noFill/>
            <a:miter lim="800000"/>
            <a:headEnd/>
            <a:tailEnd/>
          </a:ln>
        </p:spPr>
        <p:txBody>
          <a:bodyPr>
            <a:spAutoFit/>
          </a:bodyPr>
          <a:lstStyle/>
          <a:p>
            <a:pPr marL="514350" indent="-514350"/>
            <a:r>
              <a:rPr lang="en-US" sz="2800">
                <a:solidFill>
                  <a:srgbClr val="FF0000"/>
                </a:solidFill>
                <a:latin typeface="Arial" charset="0"/>
                <a:ea typeface="ParkAvenue" pitchFamily="18" charset="0"/>
                <a:cs typeface="Times New Roman" pitchFamily="18" charset="0"/>
              </a:rPr>
              <a:t>1.</a:t>
            </a:r>
            <a:r>
              <a:rPr lang="en-US" sz="2800">
                <a:latin typeface="Arial" charset="0"/>
                <a:ea typeface="ParkAvenue" pitchFamily="18" charset="0"/>
                <a:cs typeface="Times New Roman" pitchFamily="18" charset="0"/>
              </a:rPr>
              <a:t> Đất đỏ ba dan tơi xốp, phì nhiêu thích hợp nhất cho viêc:</a:t>
            </a:r>
          </a:p>
          <a:p>
            <a:pPr marL="514350" indent="-514350"/>
            <a:r>
              <a:rPr lang="en-US" sz="2800">
                <a:latin typeface="Arial" charset="0"/>
                <a:ea typeface="ParkAvenue" pitchFamily="18" charset="0"/>
                <a:cs typeface="Times New Roman" pitchFamily="18" charset="0"/>
              </a:rPr>
              <a:t>   a. Trồng lúa, hoa màu</a:t>
            </a:r>
          </a:p>
          <a:p>
            <a:pPr marL="514350" indent="-514350"/>
            <a:r>
              <a:rPr lang="en-US" sz="2800">
                <a:latin typeface="Arial" charset="0"/>
                <a:ea typeface="ParkAvenue" pitchFamily="18" charset="0"/>
                <a:cs typeface="Times New Roman" pitchFamily="18" charset="0"/>
              </a:rPr>
              <a:t>   b. Cây công nghiệp lâu năm(cà phê, cao su, chè, hồ tiêu,...)</a:t>
            </a:r>
          </a:p>
          <a:p>
            <a:pPr marL="514350" indent="-514350"/>
            <a:r>
              <a:rPr lang="en-US" sz="2800">
                <a:latin typeface="Arial" charset="0"/>
                <a:ea typeface="ParkAvenue" pitchFamily="18" charset="0"/>
                <a:cs typeface="Times New Roman" pitchFamily="18" charset="0"/>
              </a:rPr>
              <a:t>   c. Trồng cây hằng năm( mía, lạc, thuốc lá, ….)</a:t>
            </a:r>
          </a:p>
          <a:p>
            <a:pPr marL="514350" indent="-514350"/>
            <a:endParaRPr lang="en-US" sz="2800">
              <a:latin typeface="Arial" charset="0"/>
              <a:ea typeface="ParkAvenue" pitchFamily="18" charset="0"/>
              <a:cs typeface="Times New Roman" pitchFamily="18" charset="0"/>
            </a:endParaRPr>
          </a:p>
          <a:p>
            <a:pPr marL="514350" indent="-514350"/>
            <a:endParaRPr lang="en-US" sz="2800">
              <a:latin typeface="Arial" charset="0"/>
              <a:ea typeface="ParkAvenue" pitchFamily="18" charset="0"/>
              <a:cs typeface="Times New Roman" pitchFamily="18" charset="0"/>
            </a:endParaRPr>
          </a:p>
        </p:txBody>
      </p:sp>
      <p:sp>
        <p:nvSpPr>
          <p:cNvPr id="11" name="Rectangle 10"/>
          <p:cNvSpPr>
            <a:spLocks noChangeArrowheads="1"/>
          </p:cNvSpPr>
          <p:nvPr/>
        </p:nvSpPr>
        <p:spPr bwMode="auto">
          <a:xfrm>
            <a:off x="0" y="4795838"/>
            <a:ext cx="8382000" cy="1816100"/>
          </a:xfrm>
          <a:prstGeom prst="rect">
            <a:avLst/>
          </a:prstGeom>
          <a:noFill/>
          <a:ln w="9525">
            <a:noFill/>
            <a:miter lim="800000"/>
            <a:headEnd/>
            <a:tailEnd/>
          </a:ln>
        </p:spPr>
        <p:txBody>
          <a:bodyPr>
            <a:spAutoFit/>
          </a:bodyPr>
          <a:lstStyle/>
          <a:p>
            <a:pPr marL="514350" indent="-514350"/>
            <a:r>
              <a:rPr lang="en-US" sz="2800">
                <a:solidFill>
                  <a:srgbClr val="FF0000"/>
                </a:solidFill>
                <a:latin typeface="Arial" charset="0"/>
                <a:ea typeface="ParkAvenue" pitchFamily="18" charset="0"/>
                <a:cs typeface="Times New Roman" pitchFamily="18" charset="0"/>
              </a:rPr>
              <a:t>2.</a:t>
            </a:r>
            <a:r>
              <a:rPr lang="en-US" sz="2800">
                <a:latin typeface="Arial" charset="0"/>
                <a:ea typeface="ParkAvenue" pitchFamily="18" charset="0"/>
                <a:cs typeface="Times New Roman" pitchFamily="18" charset="0"/>
              </a:rPr>
              <a:t> Những con vật nuôi ở Tây Nguyên:</a:t>
            </a:r>
          </a:p>
          <a:p>
            <a:pPr marL="514350" indent="-514350"/>
            <a:r>
              <a:rPr lang="en-US" sz="2800">
                <a:latin typeface="Arial" charset="0"/>
                <a:ea typeface="ParkAvenue" pitchFamily="18" charset="0"/>
                <a:cs typeface="Times New Roman" pitchFamily="18" charset="0"/>
              </a:rPr>
              <a:t>    a. Trâu, bò, voi</a:t>
            </a:r>
          </a:p>
          <a:p>
            <a:pPr marL="514350" indent="-514350"/>
            <a:r>
              <a:rPr lang="en-US" sz="2800">
                <a:latin typeface="Arial" charset="0"/>
                <a:ea typeface="ParkAvenue" pitchFamily="18" charset="0"/>
                <a:cs typeface="Times New Roman" pitchFamily="18" charset="0"/>
              </a:rPr>
              <a:t>    b. Trâu, lợn, voi</a:t>
            </a:r>
          </a:p>
          <a:p>
            <a:pPr marL="514350" indent="-514350"/>
            <a:r>
              <a:rPr lang="en-US" sz="2800">
                <a:latin typeface="Arial" charset="0"/>
                <a:ea typeface="ParkAvenue" pitchFamily="18" charset="0"/>
                <a:cs typeface="Times New Roman" pitchFamily="18" charset="0"/>
              </a:rPr>
              <a:t>    c.  Bò, voi, dê</a:t>
            </a:r>
          </a:p>
        </p:txBody>
      </p:sp>
      <p:sp>
        <p:nvSpPr>
          <p:cNvPr id="18" name="32-Point Star 17"/>
          <p:cNvSpPr/>
          <p:nvPr/>
        </p:nvSpPr>
        <p:spPr>
          <a:xfrm>
            <a:off x="381000" y="6858000"/>
            <a:ext cx="609600" cy="533400"/>
          </a:xfrm>
          <a:prstGeom prst="star32">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a:solidFill>
                  <a:srgbClr val="FF00FF"/>
                </a:solidFill>
                <a:cs typeface="Times New Roman" pitchFamily="18" charset="0"/>
              </a:rPr>
              <a:t>b</a:t>
            </a:r>
          </a:p>
        </p:txBody>
      </p:sp>
      <p:sp>
        <p:nvSpPr>
          <p:cNvPr id="19" name="32-Point Star 18"/>
          <p:cNvSpPr/>
          <p:nvPr/>
        </p:nvSpPr>
        <p:spPr>
          <a:xfrm>
            <a:off x="3429000" y="7086600"/>
            <a:ext cx="609600" cy="533400"/>
          </a:xfrm>
          <a:prstGeom prst="star32">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dirty="0">
                <a:cs typeface="Times New Roman" pitchFamily="18" charset="0"/>
              </a:rPr>
              <a:t>a</a:t>
            </a:r>
          </a:p>
        </p:txBody>
      </p:sp>
      <p:sp>
        <p:nvSpPr>
          <p:cNvPr id="19466" name="Rectangle 20"/>
          <p:cNvSpPr>
            <a:spLocks noChangeArrowheads="1"/>
          </p:cNvSpPr>
          <p:nvPr/>
        </p:nvSpPr>
        <p:spPr bwMode="auto">
          <a:xfrm>
            <a:off x="304800" y="1219200"/>
            <a:ext cx="5032375" cy="523875"/>
          </a:xfrm>
          <a:prstGeom prst="rect">
            <a:avLst/>
          </a:prstGeom>
          <a:noFill/>
          <a:ln w="9525">
            <a:noFill/>
            <a:miter lim="800000"/>
            <a:headEnd/>
            <a:tailEnd/>
          </a:ln>
        </p:spPr>
        <p:txBody>
          <a:bodyPr>
            <a:spAutoFit/>
          </a:bodyPr>
          <a:lstStyle/>
          <a:p>
            <a:r>
              <a:rPr lang="en-US" sz="2800">
                <a:solidFill>
                  <a:srgbClr val="FF0000"/>
                </a:solidFill>
                <a:latin typeface="Arial" charset="0"/>
                <a:ea typeface="ParkAvenue" pitchFamily="18" charset="0"/>
                <a:cs typeface="Times New Roman" pitchFamily="18" charset="0"/>
              </a:rPr>
              <a:t>Chọn ý đúng nhất</a:t>
            </a:r>
          </a:p>
        </p:txBody>
      </p:sp>
      <p:pic>
        <p:nvPicPr>
          <p:cNvPr id="19467" name="Picture 7"/>
          <p:cNvPicPr>
            <a:picLocks noChangeAspect="1" noChangeArrowheads="1"/>
          </p:cNvPicPr>
          <p:nvPr/>
        </p:nvPicPr>
        <p:blipFill>
          <a:blip r:embed="rId2"/>
          <a:srcRect/>
          <a:stretch>
            <a:fillRect/>
          </a:stretch>
        </p:blipFill>
        <p:spPr bwMode="auto">
          <a:xfrm>
            <a:off x="7010400" y="5791200"/>
            <a:ext cx="2133600" cy="10668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amond(in)">
                                      <p:cBhvr>
                                        <p:cTn id="7" dur="2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1000" fill="hold"/>
                                        <p:tgtEl>
                                          <p:spTgt spid="10">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p:cTn id="17" dur="1000" fill="hold"/>
                                        <p:tgtEl>
                                          <p:spTgt spid="10">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1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p:cTn id="22" dur="1000" fill="hold"/>
                                        <p:tgtEl>
                                          <p:spTgt spid="10">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6" presetClass="path" presetSubtype="0" accel="50000" decel="50000" fill="hold" nodeType="clickEffect">
                                  <p:stCondLst>
                                    <p:cond delay="0"/>
                                  </p:stCondLst>
                                  <p:childTnLst>
                                    <p:animMotion origin="layout" path="M 1.38778E-17 1.11111E-6 L -0.01667 -0.52778 " pathEditMode="relative" rAng="0" ptsTypes="AA">
                                      <p:cBhvr>
                                        <p:cTn id="28" dur="2000" fill="hold"/>
                                        <p:tgtEl>
                                          <p:spTgt spid="18"/>
                                        </p:tgtEl>
                                        <p:attrNameLst>
                                          <p:attrName>ppt_x</p:attrName>
                                          <p:attrName>ppt_y</p:attrName>
                                        </p:attrNameLst>
                                      </p:cBhvr>
                                      <p:rCtr x="-8" y="-264"/>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wedge">
                                      <p:cBhvr>
                                        <p:cTn id="33" dur="2000"/>
                                        <p:tgtEl>
                                          <p:spTgt spid="11">
                                            <p:txEl>
                                              <p:pRg st="0" end="0"/>
                                            </p:txEl>
                                          </p:spTgt>
                                        </p:tgtEl>
                                      </p:cBhvr>
                                    </p:animEffect>
                                  </p:childTnLst>
                                </p:cTn>
                              </p:par>
                              <p:par>
                                <p:cTn id="34" presetID="20" presetClass="entr" presetSubtype="0" fill="hold" nodeType="with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edge">
                                      <p:cBhvr>
                                        <p:cTn id="36" dur="2000"/>
                                        <p:tgtEl>
                                          <p:spTgt spid="11">
                                            <p:txEl>
                                              <p:pRg st="1" end="1"/>
                                            </p:txEl>
                                          </p:spTgt>
                                        </p:tgtEl>
                                      </p:cBhvr>
                                    </p:animEffect>
                                  </p:childTnLst>
                                </p:cTn>
                              </p:par>
                              <p:par>
                                <p:cTn id="37" presetID="20" presetClass="entr" presetSubtype="0" fill="hold" nodeType="with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wedge">
                                      <p:cBhvr>
                                        <p:cTn id="39" dur="2000"/>
                                        <p:tgtEl>
                                          <p:spTgt spid="11">
                                            <p:txEl>
                                              <p:pRg st="2" end="2"/>
                                            </p:txEl>
                                          </p:spTgt>
                                        </p:tgtEl>
                                      </p:cBhvr>
                                    </p:animEffect>
                                  </p:childTnLst>
                                </p:cTn>
                              </p:par>
                              <p:par>
                                <p:cTn id="40" presetID="20" presetClass="entr" presetSubtype="0" fill="hold" nodeType="with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edge">
                                      <p:cBhvr>
                                        <p:cTn id="42" dur="2000"/>
                                        <p:tgtEl>
                                          <p:spTgt spid="11">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4" presetClass="path" presetSubtype="0" accel="50000" decel="50000" fill="hold" grpId="0" nodeType="clickEffect">
                                  <p:stCondLst>
                                    <p:cond delay="0"/>
                                  </p:stCondLst>
                                  <p:childTnLst>
                                    <p:animMotion origin="layout" path="M -0.01666 -2.22222E-6 L -0.34166 -0.25 " pathEditMode="relative" rAng="0" ptsTypes="AA">
                                      <p:cBhvr>
                                        <p:cTn id="46" dur="2000" fill="hold"/>
                                        <p:tgtEl>
                                          <p:spTgt spid="19"/>
                                        </p:tgtEl>
                                        <p:attrNameLst>
                                          <p:attrName>ppt_x</p:attrName>
                                          <p:attrName>ppt_y</p:attrName>
                                        </p:attrNameLst>
                                      </p:cBhvr>
                                      <p:rCtr x="-162" y="-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3810000"/>
            <a:ext cx="7924800" cy="2308225"/>
          </a:xfrm>
          <a:prstGeom prst="rect">
            <a:avLst/>
          </a:prstGeom>
          <a:noFill/>
          <a:ln w="9525">
            <a:noFill/>
            <a:miter lim="800000"/>
            <a:headEnd/>
            <a:tailEnd/>
          </a:ln>
        </p:spPr>
        <p:txBody>
          <a:bodyPr>
            <a:spAutoFit/>
          </a:bodyPr>
          <a:lstStyle/>
          <a:p>
            <a:pPr marL="514350" indent="-514350"/>
            <a:r>
              <a:rPr lang="en-US" sz="2800">
                <a:solidFill>
                  <a:srgbClr val="FF0000"/>
                </a:solidFill>
                <a:latin typeface="Arial" charset="0"/>
                <a:ea typeface="ParkAvenue" pitchFamily="18" charset="0"/>
                <a:cs typeface="Times New Roman" pitchFamily="18" charset="0"/>
              </a:rPr>
              <a:t>4.</a:t>
            </a:r>
            <a:r>
              <a:rPr lang="en-US" sz="2800">
                <a:latin typeface="Arial" charset="0"/>
                <a:ea typeface="ParkAvenue" pitchFamily="18" charset="0"/>
                <a:cs typeface="Times New Roman" pitchFamily="18" charset="0"/>
              </a:rPr>
              <a:t> Ở Tây Nguyên voi được nuôi để:</a:t>
            </a:r>
          </a:p>
          <a:p>
            <a:pPr marL="514350" indent="-514350"/>
            <a:r>
              <a:rPr lang="en-US" sz="2800">
                <a:latin typeface="Arial" charset="0"/>
                <a:ea typeface="ParkAvenue" pitchFamily="18" charset="0"/>
                <a:cs typeface="Times New Roman" pitchFamily="18" charset="0"/>
              </a:rPr>
              <a:t> a. Cày ruộng</a:t>
            </a:r>
          </a:p>
          <a:p>
            <a:pPr marL="514350" indent="-514350"/>
            <a:r>
              <a:rPr lang="en-US" sz="2800">
                <a:latin typeface="Arial" charset="0"/>
                <a:ea typeface="ParkAvenue" pitchFamily="18" charset="0"/>
                <a:cs typeface="Times New Roman" pitchFamily="18" charset="0"/>
              </a:rPr>
              <a:t> b. Lấy ngà, lấy thịt</a:t>
            </a:r>
          </a:p>
          <a:p>
            <a:pPr marL="514350" indent="-514350"/>
            <a:r>
              <a:rPr lang="en-US" sz="2800">
                <a:latin typeface="Arial" charset="0"/>
                <a:ea typeface="ParkAvenue" pitchFamily="18" charset="0"/>
                <a:cs typeface="Times New Roman" pitchFamily="18" charset="0"/>
              </a:rPr>
              <a:t> c. Chuyên chở người và hàng hoá </a:t>
            </a:r>
          </a:p>
          <a:p>
            <a:pPr marL="514350" indent="-514350"/>
            <a:r>
              <a:rPr lang="en-US" sz="2800">
                <a:latin typeface="Arial" charset="0"/>
                <a:ea typeface="ParkAvenue" pitchFamily="18" charset="0"/>
                <a:cs typeface="Times New Roman" pitchFamily="18" charset="0"/>
              </a:rPr>
              <a:t> </a:t>
            </a:r>
          </a:p>
        </p:txBody>
      </p:sp>
      <p:sp>
        <p:nvSpPr>
          <p:cNvPr id="5" name="Rectangle 4"/>
          <p:cNvSpPr>
            <a:spLocks noChangeArrowheads="1"/>
          </p:cNvSpPr>
          <p:nvPr/>
        </p:nvSpPr>
        <p:spPr bwMode="auto">
          <a:xfrm>
            <a:off x="228600" y="1752600"/>
            <a:ext cx="8382000" cy="2738438"/>
          </a:xfrm>
          <a:prstGeom prst="rect">
            <a:avLst/>
          </a:prstGeom>
          <a:noFill/>
          <a:ln w="9525">
            <a:noFill/>
            <a:miter lim="800000"/>
            <a:headEnd/>
            <a:tailEnd/>
          </a:ln>
        </p:spPr>
        <p:txBody>
          <a:bodyPr>
            <a:spAutoFit/>
          </a:bodyPr>
          <a:lstStyle/>
          <a:p>
            <a:pPr marL="514350" indent="-514350"/>
            <a:r>
              <a:rPr lang="en-US" sz="2800">
                <a:solidFill>
                  <a:srgbClr val="FF0000"/>
                </a:solidFill>
                <a:latin typeface="Arial" charset="0"/>
                <a:ea typeface="ParkAvenue" pitchFamily="18" charset="0"/>
                <a:cs typeface="Times New Roman" pitchFamily="18" charset="0"/>
              </a:rPr>
              <a:t>3.</a:t>
            </a:r>
            <a:r>
              <a:rPr lang="en-US" sz="2800">
                <a:latin typeface="Arial" charset="0"/>
                <a:ea typeface="ParkAvenue" pitchFamily="18" charset="0"/>
                <a:cs typeface="Times New Roman" pitchFamily="18" charset="0"/>
              </a:rPr>
              <a:t> Con vật được nuôi nhiều nhất ở Tây Nguyên:</a:t>
            </a:r>
          </a:p>
          <a:p>
            <a:pPr marL="514350" indent="-514350"/>
            <a:r>
              <a:rPr lang="en-US" sz="2800">
                <a:latin typeface="Arial" charset="0"/>
                <a:ea typeface="ParkAvenue" pitchFamily="18" charset="0"/>
                <a:cs typeface="Times New Roman" pitchFamily="18" charset="0"/>
              </a:rPr>
              <a:t> a.Trâu</a:t>
            </a:r>
          </a:p>
          <a:p>
            <a:pPr marL="514350" indent="-514350"/>
            <a:r>
              <a:rPr lang="en-US" sz="2800">
                <a:latin typeface="Arial" charset="0"/>
                <a:ea typeface="ParkAvenue" pitchFamily="18" charset="0"/>
                <a:cs typeface="Times New Roman" pitchFamily="18" charset="0"/>
              </a:rPr>
              <a:t> b. Bò</a:t>
            </a:r>
          </a:p>
          <a:p>
            <a:pPr marL="514350" indent="-514350"/>
            <a:r>
              <a:rPr lang="en-US" sz="2800">
                <a:latin typeface="Arial" charset="0"/>
                <a:ea typeface="ParkAvenue" pitchFamily="18" charset="0"/>
                <a:cs typeface="Times New Roman" pitchFamily="18" charset="0"/>
              </a:rPr>
              <a:t> c. Voi</a:t>
            </a:r>
          </a:p>
          <a:p>
            <a:pPr marL="514350" indent="-514350"/>
            <a:endParaRPr lang="en-US" sz="2800">
              <a:latin typeface="Arial" charset="0"/>
              <a:ea typeface="ParkAvenue" pitchFamily="18" charset="0"/>
              <a:cs typeface="Times New Roman" pitchFamily="18" charset="0"/>
            </a:endParaRPr>
          </a:p>
          <a:p>
            <a:pPr marL="514350" indent="-514350"/>
            <a:endParaRPr lang="en-US" sz="2800">
              <a:latin typeface="Arial" charset="0"/>
              <a:ea typeface="ParkAvenue" pitchFamily="18" charset="0"/>
              <a:cs typeface="Times New Roman" pitchFamily="18" charset="0"/>
            </a:endParaRPr>
          </a:p>
        </p:txBody>
      </p:sp>
      <p:sp>
        <p:nvSpPr>
          <p:cNvPr id="6" name="32-Point Star 5"/>
          <p:cNvSpPr/>
          <p:nvPr/>
        </p:nvSpPr>
        <p:spPr>
          <a:xfrm>
            <a:off x="2971800" y="6858000"/>
            <a:ext cx="609600" cy="533400"/>
          </a:xfrm>
          <a:prstGeom prst="star32">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800">
                <a:solidFill>
                  <a:srgbClr val="FF00FF"/>
                </a:solidFill>
                <a:cs typeface="Times New Roman" pitchFamily="18" charset="0"/>
              </a:rPr>
              <a:t>c</a:t>
            </a:r>
          </a:p>
        </p:txBody>
      </p:sp>
      <p:sp>
        <p:nvSpPr>
          <p:cNvPr id="8" name="32-Point Star 7"/>
          <p:cNvSpPr/>
          <p:nvPr/>
        </p:nvSpPr>
        <p:spPr>
          <a:xfrm>
            <a:off x="762000" y="6858000"/>
            <a:ext cx="609600" cy="533400"/>
          </a:xfrm>
          <a:prstGeom prst="star32">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800">
                <a:solidFill>
                  <a:srgbClr val="FF00FF"/>
                </a:solidFill>
                <a:cs typeface="Times New Roman" pitchFamily="18" charset="0"/>
              </a:rPr>
              <a:t>b</a:t>
            </a:r>
          </a:p>
        </p:txBody>
      </p:sp>
      <p:sp>
        <p:nvSpPr>
          <p:cNvPr id="9" name="Rectangle 8"/>
          <p:cNvSpPr/>
          <p:nvPr/>
        </p:nvSpPr>
        <p:spPr>
          <a:xfrm>
            <a:off x="304800" y="304800"/>
            <a:ext cx="3352800" cy="923330"/>
          </a:xfrm>
          <a:prstGeom prst="rect">
            <a:avLst/>
          </a:prstGeom>
          <a:noFill/>
        </p:spPr>
        <p:txBody>
          <a:bodyPr>
            <a:prstTxWarp prst="textChevronInverted">
              <a:avLst/>
            </a:prstTxWarp>
            <a:spAutoFit/>
          </a:bodyPr>
          <a:lstStyle/>
          <a:p>
            <a:pPr algn="ctr">
              <a:defRPr/>
            </a:pPr>
            <a:r>
              <a:rPr lang="en-US" sz="4800" b="1" dirty="0" err="1">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Trò</a:t>
            </a:r>
            <a:r>
              <a:rPr lang="en-US" sz="48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 </a:t>
            </a:r>
            <a:r>
              <a:rPr lang="en-US" sz="4800" b="1" dirty="0" err="1">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chơi</a:t>
            </a:r>
            <a:r>
              <a:rPr lang="en-US" sz="48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a:t>
            </a:r>
          </a:p>
        </p:txBody>
      </p:sp>
      <p:sp>
        <p:nvSpPr>
          <p:cNvPr id="10" name="TextBox 9"/>
          <p:cNvSpPr txBox="1"/>
          <p:nvPr/>
        </p:nvSpPr>
        <p:spPr>
          <a:xfrm>
            <a:off x="4114800" y="381000"/>
            <a:ext cx="3429000" cy="5238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n-US" sz="2800">
                <a:solidFill>
                  <a:srgbClr val="000000"/>
                </a:solidFill>
                <a:ea typeface="ParkAvenue" pitchFamily="18" charset="0"/>
                <a:cs typeface="Times New Roman" pitchFamily="18" charset="0"/>
              </a:rPr>
              <a:t>Rung chuông vàng</a:t>
            </a:r>
          </a:p>
        </p:txBody>
      </p:sp>
      <p:sp>
        <p:nvSpPr>
          <p:cNvPr id="20488" name="Rectangle 10"/>
          <p:cNvSpPr>
            <a:spLocks noChangeArrowheads="1"/>
          </p:cNvSpPr>
          <p:nvPr/>
        </p:nvSpPr>
        <p:spPr bwMode="auto">
          <a:xfrm>
            <a:off x="304800" y="1219200"/>
            <a:ext cx="5032375" cy="523875"/>
          </a:xfrm>
          <a:prstGeom prst="rect">
            <a:avLst/>
          </a:prstGeom>
          <a:noFill/>
          <a:ln w="9525">
            <a:noFill/>
            <a:miter lim="800000"/>
            <a:headEnd/>
            <a:tailEnd/>
          </a:ln>
        </p:spPr>
        <p:txBody>
          <a:bodyPr>
            <a:spAutoFit/>
          </a:bodyPr>
          <a:lstStyle/>
          <a:p>
            <a:r>
              <a:rPr lang="en-US" sz="2800">
                <a:solidFill>
                  <a:srgbClr val="FF0000"/>
                </a:solidFill>
                <a:latin typeface="Arial" charset="0"/>
                <a:ea typeface="ParkAvenue" pitchFamily="18" charset="0"/>
                <a:cs typeface="Times New Roman" pitchFamily="18" charset="0"/>
              </a:rPr>
              <a:t>Chọn ý đúng nhất </a:t>
            </a:r>
          </a:p>
        </p:txBody>
      </p:sp>
      <p:pic>
        <p:nvPicPr>
          <p:cNvPr id="20489" name="Picture 7"/>
          <p:cNvPicPr>
            <a:picLocks noChangeAspect="1" noChangeArrowheads="1"/>
          </p:cNvPicPr>
          <p:nvPr/>
        </p:nvPicPr>
        <p:blipFill>
          <a:blip r:embed="rId2"/>
          <a:srcRect/>
          <a:stretch>
            <a:fillRect/>
          </a:stretch>
        </p:blipFill>
        <p:spPr bwMode="auto">
          <a:xfrm>
            <a:off x="7010400" y="5791200"/>
            <a:ext cx="2133600" cy="10668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amond(in)">
                                      <p:cBhvr>
                                        <p:cTn id="10" dur="2000"/>
                                        <p:tgtEl>
                                          <p:spTgt spid="5">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amond(in)">
                                      <p:cBhvr>
                                        <p:cTn id="13" dur="2000"/>
                                        <p:tgtEl>
                                          <p:spTgt spid="5">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amond(in)">
                                      <p:cBhvr>
                                        <p:cTn id="16" dur="2000"/>
                                        <p:tgtEl>
                                          <p:spTgt spid="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4" presetClass="path" presetSubtype="0" accel="50000" decel="50000" fill="hold" grpId="0" nodeType="clickEffect">
                                  <p:stCondLst>
                                    <p:cond delay="0"/>
                                  </p:stCondLst>
                                  <p:childTnLst>
                                    <p:animMotion origin="layout" path="M 3.33333E-6 0 L -0.05834 -0.59444 " pathEditMode="relative" rAng="0" ptsTypes="AA">
                                      <p:cBhvr>
                                        <p:cTn id="20" dur="2000" fill="hold"/>
                                        <p:tgtEl>
                                          <p:spTgt spid="8"/>
                                        </p:tgtEl>
                                        <p:attrNameLst>
                                          <p:attrName>ppt_x</p:attrName>
                                          <p:attrName>ppt_y</p:attrName>
                                        </p:attrNameLst>
                                      </p:cBhvr>
                                      <p:rCtr x="-29" y="-297"/>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1000"/>
                                        <p:tgtEl>
                                          <p:spTgt spid="4">
                                            <p:txEl>
                                              <p:pRg st="3" end="3"/>
                                            </p:txEl>
                                          </p:spTgt>
                                        </p:tgtEl>
                                      </p:cBhvr>
                                    </p:animEffect>
                                    <p:anim calcmode="lin" valueType="num">
                                      <p:cBhvr>
                                        <p:cTn id="4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64" presetClass="path" presetSubtype="0" accel="50000" decel="50000" fill="hold" grpId="0" nodeType="clickEffect">
                                  <p:stCondLst>
                                    <p:cond delay="0"/>
                                  </p:stCondLst>
                                  <p:childTnLst>
                                    <p:animMotion origin="layout" path="M -3.33333E-6 1.32285E-6 L -0.3 -0.22757 " pathEditMode="relative" rAng="0" ptsTypes="AA">
                                      <p:cBhvr>
                                        <p:cTn id="50" dur="2000" fill="hold"/>
                                        <p:tgtEl>
                                          <p:spTgt spid="6"/>
                                        </p:tgtEl>
                                        <p:attrNameLst>
                                          <p:attrName>ppt_x</p:attrName>
                                          <p:attrName>ppt_y</p:attrName>
                                        </p:attrNameLst>
                                      </p:cBhvr>
                                      <p:rCtr x="-150" y="-1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73F7F4B54C444E3EA61C054A11BBF178"/>
          <p:cNvPicPr>
            <a:picLocks noChangeAspect="1" noChangeArrowheads="1" noCrop="1"/>
          </p:cNvPicPr>
          <p:nvPr/>
        </p:nvPicPr>
        <p:blipFill>
          <a:blip r:embed="rId2"/>
          <a:srcRect/>
          <a:stretch>
            <a:fillRect/>
          </a:stretch>
        </p:blipFill>
        <p:spPr bwMode="auto">
          <a:xfrm>
            <a:off x="8001000" y="0"/>
            <a:ext cx="1143000" cy="2971800"/>
          </a:xfrm>
          <a:prstGeom prst="rect">
            <a:avLst/>
          </a:prstGeom>
          <a:noFill/>
          <a:ln w="9525">
            <a:noFill/>
            <a:miter lim="800000"/>
            <a:headEnd/>
            <a:tailEnd/>
          </a:ln>
        </p:spPr>
      </p:pic>
      <p:pic>
        <p:nvPicPr>
          <p:cNvPr id="3075" name="Picture 7"/>
          <p:cNvPicPr>
            <a:picLocks noChangeAspect="1" noChangeArrowheads="1"/>
          </p:cNvPicPr>
          <p:nvPr/>
        </p:nvPicPr>
        <p:blipFill>
          <a:blip r:embed="rId3"/>
          <a:srcRect/>
          <a:stretch>
            <a:fillRect/>
          </a:stretch>
        </p:blipFill>
        <p:spPr bwMode="auto">
          <a:xfrm>
            <a:off x="7010400" y="4876800"/>
            <a:ext cx="2133600" cy="1981200"/>
          </a:xfrm>
          <a:prstGeom prst="rect">
            <a:avLst/>
          </a:prstGeom>
          <a:noFill/>
          <a:ln w="9525">
            <a:noFill/>
            <a:miter lim="800000"/>
            <a:headEnd/>
            <a:tailEnd/>
          </a:ln>
        </p:spPr>
      </p:pic>
      <p:pic>
        <p:nvPicPr>
          <p:cNvPr id="3076" name="Picture 20" descr="JULY4019"/>
          <p:cNvPicPr>
            <a:picLocks noChangeAspect="1" noChangeArrowheads="1"/>
          </p:cNvPicPr>
          <p:nvPr/>
        </p:nvPicPr>
        <p:blipFill>
          <a:blip r:embed="rId4"/>
          <a:srcRect/>
          <a:stretch>
            <a:fillRect/>
          </a:stretch>
        </p:blipFill>
        <p:spPr bwMode="auto">
          <a:xfrm>
            <a:off x="0" y="5657850"/>
            <a:ext cx="1023938" cy="1200150"/>
          </a:xfrm>
          <a:prstGeom prst="rect">
            <a:avLst/>
          </a:prstGeom>
          <a:noFill/>
          <a:ln w="9525">
            <a:noFill/>
            <a:miter lim="800000"/>
            <a:headEnd/>
            <a:tailEnd/>
          </a:ln>
        </p:spPr>
      </p:pic>
      <p:sp>
        <p:nvSpPr>
          <p:cNvPr id="15" name="Text Box 43"/>
          <p:cNvSpPr txBox="1">
            <a:spLocks noChangeArrowheads="1"/>
          </p:cNvSpPr>
          <p:nvPr/>
        </p:nvSpPr>
        <p:spPr bwMode="auto">
          <a:xfrm>
            <a:off x="533400" y="0"/>
            <a:ext cx="7772400" cy="1176338"/>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lgn="ctr">
              <a:spcBef>
                <a:spcPct val="20000"/>
              </a:spcBef>
              <a:defRPr/>
            </a:pPr>
            <a:endParaRPr lang="en-US" dirty="0">
              <a:solidFill>
                <a:srgbClr val="000000"/>
              </a:solidFill>
              <a:latin typeface="Arial"/>
              <a:cs typeface="Times New Roman" pitchFamily="18" charset="0"/>
            </a:endParaRPr>
          </a:p>
          <a:p>
            <a:pPr algn="ctr">
              <a:spcBef>
                <a:spcPct val="20000"/>
              </a:spcBef>
              <a:defRPr/>
            </a:pPr>
            <a:r>
              <a:rPr lang="en-US" b="1" u="sng" dirty="0" err="1">
                <a:solidFill>
                  <a:srgbClr val="000000"/>
                </a:solidFill>
                <a:latin typeface="Arial"/>
                <a:cs typeface="Times New Roman" pitchFamily="18" charset="0"/>
              </a:rPr>
              <a:t>Địa</a:t>
            </a:r>
            <a:r>
              <a:rPr lang="en-US" b="1" u="sng" dirty="0">
                <a:solidFill>
                  <a:srgbClr val="000000"/>
                </a:solidFill>
                <a:latin typeface="Arial"/>
                <a:cs typeface="Times New Roman" pitchFamily="18" charset="0"/>
              </a:rPr>
              <a:t> </a:t>
            </a:r>
            <a:r>
              <a:rPr lang="en-US" b="1" u="sng" dirty="0" err="1">
                <a:solidFill>
                  <a:srgbClr val="000000"/>
                </a:solidFill>
                <a:latin typeface="Arial"/>
                <a:cs typeface="Times New Roman" pitchFamily="18" charset="0"/>
              </a:rPr>
              <a:t>lí</a:t>
            </a:r>
            <a:r>
              <a:rPr lang="en-US" b="1" u="sng" dirty="0">
                <a:solidFill>
                  <a:srgbClr val="000000"/>
                </a:solidFill>
                <a:latin typeface="Arial"/>
                <a:cs typeface="Times New Roman" pitchFamily="18" charset="0"/>
              </a:rPr>
              <a:t>:</a:t>
            </a:r>
            <a:endParaRPr lang="en-US" b="1" u="sng" dirty="0">
              <a:solidFill>
                <a:srgbClr val="000000"/>
              </a:solidFill>
              <a:latin typeface="Arial"/>
            </a:endParaRPr>
          </a:p>
        </p:txBody>
      </p:sp>
      <p:sp>
        <p:nvSpPr>
          <p:cNvPr id="3078" name="Rounded Rectangle 15"/>
          <p:cNvSpPr>
            <a:spLocks noChangeArrowheads="1"/>
          </p:cNvSpPr>
          <p:nvPr/>
        </p:nvSpPr>
        <p:spPr bwMode="auto">
          <a:xfrm>
            <a:off x="762000" y="1143000"/>
            <a:ext cx="1676400" cy="579438"/>
          </a:xfrm>
          <a:prstGeom prst="roundRect">
            <a:avLst>
              <a:gd name="adj" fmla="val 16667"/>
            </a:avLst>
          </a:prstGeom>
          <a:gradFill rotWithShape="0">
            <a:gsLst>
              <a:gs pos="0">
                <a:schemeClr val="bg1"/>
              </a:gs>
              <a:gs pos="100000">
                <a:schemeClr val="accent1"/>
              </a:gs>
            </a:gsLst>
            <a:path path="rect">
              <a:fillToRect l="50000" t="50000" r="50000" b="50000"/>
            </a:path>
          </a:gradFill>
          <a:ln w="9525" algn="ctr">
            <a:solidFill>
              <a:schemeClr val="tx1"/>
            </a:solidFill>
            <a:round/>
            <a:headEnd/>
            <a:tailEnd/>
          </a:ln>
          <a:effectLst>
            <a:prstShdw prst="shdw17" dist="17961" dir="2700000">
              <a:schemeClr val="bg2"/>
            </a:prstShdw>
          </a:effectLst>
        </p:spPr>
        <p:txBody>
          <a:bodyPr>
            <a:spAutoFit/>
          </a:bodyPr>
          <a:lstStyle/>
          <a:p>
            <a:pPr algn="ctr">
              <a:spcBef>
                <a:spcPct val="50000"/>
              </a:spcBef>
            </a:pPr>
            <a:r>
              <a:rPr lang="en-US" sz="2800" b="1" u="sng">
                <a:solidFill>
                  <a:srgbClr val="FF0000"/>
                </a:solidFill>
                <a:latin typeface="Arial" charset="0"/>
                <a:cs typeface="Times New Roman" pitchFamily="18" charset="0"/>
              </a:rPr>
              <a:t>Kiểm tra </a:t>
            </a:r>
            <a:endParaRPr lang="en-US" sz="2800" b="1" u="sng">
              <a:solidFill>
                <a:srgbClr val="FF0000"/>
              </a:solidFill>
              <a:latin typeface="Arial" charset="0"/>
            </a:endParaRPr>
          </a:p>
        </p:txBody>
      </p:sp>
      <p:sp>
        <p:nvSpPr>
          <p:cNvPr id="19" name="Oval Callout 18"/>
          <p:cNvSpPr/>
          <p:nvPr/>
        </p:nvSpPr>
        <p:spPr>
          <a:xfrm>
            <a:off x="0" y="1905000"/>
            <a:ext cx="8534400" cy="3886200"/>
          </a:xfrm>
          <a:prstGeom prst="wedgeEllipseCallou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3600" u="sng" dirty="0">
                <a:cs typeface="Times New Roman" pitchFamily="18" charset="0"/>
              </a:rPr>
              <a:t>Câu1</a:t>
            </a:r>
            <a:r>
              <a:rPr lang="en-US" sz="3600" dirty="0">
                <a:cs typeface="Times New Roman" pitchFamily="18" charset="0"/>
              </a:rPr>
              <a:t>:   </a:t>
            </a:r>
            <a:r>
              <a:rPr lang="en-US" sz="3600" dirty="0" err="1">
                <a:cs typeface="Times New Roman" pitchFamily="18" charset="0"/>
              </a:rPr>
              <a:t>Kể</a:t>
            </a:r>
            <a:r>
              <a:rPr lang="en-US" sz="3600" dirty="0">
                <a:cs typeface="Times New Roman" pitchFamily="18" charset="0"/>
              </a:rPr>
              <a:t> </a:t>
            </a:r>
            <a:r>
              <a:rPr lang="en-US" sz="3600" dirty="0" err="1">
                <a:cs typeface="Times New Roman" pitchFamily="18" charset="0"/>
              </a:rPr>
              <a:t>tên</a:t>
            </a:r>
            <a:r>
              <a:rPr lang="en-US" sz="3600" dirty="0">
                <a:cs typeface="Times New Roman" pitchFamily="18" charset="0"/>
              </a:rPr>
              <a:t> </a:t>
            </a:r>
            <a:r>
              <a:rPr lang="en-US" sz="3600" dirty="0" err="1">
                <a:cs typeface="Times New Roman" pitchFamily="18" charset="0"/>
              </a:rPr>
              <a:t>một</a:t>
            </a:r>
            <a:r>
              <a:rPr lang="en-US" sz="3600" dirty="0">
                <a:cs typeface="Times New Roman" pitchFamily="18" charset="0"/>
              </a:rPr>
              <a:t> </a:t>
            </a:r>
            <a:r>
              <a:rPr lang="en-US" sz="3600" dirty="0" err="1">
                <a:cs typeface="Times New Roman" pitchFamily="18" charset="0"/>
              </a:rPr>
              <a:t>số</a:t>
            </a:r>
            <a:r>
              <a:rPr lang="en-US" sz="3600" dirty="0">
                <a:cs typeface="Times New Roman" pitchFamily="18" charset="0"/>
              </a:rPr>
              <a:t> </a:t>
            </a:r>
            <a:r>
              <a:rPr lang="en-US" sz="3600" dirty="0" err="1">
                <a:cs typeface="Times New Roman" pitchFamily="18" charset="0"/>
              </a:rPr>
              <a:t>dân</a:t>
            </a:r>
            <a:r>
              <a:rPr lang="en-US" sz="3600" dirty="0">
                <a:cs typeface="Times New Roman" pitchFamily="18" charset="0"/>
              </a:rPr>
              <a:t> </a:t>
            </a:r>
            <a:r>
              <a:rPr lang="en-US" sz="3600" dirty="0" err="1">
                <a:cs typeface="Times New Roman" pitchFamily="18" charset="0"/>
              </a:rPr>
              <a:t>tộc</a:t>
            </a:r>
            <a:r>
              <a:rPr lang="en-US" sz="3600" dirty="0">
                <a:cs typeface="Times New Roman" pitchFamily="18" charset="0"/>
              </a:rPr>
              <a:t> </a:t>
            </a:r>
            <a:r>
              <a:rPr lang="en-US" sz="3600" dirty="0" err="1">
                <a:cs typeface="Times New Roman" pitchFamily="18" charset="0"/>
              </a:rPr>
              <a:t>sống</a:t>
            </a:r>
            <a:r>
              <a:rPr lang="en-US" sz="3600" dirty="0">
                <a:cs typeface="Times New Roman" pitchFamily="18" charset="0"/>
              </a:rPr>
              <a:t> </a:t>
            </a:r>
            <a:r>
              <a:rPr lang="en-US" sz="3600" dirty="0" err="1">
                <a:cs typeface="Times New Roman" pitchFamily="18" charset="0"/>
              </a:rPr>
              <a:t>lâu</a:t>
            </a:r>
            <a:r>
              <a:rPr lang="en-US" sz="3600" dirty="0">
                <a:cs typeface="Times New Roman" pitchFamily="18" charset="0"/>
              </a:rPr>
              <a:t> </a:t>
            </a:r>
            <a:r>
              <a:rPr lang="en-US" sz="3600" dirty="0" err="1">
                <a:cs typeface="Times New Roman" pitchFamily="18" charset="0"/>
              </a:rPr>
              <a:t>đời</a:t>
            </a:r>
            <a:r>
              <a:rPr lang="en-US" sz="3600" dirty="0">
                <a:cs typeface="Times New Roman" pitchFamily="18" charset="0"/>
              </a:rPr>
              <a:t> ở </a:t>
            </a:r>
            <a:r>
              <a:rPr lang="en-US" sz="3600" dirty="0" err="1">
                <a:cs typeface="Times New Roman" pitchFamily="18" charset="0"/>
              </a:rPr>
              <a:t>Tây</a:t>
            </a:r>
            <a:r>
              <a:rPr lang="en-US" sz="3600" dirty="0">
                <a:cs typeface="Times New Roman" pitchFamily="18" charset="0"/>
              </a:rPr>
              <a:t> </a:t>
            </a:r>
            <a:r>
              <a:rPr lang="en-US" sz="3600" dirty="0" err="1">
                <a:cs typeface="Times New Roman" pitchFamily="18" charset="0"/>
              </a:rPr>
              <a:t>Nguyên</a:t>
            </a:r>
            <a:r>
              <a:rPr lang="en-US" sz="3600" dirty="0">
                <a:cs typeface="Times New Roman" pitchFamily="18" charset="0"/>
              </a:rPr>
              <a:t> ?</a:t>
            </a:r>
          </a:p>
        </p:txBody>
      </p:sp>
      <p:sp>
        <p:nvSpPr>
          <p:cNvPr id="10" name="Cloud Callout 9"/>
          <p:cNvSpPr/>
          <p:nvPr/>
        </p:nvSpPr>
        <p:spPr>
          <a:xfrm>
            <a:off x="0" y="1371600"/>
            <a:ext cx="9144000" cy="4953000"/>
          </a:xfrm>
          <a:prstGeom prst="cloudCallou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3600" u="sng" dirty="0" err="1">
                <a:cs typeface="Times New Roman" pitchFamily="18" charset="0"/>
              </a:rPr>
              <a:t>Câu</a:t>
            </a:r>
            <a:r>
              <a:rPr lang="en-US" sz="3600" u="sng" dirty="0">
                <a:cs typeface="Times New Roman" pitchFamily="18" charset="0"/>
              </a:rPr>
              <a:t> 2</a:t>
            </a:r>
            <a:r>
              <a:rPr lang="en-US" sz="3600" dirty="0">
                <a:cs typeface="Times New Roman" pitchFamily="18" charset="0"/>
              </a:rPr>
              <a:t>: </a:t>
            </a:r>
            <a:r>
              <a:rPr lang="en-US" sz="3600" dirty="0" err="1">
                <a:cs typeface="Times New Roman" pitchFamily="18" charset="0"/>
              </a:rPr>
              <a:t>Lễ</a:t>
            </a:r>
            <a:r>
              <a:rPr lang="en-US" sz="3600" dirty="0">
                <a:cs typeface="Times New Roman" pitchFamily="18" charset="0"/>
              </a:rPr>
              <a:t> </a:t>
            </a:r>
            <a:r>
              <a:rPr lang="en-US" sz="3600" dirty="0" err="1">
                <a:cs typeface="Times New Roman" pitchFamily="18" charset="0"/>
              </a:rPr>
              <a:t>hội</a:t>
            </a:r>
            <a:r>
              <a:rPr lang="en-US" sz="3600" dirty="0">
                <a:cs typeface="Times New Roman" pitchFamily="18" charset="0"/>
              </a:rPr>
              <a:t> ở </a:t>
            </a:r>
            <a:r>
              <a:rPr lang="en-US" sz="3600" dirty="0" err="1">
                <a:cs typeface="Times New Roman" pitchFamily="18" charset="0"/>
              </a:rPr>
              <a:t>Tây</a:t>
            </a:r>
            <a:r>
              <a:rPr lang="en-US" sz="3600" dirty="0">
                <a:cs typeface="Times New Roman" pitchFamily="18" charset="0"/>
              </a:rPr>
              <a:t> </a:t>
            </a:r>
            <a:r>
              <a:rPr lang="en-US" sz="3600" dirty="0" err="1">
                <a:cs typeface="Times New Roman" pitchFamily="18" charset="0"/>
              </a:rPr>
              <a:t>Nguyên</a:t>
            </a:r>
            <a:r>
              <a:rPr lang="en-US" sz="3600" dirty="0">
                <a:cs typeface="Times New Roman" pitchFamily="18" charset="0"/>
              </a:rPr>
              <a:t> </a:t>
            </a:r>
            <a:r>
              <a:rPr lang="en-US" sz="3600" dirty="0" err="1">
                <a:cs typeface="Times New Roman" pitchFamily="18" charset="0"/>
              </a:rPr>
              <a:t>thường</a:t>
            </a:r>
            <a:r>
              <a:rPr lang="en-US" sz="3600" dirty="0">
                <a:cs typeface="Times New Roman" pitchFamily="18" charset="0"/>
              </a:rPr>
              <a:t> </a:t>
            </a:r>
            <a:r>
              <a:rPr lang="en-US" sz="3600" dirty="0" err="1">
                <a:cs typeface="Times New Roman" pitchFamily="18" charset="0"/>
              </a:rPr>
              <a:t>tổ</a:t>
            </a:r>
            <a:r>
              <a:rPr lang="en-US" sz="3600" dirty="0">
                <a:cs typeface="Times New Roman" pitchFamily="18" charset="0"/>
              </a:rPr>
              <a:t> </a:t>
            </a:r>
            <a:r>
              <a:rPr lang="en-US" sz="3600" dirty="0" err="1">
                <a:cs typeface="Times New Roman" pitchFamily="18" charset="0"/>
              </a:rPr>
              <a:t>chức</a:t>
            </a:r>
            <a:r>
              <a:rPr lang="en-US" sz="3600" dirty="0">
                <a:cs typeface="Times New Roman" pitchFamily="18" charset="0"/>
              </a:rPr>
              <a:t> </a:t>
            </a:r>
            <a:r>
              <a:rPr lang="en-US" sz="3600" dirty="0" err="1">
                <a:cs typeface="Times New Roman" pitchFamily="18" charset="0"/>
              </a:rPr>
              <a:t>khi</a:t>
            </a:r>
            <a:r>
              <a:rPr lang="en-US" sz="3600" dirty="0">
                <a:cs typeface="Times New Roman" pitchFamily="18" charset="0"/>
              </a:rPr>
              <a:t> </a:t>
            </a:r>
            <a:r>
              <a:rPr lang="en-US" sz="3600" dirty="0" err="1">
                <a:cs typeface="Times New Roman" pitchFamily="18" charset="0"/>
              </a:rPr>
              <a:t>nào</a:t>
            </a:r>
            <a:r>
              <a:rPr lang="en-US" sz="3600" dirty="0">
                <a:cs typeface="Times New Roman" pitchFamily="18" charset="0"/>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grpId="1" nodeType="clickEffect">
                                  <p:stCondLst>
                                    <p:cond delay="0"/>
                                  </p:stCondLst>
                                  <p:childTnLst>
                                    <p:animEffect transition="out" filter="strips(downLeft)">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676400" y="2362200"/>
            <a:ext cx="5638800" cy="1384300"/>
          </a:xfrm>
          <a:prstGeom prst="rect">
            <a:avLst/>
          </a:prstGeom>
          <a:noFill/>
          <a:ln w="9525">
            <a:noFill/>
            <a:miter lim="800000"/>
            <a:headEnd/>
            <a:tailEnd/>
          </a:ln>
        </p:spPr>
        <p:txBody>
          <a:bodyPr>
            <a:spAutoFit/>
          </a:bodyPr>
          <a:lstStyle/>
          <a:p>
            <a:r>
              <a:rPr lang="en-US" sz="2800">
                <a:latin typeface="Arial" charset="0"/>
                <a:cs typeface="Times New Roman" pitchFamily="18" charset="0"/>
              </a:rPr>
              <a:t>         Xem sách trang 89</a:t>
            </a:r>
          </a:p>
          <a:p>
            <a:r>
              <a:rPr lang="en-US" sz="2800">
                <a:latin typeface="Arial" charset="0"/>
                <a:cs typeface="Times New Roman" pitchFamily="18" charset="0"/>
              </a:rPr>
              <a:t>Về làm BT vở BT trang 15,16</a:t>
            </a:r>
          </a:p>
          <a:p>
            <a:endParaRPr lang="en-US" sz="2800">
              <a:latin typeface="Arial" charset="0"/>
            </a:endParaRPr>
          </a:p>
        </p:txBody>
      </p:sp>
      <p:cxnSp>
        <p:nvCxnSpPr>
          <p:cNvPr id="3" name="Straight Connector 2"/>
          <p:cNvCxnSpPr/>
          <p:nvPr/>
        </p:nvCxnSpPr>
        <p:spPr>
          <a:xfrm>
            <a:off x="1981200" y="3733800"/>
            <a:ext cx="4572000" cy="1588"/>
          </a:xfrm>
          <a:prstGeom prst="line">
            <a:avLst/>
          </a:prstGeom>
        </p:spPr>
        <p:style>
          <a:lnRef idx="3">
            <a:schemeClr val="accent2"/>
          </a:lnRef>
          <a:fillRef idx="0">
            <a:schemeClr val="accent2"/>
          </a:fillRef>
          <a:effectRef idx="2">
            <a:schemeClr val="accent2"/>
          </a:effectRef>
          <a:fontRef idx="minor">
            <a:schemeClr val="tx1"/>
          </a:fontRef>
        </p:style>
      </p:cxnSp>
      <p:sp>
        <p:nvSpPr>
          <p:cNvPr id="4" name="Text Box 43"/>
          <p:cNvSpPr txBox="1">
            <a:spLocks noChangeArrowheads="1"/>
          </p:cNvSpPr>
          <p:nvPr/>
        </p:nvSpPr>
        <p:spPr bwMode="auto">
          <a:xfrm>
            <a:off x="533400" y="0"/>
            <a:ext cx="7772400" cy="1039813"/>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lgn="ctr">
              <a:spcBef>
                <a:spcPct val="20000"/>
              </a:spcBef>
              <a:defRPr/>
            </a:pPr>
            <a:endParaRPr lang="en-US" sz="2800" dirty="0">
              <a:solidFill>
                <a:srgbClr val="000000"/>
              </a:solidFill>
              <a:latin typeface="Arial"/>
              <a:cs typeface="Times New Roman" pitchFamily="18" charset="0"/>
            </a:endParaRPr>
          </a:p>
          <a:p>
            <a:pPr algn="ctr">
              <a:spcBef>
                <a:spcPct val="20000"/>
              </a:spcBef>
              <a:defRPr/>
            </a:pPr>
            <a:r>
              <a:rPr lang="en-US" sz="2800" b="1" u="sng" dirty="0" err="1">
                <a:solidFill>
                  <a:srgbClr val="000000"/>
                </a:solidFill>
                <a:cs typeface="Times New Roman" pitchFamily="18" charset="0"/>
              </a:rPr>
              <a:t>Địa</a:t>
            </a:r>
            <a:r>
              <a:rPr lang="en-US" sz="2800" b="1" u="sng" dirty="0">
                <a:solidFill>
                  <a:srgbClr val="000000"/>
                </a:solidFill>
                <a:cs typeface="Times New Roman" pitchFamily="18" charset="0"/>
              </a:rPr>
              <a:t> </a:t>
            </a:r>
            <a:r>
              <a:rPr lang="en-US" sz="2800" b="1" u="sng" dirty="0" err="1">
                <a:solidFill>
                  <a:srgbClr val="000000"/>
                </a:solidFill>
                <a:cs typeface="Times New Roman" pitchFamily="18" charset="0"/>
              </a:rPr>
              <a:t>lí</a:t>
            </a:r>
            <a:r>
              <a:rPr lang="en-US" sz="2800" b="1" u="sng" dirty="0">
                <a:solidFill>
                  <a:srgbClr val="000000"/>
                </a:solidFill>
                <a:cs typeface="Times New Roman" pitchFamily="18" charset="0"/>
              </a:rPr>
              <a:t>:</a:t>
            </a:r>
            <a:endParaRPr lang="en-US" sz="2800" b="1" u="sng" dirty="0">
              <a:solidFill>
                <a:srgbClr val="000000"/>
              </a:solidFill>
              <a:latin typeface=".VnTime" pitchFamily="34" charset="0"/>
            </a:endParaRPr>
          </a:p>
        </p:txBody>
      </p:sp>
      <p:sp>
        <p:nvSpPr>
          <p:cNvPr id="21509" name="Rectangle 4"/>
          <p:cNvSpPr>
            <a:spLocks noChangeArrowheads="1"/>
          </p:cNvSpPr>
          <p:nvPr/>
        </p:nvSpPr>
        <p:spPr bwMode="auto">
          <a:xfrm>
            <a:off x="1143000" y="1143000"/>
            <a:ext cx="7010400" cy="1077913"/>
          </a:xfrm>
          <a:prstGeom prst="rect">
            <a:avLst/>
          </a:prstGeom>
          <a:noFill/>
          <a:ln w="9525">
            <a:noFill/>
            <a:miter lim="800000"/>
            <a:headEnd/>
            <a:tailEnd/>
          </a:ln>
        </p:spPr>
        <p:txBody>
          <a:bodyPr>
            <a:spAutoFit/>
          </a:bodyPr>
          <a:lstStyle/>
          <a:p>
            <a:r>
              <a:rPr lang="en-US" u="sng">
                <a:latin typeface="Arial" charset="0"/>
                <a:cs typeface="Times New Roman" pitchFamily="18" charset="0"/>
              </a:rPr>
              <a:t>Bài 8</a:t>
            </a:r>
            <a:r>
              <a:rPr lang="en-US">
                <a:latin typeface="Arial" charset="0"/>
                <a:cs typeface="Times New Roman" pitchFamily="18" charset="0"/>
              </a:rPr>
              <a:t>:</a:t>
            </a:r>
            <a:r>
              <a:rPr lang="en-US">
                <a:solidFill>
                  <a:srgbClr val="FF0000"/>
                </a:solidFill>
                <a:latin typeface="Arial" charset="0"/>
                <a:cs typeface="Times New Roman" pitchFamily="18" charset="0"/>
              </a:rPr>
              <a:t>  Hoạt động sản xuất của người dân ở Tây Nguyên</a:t>
            </a:r>
            <a:endParaRPr lang="en-US">
              <a:latin typeface="Arial" charset="0"/>
            </a:endParaRPr>
          </a:p>
        </p:txBody>
      </p:sp>
      <p:pic>
        <p:nvPicPr>
          <p:cNvPr id="21510" name="Picture 7"/>
          <p:cNvPicPr>
            <a:picLocks noChangeAspect="1" noChangeArrowheads="1"/>
          </p:cNvPicPr>
          <p:nvPr/>
        </p:nvPicPr>
        <p:blipFill>
          <a:blip r:embed="rId2"/>
          <a:srcRect/>
          <a:stretch>
            <a:fillRect/>
          </a:stretch>
        </p:blipFill>
        <p:spPr bwMode="auto">
          <a:xfrm>
            <a:off x="7010400" y="5791200"/>
            <a:ext cx="2133600" cy="1066800"/>
          </a:xfrm>
          <a:prstGeom prst="rect">
            <a:avLst/>
          </a:prstGeom>
          <a:noFill/>
          <a:ln w="9525">
            <a:noFill/>
            <a:miter lim="800000"/>
            <a:headEnd/>
            <a:tailEnd/>
          </a:ln>
        </p:spPr>
      </p:pic>
      <p:pic>
        <p:nvPicPr>
          <p:cNvPr id="21511" name="Picture 44" descr="671691"/>
          <p:cNvPicPr>
            <a:picLocks noChangeAspect="1" noChangeArrowheads="1" noCrop="1"/>
          </p:cNvPicPr>
          <p:nvPr/>
        </p:nvPicPr>
        <p:blipFill>
          <a:blip r:embed="rId3"/>
          <a:srcRect/>
          <a:stretch>
            <a:fillRect/>
          </a:stretch>
        </p:blipFill>
        <p:spPr bwMode="auto">
          <a:xfrm>
            <a:off x="0" y="6019800"/>
            <a:ext cx="838200" cy="8382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3"/>
          <p:cNvSpPr txBox="1">
            <a:spLocks noChangeArrowheads="1"/>
          </p:cNvSpPr>
          <p:nvPr/>
        </p:nvSpPr>
        <p:spPr bwMode="auto">
          <a:xfrm>
            <a:off x="533400" y="0"/>
            <a:ext cx="7772400" cy="842963"/>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spcBef>
                <a:spcPct val="20000"/>
              </a:spcBef>
              <a:defRPr/>
            </a:pPr>
            <a:r>
              <a:rPr lang="en-US" sz="2000" dirty="0">
                <a:solidFill>
                  <a:srgbClr val="000000"/>
                </a:solidFill>
                <a:cs typeface="Times New Roman" pitchFamily="18" charset="0"/>
              </a:rPr>
              <a:t> </a:t>
            </a:r>
            <a:endParaRPr lang="en-US" sz="2400" dirty="0">
              <a:solidFill>
                <a:srgbClr val="000000"/>
              </a:solidFill>
              <a:latin typeface="Arial"/>
              <a:cs typeface="Times New Roman" pitchFamily="18" charset="0"/>
            </a:endParaRPr>
          </a:p>
          <a:p>
            <a:pPr algn="ctr">
              <a:spcBef>
                <a:spcPct val="20000"/>
              </a:spcBef>
              <a:defRPr/>
            </a:pPr>
            <a:r>
              <a:rPr lang="en-US" sz="2400" b="1" u="sng" dirty="0" err="1">
                <a:solidFill>
                  <a:srgbClr val="000000"/>
                </a:solidFill>
                <a:cs typeface="Times New Roman" pitchFamily="18" charset="0"/>
              </a:rPr>
              <a:t>Địa</a:t>
            </a:r>
            <a:r>
              <a:rPr lang="en-US" sz="2400" b="1" u="sng" dirty="0">
                <a:solidFill>
                  <a:srgbClr val="000000"/>
                </a:solidFill>
                <a:cs typeface="Times New Roman" pitchFamily="18" charset="0"/>
              </a:rPr>
              <a:t> </a:t>
            </a:r>
            <a:r>
              <a:rPr lang="en-US" sz="2400" b="1" u="sng" dirty="0" err="1">
                <a:solidFill>
                  <a:srgbClr val="000000"/>
                </a:solidFill>
                <a:cs typeface="Times New Roman" pitchFamily="18" charset="0"/>
              </a:rPr>
              <a:t>lí</a:t>
            </a:r>
            <a:r>
              <a:rPr lang="en-US" sz="2400" b="1" u="sng" dirty="0">
                <a:solidFill>
                  <a:srgbClr val="000000"/>
                </a:solidFill>
                <a:cs typeface="Times New Roman" pitchFamily="18" charset="0"/>
              </a:rPr>
              <a:t>:</a:t>
            </a:r>
            <a:endParaRPr lang="en-US" sz="2400" b="1" u="sng" dirty="0">
              <a:solidFill>
                <a:srgbClr val="000000"/>
              </a:solidFill>
              <a:latin typeface=".VnTime" pitchFamily="34" charset="0"/>
            </a:endParaRPr>
          </a:p>
        </p:txBody>
      </p:sp>
      <p:sp>
        <p:nvSpPr>
          <p:cNvPr id="5" name="Rectangle 4"/>
          <p:cNvSpPr>
            <a:spLocks noChangeArrowheads="1"/>
          </p:cNvSpPr>
          <p:nvPr/>
        </p:nvSpPr>
        <p:spPr bwMode="auto">
          <a:xfrm>
            <a:off x="228600" y="1066800"/>
            <a:ext cx="8915400" cy="461963"/>
          </a:xfrm>
          <a:prstGeom prst="rect">
            <a:avLst/>
          </a:prstGeom>
          <a:noFill/>
          <a:ln w="9525">
            <a:noFill/>
            <a:miter lim="800000"/>
            <a:headEnd/>
            <a:tailEnd/>
          </a:ln>
        </p:spPr>
        <p:txBody>
          <a:bodyPr>
            <a:spAutoFit/>
          </a:bodyPr>
          <a:lstStyle/>
          <a:p>
            <a:pPr>
              <a:spcBef>
                <a:spcPct val="20000"/>
              </a:spcBef>
            </a:pPr>
            <a:r>
              <a:rPr lang="en-US" sz="2400">
                <a:latin typeface="Arial" charset="0"/>
                <a:cs typeface="Times New Roman" pitchFamily="18" charset="0"/>
              </a:rPr>
              <a:t>   </a:t>
            </a:r>
            <a:r>
              <a:rPr lang="en-US" sz="2400" u="sng">
                <a:latin typeface="Arial" charset="0"/>
                <a:cs typeface="Times New Roman" pitchFamily="18" charset="0"/>
              </a:rPr>
              <a:t>Bài 7</a:t>
            </a:r>
            <a:r>
              <a:rPr lang="en-US" sz="2400">
                <a:latin typeface="Arial" charset="0"/>
                <a:cs typeface="Times New Roman" pitchFamily="18" charset="0"/>
              </a:rPr>
              <a:t>:  </a:t>
            </a:r>
            <a:r>
              <a:rPr lang="en-US" sz="2400">
                <a:solidFill>
                  <a:srgbClr val="FF0000"/>
                </a:solidFill>
                <a:latin typeface="Arial" charset="0"/>
                <a:cs typeface="Times New Roman" pitchFamily="18" charset="0"/>
              </a:rPr>
              <a:t>Hoạt động sản xuất của người dân ở Tây Nguyên</a:t>
            </a:r>
            <a:endParaRPr lang="en-US" sz="2400">
              <a:solidFill>
                <a:srgbClr val="FF0000"/>
              </a:solidFill>
              <a:latin typeface="Arial" charset="0"/>
            </a:endParaRPr>
          </a:p>
        </p:txBody>
      </p:sp>
      <p:sp>
        <p:nvSpPr>
          <p:cNvPr id="10" name="Rectangle 9"/>
          <p:cNvSpPr>
            <a:spLocks noChangeArrowheads="1"/>
          </p:cNvSpPr>
          <p:nvPr/>
        </p:nvSpPr>
        <p:spPr bwMode="auto">
          <a:xfrm>
            <a:off x="838200" y="2209800"/>
            <a:ext cx="5883275" cy="461963"/>
          </a:xfrm>
          <a:prstGeom prst="rect">
            <a:avLst/>
          </a:prstGeom>
          <a:noFill/>
          <a:ln w="9525">
            <a:noFill/>
            <a:miter lim="800000"/>
            <a:headEnd/>
            <a:tailEnd/>
          </a:ln>
        </p:spPr>
        <p:txBody>
          <a:bodyPr wrap="none">
            <a:spAutoFit/>
          </a:bodyPr>
          <a:lstStyle/>
          <a:p>
            <a:r>
              <a:rPr lang="en-US" sz="2400">
                <a:latin typeface="Arial" charset="0"/>
              </a:rPr>
              <a:t> 1. </a:t>
            </a:r>
            <a:r>
              <a:rPr lang="en-US" sz="2400">
                <a:latin typeface="Arial" charset="0"/>
                <a:cs typeface="Times New Roman" pitchFamily="18" charset="0"/>
              </a:rPr>
              <a:t>Trồng cây công nghiệp trên đất ba dan</a:t>
            </a:r>
            <a:endParaRPr lang="en-US" sz="2400">
              <a:latin typeface="Arial" charset="0"/>
            </a:endParaRPr>
          </a:p>
        </p:txBody>
      </p:sp>
      <p:sp>
        <p:nvSpPr>
          <p:cNvPr id="11" name="Rectangle 10"/>
          <p:cNvSpPr>
            <a:spLocks noChangeArrowheads="1"/>
          </p:cNvSpPr>
          <p:nvPr/>
        </p:nvSpPr>
        <p:spPr bwMode="auto">
          <a:xfrm>
            <a:off x="914400" y="2667000"/>
            <a:ext cx="3729038" cy="461963"/>
          </a:xfrm>
          <a:prstGeom prst="rect">
            <a:avLst/>
          </a:prstGeom>
          <a:noFill/>
          <a:ln w="9525">
            <a:noFill/>
            <a:miter lim="800000"/>
            <a:headEnd/>
            <a:tailEnd/>
          </a:ln>
        </p:spPr>
        <p:txBody>
          <a:bodyPr wrap="none">
            <a:spAutoFit/>
          </a:bodyPr>
          <a:lstStyle/>
          <a:p>
            <a:r>
              <a:rPr lang="en-US" sz="2400">
                <a:latin typeface="Arial" charset="0"/>
                <a:cs typeface="Times New Roman" pitchFamily="18" charset="0"/>
              </a:rPr>
              <a:t>2. Chăn nuôi trên đồng cỏ</a:t>
            </a:r>
          </a:p>
        </p:txBody>
      </p:sp>
      <p:sp>
        <p:nvSpPr>
          <p:cNvPr id="12" name="Rectangle 11"/>
          <p:cNvSpPr>
            <a:spLocks noChangeArrowheads="1"/>
          </p:cNvSpPr>
          <p:nvPr/>
        </p:nvSpPr>
        <p:spPr bwMode="auto">
          <a:xfrm>
            <a:off x="228600" y="2667000"/>
            <a:ext cx="8915400" cy="830263"/>
          </a:xfrm>
          <a:prstGeom prst="rect">
            <a:avLst/>
          </a:prstGeom>
          <a:noFill/>
          <a:ln w="9525">
            <a:noFill/>
            <a:miter lim="800000"/>
            <a:headEnd/>
            <a:tailEnd/>
          </a:ln>
        </p:spPr>
        <p:txBody>
          <a:bodyPr>
            <a:spAutoFit/>
          </a:bodyPr>
          <a:lstStyle/>
          <a:p>
            <a:pPr algn="ctr"/>
            <a:r>
              <a:rPr lang="en-US" sz="2400">
                <a:latin typeface="Arial" charset="0"/>
                <a:cs typeface="Times New Roman" pitchFamily="18" charset="0"/>
              </a:rPr>
              <a:t> - Quan sát hình 1, kể tên các cây trồng chính ở</a:t>
            </a:r>
          </a:p>
          <a:p>
            <a:r>
              <a:rPr lang="en-US" sz="2400">
                <a:latin typeface="Arial" charset="0"/>
                <a:cs typeface="Times New Roman" pitchFamily="18" charset="0"/>
              </a:rPr>
              <a:t>Tây Nguyên</a:t>
            </a:r>
            <a:endParaRPr lang="en-US" sz="2400">
              <a:latin typeface="Arial" charset="0"/>
            </a:endParaRPr>
          </a:p>
        </p:txBody>
      </p:sp>
      <p:sp>
        <p:nvSpPr>
          <p:cNvPr id="15" name="Rectangle 14"/>
          <p:cNvSpPr>
            <a:spLocks noChangeArrowheads="1"/>
          </p:cNvSpPr>
          <p:nvPr/>
        </p:nvSpPr>
        <p:spPr bwMode="auto">
          <a:xfrm>
            <a:off x="0" y="3581400"/>
            <a:ext cx="9144000" cy="830263"/>
          </a:xfrm>
          <a:prstGeom prst="rect">
            <a:avLst/>
          </a:prstGeom>
          <a:noFill/>
          <a:ln w="9525">
            <a:noFill/>
            <a:miter lim="800000"/>
            <a:headEnd/>
            <a:tailEnd/>
          </a:ln>
        </p:spPr>
        <p:txBody>
          <a:bodyPr>
            <a:spAutoFit/>
          </a:bodyPr>
          <a:lstStyle/>
          <a:p>
            <a:r>
              <a:rPr lang="en-US" sz="2400">
                <a:latin typeface="Arial" charset="0"/>
                <a:cs typeface="Times New Roman" pitchFamily="18" charset="0"/>
              </a:rPr>
              <a:t>  </a:t>
            </a:r>
            <a:r>
              <a:rPr lang="en-US" sz="2400" u="sng">
                <a:latin typeface="Arial" charset="0"/>
                <a:cs typeface="Times New Roman" pitchFamily="18" charset="0"/>
              </a:rPr>
              <a:t>Câu1</a:t>
            </a:r>
            <a:r>
              <a:rPr lang="en-US" sz="2400">
                <a:latin typeface="Arial" charset="0"/>
                <a:cs typeface="Times New Roman" pitchFamily="18" charset="0"/>
              </a:rPr>
              <a:t>:  Kể tên các cây trồng chính ở Tây Nguyên.</a:t>
            </a:r>
          </a:p>
          <a:p>
            <a:r>
              <a:rPr lang="en-US" sz="2400">
                <a:latin typeface="Arial" charset="0"/>
                <a:cs typeface="Times New Roman" pitchFamily="18" charset="0"/>
              </a:rPr>
              <a:t> Chúng thuộc loại cây gì?(quan sát lược đồ hình 1)</a:t>
            </a:r>
          </a:p>
        </p:txBody>
      </p:sp>
      <p:sp>
        <p:nvSpPr>
          <p:cNvPr id="16" name="Rectangle 15"/>
          <p:cNvSpPr>
            <a:spLocks noChangeArrowheads="1"/>
          </p:cNvSpPr>
          <p:nvPr/>
        </p:nvSpPr>
        <p:spPr bwMode="auto">
          <a:xfrm>
            <a:off x="0" y="4648200"/>
            <a:ext cx="8686800" cy="1570038"/>
          </a:xfrm>
          <a:prstGeom prst="rect">
            <a:avLst/>
          </a:prstGeom>
          <a:noFill/>
          <a:ln w="9525">
            <a:noFill/>
            <a:miter lim="800000"/>
            <a:headEnd/>
            <a:tailEnd/>
          </a:ln>
        </p:spPr>
        <p:txBody>
          <a:bodyPr>
            <a:spAutoFit/>
          </a:bodyPr>
          <a:lstStyle/>
          <a:p>
            <a:r>
              <a:rPr lang="en-US" sz="2400">
                <a:latin typeface="Arial" charset="0"/>
                <a:cs typeface="Times New Roman" pitchFamily="18" charset="0"/>
              </a:rPr>
              <a:t>  </a:t>
            </a:r>
            <a:r>
              <a:rPr lang="en-US" sz="2400" u="sng">
                <a:latin typeface="Arial" charset="0"/>
                <a:cs typeface="Times New Roman" pitchFamily="18" charset="0"/>
              </a:rPr>
              <a:t>Câu 2</a:t>
            </a:r>
            <a:r>
              <a:rPr lang="en-US" sz="2400">
                <a:latin typeface="Arial" charset="0"/>
                <a:cs typeface="Times New Roman" pitchFamily="18" charset="0"/>
              </a:rPr>
              <a:t>: Cây công nghiệp lâu năm nào được trồng nhiều nhất ở Tây Nguyên? (quan sát bảng số liệu)</a:t>
            </a:r>
          </a:p>
          <a:p>
            <a:endParaRPr lang="en-US" sz="2400">
              <a:latin typeface="Arial" charset="0"/>
              <a:cs typeface="Times New Roman" pitchFamily="18" charset="0"/>
            </a:endParaRPr>
          </a:p>
          <a:p>
            <a:endParaRPr lang="en-US" sz="2400">
              <a:latin typeface="Arial" charset="0"/>
              <a:cs typeface="Times New Roman" pitchFamily="18" charset="0"/>
            </a:endParaRPr>
          </a:p>
        </p:txBody>
      </p:sp>
      <p:sp>
        <p:nvSpPr>
          <p:cNvPr id="17" name="Rectangle 16"/>
          <p:cNvSpPr>
            <a:spLocks noChangeArrowheads="1"/>
          </p:cNvSpPr>
          <p:nvPr/>
        </p:nvSpPr>
        <p:spPr bwMode="auto">
          <a:xfrm>
            <a:off x="0" y="5638800"/>
            <a:ext cx="9144000" cy="830263"/>
          </a:xfrm>
          <a:prstGeom prst="rect">
            <a:avLst/>
          </a:prstGeom>
          <a:noFill/>
          <a:ln w="9525">
            <a:noFill/>
            <a:miter lim="800000"/>
            <a:headEnd/>
            <a:tailEnd/>
          </a:ln>
        </p:spPr>
        <p:txBody>
          <a:bodyPr>
            <a:spAutoFit/>
          </a:bodyPr>
          <a:lstStyle/>
          <a:p>
            <a:r>
              <a:rPr lang="en-US" sz="2400">
                <a:latin typeface="Arial" charset="0"/>
                <a:cs typeface="Times New Roman" pitchFamily="18" charset="0"/>
              </a:rPr>
              <a:t>  </a:t>
            </a:r>
            <a:r>
              <a:rPr lang="en-US" sz="2400" u="sng">
                <a:latin typeface="Arial" charset="0"/>
                <a:cs typeface="Times New Roman" pitchFamily="18" charset="0"/>
              </a:rPr>
              <a:t>Câu 3</a:t>
            </a:r>
            <a:r>
              <a:rPr lang="en-US" sz="2400">
                <a:latin typeface="Arial" charset="0"/>
                <a:cs typeface="Times New Roman" pitchFamily="18" charset="0"/>
              </a:rPr>
              <a:t>: Tại sao ở Tây Nguyên lại thích hợp cho việc trồng cây công nghiệp? (đọc mục 1 trong SGK)</a:t>
            </a:r>
          </a:p>
        </p:txBody>
      </p:sp>
      <p:sp>
        <p:nvSpPr>
          <p:cNvPr id="21" name="Oval 20"/>
          <p:cNvSpPr/>
          <p:nvPr/>
        </p:nvSpPr>
        <p:spPr>
          <a:xfrm>
            <a:off x="7086600" y="0"/>
            <a:ext cx="2057400" cy="8382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dirty="0">
                <a:cs typeface="Times New Roman" pitchFamily="18" charset="0"/>
              </a:rPr>
              <a:t> 3 </a:t>
            </a:r>
            <a:r>
              <a:rPr lang="en-US" sz="2000" dirty="0" err="1">
                <a:cs typeface="Times New Roman" pitchFamily="18" charset="0"/>
              </a:rPr>
              <a:t>nhóm</a:t>
            </a:r>
            <a:r>
              <a:rPr lang="en-US" sz="2000" dirty="0">
                <a:cs typeface="Times New Roman" pitchFamily="18" charset="0"/>
              </a:rPr>
              <a:t>   </a:t>
            </a:r>
            <a:endParaRPr lang="en-US" sz="2000" dirty="0"/>
          </a:p>
        </p:txBody>
      </p:sp>
      <p:pic>
        <p:nvPicPr>
          <p:cNvPr id="4107" name="Picture 20" descr="JULY4019"/>
          <p:cNvPicPr>
            <a:picLocks noChangeAspect="1" noChangeArrowheads="1"/>
          </p:cNvPicPr>
          <p:nvPr/>
        </p:nvPicPr>
        <p:blipFill>
          <a:blip r:embed="rId2"/>
          <a:srcRect/>
          <a:stretch>
            <a:fillRect/>
          </a:stretch>
        </p:blipFill>
        <p:spPr bwMode="auto">
          <a:xfrm>
            <a:off x="0" y="0"/>
            <a:ext cx="698500" cy="8191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xit" presetSubtype="12" fill="hold" grpId="1" nodeType="clickEffect">
                                  <p:stCondLst>
                                    <p:cond delay="0"/>
                                  </p:stCondLst>
                                  <p:childTnLst>
                                    <p:animEffect transition="out" filter="strips(downLeft)">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0" fill="hold"/>
                                        <p:tgtEl>
                                          <p:spTgt spid="21"/>
                                        </p:tgtEl>
                                        <p:attrNameLst>
                                          <p:attrName>ppt_w</p:attrName>
                                        </p:attrNameLst>
                                      </p:cBhvr>
                                      <p:tavLst>
                                        <p:tav tm="0" fmla="#ppt_w*sin(2.5*pi*$)">
                                          <p:val>
                                            <p:fltVal val="0"/>
                                          </p:val>
                                        </p:tav>
                                        <p:tav tm="100000">
                                          <p:val>
                                            <p:fltVal val="1"/>
                                          </p:val>
                                        </p:tav>
                                      </p:tavLst>
                                    </p:anim>
                                    <p:anim calcmode="lin" valueType="num">
                                      <p:cBhvr>
                                        <p:cTn id="38" dur="5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lide(fromBottom)">
                                      <p:cBhvr>
                                        <p:cTn id="43" dur="500"/>
                                        <p:tgtEl>
                                          <p:spTgt spid="15"/>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slide(fromBottom)">
                                      <p:cBhvr>
                                        <p:cTn id="46" dur="500"/>
                                        <p:tgtEl>
                                          <p:spTgt spid="16"/>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slide(fromBottom)">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1" grpId="1"/>
      <p:bldP spid="12" grpId="0"/>
      <p:bldP spid="15" grpId="0"/>
      <p:bldP spid="16" grpId="0"/>
      <p:bldP spid="17"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age 087"/>
          <p:cNvPicPr>
            <a:picLocks noGrp="1" noChangeAspect="1" noChangeArrowheads="1"/>
          </p:cNvPicPr>
          <p:nvPr>
            <p:ph sz="quarter" idx="1"/>
          </p:nvPr>
        </p:nvPicPr>
        <p:blipFill>
          <a:blip r:embed="rId2"/>
          <a:srcRect/>
          <a:stretch>
            <a:fillRect/>
          </a:stretch>
        </p:blipFill>
        <p:spPr>
          <a:xfrm>
            <a:off x="0" y="0"/>
            <a:ext cx="6400800" cy="6905625"/>
          </a:xfrm>
        </p:spPr>
      </p:pic>
      <p:sp>
        <p:nvSpPr>
          <p:cNvPr id="5123" name="Rectangle 3"/>
          <p:cNvSpPr>
            <a:spLocks noChangeArrowheads="1"/>
          </p:cNvSpPr>
          <p:nvPr/>
        </p:nvSpPr>
        <p:spPr bwMode="auto">
          <a:xfrm>
            <a:off x="6629400" y="1295400"/>
            <a:ext cx="2286000" cy="1938338"/>
          </a:xfrm>
          <a:prstGeom prst="rect">
            <a:avLst/>
          </a:prstGeom>
          <a:noFill/>
          <a:ln w="9525">
            <a:noFill/>
            <a:miter lim="800000"/>
            <a:headEnd/>
            <a:tailEnd/>
          </a:ln>
        </p:spPr>
        <p:txBody>
          <a:bodyPr>
            <a:spAutoFit/>
          </a:bodyPr>
          <a:lstStyle/>
          <a:p>
            <a:pPr>
              <a:buFontTx/>
              <a:buChar char="-"/>
            </a:pPr>
            <a:r>
              <a:rPr lang="en-US" sz="2400">
                <a:latin typeface="Arial" charset="0"/>
                <a:cs typeface="Times New Roman" pitchFamily="18" charset="0"/>
              </a:rPr>
              <a:t> Quan sát</a:t>
            </a:r>
          </a:p>
          <a:p>
            <a:r>
              <a:rPr lang="en-US" sz="2400">
                <a:latin typeface="Arial" charset="0"/>
                <a:cs typeface="Times New Roman" pitchFamily="18" charset="0"/>
              </a:rPr>
              <a:t> hình 1, kể tên những cây trồng chính ở Tây Nguyên</a:t>
            </a:r>
          </a:p>
        </p:txBody>
      </p:sp>
      <p:pic>
        <p:nvPicPr>
          <p:cNvPr id="5124" name="Picture 7"/>
          <p:cNvPicPr>
            <a:picLocks noChangeAspect="1" noChangeArrowheads="1"/>
          </p:cNvPicPr>
          <p:nvPr/>
        </p:nvPicPr>
        <p:blipFill>
          <a:blip r:embed="rId3"/>
          <a:srcRect/>
          <a:stretch>
            <a:fillRect/>
          </a:stretch>
        </p:blipFill>
        <p:spPr bwMode="auto">
          <a:xfrm>
            <a:off x="7010400" y="5791200"/>
            <a:ext cx="2133600" cy="10668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85" name="Group 17"/>
          <p:cNvGraphicFramePr>
            <a:graphicFrameLocks noGrp="1"/>
          </p:cNvGraphicFramePr>
          <p:nvPr/>
        </p:nvGraphicFramePr>
        <p:xfrm>
          <a:off x="1295400" y="990600"/>
          <a:ext cx="6477000" cy="2895600"/>
        </p:xfrm>
        <a:graphic>
          <a:graphicData uri="http://schemas.openxmlformats.org/drawingml/2006/table">
            <a:tbl>
              <a:tblPr/>
              <a:tblGrid>
                <a:gridCol w="3238500"/>
                <a:gridCol w="3238500"/>
              </a:tblGrid>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00FF"/>
                          </a:solidFill>
                          <a:effectLst/>
                          <a:latin typeface="Times New Roman" pitchFamily="18" charset="0"/>
                          <a:cs typeface="Times New Roman" pitchFamily="18" charset="0"/>
                        </a:rPr>
                        <a:t>Cây công nghiệp</a:t>
                      </a:r>
                      <a:endParaRPr kumimoji="0" lang="en-US" sz="3200" b="1" i="0" u="none" strike="noStrike" cap="none" normalizeH="0" baseline="0" smtClean="0">
                        <a:ln>
                          <a:noFill/>
                        </a:ln>
                        <a:solidFill>
                          <a:srgbClr val="FF00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00FF"/>
                          </a:solidFill>
                          <a:effectLst/>
                          <a:latin typeface="Times New Roman" pitchFamily="18" charset="0"/>
                          <a:cs typeface="Times New Roman" pitchFamily="18" charset="0"/>
                        </a:rPr>
                        <a:t>Diện tích (ha)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Times New Roman" pitchFamily="18" charset="0"/>
                        </a:rPr>
                        <a:t>Cà phê</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Times New Roman" pitchFamily="18" charset="0"/>
                        </a:rPr>
                        <a:t>Cao su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Times New Roman" pitchFamily="18" charset="0"/>
                        </a:rPr>
                        <a:t>Chè</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Times New Roman" pitchFamily="18" charset="0"/>
                        </a:rPr>
                        <a:t>Hồ tiêu</a:t>
                      </a:r>
                      <a:endParaRPr kumimoji="0" lang="en-US" sz="32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Times New Roman" pitchFamily="18" charset="0"/>
                        </a:rPr>
                        <a:t>494 200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Times New Roman" pitchFamily="18" charset="0"/>
                        </a:rPr>
                        <a:t>  97 200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Times New Roman" pitchFamily="18" charset="0"/>
                        </a:rPr>
                        <a:t>  22 358</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Times New Roman" pitchFamily="18" charset="0"/>
                          <a:cs typeface="Times New Roman" pitchFamily="18" charset="0"/>
                        </a:rPr>
                        <a:t>  11 000</a:t>
                      </a:r>
                      <a:endParaRPr kumimoji="0" lang="en-US" sz="32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6157" name="Rectangle 5"/>
          <p:cNvSpPr>
            <a:spLocks noChangeArrowheads="1"/>
          </p:cNvSpPr>
          <p:nvPr/>
        </p:nvSpPr>
        <p:spPr bwMode="auto">
          <a:xfrm>
            <a:off x="228600" y="4495800"/>
            <a:ext cx="8382000" cy="830263"/>
          </a:xfrm>
          <a:prstGeom prst="rect">
            <a:avLst/>
          </a:prstGeom>
          <a:noFill/>
          <a:ln w="9525">
            <a:noFill/>
            <a:miter lim="800000"/>
            <a:headEnd/>
            <a:tailEnd/>
          </a:ln>
        </p:spPr>
        <p:txBody>
          <a:bodyPr>
            <a:spAutoFit/>
          </a:bodyPr>
          <a:lstStyle/>
          <a:p>
            <a:r>
              <a:rPr lang="en-US" sz="2400">
                <a:latin typeface="Arial" charset="0"/>
                <a:cs typeface="Times New Roman" pitchFamily="18" charset="0"/>
              </a:rPr>
              <a:t>- Bảng số liệu về diện tích trồng cây công nghiệp ở Tây Nguyên (năm 2001) </a:t>
            </a:r>
            <a:endParaRPr lang="en-US" sz="2400">
              <a:latin typeface="Arial" charset="0"/>
            </a:endParaRPr>
          </a:p>
        </p:txBody>
      </p:sp>
      <p:pic>
        <p:nvPicPr>
          <p:cNvPr id="6158" name="Picture 20" descr="JULY4019"/>
          <p:cNvPicPr>
            <a:picLocks noChangeAspect="1" noChangeArrowheads="1"/>
          </p:cNvPicPr>
          <p:nvPr/>
        </p:nvPicPr>
        <p:blipFill>
          <a:blip r:embed="rId2"/>
          <a:srcRect/>
          <a:stretch>
            <a:fillRect/>
          </a:stretch>
        </p:blipFill>
        <p:spPr bwMode="auto">
          <a:xfrm>
            <a:off x="0" y="0"/>
            <a:ext cx="1023938" cy="1200150"/>
          </a:xfrm>
          <a:prstGeom prst="rect">
            <a:avLst/>
          </a:prstGeom>
          <a:noFill/>
          <a:ln w="9525">
            <a:noFill/>
            <a:miter lim="800000"/>
            <a:headEnd/>
            <a:tailEnd/>
          </a:ln>
        </p:spPr>
      </p:pic>
      <p:pic>
        <p:nvPicPr>
          <p:cNvPr id="6159" name="Picture 7"/>
          <p:cNvPicPr>
            <a:picLocks noChangeAspect="1" noChangeArrowheads="1"/>
          </p:cNvPicPr>
          <p:nvPr/>
        </p:nvPicPr>
        <p:blipFill>
          <a:blip r:embed="rId3"/>
          <a:srcRect/>
          <a:stretch>
            <a:fillRect/>
          </a:stretch>
        </p:blipFill>
        <p:spPr bwMode="auto">
          <a:xfrm>
            <a:off x="7010400" y="6248400"/>
            <a:ext cx="2133600" cy="6096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81000"/>
            <a:ext cx="9144000" cy="1200150"/>
          </a:xfrm>
          <a:prstGeom prst="rect">
            <a:avLst/>
          </a:prstGeom>
          <a:noFill/>
          <a:ln w="9525">
            <a:noFill/>
            <a:miter lim="800000"/>
            <a:headEnd/>
            <a:tailEnd/>
          </a:ln>
        </p:spPr>
        <p:txBody>
          <a:bodyPr>
            <a:spAutoFit/>
          </a:bodyPr>
          <a:lstStyle/>
          <a:p>
            <a:r>
              <a:rPr lang="en-US" sz="2400">
                <a:latin typeface="Arial" charset="0"/>
                <a:cs typeface="Times New Roman" pitchFamily="18" charset="0"/>
              </a:rPr>
              <a:t>  </a:t>
            </a:r>
            <a:r>
              <a:rPr lang="en-US" sz="2400" u="sng">
                <a:latin typeface="Arial" charset="0"/>
                <a:cs typeface="Times New Roman" pitchFamily="18" charset="0"/>
              </a:rPr>
              <a:t>Câu1</a:t>
            </a:r>
            <a:r>
              <a:rPr lang="en-US" sz="2400">
                <a:latin typeface="Arial" charset="0"/>
                <a:cs typeface="Times New Roman" pitchFamily="18" charset="0"/>
              </a:rPr>
              <a:t>: Kể tên các cây trồng chính ở Tây Nguyên.</a:t>
            </a:r>
          </a:p>
          <a:p>
            <a:r>
              <a:rPr lang="en-US" sz="2400">
                <a:latin typeface="Arial" charset="0"/>
                <a:cs typeface="Times New Roman" pitchFamily="18" charset="0"/>
              </a:rPr>
              <a:t> Chúng thuộc loại cây gì?(quan sát lược đồ hình 1)</a:t>
            </a:r>
          </a:p>
          <a:p>
            <a:r>
              <a:rPr lang="en-US" sz="2400">
                <a:solidFill>
                  <a:srgbClr val="FF0000"/>
                </a:solidFill>
                <a:latin typeface="Arial" charset="0"/>
                <a:cs typeface="Times New Roman" pitchFamily="18" charset="0"/>
              </a:rPr>
              <a:t> </a:t>
            </a:r>
            <a:r>
              <a:rPr lang="en-US" sz="2400">
                <a:latin typeface="Arial" charset="0"/>
                <a:cs typeface="Times New Roman" pitchFamily="18" charset="0"/>
              </a:rPr>
              <a:t>  </a:t>
            </a:r>
            <a:endParaRPr lang="en-US" sz="2400">
              <a:latin typeface="Arial" charset="0"/>
            </a:endParaRPr>
          </a:p>
        </p:txBody>
      </p:sp>
      <p:sp>
        <p:nvSpPr>
          <p:cNvPr id="8196" name="Rectangle 4"/>
          <p:cNvSpPr>
            <a:spLocks noChangeArrowheads="1"/>
          </p:cNvSpPr>
          <p:nvPr/>
        </p:nvSpPr>
        <p:spPr bwMode="auto">
          <a:xfrm>
            <a:off x="228600" y="3962400"/>
            <a:ext cx="7296150" cy="8302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400" u="sng">
                <a:latin typeface="Arial"/>
              </a:rPr>
              <a:t>Câu 3</a:t>
            </a:r>
            <a:r>
              <a:rPr lang="en-US" sz="2400">
                <a:latin typeface="Arial"/>
              </a:rPr>
              <a:t>: Tại sao ở Tây Nguyên lại thích hợp cho việc </a:t>
            </a:r>
          </a:p>
          <a:p>
            <a:pPr>
              <a:defRPr/>
            </a:pPr>
            <a:r>
              <a:rPr lang="en-US" sz="2400">
                <a:latin typeface="Arial"/>
              </a:rPr>
              <a:t>trồng cây công nghiệp? (đọc mục 1 trong SGK)</a:t>
            </a:r>
          </a:p>
        </p:txBody>
      </p:sp>
      <p:sp>
        <p:nvSpPr>
          <p:cNvPr id="8197" name="Rectangle 5"/>
          <p:cNvSpPr>
            <a:spLocks noChangeArrowheads="1"/>
          </p:cNvSpPr>
          <p:nvPr/>
        </p:nvSpPr>
        <p:spPr bwMode="auto">
          <a:xfrm>
            <a:off x="304800" y="2667000"/>
            <a:ext cx="6962775" cy="8302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400" u="sng">
                <a:latin typeface="Arial"/>
              </a:rPr>
              <a:t>Câu 2</a:t>
            </a:r>
            <a:r>
              <a:rPr lang="en-US" sz="2400">
                <a:latin typeface="Arial"/>
              </a:rPr>
              <a:t>: Cây công nghiệp lâu năm nào được trồng </a:t>
            </a:r>
          </a:p>
          <a:p>
            <a:pPr>
              <a:defRPr/>
            </a:pPr>
            <a:r>
              <a:rPr lang="en-US" sz="2400">
                <a:latin typeface="Arial"/>
              </a:rPr>
              <a:t>nhiều nhất ở đây? (quan sát bảng số liệu)</a:t>
            </a:r>
          </a:p>
        </p:txBody>
      </p:sp>
      <p:sp>
        <p:nvSpPr>
          <p:cNvPr id="8198" name="Rectangle 6"/>
          <p:cNvSpPr>
            <a:spLocks noChangeArrowheads="1"/>
          </p:cNvSpPr>
          <p:nvPr/>
        </p:nvSpPr>
        <p:spPr bwMode="auto">
          <a:xfrm>
            <a:off x="381000" y="1447800"/>
            <a:ext cx="7924800" cy="830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a:solidFill>
                  <a:srgbClr val="FF0000"/>
                </a:solidFill>
                <a:latin typeface="Arial"/>
              </a:rPr>
              <a:t>* </a:t>
            </a:r>
            <a:r>
              <a:rPr lang="en-US" sz="2400" u="sng">
                <a:solidFill>
                  <a:srgbClr val="FF0000"/>
                </a:solidFill>
                <a:latin typeface="Arial"/>
              </a:rPr>
              <a:t>Trả lời</a:t>
            </a:r>
            <a:r>
              <a:rPr lang="en-US" sz="2400">
                <a:latin typeface="Arial"/>
              </a:rPr>
              <a:t>:  Cây cao su, cà phê, hồ tiêu, chè…</a:t>
            </a:r>
          </a:p>
          <a:p>
            <a:pPr>
              <a:defRPr/>
            </a:pPr>
            <a:r>
              <a:rPr lang="en-US" sz="2400">
                <a:latin typeface="Arial"/>
              </a:rPr>
              <a:t>Chúng thuộc cây công nghiệp.</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diamond(in)">
                                      <p:cBhvr>
                                        <p:cTn id="10" dur="2000"/>
                                        <p:tgtEl>
                                          <p:spTgt spid="819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diamond(in)">
                                      <p:cBhvr>
                                        <p:cTn id="13" dur="2000"/>
                                        <p:tgtEl>
                                          <p:spTgt spid="81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8"/>
                                        </p:tgtEl>
                                        <p:attrNameLst>
                                          <p:attrName>style.visibility</p:attrName>
                                        </p:attrNameLst>
                                      </p:cBhvr>
                                      <p:to>
                                        <p:strVal val="visible"/>
                                      </p:to>
                                    </p:set>
                                    <p:anim calcmode="lin" valueType="num">
                                      <p:cBhvr additive="base">
                                        <p:cTn id="18" dur="500" fill="hold"/>
                                        <p:tgtEl>
                                          <p:spTgt spid="8198"/>
                                        </p:tgtEl>
                                        <p:attrNameLst>
                                          <p:attrName>ppt_x</p:attrName>
                                        </p:attrNameLst>
                                      </p:cBhvr>
                                      <p:tavLst>
                                        <p:tav tm="0">
                                          <p:val>
                                            <p:strVal val="#ppt_x"/>
                                          </p:val>
                                        </p:tav>
                                        <p:tav tm="100000">
                                          <p:val>
                                            <p:strVal val="#ppt_x"/>
                                          </p:val>
                                        </p:tav>
                                      </p:tavLst>
                                    </p:anim>
                                    <p:anim calcmode="lin" valueType="num">
                                      <p:cBhvr additive="base">
                                        <p:cTn id="19"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196" grpId="0"/>
      <p:bldP spid="8197" grpId="0"/>
      <p:bldP spid="81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noChangeArrowheads="1"/>
          </p:cNvPicPr>
          <p:nvPr/>
        </p:nvPicPr>
        <p:blipFill>
          <a:blip r:embed="rId2"/>
          <a:srcRect b="16280"/>
          <a:stretch>
            <a:fillRect/>
          </a:stretch>
        </p:blipFill>
        <p:spPr bwMode="auto">
          <a:xfrm>
            <a:off x="0" y="3294063"/>
            <a:ext cx="4648200" cy="3563937"/>
          </a:xfrm>
          <a:prstGeom prst="rect">
            <a:avLst/>
          </a:prstGeom>
          <a:noFill/>
          <a:ln w="9525">
            <a:noFill/>
            <a:miter lim="800000"/>
            <a:headEnd/>
            <a:tailEnd/>
          </a:ln>
        </p:spPr>
      </p:pic>
      <p:pic>
        <p:nvPicPr>
          <p:cNvPr id="8195" name="Picture 5" descr="Slide6"/>
          <p:cNvPicPr>
            <a:picLocks noChangeAspect="1" noChangeArrowheads="1"/>
          </p:cNvPicPr>
          <p:nvPr/>
        </p:nvPicPr>
        <p:blipFill>
          <a:blip r:embed="rId3"/>
          <a:srcRect l="3922" t="22501" r="5882" b="12500"/>
          <a:stretch>
            <a:fillRect/>
          </a:stretch>
        </p:blipFill>
        <p:spPr bwMode="auto">
          <a:xfrm>
            <a:off x="0" y="0"/>
            <a:ext cx="4724400" cy="3352800"/>
          </a:xfrm>
          <a:prstGeom prst="rect">
            <a:avLst/>
          </a:prstGeom>
          <a:noFill/>
          <a:ln w="9525">
            <a:noFill/>
            <a:miter lim="800000"/>
            <a:headEnd/>
            <a:tailEnd/>
          </a:ln>
        </p:spPr>
      </p:pic>
      <p:pic>
        <p:nvPicPr>
          <p:cNvPr id="8196" name="Picture 7"/>
          <p:cNvPicPr>
            <a:picLocks noChangeAspect="1" noChangeArrowheads="1"/>
          </p:cNvPicPr>
          <p:nvPr/>
        </p:nvPicPr>
        <p:blipFill>
          <a:blip r:embed="rId4"/>
          <a:srcRect/>
          <a:stretch>
            <a:fillRect/>
          </a:stretch>
        </p:blipFill>
        <p:spPr bwMode="auto">
          <a:xfrm>
            <a:off x="4648200" y="3387725"/>
            <a:ext cx="4495800" cy="3470275"/>
          </a:xfrm>
          <a:prstGeom prst="rect">
            <a:avLst/>
          </a:prstGeom>
          <a:noFill/>
          <a:ln w="9525">
            <a:noFill/>
            <a:miter lim="800000"/>
            <a:headEnd/>
            <a:tailEnd/>
          </a:ln>
        </p:spPr>
      </p:pic>
      <p:pic>
        <p:nvPicPr>
          <p:cNvPr id="8197" name="Picture 13" descr="caphe"/>
          <p:cNvPicPr>
            <a:picLocks noChangeAspect="1" noChangeArrowheads="1"/>
          </p:cNvPicPr>
          <p:nvPr/>
        </p:nvPicPr>
        <p:blipFill>
          <a:blip r:embed="rId5"/>
          <a:srcRect/>
          <a:stretch>
            <a:fillRect/>
          </a:stretch>
        </p:blipFill>
        <p:spPr bwMode="auto">
          <a:xfrm>
            <a:off x="4754563" y="0"/>
            <a:ext cx="4389437" cy="3381375"/>
          </a:xfrm>
          <a:prstGeom prst="rect">
            <a:avLst/>
          </a:prstGeom>
          <a:noFill/>
          <a:ln w="9525">
            <a:noFill/>
            <a:miter lim="800000"/>
            <a:headEnd/>
            <a:tailEnd/>
          </a:ln>
        </p:spPr>
      </p:pic>
      <p:sp>
        <p:nvSpPr>
          <p:cNvPr id="9" name="Text Box 10"/>
          <p:cNvSpPr txBox="1">
            <a:spLocks noChangeArrowheads="1"/>
          </p:cNvSpPr>
          <p:nvPr/>
        </p:nvSpPr>
        <p:spPr bwMode="auto">
          <a:xfrm>
            <a:off x="7696200" y="2895600"/>
            <a:ext cx="14478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400" b="1" dirty="0" err="1">
                <a:cs typeface="Times New Roman" pitchFamily="18" charset="0"/>
              </a:rPr>
              <a:t>Cà</a:t>
            </a:r>
            <a:r>
              <a:rPr lang="en-US" sz="2400" b="1" dirty="0">
                <a:cs typeface="Times New Roman" pitchFamily="18" charset="0"/>
              </a:rPr>
              <a:t> </a:t>
            </a:r>
            <a:r>
              <a:rPr lang="en-US" sz="2400" b="1" dirty="0" err="1">
                <a:cs typeface="Times New Roman" pitchFamily="18" charset="0"/>
              </a:rPr>
              <a:t>phê</a:t>
            </a:r>
            <a:endParaRPr lang="en-US" sz="2400" b="1" dirty="0">
              <a:cs typeface="Times New Roman" pitchFamily="18" charset="0"/>
            </a:endParaRPr>
          </a:p>
        </p:txBody>
      </p:sp>
      <p:sp>
        <p:nvSpPr>
          <p:cNvPr id="10" name="Text Box 11"/>
          <p:cNvSpPr txBox="1">
            <a:spLocks noChangeArrowheads="1"/>
          </p:cNvSpPr>
          <p:nvPr/>
        </p:nvSpPr>
        <p:spPr bwMode="auto">
          <a:xfrm>
            <a:off x="3124200" y="6338888"/>
            <a:ext cx="1447800" cy="4619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400" b="1" dirty="0" err="1">
                <a:cs typeface="Times New Roman" pitchFamily="18" charset="0"/>
              </a:rPr>
              <a:t>Hồ</a:t>
            </a:r>
            <a:r>
              <a:rPr lang="en-US" sz="2400" b="1" dirty="0">
                <a:cs typeface="Times New Roman" pitchFamily="18" charset="0"/>
              </a:rPr>
              <a:t> </a:t>
            </a:r>
            <a:r>
              <a:rPr lang="en-US" sz="2400" b="1" dirty="0" err="1">
                <a:cs typeface="Times New Roman" pitchFamily="18" charset="0"/>
              </a:rPr>
              <a:t>tiêu</a:t>
            </a:r>
            <a:endParaRPr lang="en-US" sz="2400" b="1" dirty="0"/>
          </a:p>
        </p:txBody>
      </p:sp>
      <p:sp>
        <p:nvSpPr>
          <p:cNvPr id="11" name="Text Box 12"/>
          <p:cNvSpPr txBox="1">
            <a:spLocks noChangeArrowheads="1"/>
          </p:cNvSpPr>
          <p:nvPr/>
        </p:nvSpPr>
        <p:spPr bwMode="auto">
          <a:xfrm>
            <a:off x="7848600" y="6338888"/>
            <a:ext cx="1295400" cy="4619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400" b="1" dirty="0">
                <a:cs typeface="Times New Roman" pitchFamily="18" charset="0"/>
              </a:rPr>
              <a:t>Cao </a:t>
            </a:r>
            <a:r>
              <a:rPr lang="en-US" sz="2400" b="1" dirty="0" err="1">
                <a:cs typeface="Times New Roman" pitchFamily="18" charset="0"/>
              </a:rPr>
              <a:t>su</a:t>
            </a:r>
            <a:endParaRPr lang="en-US" sz="2400" b="1" dirty="0">
              <a:effectLst>
                <a:outerShdw blurRad="38100" dist="38100" dir="2700000" algn="tl">
                  <a:srgbClr val="FFFFFF"/>
                </a:outerShdw>
              </a:effectLst>
            </a:endParaRPr>
          </a:p>
        </p:txBody>
      </p:sp>
      <p:sp>
        <p:nvSpPr>
          <p:cNvPr id="12" name="Rectangle 14"/>
          <p:cNvSpPr>
            <a:spLocks noChangeArrowheads="1"/>
          </p:cNvSpPr>
          <p:nvPr/>
        </p:nvSpPr>
        <p:spPr bwMode="auto">
          <a:xfrm>
            <a:off x="3429000" y="2819400"/>
            <a:ext cx="1295400" cy="533400"/>
          </a:xfrm>
          <a:prstGeom prst="rect">
            <a:avLst/>
          </a:prstGeom>
          <a:solidFill>
            <a:srgbClr val="FFFFCC"/>
          </a:solidFill>
          <a:ln w="9525">
            <a:solidFill>
              <a:srgbClr val="FF0000"/>
            </a:solidFill>
            <a:miter lim="800000"/>
            <a:headEnd/>
            <a:tailEnd/>
          </a:ln>
        </p:spPr>
        <p:txBody>
          <a:bodyPr wrap="none" anchor="ctr"/>
          <a:lstStyle/>
          <a:p>
            <a:pPr algn="ctr"/>
            <a:r>
              <a:rPr lang="en-US" sz="2400" b="1">
                <a:latin typeface="Arial" charset="0"/>
                <a:cs typeface="Times New Roman" pitchFamily="18" charset="0"/>
              </a:rPr>
              <a:t>Chè</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8" name="Rectangle 16"/>
          <p:cNvSpPr>
            <a:spLocks noChangeArrowheads="1"/>
          </p:cNvSpPr>
          <p:nvPr/>
        </p:nvSpPr>
        <p:spPr bwMode="auto">
          <a:xfrm>
            <a:off x="228600" y="0"/>
            <a:ext cx="861060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endParaRPr lang="en-US" sz="2800" u="sng">
              <a:latin typeface="Arial"/>
            </a:endParaRPr>
          </a:p>
        </p:txBody>
      </p:sp>
      <p:sp>
        <p:nvSpPr>
          <p:cNvPr id="38929" name="Rectangle 17"/>
          <p:cNvSpPr>
            <a:spLocks noChangeArrowheads="1"/>
          </p:cNvSpPr>
          <p:nvPr/>
        </p:nvSpPr>
        <p:spPr bwMode="auto">
          <a:xfrm>
            <a:off x="0" y="152400"/>
            <a:ext cx="9144000" cy="56943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800">
                <a:latin typeface="Arial"/>
              </a:rPr>
              <a:t>   </a:t>
            </a:r>
            <a:r>
              <a:rPr lang="en-US" sz="2800" u="sng">
                <a:latin typeface="Arial"/>
              </a:rPr>
              <a:t>Câu1</a:t>
            </a:r>
            <a:r>
              <a:rPr lang="en-US" sz="2800">
                <a:latin typeface="Arial"/>
              </a:rPr>
              <a:t>: Kể tên các cây trồng chính ở Tây Nguyên.</a:t>
            </a:r>
          </a:p>
          <a:p>
            <a:pPr>
              <a:defRPr/>
            </a:pPr>
            <a:r>
              <a:rPr lang="en-US" sz="2800">
                <a:latin typeface="Arial"/>
              </a:rPr>
              <a:t> Chúng thuộc loại cây gì?(quan sát lược đồ hình 1)</a:t>
            </a:r>
          </a:p>
          <a:p>
            <a:pPr>
              <a:defRPr/>
            </a:pPr>
            <a:r>
              <a:rPr lang="en-US" sz="2800">
                <a:solidFill>
                  <a:srgbClr val="FF0000"/>
                </a:solidFill>
                <a:latin typeface="Arial"/>
              </a:rPr>
              <a:t> * </a:t>
            </a:r>
            <a:r>
              <a:rPr lang="en-US" sz="2800" u="sng">
                <a:solidFill>
                  <a:srgbClr val="FF0000"/>
                </a:solidFill>
                <a:latin typeface="Arial"/>
              </a:rPr>
              <a:t>Trả lời</a:t>
            </a:r>
            <a:r>
              <a:rPr lang="en-US" sz="2800">
                <a:latin typeface="Arial"/>
              </a:rPr>
              <a:t>:  Cây cao su, cà phê, hồ tiêu, chè…</a:t>
            </a:r>
          </a:p>
          <a:p>
            <a:pPr>
              <a:defRPr/>
            </a:pPr>
            <a:r>
              <a:rPr lang="en-US" sz="2800">
                <a:latin typeface="Arial"/>
              </a:rPr>
              <a:t>Chúng thuộc cây công nghiệp.</a:t>
            </a:r>
          </a:p>
          <a:p>
            <a:pPr>
              <a:defRPr/>
            </a:pPr>
            <a:r>
              <a:rPr lang="en-US" sz="2800">
                <a:latin typeface="Arial"/>
              </a:rPr>
              <a:t>  </a:t>
            </a:r>
            <a:r>
              <a:rPr lang="en-US" sz="2800" u="sng">
                <a:latin typeface="Arial"/>
              </a:rPr>
              <a:t>Câu 2</a:t>
            </a:r>
            <a:r>
              <a:rPr lang="en-US" sz="2800">
                <a:latin typeface="Arial"/>
              </a:rPr>
              <a:t>: Cây công nghiệp lâu năm nào được trồng nhiều nhất ở đây? (quan sát bảng số liệu)</a:t>
            </a:r>
          </a:p>
          <a:p>
            <a:pPr>
              <a:defRPr/>
            </a:pPr>
            <a:r>
              <a:rPr lang="en-US" sz="2800">
                <a:solidFill>
                  <a:srgbClr val="C00000"/>
                </a:solidFill>
                <a:latin typeface="Arial"/>
              </a:rPr>
              <a:t>* </a:t>
            </a:r>
            <a:r>
              <a:rPr lang="en-US" sz="2800" u="sng">
                <a:solidFill>
                  <a:srgbClr val="C00000"/>
                </a:solidFill>
                <a:latin typeface="Arial"/>
              </a:rPr>
              <a:t>Trả lời</a:t>
            </a:r>
            <a:r>
              <a:rPr lang="en-US" sz="2800">
                <a:latin typeface="Arial"/>
              </a:rPr>
              <a:t>: Cây cà phê được trồng nhiều nhất.</a:t>
            </a:r>
          </a:p>
          <a:p>
            <a:pPr>
              <a:defRPr/>
            </a:pPr>
            <a:r>
              <a:rPr lang="en-US" sz="2800">
                <a:latin typeface="Arial"/>
              </a:rPr>
              <a:t>  </a:t>
            </a:r>
            <a:r>
              <a:rPr lang="en-US" sz="2800" u="sng">
                <a:latin typeface="Arial"/>
              </a:rPr>
              <a:t>Câu 3</a:t>
            </a:r>
            <a:r>
              <a:rPr lang="en-US" sz="2800">
                <a:latin typeface="Arial"/>
              </a:rPr>
              <a:t>: Tại sao ở Tây Nguyên lại thích hợp cho việc trồng cây công nghiệp? (đọc mục 1 trong SGK)</a:t>
            </a:r>
          </a:p>
          <a:p>
            <a:pPr>
              <a:defRPr/>
            </a:pPr>
            <a:r>
              <a:rPr lang="en-US" sz="2800">
                <a:solidFill>
                  <a:srgbClr val="FF0000"/>
                </a:solidFill>
                <a:latin typeface="Arial"/>
              </a:rPr>
              <a:t>*</a:t>
            </a:r>
            <a:r>
              <a:rPr lang="en-US" sz="2800" u="sng">
                <a:solidFill>
                  <a:srgbClr val="FF0000"/>
                </a:solidFill>
                <a:latin typeface="Arial"/>
              </a:rPr>
              <a:t>Trả lời</a:t>
            </a:r>
            <a:r>
              <a:rPr lang="en-US" sz="2800">
                <a:latin typeface="Arial"/>
              </a:rPr>
              <a:t>: Phần lớn các cao nguyên ở Tây Nguyên được phủ đất đỏ ba dan. Đất thường có màu nâu đỏ, tơi xốp, phì nhiêu, thuận lợi cho việc trồng cây công nghiệp lâu năm.</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8929">
                                            <p:txEl>
                                              <p:pRg st="5" end="5"/>
                                            </p:txEl>
                                          </p:spTgt>
                                        </p:tgtEl>
                                        <p:attrNameLst>
                                          <p:attrName>style.visibility</p:attrName>
                                        </p:attrNameLst>
                                      </p:cBhvr>
                                      <p:to>
                                        <p:strVal val="visible"/>
                                      </p:to>
                                    </p:set>
                                    <p:animEffect transition="in" filter="diamond(in)">
                                      <p:cBhvr>
                                        <p:cTn id="7" dur="2000"/>
                                        <p:tgtEl>
                                          <p:spTgt spid="3892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8929">
                                            <p:txEl>
                                              <p:pRg st="7" end="7"/>
                                            </p:txEl>
                                          </p:spTgt>
                                        </p:tgtEl>
                                        <p:attrNameLst>
                                          <p:attrName>style.visibility</p:attrName>
                                        </p:attrNameLst>
                                      </p:cBhvr>
                                      <p:to>
                                        <p:strVal val="visible"/>
                                      </p:to>
                                    </p:set>
                                    <p:animEffect transition="in" filter="diamond(in)">
                                      <p:cBhvr>
                                        <p:cTn id="12" dur="2000"/>
                                        <p:tgtEl>
                                          <p:spTgt spid="389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0" descr="JULY4019"/>
          <p:cNvPicPr>
            <a:picLocks noChangeAspect="1" noChangeArrowheads="1"/>
          </p:cNvPicPr>
          <p:nvPr/>
        </p:nvPicPr>
        <p:blipFill>
          <a:blip r:embed="rId2"/>
          <a:srcRect/>
          <a:stretch>
            <a:fillRect/>
          </a:stretch>
        </p:blipFill>
        <p:spPr bwMode="auto">
          <a:xfrm>
            <a:off x="0" y="5657850"/>
            <a:ext cx="1023938" cy="1200150"/>
          </a:xfrm>
          <a:prstGeom prst="rect">
            <a:avLst/>
          </a:prstGeom>
          <a:noFill/>
          <a:ln w="9525">
            <a:noFill/>
            <a:miter lim="800000"/>
            <a:headEnd/>
            <a:tailEnd/>
          </a:ln>
        </p:spPr>
      </p:pic>
      <p:sp>
        <p:nvSpPr>
          <p:cNvPr id="5" name="Text Box 43"/>
          <p:cNvSpPr txBox="1">
            <a:spLocks noChangeArrowheads="1"/>
          </p:cNvSpPr>
          <p:nvPr/>
        </p:nvSpPr>
        <p:spPr bwMode="auto">
          <a:xfrm>
            <a:off x="533400" y="0"/>
            <a:ext cx="8229600" cy="1039813"/>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spcBef>
                <a:spcPct val="20000"/>
              </a:spcBef>
              <a:defRPr/>
            </a:pPr>
            <a:endParaRPr lang="en-US" sz="2800" dirty="0">
              <a:solidFill>
                <a:srgbClr val="000000"/>
              </a:solidFill>
              <a:latin typeface="Arial"/>
              <a:cs typeface="Times New Roman" pitchFamily="18" charset="0"/>
            </a:endParaRPr>
          </a:p>
          <a:p>
            <a:pPr algn="ctr">
              <a:spcBef>
                <a:spcPct val="20000"/>
              </a:spcBef>
              <a:defRPr/>
            </a:pPr>
            <a:r>
              <a:rPr lang="en-US" sz="2800" b="1" u="sng" dirty="0" err="1">
                <a:solidFill>
                  <a:srgbClr val="000000"/>
                </a:solidFill>
                <a:cs typeface="Times New Roman" pitchFamily="18" charset="0"/>
              </a:rPr>
              <a:t>Địa</a:t>
            </a:r>
            <a:r>
              <a:rPr lang="en-US" sz="2800" b="1" u="sng" dirty="0">
                <a:solidFill>
                  <a:srgbClr val="000000"/>
                </a:solidFill>
                <a:cs typeface="Times New Roman" pitchFamily="18" charset="0"/>
              </a:rPr>
              <a:t> </a:t>
            </a:r>
            <a:r>
              <a:rPr lang="en-US" sz="2800" b="1" u="sng" dirty="0" err="1">
                <a:solidFill>
                  <a:srgbClr val="000000"/>
                </a:solidFill>
                <a:cs typeface="Times New Roman" pitchFamily="18" charset="0"/>
              </a:rPr>
              <a:t>lí</a:t>
            </a:r>
            <a:r>
              <a:rPr lang="en-US" sz="2800" b="1" u="sng" dirty="0">
                <a:solidFill>
                  <a:srgbClr val="000000"/>
                </a:solidFill>
                <a:cs typeface="Times New Roman" pitchFamily="18" charset="0"/>
              </a:rPr>
              <a:t>:</a:t>
            </a:r>
            <a:endParaRPr lang="en-US" sz="2800" b="1" u="sng" dirty="0">
              <a:solidFill>
                <a:srgbClr val="000000"/>
              </a:solidFill>
              <a:latin typeface=".VnTime" pitchFamily="34" charset="0"/>
            </a:endParaRPr>
          </a:p>
        </p:txBody>
      </p:sp>
      <p:sp>
        <p:nvSpPr>
          <p:cNvPr id="10244" name="Rectangle 5"/>
          <p:cNvSpPr>
            <a:spLocks noChangeArrowheads="1"/>
          </p:cNvSpPr>
          <p:nvPr/>
        </p:nvSpPr>
        <p:spPr bwMode="auto">
          <a:xfrm>
            <a:off x="533400" y="1066800"/>
            <a:ext cx="7848600" cy="954088"/>
          </a:xfrm>
          <a:prstGeom prst="rect">
            <a:avLst/>
          </a:prstGeom>
          <a:noFill/>
          <a:ln w="9525">
            <a:noFill/>
            <a:miter lim="800000"/>
            <a:headEnd/>
            <a:tailEnd/>
          </a:ln>
        </p:spPr>
        <p:txBody>
          <a:bodyPr>
            <a:spAutoFit/>
          </a:bodyPr>
          <a:lstStyle/>
          <a:p>
            <a:pPr>
              <a:spcBef>
                <a:spcPct val="20000"/>
              </a:spcBef>
            </a:pPr>
            <a:r>
              <a:rPr lang="en-US" sz="2800">
                <a:latin typeface="Arial" charset="0"/>
                <a:cs typeface="Times New Roman" pitchFamily="18" charset="0"/>
              </a:rPr>
              <a:t>  </a:t>
            </a:r>
            <a:r>
              <a:rPr lang="en-US" sz="2800" u="sng">
                <a:latin typeface="Arial" charset="0"/>
                <a:cs typeface="Times New Roman" pitchFamily="18" charset="0"/>
              </a:rPr>
              <a:t>Bài 8</a:t>
            </a:r>
            <a:r>
              <a:rPr lang="en-US" sz="2800">
                <a:latin typeface="Arial" charset="0"/>
                <a:cs typeface="Times New Roman" pitchFamily="18" charset="0"/>
              </a:rPr>
              <a:t>:</a:t>
            </a:r>
            <a:r>
              <a:rPr lang="en-US" sz="2800">
                <a:solidFill>
                  <a:srgbClr val="FF0000"/>
                </a:solidFill>
                <a:latin typeface="Arial" charset="0"/>
                <a:cs typeface="Times New Roman" pitchFamily="18" charset="0"/>
              </a:rPr>
              <a:t>  Hoạt động sản xuất của người dân ở Tây Nguyên</a:t>
            </a:r>
            <a:endParaRPr lang="en-US" sz="2800">
              <a:solidFill>
                <a:srgbClr val="FF0000"/>
              </a:solidFill>
              <a:latin typeface="Arial" charset="0"/>
            </a:endParaRPr>
          </a:p>
        </p:txBody>
      </p:sp>
      <p:sp>
        <p:nvSpPr>
          <p:cNvPr id="7" name="Rectangle 6"/>
          <p:cNvSpPr>
            <a:spLocks noChangeArrowheads="1"/>
          </p:cNvSpPr>
          <p:nvPr/>
        </p:nvSpPr>
        <p:spPr bwMode="auto">
          <a:xfrm>
            <a:off x="5257800" y="2185988"/>
            <a:ext cx="4114800" cy="3194050"/>
          </a:xfrm>
          <a:prstGeom prst="rect">
            <a:avLst/>
          </a:prstGeom>
          <a:noFill/>
          <a:ln w="9525">
            <a:noFill/>
            <a:miter lim="800000"/>
            <a:headEnd/>
            <a:tailEnd/>
          </a:ln>
        </p:spPr>
        <p:txBody>
          <a:bodyPr>
            <a:spAutoFit/>
          </a:bodyPr>
          <a:lstStyle/>
          <a:p>
            <a:pPr>
              <a:spcBef>
                <a:spcPct val="20000"/>
              </a:spcBef>
            </a:pPr>
            <a:r>
              <a:rPr lang="en-US" sz="2800">
                <a:latin typeface="Arial" charset="0"/>
                <a:cs typeface="Times New Roman" pitchFamily="18" charset="0"/>
              </a:rPr>
              <a:t> - Hình 2 cho biết loại cây trồng nào có ở Buôn Ma Thuột ?</a:t>
            </a:r>
          </a:p>
          <a:p>
            <a:pPr>
              <a:spcBef>
                <a:spcPct val="20000"/>
              </a:spcBef>
              <a:buFont typeface="Arial" charset="0"/>
              <a:buNone/>
            </a:pPr>
            <a:r>
              <a:rPr lang="en-US" sz="2800">
                <a:latin typeface="Arial" charset="0"/>
                <a:cs typeface="Times New Roman" pitchFamily="18" charset="0"/>
              </a:rPr>
              <a:t>- Tìm vị trí của địa phương này trên bảng đồ Địa lí tự nhiên Việt Nam. </a:t>
            </a:r>
            <a:endParaRPr lang="en-US" sz="2800">
              <a:latin typeface="Arial" charset="0"/>
            </a:endParaRPr>
          </a:p>
        </p:txBody>
      </p:sp>
      <p:sp>
        <p:nvSpPr>
          <p:cNvPr id="10" name="Oval 9"/>
          <p:cNvSpPr/>
          <p:nvPr/>
        </p:nvSpPr>
        <p:spPr>
          <a:xfrm>
            <a:off x="7162800" y="0"/>
            <a:ext cx="1981200" cy="11430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err="1">
                <a:cs typeface="Times New Roman" pitchFamily="18" charset="0"/>
              </a:rPr>
              <a:t>Cả</a:t>
            </a:r>
            <a:r>
              <a:rPr lang="en-US" sz="2400" dirty="0">
                <a:cs typeface="Times New Roman" pitchFamily="18" charset="0"/>
              </a:rPr>
              <a:t> </a:t>
            </a:r>
            <a:r>
              <a:rPr lang="en-US" sz="2400" dirty="0" err="1">
                <a:cs typeface="Times New Roman" pitchFamily="18" charset="0"/>
              </a:rPr>
              <a:t>lớp</a:t>
            </a:r>
            <a:r>
              <a:rPr lang="en-US" sz="2400" dirty="0">
                <a:cs typeface="Times New Roman" pitchFamily="18" charset="0"/>
              </a:rPr>
              <a:t> </a:t>
            </a:r>
            <a:endParaRPr lang="en-US" sz="2400" dirty="0"/>
          </a:p>
        </p:txBody>
      </p:sp>
      <p:pic>
        <p:nvPicPr>
          <p:cNvPr id="10247" name="Picture 7"/>
          <p:cNvPicPr>
            <a:picLocks noChangeAspect="1" noChangeArrowheads="1"/>
          </p:cNvPicPr>
          <p:nvPr/>
        </p:nvPicPr>
        <p:blipFill>
          <a:blip r:embed="rId3"/>
          <a:srcRect/>
          <a:stretch>
            <a:fillRect/>
          </a:stretch>
        </p:blipFill>
        <p:spPr bwMode="auto">
          <a:xfrm>
            <a:off x="7010400" y="5791200"/>
            <a:ext cx="2133600" cy="1066800"/>
          </a:xfrm>
          <a:prstGeom prst="rect">
            <a:avLst/>
          </a:prstGeom>
          <a:noFill/>
          <a:ln w="9525">
            <a:noFill/>
            <a:miter lim="800000"/>
            <a:headEnd/>
            <a:tailEnd/>
          </a:ln>
        </p:spPr>
      </p:pic>
      <p:pic>
        <p:nvPicPr>
          <p:cNvPr id="9225" name="Picture 7" descr="y.bmp"/>
          <p:cNvPicPr>
            <a:picLocks noChangeAspect="1"/>
          </p:cNvPicPr>
          <p:nvPr/>
        </p:nvPicPr>
        <p:blipFill>
          <a:blip r:embed="rId4"/>
          <a:srcRect/>
          <a:stretch>
            <a:fillRect/>
          </a:stretch>
        </p:blipFill>
        <p:spPr bwMode="auto">
          <a:xfrm>
            <a:off x="0" y="2209800"/>
            <a:ext cx="5181600" cy="4648200"/>
          </a:xfrm>
          <a:prstGeom prst="rect">
            <a:avLst/>
          </a:prstGeom>
          <a:noFill/>
          <a:ln w="9525">
            <a:noFill/>
            <a:miter lim="800000"/>
            <a:headEnd/>
            <a:tailEnd/>
          </a:ln>
        </p:spPr>
      </p:pic>
      <p:sp>
        <p:nvSpPr>
          <p:cNvPr id="9226" name="Rectangle 10"/>
          <p:cNvSpPr>
            <a:spLocks noChangeArrowheads="1"/>
          </p:cNvSpPr>
          <p:nvPr/>
        </p:nvSpPr>
        <p:spPr bwMode="auto">
          <a:xfrm>
            <a:off x="0" y="6400800"/>
            <a:ext cx="4035425" cy="4000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000">
                <a:solidFill>
                  <a:srgbClr val="0000FF"/>
                </a:solidFill>
                <a:latin typeface="Arial"/>
              </a:rPr>
              <a:t>Hình 2.  Cà phê ở Buôn Ma Thuột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box(in)">
                                      <p:cBhvr>
                                        <p:cTn id="7" dur="500"/>
                                        <p:tgtEl>
                                          <p:spTgt spid="92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diamond(in)">
                                      <p:cBhvr>
                                        <p:cTn id="19" dur="2000"/>
                                        <p:tgtEl>
                                          <p:spTgt spid="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226"/>
                                        </p:tgtEl>
                                        <p:attrNameLst>
                                          <p:attrName>style.visibility</p:attrName>
                                        </p:attrNameLst>
                                      </p:cBhvr>
                                      <p:to>
                                        <p:strVal val="visible"/>
                                      </p:to>
                                    </p:set>
                                    <p:animEffect transition="in" filter="checkerboard(across)">
                                      <p:cBhvr>
                                        <p:cTn id="29"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22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1131</TotalTime>
  <Words>1108</Words>
  <Application>Microsoft PowerPoint</Application>
  <PresentationFormat>On-screen Show (4:3)</PresentationFormat>
  <Paragraphs>141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Arial</vt:lpstr>
      <vt:lpstr>.VnTime</vt:lpstr>
      <vt:lpstr>Wingdings 2</vt:lpstr>
      <vt:lpstr>ParkAvenue</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  </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CSTeam</cp:lastModifiedBy>
  <cp:revision>70</cp:revision>
  <dcterms:created xsi:type="dcterms:W3CDTF">1601-01-01T00:00:00Z</dcterms:created>
  <dcterms:modified xsi:type="dcterms:W3CDTF">2016-06-30T02:21:40Z</dcterms:modified>
</cp:coreProperties>
</file>