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57" r:id="rId3"/>
    <p:sldId id="260" r:id="rId4"/>
    <p:sldId id="258" r:id="rId5"/>
    <p:sldId id="259" r:id="rId6"/>
    <p:sldId id="261" r:id="rId7"/>
    <p:sldId id="262" r:id="rId8"/>
    <p:sldId id="268" r:id="rId9"/>
    <p:sldId id="263" r:id="rId10"/>
    <p:sldId id="264" r:id="rId11"/>
    <p:sldId id="265" r:id="rId12"/>
    <p:sldId id="266" r:id="rId13"/>
    <p:sldId id="267" r:id="rId14"/>
    <p:sldId id="269" r:id="rId15"/>
    <p:sldId id="270"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FFCC"/>
    <a:srgbClr val="009900"/>
    <a:srgbClr val="FF0000"/>
    <a:srgbClr val="A50021"/>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grpSp>
      <p:sp>
        <p:nvSpPr>
          <p:cNvPr id="75815"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5816"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a:lvl1pPr>
          </a:lstStyle>
          <a:p>
            <a:pPr>
              <a:defRPr/>
            </a:pPr>
            <a:endParaRPr lang="en-US"/>
          </a:p>
        </p:txBody>
      </p:sp>
      <p:sp>
        <p:nvSpPr>
          <p:cNvPr id="40" name="Rectangle 38"/>
          <p:cNvSpPr>
            <a:spLocks noGrp="1" noChangeArrowheads="1"/>
          </p:cNvSpPr>
          <p:nvPr>
            <p:ph type="ftr" sz="quarter" idx="11"/>
          </p:nvPr>
        </p:nvSpPr>
        <p:spPr/>
        <p:txBody>
          <a:bodyPr/>
          <a:lstStyle>
            <a:lvl1pPr>
              <a:defRPr/>
            </a:lvl1pPr>
          </a:lstStyle>
          <a:p>
            <a:pPr>
              <a:defRPr/>
            </a:pPr>
            <a:endParaRPr lang="en-US"/>
          </a:p>
        </p:txBody>
      </p:sp>
      <p:sp>
        <p:nvSpPr>
          <p:cNvPr id="41" name="Rectangle 41"/>
          <p:cNvSpPr>
            <a:spLocks noGrp="1" noChangeArrowheads="1"/>
          </p:cNvSpPr>
          <p:nvPr>
            <p:ph type="sldNum" sz="quarter" idx="12"/>
          </p:nvPr>
        </p:nvSpPr>
        <p:spPr/>
        <p:txBody>
          <a:bodyPr/>
          <a:lstStyle>
            <a:lvl1pPr>
              <a:defRPr/>
            </a:lvl1pPr>
          </a:lstStyle>
          <a:p>
            <a:fld id="{0636D5D6-AA75-421E-8EED-F4770B6EEAF8}"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fld id="{98D10988-F8C5-4AE8-B8DD-E428B735FC5A}"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fld id="{35EA42D3-0914-4BEC-AD4B-37A931975232}"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fld id="{894D1469-48B0-4F44-BE46-ABB71A0DDE64}"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endParaRPr lang="en-US"/>
          </a:p>
        </p:txBody>
      </p:sp>
      <p:sp>
        <p:nvSpPr>
          <p:cNvPr id="5" name="Rectangle 40"/>
          <p:cNvSpPr>
            <a:spLocks noGrp="1" noChangeArrowheads="1"/>
          </p:cNvSpPr>
          <p:nvPr>
            <p:ph type="ftr" sz="quarter" idx="11"/>
          </p:nvPr>
        </p:nvSpPr>
        <p:spPr>
          <a:ln/>
        </p:spPr>
        <p:txBody>
          <a:bodyPr/>
          <a:lstStyle>
            <a:lvl1pPr>
              <a:defRPr/>
            </a:lvl1pPr>
          </a:lstStyle>
          <a:p>
            <a:pPr>
              <a:defRPr/>
            </a:pPr>
            <a:endParaRPr lang="en-US"/>
          </a:p>
        </p:txBody>
      </p:sp>
      <p:sp>
        <p:nvSpPr>
          <p:cNvPr id="6" name="Rectangle 41"/>
          <p:cNvSpPr>
            <a:spLocks noGrp="1" noChangeArrowheads="1"/>
          </p:cNvSpPr>
          <p:nvPr>
            <p:ph type="sldNum" sz="quarter" idx="12"/>
          </p:nvPr>
        </p:nvSpPr>
        <p:spPr>
          <a:ln/>
        </p:spPr>
        <p:txBody>
          <a:bodyPr/>
          <a:lstStyle>
            <a:lvl1pPr>
              <a:defRPr/>
            </a:lvl1pPr>
          </a:lstStyle>
          <a:p>
            <a:fld id="{CDACA215-1041-4240-B49E-D8BE8BFA4E8F}"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fld id="{7CB9CB39-AD47-43C3-B88C-AE501B02C068}"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
          <p:cNvSpPr>
            <a:spLocks noGrp="1" noChangeArrowheads="1"/>
          </p:cNvSpPr>
          <p:nvPr>
            <p:ph type="dt" sz="half" idx="10"/>
          </p:nvPr>
        </p:nvSpPr>
        <p:spPr>
          <a:ln/>
        </p:spPr>
        <p:txBody>
          <a:bodyPr/>
          <a:lstStyle>
            <a:lvl1pPr>
              <a:defRPr/>
            </a:lvl1pPr>
          </a:lstStyle>
          <a:p>
            <a:pPr>
              <a:defRPr/>
            </a:pPr>
            <a:endParaRPr lang="en-US"/>
          </a:p>
        </p:txBody>
      </p:sp>
      <p:sp>
        <p:nvSpPr>
          <p:cNvPr id="8" name="Rectangle 40"/>
          <p:cNvSpPr>
            <a:spLocks noGrp="1" noChangeArrowheads="1"/>
          </p:cNvSpPr>
          <p:nvPr>
            <p:ph type="ftr" sz="quarter" idx="11"/>
          </p:nvPr>
        </p:nvSpPr>
        <p:spPr>
          <a:ln/>
        </p:spPr>
        <p:txBody>
          <a:bodyPr/>
          <a:lstStyle>
            <a:lvl1pPr>
              <a:defRPr/>
            </a:lvl1pPr>
          </a:lstStyle>
          <a:p>
            <a:pPr>
              <a:defRPr/>
            </a:pPr>
            <a:endParaRPr lang="en-US"/>
          </a:p>
        </p:txBody>
      </p:sp>
      <p:sp>
        <p:nvSpPr>
          <p:cNvPr id="9" name="Rectangle 41"/>
          <p:cNvSpPr>
            <a:spLocks noGrp="1" noChangeArrowheads="1"/>
          </p:cNvSpPr>
          <p:nvPr>
            <p:ph type="sldNum" sz="quarter" idx="12"/>
          </p:nvPr>
        </p:nvSpPr>
        <p:spPr>
          <a:ln/>
        </p:spPr>
        <p:txBody>
          <a:bodyPr/>
          <a:lstStyle>
            <a:lvl1pPr>
              <a:defRPr/>
            </a:lvl1pPr>
          </a:lstStyle>
          <a:p>
            <a:fld id="{1D08ABEE-DB87-4DCE-A21A-8DCC77C361C7}"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
          <p:cNvSpPr>
            <a:spLocks noGrp="1" noChangeArrowheads="1"/>
          </p:cNvSpPr>
          <p:nvPr>
            <p:ph type="dt" sz="half" idx="10"/>
          </p:nvPr>
        </p:nvSpPr>
        <p:spPr>
          <a:ln/>
        </p:spPr>
        <p:txBody>
          <a:bodyPr/>
          <a:lstStyle>
            <a:lvl1pPr>
              <a:defRPr/>
            </a:lvl1pPr>
          </a:lstStyle>
          <a:p>
            <a:pPr>
              <a:defRPr/>
            </a:pPr>
            <a:endParaRPr lang="en-US"/>
          </a:p>
        </p:txBody>
      </p:sp>
      <p:sp>
        <p:nvSpPr>
          <p:cNvPr id="4" name="Rectangle 40"/>
          <p:cNvSpPr>
            <a:spLocks noGrp="1" noChangeArrowheads="1"/>
          </p:cNvSpPr>
          <p:nvPr>
            <p:ph type="ftr" sz="quarter" idx="11"/>
          </p:nvPr>
        </p:nvSpPr>
        <p:spPr>
          <a:ln/>
        </p:spPr>
        <p:txBody>
          <a:bodyPr/>
          <a:lstStyle>
            <a:lvl1pPr>
              <a:defRPr/>
            </a:lvl1pPr>
          </a:lstStyle>
          <a:p>
            <a:pPr>
              <a:defRPr/>
            </a:pPr>
            <a:endParaRPr lang="en-US"/>
          </a:p>
        </p:txBody>
      </p:sp>
      <p:sp>
        <p:nvSpPr>
          <p:cNvPr id="5" name="Rectangle 41"/>
          <p:cNvSpPr>
            <a:spLocks noGrp="1" noChangeArrowheads="1"/>
          </p:cNvSpPr>
          <p:nvPr>
            <p:ph type="sldNum" sz="quarter" idx="12"/>
          </p:nvPr>
        </p:nvSpPr>
        <p:spPr>
          <a:ln/>
        </p:spPr>
        <p:txBody>
          <a:bodyPr/>
          <a:lstStyle>
            <a:lvl1pPr>
              <a:defRPr/>
            </a:lvl1pPr>
          </a:lstStyle>
          <a:p>
            <a:fld id="{E103A35B-44DD-486C-9E7F-F4ACDF23D203}"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n-US"/>
          </a:p>
        </p:txBody>
      </p:sp>
      <p:sp>
        <p:nvSpPr>
          <p:cNvPr id="3" name="Rectangle 40"/>
          <p:cNvSpPr>
            <a:spLocks noGrp="1" noChangeArrowheads="1"/>
          </p:cNvSpPr>
          <p:nvPr>
            <p:ph type="ftr" sz="quarter" idx="11"/>
          </p:nvPr>
        </p:nvSpPr>
        <p:spPr>
          <a:ln/>
        </p:spPr>
        <p:txBody>
          <a:bodyPr/>
          <a:lstStyle>
            <a:lvl1pPr>
              <a:defRPr/>
            </a:lvl1pPr>
          </a:lstStyle>
          <a:p>
            <a:pPr>
              <a:defRPr/>
            </a:pPr>
            <a:endParaRPr lang="en-US"/>
          </a:p>
        </p:txBody>
      </p:sp>
      <p:sp>
        <p:nvSpPr>
          <p:cNvPr id="4" name="Rectangle 41"/>
          <p:cNvSpPr>
            <a:spLocks noGrp="1" noChangeArrowheads="1"/>
          </p:cNvSpPr>
          <p:nvPr>
            <p:ph type="sldNum" sz="quarter" idx="12"/>
          </p:nvPr>
        </p:nvSpPr>
        <p:spPr>
          <a:ln/>
        </p:spPr>
        <p:txBody>
          <a:bodyPr/>
          <a:lstStyle>
            <a:lvl1pPr>
              <a:defRPr/>
            </a:lvl1pPr>
          </a:lstStyle>
          <a:p>
            <a:fld id="{920092B5-A6D2-4977-8C75-20EE7296E188}"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fld id="{E93E35B1-111A-4C85-9359-BD83C35EEA26}"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endParaRPr lang="en-US"/>
          </a:p>
        </p:txBody>
      </p:sp>
      <p:sp>
        <p:nvSpPr>
          <p:cNvPr id="6" name="Rectangle 40"/>
          <p:cNvSpPr>
            <a:spLocks noGrp="1" noChangeArrowheads="1"/>
          </p:cNvSpPr>
          <p:nvPr>
            <p:ph type="ftr" sz="quarter" idx="11"/>
          </p:nvPr>
        </p:nvSpPr>
        <p:spPr>
          <a:ln/>
        </p:spPr>
        <p:txBody>
          <a:bodyPr/>
          <a:lstStyle>
            <a:lvl1pPr>
              <a:defRPr/>
            </a:lvl1pPr>
          </a:lstStyle>
          <a:p>
            <a:pPr>
              <a:defRPr/>
            </a:pPr>
            <a:endParaRPr lang="en-US"/>
          </a:p>
        </p:txBody>
      </p:sp>
      <p:sp>
        <p:nvSpPr>
          <p:cNvPr id="7" name="Rectangle 41"/>
          <p:cNvSpPr>
            <a:spLocks noGrp="1" noChangeArrowheads="1"/>
          </p:cNvSpPr>
          <p:nvPr>
            <p:ph type="sldNum" sz="quarter" idx="12"/>
          </p:nvPr>
        </p:nvSpPr>
        <p:spPr>
          <a:ln/>
        </p:spPr>
        <p:txBody>
          <a:bodyPr/>
          <a:lstStyle>
            <a:lvl1pPr>
              <a:defRPr/>
            </a:lvl1pPr>
          </a:lstStyle>
          <a:p>
            <a:fld id="{B73B22CC-7F89-4D5E-ABDE-D5F03D1B70D9}"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74755"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56"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74757"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58"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59"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60"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61"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62"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63"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64"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65"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66"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n-US"/>
            </a:p>
          </p:txBody>
        </p:sp>
        <p:sp>
          <p:nvSpPr>
            <p:cNvPr id="74767"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sp>
          <p:nvSpPr>
            <p:cNvPr id="74768"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69"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0"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1"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2"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3"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4"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5"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sp>
          <p:nvSpPr>
            <p:cNvPr id="74776"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7"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8"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79"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n-US"/>
            </a:p>
          </p:txBody>
        </p:sp>
        <p:sp>
          <p:nvSpPr>
            <p:cNvPr id="74780"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74781"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n-US"/>
            </a:p>
          </p:txBody>
        </p:sp>
        <p:sp>
          <p:nvSpPr>
            <p:cNvPr id="74782"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83"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n-US"/>
            </a:p>
          </p:txBody>
        </p:sp>
        <p:sp>
          <p:nvSpPr>
            <p:cNvPr id="74784"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n-US"/>
            </a:p>
          </p:txBody>
        </p:sp>
        <p:sp>
          <p:nvSpPr>
            <p:cNvPr id="74785"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n-US"/>
            </a:p>
          </p:txBody>
        </p:sp>
        <p:sp>
          <p:nvSpPr>
            <p:cNvPr id="74786"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n-US"/>
            </a:p>
          </p:txBody>
        </p:sp>
        <p:sp>
          <p:nvSpPr>
            <p:cNvPr id="74787"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a:p>
          </p:txBody>
        </p:sp>
        <p:sp>
          <p:nvSpPr>
            <p:cNvPr id="74788"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n-US"/>
            </a:p>
          </p:txBody>
        </p:sp>
      </p:grpSp>
      <p:sp>
        <p:nvSpPr>
          <p:cNvPr id="74789"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90"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91"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4792"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74793"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3BF10E83-6E94-4F71-97CE-79315C39F92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34"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image" Target="../media/image14.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8" Type="http://schemas.openxmlformats.org/officeDocument/2006/relationships/image" Target="../media/image26.jpeg"/><Relationship Id="rId13" Type="http://schemas.openxmlformats.org/officeDocument/2006/relationships/image" Target="../media/image31.jpeg"/><Relationship Id="rId3" Type="http://schemas.openxmlformats.org/officeDocument/2006/relationships/image" Target="../media/image21.jpeg"/><Relationship Id="rId7" Type="http://schemas.openxmlformats.org/officeDocument/2006/relationships/image" Target="../media/image25.jpeg"/><Relationship Id="rId12" Type="http://schemas.openxmlformats.org/officeDocument/2006/relationships/image" Target="../media/image30.jpeg"/><Relationship Id="rId17" Type="http://schemas.openxmlformats.org/officeDocument/2006/relationships/image" Target="../media/image35.jpeg"/><Relationship Id="rId2" Type="http://schemas.openxmlformats.org/officeDocument/2006/relationships/image" Target="../media/image20.jpeg"/><Relationship Id="rId16" Type="http://schemas.openxmlformats.org/officeDocument/2006/relationships/image" Target="../media/image34.jpeg"/><Relationship Id="rId1" Type="http://schemas.openxmlformats.org/officeDocument/2006/relationships/slideLayout" Target="../slideLayouts/slideLayout2.xml"/><Relationship Id="rId6" Type="http://schemas.openxmlformats.org/officeDocument/2006/relationships/image" Target="../media/image24.jpeg"/><Relationship Id="rId11" Type="http://schemas.openxmlformats.org/officeDocument/2006/relationships/image" Target="../media/image29.jpeg"/><Relationship Id="rId5" Type="http://schemas.openxmlformats.org/officeDocument/2006/relationships/image" Target="../media/image23.jpeg"/><Relationship Id="rId15" Type="http://schemas.openxmlformats.org/officeDocument/2006/relationships/image" Target="../media/image33.jpeg"/><Relationship Id="rId10" Type="http://schemas.openxmlformats.org/officeDocument/2006/relationships/image" Target="../media/image28.jpeg"/><Relationship Id="rId4" Type="http://schemas.openxmlformats.org/officeDocument/2006/relationships/image" Target="../media/image22.jpeg"/><Relationship Id="rId9" Type="http://schemas.openxmlformats.org/officeDocument/2006/relationships/image" Target="../media/image27.jpeg"/><Relationship Id="rId14" Type="http://schemas.openxmlformats.org/officeDocument/2006/relationships/image" Target="../media/image3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304800"/>
            <a:ext cx="7772400" cy="838200"/>
          </a:xfrm>
        </p:spPr>
        <p:txBody>
          <a:bodyPr/>
          <a:lstStyle/>
          <a:p>
            <a:pPr eaLnBrk="1" hangingPunct="1"/>
            <a:endParaRPr lang="en-US" sz="3200" i="1" smtClean="0">
              <a:effectLst/>
            </a:endParaRPr>
          </a:p>
        </p:txBody>
      </p:sp>
      <p:sp>
        <p:nvSpPr>
          <p:cNvPr id="2051" name="Rectangle 3"/>
          <p:cNvSpPr>
            <a:spLocks noGrp="1" noChangeArrowheads="1"/>
          </p:cNvSpPr>
          <p:nvPr>
            <p:ph type="subTitle" idx="1"/>
          </p:nvPr>
        </p:nvSpPr>
        <p:spPr>
          <a:xfrm>
            <a:off x="1295400" y="3124200"/>
            <a:ext cx="6400800" cy="454025"/>
          </a:xfrm>
        </p:spPr>
        <p:txBody>
          <a:bodyPr/>
          <a:lstStyle/>
          <a:p>
            <a:pPr eaLnBrk="1" hangingPunct="1">
              <a:lnSpc>
                <a:spcPct val="80000"/>
              </a:lnSpc>
              <a:defRPr/>
            </a:pPr>
            <a:r>
              <a:rPr lang="en-US" sz="4000" b="1" u="sng" dirty="0" err="1" smtClean="0">
                <a:latin typeface="Arial"/>
              </a:rPr>
              <a:t>Khoa</a:t>
            </a:r>
            <a:r>
              <a:rPr lang="en-US" sz="4000" b="1" u="sng" dirty="0" smtClean="0">
                <a:latin typeface="Arial"/>
              </a:rPr>
              <a:t> </a:t>
            </a:r>
            <a:r>
              <a:rPr lang="en-US" sz="4000" b="1" u="sng" dirty="0" err="1" smtClean="0">
                <a:latin typeface="Arial"/>
              </a:rPr>
              <a:t>học</a:t>
            </a:r>
            <a:endParaRPr lang="en-US" sz="4000" b="1" u="sng" dirty="0" smtClean="0">
              <a:latin typeface="Aria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AutoShape 4"/>
          <p:cNvSpPr>
            <a:spLocks noChangeArrowheads="1"/>
          </p:cNvSpPr>
          <p:nvPr/>
        </p:nvSpPr>
        <p:spPr bwMode="auto">
          <a:xfrm>
            <a:off x="2209800" y="990600"/>
            <a:ext cx="4343400" cy="914400"/>
          </a:xfrm>
          <a:prstGeom prst="star32">
            <a:avLst>
              <a:gd name="adj" fmla="val 37500"/>
            </a:avLst>
          </a:prstGeom>
          <a:noFill/>
          <a:ln w="9525">
            <a:solidFill>
              <a:srgbClr val="00FFCC"/>
            </a:solidFill>
            <a:miter lim="800000"/>
            <a:headEnd/>
            <a:tailEnd/>
          </a:ln>
        </p:spPr>
        <p:txBody>
          <a:bodyPr wrap="none" anchor="ctr"/>
          <a:lstStyle/>
          <a:p>
            <a:pPr algn="ctr" eaLnBrk="1" hangingPunct="1"/>
            <a:r>
              <a:rPr lang="en-US" sz="2000">
                <a:solidFill>
                  <a:srgbClr val="00FFCC"/>
                </a:solidFill>
                <a:latin typeface="Arial" pitchFamily="34" charset="0"/>
              </a:rPr>
              <a:t>NhómVi-ta-min</a:t>
            </a:r>
          </a:p>
        </p:txBody>
      </p:sp>
      <p:sp>
        <p:nvSpPr>
          <p:cNvPr id="83973" name="Text Box 5"/>
          <p:cNvSpPr txBox="1">
            <a:spLocks noChangeArrowheads="1"/>
          </p:cNvSpPr>
          <p:nvPr/>
        </p:nvSpPr>
        <p:spPr bwMode="auto">
          <a:xfrm>
            <a:off x="228600" y="21336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99"/>
                </a:solidFill>
                <a:latin typeface="Arial" pitchFamily="34" charset="0"/>
              </a:rPr>
              <a:t>1. Một số vi-ta-min:</a:t>
            </a:r>
          </a:p>
        </p:txBody>
      </p:sp>
      <p:sp>
        <p:nvSpPr>
          <p:cNvPr id="83974" name="Text Box 6"/>
          <p:cNvSpPr txBox="1">
            <a:spLocks noChangeArrowheads="1"/>
          </p:cNvSpPr>
          <p:nvPr/>
        </p:nvSpPr>
        <p:spPr bwMode="auto">
          <a:xfrm>
            <a:off x="228600" y="3048000"/>
            <a:ext cx="62484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99"/>
                </a:solidFill>
                <a:latin typeface="Arial" pitchFamily="34" charset="0"/>
              </a:rPr>
              <a:t>2. Vai trò của các loại vitamin:</a:t>
            </a:r>
          </a:p>
        </p:txBody>
      </p:sp>
      <p:sp>
        <p:nvSpPr>
          <p:cNvPr id="83975" name="Text Box 7"/>
          <p:cNvSpPr txBox="1">
            <a:spLocks noChangeArrowheads="1"/>
          </p:cNvSpPr>
          <p:nvPr/>
        </p:nvSpPr>
        <p:spPr bwMode="auto">
          <a:xfrm>
            <a:off x="228600" y="4572000"/>
            <a:ext cx="8458200" cy="523875"/>
          </a:xfrm>
          <a:prstGeom prst="rect">
            <a:avLst/>
          </a:prstGeom>
          <a:noFill/>
          <a:ln w="9525">
            <a:noFill/>
            <a:miter lim="800000"/>
            <a:headEnd/>
            <a:tailEnd/>
          </a:ln>
        </p:spPr>
        <p:txBody>
          <a:bodyPr>
            <a:spAutoFit/>
          </a:bodyPr>
          <a:lstStyle/>
          <a:p>
            <a:pPr eaLnBrk="1" hangingPunct="1">
              <a:spcBef>
                <a:spcPct val="50000"/>
              </a:spcBef>
            </a:pPr>
            <a:r>
              <a:rPr lang="en-US" sz="2000">
                <a:solidFill>
                  <a:srgbClr val="000099"/>
                </a:solidFill>
                <a:latin typeface="Arial" pitchFamily="34" charset="0"/>
              </a:rPr>
              <a:t>3. Vai trò </a:t>
            </a:r>
            <a:r>
              <a:rPr lang="en-US" sz="2000">
                <a:solidFill>
                  <a:srgbClr val="000099"/>
                </a:solidFill>
                <a:latin typeface="Times New Roman" pitchFamily="18" charset="0"/>
              </a:rPr>
              <a:t>c</a:t>
            </a:r>
            <a:r>
              <a:rPr lang="en-US" sz="2000">
                <a:solidFill>
                  <a:srgbClr val="000099"/>
                </a:solidFill>
                <a:latin typeface="Arial" pitchFamily="34" charset="0"/>
              </a:rPr>
              <a:t>ủa vi-ta-min</a:t>
            </a:r>
            <a:r>
              <a:rPr lang="en-US" sz="2800">
                <a:solidFill>
                  <a:srgbClr val="000099"/>
                </a:solidFill>
                <a:latin typeface="Arial" pitchFamily="34" charset="0"/>
              </a:rPr>
              <a:t> </a:t>
            </a:r>
            <a:r>
              <a:rPr lang="en-US" sz="2000">
                <a:solidFill>
                  <a:srgbClr val="000099"/>
                </a:solidFill>
                <a:latin typeface="Arial" pitchFamily="34" charset="0"/>
              </a:rPr>
              <a:t>đối</a:t>
            </a:r>
            <a:r>
              <a:rPr lang="en-US" sz="1600">
                <a:latin typeface="Arial" pitchFamily="34" charset="0"/>
              </a:rPr>
              <a:t> </a:t>
            </a:r>
            <a:r>
              <a:rPr lang="en-US" sz="2000">
                <a:solidFill>
                  <a:srgbClr val="000099"/>
                </a:solidFill>
                <a:latin typeface="Arial" pitchFamily="34" charset="0"/>
              </a:rPr>
              <a:t>với c</a:t>
            </a:r>
            <a:r>
              <a:rPr lang="vi-VN" sz="2000">
                <a:solidFill>
                  <a:srgbClr val="000099"/>
                </a:solidFill>
                <a:latin typeface="Arial" pitchFamily="34" charset="0"/>
              </a:rPr>
              <a:t>ơ</a:t>
            </a:r>
            <a:r>
              <a:rPr lang="en-US" sz="2000">
                <a:solidFill>
                  <a:srgbClr val="000099"/>
                </a:solidFill>
                <a:latin typeface="Arial" pitchFamily="34" charset="0"/>
              </a:rPr>
              <a:t> thể:</a:t>
            </a:r>
          </a:p>
        </p:txBody>
      </p:sp>
      <p:sp>
        <p:nvSpPr>
          <p:cNvPr id="83976" name="Text Box 8"/>
          <p:cNvSpPr txBox="1">
            <a:spLocks noChangeArrowheads="1"/>
          </p:cNvSpPr>
          <p:nvPr/>
        </p:nvSpPr>
        <p:spPr bwMode="auto">
          <a:xfrm>
            <a:off x="762000" y="0"/>
            <a:ext cx="7848600" cy="400050"/>
          </a:xfrm>
          <a:prstGeom prst="rect">
            <a:avLst/>
          </a:prstGeom>
          <a:noFill/>
          <a:ln w="9525">
            <a:noFill/>
            <a:miter lim="800000"/>
            <a:headEnd/>
            <a:tailEnd/>
          </a:ln>
        </p:spPr>
        <p:txBody>
          <a:bodyPr>
            <a:spAutoFit/>
          </a:bodyPr>
          <a:lstStyle/>
          <a:p>
            <a:pPr algn="ctr" eaLnBrk="1" hangingPunct="1">
              <a:spcBef>
                <a:spcPct val="50000"/>
              </a:spcBef>
            </a:pPr>
            <a:r>
              <a:rPr lang="en-US" sz="2000" u="sng">
                <a:solidFill>
                  <a:srgbClr val="003300"/>
                </a:solidFill>
                <a:latin typeface="Arial" pitchFamily="34" charset="0"/>
              </a:rPr>
              <a:t>HOẠT ĐỘNG 2</a:t>
            </a:r>
          </a:p>
        </p:txBody>
      </p:sp>
      <p:sp>
        <p:nvSpPr>
          <p:cNvPr id="83977" name="Text Box 9"/>
          <p:cNvSpPr txBox="1">
            <a:spLocks noChangeArrowheads="1"/>
          </p:cNvSpPr>
          <p:nvPr/>
        </p:nvSpPr>
        <p:spPr bwMode="auto">
          <a:xfrm>
            <a:off x="533400" y="26670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chemeClr val="hlink"/>
                </a:solidFill>
                <a:latin typeface="Arial" pitchFamily="34" charset="0"/>
              </a:rPr>
              <a:t>	Vi-ta-min</a:t>
            </a:r>
            <a:r>
              <a:rPr lang="en-US" sz="2000">
                <a:solidFill>
                  <a:srgbClr val="FF0000"/>
                </a:solidFill>
                <a:latin typeface="Arial" pitchFamily="34" charset="0"/>
              </a:rPr>
              <a:t> </a:t>
            </a:r>
            <a:r>
              <a:rPr lang="en-US" sz="2000">
                <a:solidFill>
                  <a:schemeClr val="hlink"/>
                </a:solidFill>
                <a:latin typeface="Arial" pitchFamily="34" charset="0"/>
              </a:rPr>
              <a:t>A, B, C, D, E, K,...                                                    </a:t>
            </a:r>
          </a:p>
        </p:txBody>
      </p:sp>
      <p:sp>
        <p:nvSpPr>
          <p:cNvPr id="83978" name="Text Box 10"/>
          <p:cNvSpPr txBox="1">
            <a:spLocks noChangeArrowheads="1"/>
          </p:cNvSpPr>
          <p:nvPr/>
        </p:nvSpPr>
        <p:spPr bwMode="auto">
          <a:xfrm>
            <a:off x="457200" y="3505200"/>
            <a:ext cx="8458200" cy="1016000"/>
          </a:xfrm>
          <a:prstGeom prst="rect">
            <a:avLst/>
          </a:prstGeom>
          <a:noFill/>
          <a:ln w="9525">
            <a:noFill/>
            <a:miter lim="800000"/>
            <a:headEnd/>
            <a:tailEnd/>
          </a:ln>
        </p:spPr>
        <p:txBody>
          <a:bodyPr>
            <a:spAutoFit/>
          </a:bodyPr>
          <a:lstStyle/>
          <a:p>
            <a:pPr algn="just" eaLnBrk="1" hangingPunct="1">
              <a:spcBef>
                <a:spcPct val="50000"/>
              </a:spcBef>
            </a:pPr>
            <a:r>
              <a:rPr lang="en-US" sz="2000">
                <a:solidFill>
                  <a:schemeClr val="hlink"/>
                </a:solidFill>
                <a:latin typeface="Arial" pitchFamily="34" charset="0"/>
              </a:rPr>
              <a:t>	Vi- ta- min A giúp sáng mắt, Vi-ta-min D giúp cứng x</a:t>
            </a:r>
            <a:r>
              <a:rPr lang="vi-VN" sz="2000">
                <a:solidFill>
                  <a:schemeClr val="hlink"/>
                </a:solidFill>
                <a:latin typeface="Arial" pitchFamily="34" charset="0"/>
              </a:rPr>
              <a:t>ươ</a:t>
            </a:r>
            <a:r>
              <a:rPr lang="en-US" sz="2000">
                <a:solidFill>
                  <a:schemeClr val="hlink"/>
                </a:solidFill>
                <a:latin typeface="Arial" pitchFamily="34" charset="0"/>
              </a:rPr>
              <a:t>ng và c</a:t>
            </a:r>
            <a:r>
              <a:rPr lang="vi-VN" sz="2000">
                <a:solidFill>
                  <a:schemeClr val="hlink"/>
                </a:solidFill>
                <a:latin typeface="Arial" pitchFamily="34" charset="0"/>
              </a:rPr>
              <a:t>ơ</a:t>
            </a:r>
            <a:r>
              <a:rPr lang="en-US" sz="2000">
                <a:solidFill>
                  <a:schemeClr val="hlink"/>
                </a:solidFill>
                <a:latin typeface="Arial" pitchFamily="34" charset="0"/>
              </a:rPr>
              <a:t> thể phát triển, vi-ta-min C giúp chống chảy máu chân r</a:t>
            </a:r>
            <a:r>
              <a:rPr lang="vi-VN" sz="2000">
                <a:solidFill>
                  <a:schemeClr val="hlink"/>
                </a:solidFill>
                <a:latin typeface="Arial" pitchFamily="34" charset="0"/>
              </a:rPr>
              <a:t>ă</a:t>
            </a:r>
            <a:r>
              <a:rPr lang="en-US" sz="2000">
                <a:solidFill>
                  <a:schemeClr val="hlink"/>
                </a:solidFill>
                <a:latin typeface="Arial" pitchFamily="34" charset="0"/>
              </a:rPr>
              <a:t>ng, vitamin B giúp kích thích tiêu hoá…</a:t>
            </a:r>
          </a:p>
        </p:txBody>
      </p:sp>
      <p:sp>
        <p:nvSpPr>
          <p:cNvPr id="83979" name="Text Box 11"/>
          <p:cNvSpPr txBox="1">
            <a:spLocks noChangeArrowheads="1"/>
          </p:cNvSpPr>
          <p:nvPr/>
        </p:nvSpPr>
        <p:spPr bwMode="auto">
          <a:xfrm>
            <a:off x="304800" y="5334000"/>
            <a:ext cx="8839200" cy="1016000"/>
          </a:xfrm>
          <a:prstGeom prst="rect">
            <a:avLst/>
          </a:prstGeom>
          <a:noFill/>
          <a:ln w="9525">
            <a:noFill/>
            <a:miter lim="800000"/>
            <a:headEnd/>
            <a:tailEnd/>
          </a:ln>
        </p:spPr>
        <p:txBody>
          <a:bodyPr>
            <a:spAutoFit/>
          </a:bodyPr>
          <a:lstStyle/>
          <a:p>
            <a:pPr eaLnBrk="1" hangingPunct="1">
              <a:spcBef>
                <a:spcPct val="50000"/>
              </a:spcBef>
            </a:pPr>
            <a:r>
              <a:rPr lang="en-US" sz="2000">
                <a:solidFill>
                  <a:schemeClr val="hlink"/>
                </a:solidFill>
                <a:latin typeface="Arial" pitchFamily="34" charset="0"/>
              </a:rPr>
              <a:t>	Vi-ta-min là những chất không tham gia trực tiếp vào việc xây dựng cơ thể hay cung cấp năng lượng. Tuy nhiên, chúng lại rất cần cho hoạt động sống của cơ thể.</a:t>
            </a:r>
          </a:p>
        </p:txBody>
      </p:sp>
      <p:sp>
        <p:nvSpPr>
          <p:cNvPr id="83980" name="Text Box 12"/>
          <p:cNvSpPr txBox="1">
            <a:spLocks noChangeArrowheads="1"/>
          </p:cNvSpPr>
          <p:nvPr/>
        </p:nvSpPr>
        <p:spPr bwMode="auto">
          <a:xfrm>
            <a:off x="533400" y="381000"/>
            <a:ext cx="81534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3300"/>
                </a:solidFill>
                <a:latin typeface="Arial" pitchFamily="34" charset="0"/>
              </a:rPr>
              <a:t>Vai trò của vi–ta–min, chất khoáng và chất x</a:t>
            </a:r>
            <a:r>
              <a:rPr lang="vi-VN" sz="2800">
                <a:solidFill>
                  <a:srgbClr val="003300"/>
                </a:solidFill>
                <a:latin typeface="Arial" pitchFamily="34" charset="0"/>
              </a:rPr>
              <a:t>ơ</a:t>
            </a:r>
            <a:r>
              <a:rPr lang="en-US" sz="2800">
                <a:solidFill>
                  <a:srgbClr val="003300"/>
                </a:solidFill>
                <a:latin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3976"/>
                                        </p:tgtEl>
                                        <p:attrNameLst>
                                          <p:attrName>style.visibility</p:attrName>
                                        </p:attrNameLst>
                                      </p:cBhvr>
                                      <p:to>
                                        <p:strVal val="visible"/>
                                      </p:to>
                                    </p:set>
                                    <p:animEffect transition="in" filter="blinds(horizontal)">
                                      <p:cBhvr>
                                        <p:cTn id="7" dur="500"/>
                                        <p:tgtEl>
                                          <p:spTgt spid="8397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3980"/>
                                        </p:tgtEl>
                                        <p:attrNameLst>
                                          <p:attrName>style.visibility</p:attrName>
                                        </p:attrNameLst>
                                      </p:cBhvr>
                                      <p:to>
                                        <p:strVal val="visible"/>
                                      </p:to>
                                    </p:set>
                                    <p:animEffect transition="in" filter="blinds(horizontal)">
                                      <p:cBhvr>
                                        <p:cTn id="10" dur="500"/>
                                        <p:tgtEl>
                                          <p:spTgt spid="8398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3972"/>
                                        </p:tgtEl>
                                        <p:attrNameLst>
                                          <p:attrName>style.visibility</p:attrName>
                                        </p:attrNameLst>
                                      </p:cBhvr>
                                      <p:to>
                                        <p:strVal val="visible"/>
                                      </p:to>
                                    </p:set>
                                    <p:animEffect transition="in" filter="blinds(horizontal)">
                                      <p:cBhvr>
                                        <p:cTn id="13" dur="500"/>
                                        <p:tgtEl>
                                          <p:spTgt spid="8397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3973"/>
                                        </p:tgtEl>
                                        <p:attrNameLst>
                                          <p:attrName>style.visibility</p:attrName>
                                        </p:attrNameLst>
                                      </p:cBhvr>
                                      <p:to>
                                        <p:strVal val="visible"/>
                                      </p:to>
                                    </p:set>
                                    <p:animEffect transition="in" filter="blinds(horizontal)">
                                      <p:cBhvr>
                                        <p:cTn id="18" dur="500"/>
                                        <p:tgtEl>
                                          <p:spTgt spid="8397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3977"/>
                                        </p:tgtEl>
                                        <p:attrNameLst>
                                          <p:attrName>style.visibility</p:attrName>
                                        </p:attrNameLst>
                                      </p:cBhvr>
                                      <p:to>
                                        <p:strVal val="visible"/>
                                      </p:to>
                                    </p:set>
                                    <p:anim calcmode="lin" valueType="num">
                                      <p:cBhvr additive="base">
                                        <p:cTn id="23" dur="500" fill="hold"/>
                                        <p:tgtEl>
                                          <p:spTgt spid="83977"/>
                                        </p:tgtEl>
                                        <p:attrNameLst>
                                          <p:attrName>ppt_x</p:attrName>
                                        </p:attrNameLst>
                                      </p:cBhvr>
                                      <p:tavLst>
                                        <p:tav tm="0">
                                          <p:val>
                                            <p:strVal val="#ppt_x"/>
                                          </p:val>
                                        </p:tav>
                                        <p:tav tm="100000">
                                          <p:val>
                                            <p:strVal val="#ppt_x"/>
                                          </p:val>
                                        </p:tav>
                                      </p:tavLst>
                                    </p:anim>
                                    <p:anim calcmode="lin" valueType="num">
                                      <p:cBhvr additive="base">
                                        <p:cTn id="24" dur="500" fill="hold"/>
                                        <p:tgtEl>
                                          <p:spTgt spid="83977"/>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3974"/>
                                        </p:tgtEl>
                                        <p:attrNameLst>
                                          <p:attrName>style.visibility</p:attrName>
                                        </p:attrNameLst>
                                      </p:cBhvr>
                                      <p:to>
                                        <p:strVal val="visible"/>
                                      </p:to>
                                    </p:set>
                                    <p:animEffect transition="in" filter="blinds(horizontal)">
                                      <p:cBhvr>
                                        <p:cTn id="29" dur="500"/>
                                        <p:tgtEl>
                                          <p:spTgt spid="8397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3978"/>
                                        </p:tgtEl>
                                        <p:attrNameLst>
                                          <p:attrName>style.visibility</p:attrName>
                                        </p:attrNameLst>
                                      </p:cBhvr>
                                      <p:to>
                                        <p:strVal val="visible"/>
                                      </p:to>
                                    </p:set>
                                    <p:anim calcmode="lin" valueType="num">
                                      <p:cBhvr additive="base">
                                        <p:cTn id="34" dur="500" fill="hold"/>
                                        <p:tgtEl>
                                          <p:spTgt spid="83978"/>
                                        </p:tgtEl>
                                        <p:attrNameLst>
                                          <p:attrName>ppt_x</p:attrName>
                                        </p:attrNameLst>
                                      </p:cBhvr>
                                      <p:tavLst>
                                        <p:tav tm="0">
                                          <p:val>
                                            <p:strVal val="#ppt_x"/>
                                          </p:val>
                                        </p:tav>
                                        <p:tav tm="100000">
                                          <p:val>
                                            <p:strVal val="#ppt_x"/>
                                          </p:val>
                                        </p:tav>
                                      </p:tavLst>
                                    </p:anim>
                                    <p:anim calcmode="lin" valueType="num">
                                      <p:cBhvr additive="base">
                                        <p:cTn id="35" dur="500" fill="hold"/>
                                        <p:tgtEl>
                                          <p:spTgt spid="83978"/>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83975"/>
                                        </p:tgtEl>
                                        <p:attrNameLst>
                                          <p:attrName>style.visibility</p:attrName>
                                        </p:attrNameLst>
                                      </p:cBhvr>
                                      <p:to>
                                        <p:strVal val="visible"/>
                                      </p:to>
                                    </p:set>
                                    <p:animEffect transition="in" filter="blinds(horizontal)">
                                      <p:cBhvr>
                                        <p:cTn id="40" dur="500"/>
                                        <p:tgtEl>
                                          <p:spTgt spid="8397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3979"/>
                                        </p:tgtEl>
                                        <p:attrNameLst>
                                          <p:attrName>style.visibility</p:attrName>
                                        </p:attrNameLst>
                                      </p:cBhvr>
                                      <p:to>
                                        <p:strVal val="visible"/>
                                      </p:to>
                                    </p:set>
                                    <p:anim calcmode="lin" valueType="num">
                                      <p:cBhvr additive="base">
                                        <p:cTn id="45" dur="500" fill="hold"/>
                                        <p:tgtEl>
                                          <p:spTgt spid="83979"/>
                                        </p:tgtEl>
                                        <p:attrNameLst>
                                          <p:attrName>ppt_x</p:attrName>
                                        </p:attrNameLst>
                                      </p:cBhvr>
                                      <p:tavLst>
                                        <p:tav tm="0">
                                          <p:val>
                                            <p:strVal val="#ppt_x"/>
                                          </p:val>
                                        </p:tav>
                                        <p:tav tm="100000">
                                          <p:val>
                                            <p:strVal val="#ppt_x"/>
                                          </p:val>
                                        </p:tav>
                                      </p:tavLst>
                                    </p:anim>
                                    <p:anim calcmode="lin" valueType="num">
                                      <p:cBhvr additive="base">
                                        <p:cTn id="46" dur="500" fill="hold"/>
                                        <p:tgtEl>
                                          <p:spTgt spid="839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p:bldP spid="83973" grpId="0"/>
      <p:bldP spid="83974" grpId="0"/>
      <p:bldP spid="83975" grpId="0"/>
      <p:bldP spid="83976" grpId="0"/>
      <p:bldP spid="83977" grpId="0"/>
      <p:bldP spid="83978" grpId="0"/>
      <p:bldP spid="83979" grpId="0"/>
      <p:bldP spid="8398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Text Box 4"/>
          <p:cNvSpPr txBox="1">
            <a:spLocks noChangeArrowheads="1"/>
          </p:cNvSpPr>
          <p:nvPr/>
        </p:nvSpPr>
        <p:spPr bwMode="auto">
          <a:xfrm>
            <a:off x="685800" y="304800"/>
            <a:ext cx="7848600" cy="400050"/>
          </a:xfrm>
          <a:prstGeom prst="rect">
            <a:avLst/>
          </a:prstGeom>
          <a:noFill/>
          <a:ln w="9525">
            <a:noFill/>
            <a:miter lim="800000"/>
            <a:headEnd/>
            <a:tailEnd/>
          </a:ln>
        </p:spPr>
        <p:txBody>
          <a:bodyPr>
            <a:spAutoFit/>
          </a:bodyPr>
          <a:lstStyle/>
          <a:p>
            <a:pPr algn="ctr" eaLnBrk="1" hangingPunct="1">
              <a:spcBef>
                <a:spcPct val="50000"/>
              </a:spcBef>
            </a:pPr>
            <a:r>
              <a:rPr lang="en-US" sz="2000" u="sng">
                <a:solidFill>
                  <a:srgbClr val="003300"/>
                </a:solidFill>
                <a:latin typeface="Arial" pitchFamily="34" charset="0"/>
              </a:rPr>
              <a:t>HOẠT ĐỘNG 2</a:t>
            </a:r>
          </a:p>
        </p:txBody>
      </p:sp>
      <p:sp>
        <p:nvSpPr>
          <p:cNvPr id="84997" name="Text Box 5"/>
          <p:cNvSpPr txBox="1">
            <a:spLocks noChangeArrowheads="1"/>
          </p:cNvSpPr>
          <p:nvPr/>
        </p:nvSpPr>
        <p:spPr bwMode="auto">
          <a:xfrm>
            <a:off x="609600" y="685800"/>
            <a:ext cx="81534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3300"/>
                </a:solidFill>
                <a:latin typeface="Arial" pitchFamily="34" charset="0"/>
              </a:rPr>
              <a:t>Vai trò của vi–ta–min, chất khoáng và chất x</a:t>
            </a:r>
            <a:r>
              <a:rPr lang="vi-VN" sz="2800">
                <a:solidFill>
                  <a:srgbClr val="003300"/>
                </a:solidFill>
                <a:latin typeface="Arial" pitchFamily="34" charset="0"/>
              </a:rPr>
              <a:t>ơ</a:t>
            </a:r>
            <a:r>
              <a:rPr lang="en-US" sz="2800">
                <a:solidFill>
                  <a:srgbClr val="003300"/>
                </a:solidFill>
                <a:latin typeface="Arial" pitchFamily="34" charset="0"/>
              </a:rPr>
              <a:t>:</a:t>
            </a:r>
          </a:p>
        </p:txBody>
      </p:sp>
      <p:sp>
        <p:nvSpPr>
          <p:cNvPr id="84998" name="AutoShape 6"/>
          <p:cNvSpPr>
            <a:spLocks noChangeArrowheads="1"/>
          </p:cNvSpPr>
          <p:nvPr/>
        </p:nvSpPr>
        <p:spPr bwMode="auto">
          <a:xfrm>
            <a:off x="2209800" y="1219200"/>
            <a:ext cx="4800600" cy="990600"/>
          </a:xfrm>
          <a:prstGeom prst="star32">
            <a:avLst>
              <a:gd name="adj" fmla="val 37500"/>
            </a:avLst>
          </a:prstGeom>
          <a:noFill/>
          <a:ln w="9525">
            <a:solidFill>
              <a:srgbClr val="0000FF"/>
            </a:solidFill>
            <a:miter lim="800000"/>
            <a:headEnd/>
            <a:tailEnd/>
          </a:ln>
        </p:spPr>
        <p:txBody>
          <a:bodyPr wrap="none" anchor="ctr"/>
          <a:lstStyle/>
          <a:p>
            <a:pPr algn="ctr" eaLnBrk="1" hangingPunct="1"/>
            <a:r>
              <a:rPr lang="en-US" sz="2800">
                <a:solidFill>
                  <a:srgbClr val="0000FF"/>
                </a:solidFill>
                <a:latin typeface="Arial" pitchFamily="34" charset="0"/>
              </a:rPr>
              <a:t>Nhóm chất khoáng</a:t>
            </a:r>
          </a:p>
        </p:txBody>
      </p:sp>
      <p:sp>
        <p:nvSpPr>
          <p:cNvPr id="84999" name="Text Box 7"/>
          <p:cNvSpPr txBox="1">
            <a:spLocks noChangeArrowheads="1"/>
          </p:cNvSpPr>
          <p:nvPr/>
        </p:nvSpPr>
        <p:spPr bwMode="auto">
          <a:xfrm>
            <a:off x="304800" y="3048000"/>
            <a:ext cx="58674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2. Vai trò của các loại chất khoáng:</a:t>
            </a:r>
          </a:p>
        </p:txBody>
      </p:sp>
      <p:sp>
        <p:nvSpPr>
          <p:cNvPr id="85000" name="Text Box 8"/>
          <p:cNvSpPr txBox="1">
            <a:spLocks noChangeArrowheads="1"/>
          </p:cNvSpPr>
          <p:nvPr/>
        </p:nvSpPr>
        <p:spPr bwMode="auto">
          <a:xfrm>
            <a:off x="609600" y="2590800"/>
            <a:ext cx="7086600" cy="400050"/>
          </a:xfrm>
          <a:prstGeom prst="rect">
            <a:avLst/>
          </a:prstGeom>
          <a:noFill/>
          <a:ln w="9525">
            <a:noFill/>
            <a:miter lim="800000"/>
            <a:headEnd/>
            <a:tailEnd/>
          </a:ln>
        </p:spPr>
        <p:txBody>
          <a:bodyPr>
            <a:spAutoFit/>
          </a:bodyPr>
          <a:lstStyle/>
          <a:p>
            <a:pPr eaLnBrk="1" hangingPunct="1">
              <a:spcBef>
                <a:spcPct val="50000"/>
              </a:spcBef>
            </a:pPr>
            <a:r>
              <a:rPr lang="en-US" sz="2000">
                <a:solidFill>
                  <a:schemeClr val="hlink"/>
                </a:solidFill>
                <a:latin typeface="Arial" pitchFamily="34" charset="0"/>
              </a:rPr>
              <a:t>	Can-xi, sắt, phốt pho, </a:t>
            </a:r>
            <a:r>
              <a:rPr lang="en-US" sz="2000">
                <a:solidFill>
                  <a:schemeClr val="hlink"/>
                </a:solidFill>
                <a:latin typeface="Times New Roman" pitchFamily="18" charset="0"/>
              </a:rPr>
              <a:t>i</a:t>
            </a:r>
            <a:r>
              <a:rPr lang="en-US" sz="2000">
                <a:solidFill>
                  <a:schemeClr val="hlink"/>
                </a:solidFill>
                <a:latin typeface="Arial" pitchFamily="34" charset="0"/>
              </a:rPr>
              <a:t>-ụt, kẽm</a:t>
            </a:r>
            <a:r>
              <a:rPr lang="en-US" sz="1600">
                <a:latin typeface="Arial" pitchFamily="34" charset="0"/>
              </a:rPr>
              <a:t>,</a:t>
            </a:r>
            <a:r>
              <a:rPr lang="en-US" sz="2000">
                <a:solidFill>
                  <a:schemeClr val="hlink"/>
                </a:solidFill>
                <a:latin typeface="Arial" pitchFamily="34" charset="0"/>
              </a:rPr>
              <a:t>…</a:t>
            </a:r>
          </a:p>
        </p:txBody>
      </p:sp>
      <p:sp>
        <p:nvSpPr>
          <p:cNvPr id="85001" name="Text Box 9"/>
          <p:cNvSpPr txBox="1">
            <a:spLocks noChangeArrowheads="1"/>
          </p:cNvSpPr>
          <p:nvPr/>
        </p:nvSpPr>
        <p:spPr bwMode="auto">
          <a:xfrm>
            <a:off x="685800" y="3429000"/>
            <a:ext cx="8001000" cy="1323975"/>
          </a:xfrm>
          <a:prstGeom prst="rect">
            <a:avLst/>
          </a:prstGeom>
          <a:noFill/>
          <a:ln w="9525">
            <a:noFill/>
            <a:miter lim="800000"/>
            <a:headEnd/>
            <a:tailEnd/>
          </a:ln>
        </p:spPr>
        <p:txBody>
          <a:bodyPr>
            <a:spAutoFit/>
          </a:bodyPr>
          <a:lstStyle/>
          <a:p>
            <a:pPr eaLnBrk="1" hangingPunct="1">
              <a:spcBef>
                <a:spcPct val="50000"/>
              </a:spcBef>
            </a:pPr>
            <a:r>
              <a:rPr lang="en-US" sz="2000">
                <a:solidFill>
                  <a:schemeClr val="hlink"/>
                </a:solidFill>
                <a:latin typeface="Arial" pitchFamily="34" charset="0"/>
              </a:rPr>
              <a:t>	Can - xi chống bệnh còi x</a:t>
            </a:r>
            <a:r>
              <a:rPr lang="vi-VN" sz="2000">
                <a:solidFill>
                  <a:schemeClr val="hlink"/>
                </a:solidFill>
                <a:latin typeface="Arial" pitchFamily="34" charset="0"/>
              </a:rPr>
              <a:t>ươ</a:t>
            </a:r>
            <a:r>
              <a:rPr lang="en-US" sz="2000">
                <a:solidFill>
                  <a:schemeClr val="hlink"/>
                </a:solidFill>
                <a:latin typeface="Arial" pitchFamily="34" charset="0"/>
              </a:rPr>
              <a:t>ng ở trẻ em, sắt tạo máu cho c</a:t>
            </a:r>
            <a:r>
              <a:rPr lang="vi-VN" sz="2000">
                <a:solidFill>
                  <a:schemeClr val="hlink"/>
                </a:solidFill>
                <a:latin typeface="Arial" pitchFamily="34" charset="0"/>
              </a:rPr>
              <a:t>ơ</a:t>
            </a:r>
            <a:r>
              <a:rPr lang="en-US" sz="2000">
                <a:solidFill>
                  <a:schemeClr val="hlink"/>
                </a:solidFill>
                <a:latin typeface="Arial" pitchFamily="34" charset="0"/>
              </a:rPr>
              <a:t> thể, phốt pho tạo x</a:t>
            </a:r>
            <a:r>
              <a:rPr lang="vi-VN" sz="2000">
                <a:solidFill>
                  <a:schemeClr val="hlink"/>
                </a:solidFill>
                <a:latin typeface="Arial" pitchFamily="34" charset="0"/>
              </a:rPr>
              <a:t>ươ</a:t>
            </a:r>
            <a:r>
              <a:rPr lang="en-US" sz="2000">
                <a:solidFill>
                  <a:schemeClr val="hlink"/>
                </a:solidFill>
                <a:latin typeface="Arial" pitchFamily="34" charset="0"/>
              </a:rPr>
              <a:t>ng cho c</a:t>
            </a:r>
            <a:r>
              <a:rPr lang="vi-VN" sz="2000">
                <a:solidFill>
                  <a:schemeClr val="hlink"/>
                </a:solidFill>
                <a:latin typeface="Arial" pitchFamily="34" charset="0"/>
              </a:rPr>
              <a:t>ơ</a:t>
            </a:r>
            <a:r>
              <a:rPr lang="en-US" sz="2000">
                <a:solidFill>
                  <a:schemeClr val="hlink"/>
                </a:solidFill>
                <a:latin typeface="Arial" pitchFamily="34" charset="0"/>
              </a:rPr>
              <a:t> thể, </a:t>
            </a:r>
            <a:r>
              <a:rPr lang="en-US" sz="2000">
                <a:solidFill>
                  <a:schemeClr val="hlink"/>
                </a:solidFill>
                <a:latin typeface="Times New Roman" pitchFamily="18" charset="0"/>
              </a:rPr>
              <a:t>i-ốt cần cho sự phát triển về thể lực và trí tuệ, kẽm cần thiết cho việc lành vết thương, sự phát triển cơ thể, cũng như sự phát triển sinh lí.</a:t>
            </a:r>
          </a:p>
        </p:txBody>
      </p:sp>
      <p:sp>
        <p:nvSpPr>
          <p:cNvPr id="85002" name="Text Box 10"/>
          <p:cNvSpPr txBox="1">
            <a:spLocks noChangeArrowheads="1"/>
          </p:cNvSpPr>
          <p:nvPr/>
        </p:nvSpPr>
        <p:spPr bwMode="auto">
          <a:xfrm>
            <a:off x="228600" y="4876800"/>
            <a:ext cx="86106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3. Thức </a:t>
            </a:r>
            <a:r>
              <a:rPr lang="vi-VN" sz="2000">
                <a:solidFill>
                  <a:srgbClr val="0000FF"/>
                </a:solidFill>
                <a:latin typeface="Arial" pitchFamily="34" charset="0"/>
              </a:rPr>
              <a:t>ă</a:t>
            </a:r>
            <a:r>
              <a:rPr lang="en-US" sz="2000">
                <a:solidFill>
                  <a:srgbClr val="0000FF"/>
                </a:solidFill>
                <a:latin typeface="Arial" pitchFamily="34" charset="0"/>
              </a:rPr>
              <a:t>n chứa nhiều chất khoáng có vai trò </a:t>
            </a:r>
            <a:r>
              <a:rPr lang="vi-VN" sz="2000">
                <a:solidFill>
                  <a:srgbClr val="0000FF"/>
                </a:solidFill>
                <a:latin typeface="Arial" pitchFamily="34" charset="0"/>
              </a:rPr>
              <a:t>đ</a:t>
            </a:r>
            <a:r>
              <a:rPr lang="en-US" sz="2000">
                <a:solidFill>
                  <a:srgbClr val="0000FF"/>
                </a:solidFill>
                <a:latin typeface="Arial" pitchFamily="34" charset="0"/>
              </a:rPr>
              <a:t>ối với c</a:t>
            </a:r>
            <a:r>
              <a:rPr lang="vi-VN" sz="2000">
                <a:solidFill>
                  <a:srgbClr val="0000FF"/>
                </a:solidFill>
                <a:latin typeface="Arial" pitchFamily="34" charset="0"/>
              </a:rPr>
              <a:t>ơ</a:t>
            </a:r>
            <a:r>
              <a:rPr lang="en-US" sz="2000">
                <a:solidFill>
                  <a:srgbClr val="0000FF"/>
                </a:solidFill>
                <a:latin typeface="Arial" pitchFamily="34" charset="0"/>
              </a:rPr>
              <a:t> thể:</a:t>
            </a:r>
          </a:p>
        </p:txBody>
      </p:sp>
      <p:sp>
        <p:nvSpPr>
          <p:cNvPr id="85003" name="Text Box 11"/>
          <p:cNvSpPr txBox="1">
            <a:spLocks noChangeArrowheads="1"/>
          </p:cNvSpPr>
          <p:nvPr/>
        </p:nvSpPr>
        <p:spPr bwMode="auto">
          <a:xfrm>
            <a:off x="533400" y="5257800"/>
            <a:ext cx="8610600" cy="708025"/>
          </a:xfrm>
          <a:prstGeom prst="rect">
            <a:avLst/>
          </a:prstGeom>
          <a:noFill/>
          <a:ln w="9525">
            <a:noFill/>
            <a:miter lim="800000"/>
            <a:headEnd/>
            <a:tailEnd/>
          </a:ln>
        </p:spPr>
        <p:txBody>
          <a:bodyPr>
            <a:spAutoFit/>
          </a:bodyPr>
          <a:lstStyle/>
          <a:p>
            <a:pPr eaLnBrk="1" hangingPunct="1">
              <a:spcBef>
                <a:spcPct val="50000"/>
              </a:spcBef>
            </a:pPr>
            <a:r>
              <a:rPr lang="en-US" sz="2000">
                <a:solidFill>
                  <a:schemeClr val="hlink"/>
                </a:solidFill>
                <a:latin typeface="Arial" pitchFamily="34" charset="0"/>
              </a:rPr>
              <a:t>	Chất khoáng tham gia vào việc xây dựng c</a:t>
            </a:r>
            <a:r>
              <a:rPr lang="vi-VN" sz="2000">
                <a:solidFill>
                  <a:schemeClr val="hlink"/>
                </a:solidFill>
                <a:latin typeface="Arial" pitchFamily="34" charset="0"/>
              </a:rPr>
              <a:t>ơ</a:t>
            </a:r>
            <a:r>
              <a:rPr lang="en-US" sz="2000">
                <a:solidFill>
                  <a:schemeClr val="hlink"/>
                </a:solidFill>
                <a:latin typeface="Arial" pitchFamily="34" charset="0"/>
              </a:rPr>
              <a:t> thể, tạo men tiêu hoá, thúc </a:t>
            </a:r>
            <a:r>
              <a:rPr lang="vi-VN" sz="2000">
                <a:solidFill>
                  <a:schemeClr val="hlink"/>
                </a:solidFill>
                <a:latin typeface="Arial" pitchFamily="34" charset="0"/>
              </a:rPr>
              <a:t>đ</a:t>
            </a:r>
            <a:r>
              <a:rPr lang="en-US" sz="2000">
                <a:solidFill>
                  <a:schemeClr val="hlink"/>
                </a:solidFill>
                <a:latin typeface="Arial" pitchFamily="34" charset="0"/>
              </a:rPr>
              <a:t>ẩy hoạt </a:t>
            </a:r>
            <a:r>
              <a:rPr lang="vi-VN" sz="2000">
                <a:solidFill>
                  <a:schemeClr val="hlink"/>
                </a:solidFill>
                <a:latin typeface="Arial" pitchFamily="34" charset="0"/>
              </a:rPr>
              <a:t>đ</a:t>
            </a:r>
            <a:r>
              <a:rPr lang="en-US" sz="2000">
                <a:solidFill>
                  <a:schemeClr val="hlink"/>
                </a:solidFill>
                <a:latin typeface="Arial" pitchFamily="34" charset="0"/>
              </a:rPr>
              <a:t>ộng sống. </a:t>
            </a:r>
            <a:r>
              <a:rPr lang="en-US" sz="2000">
                <a:solidFill>
                  <a:schemeClr val="hlink"/>
                </a:solidFill>
                <a:latin typeface="Times New Roman" pitchFamily="18" charset="0"/>
              </a:rPr>
              <a:t>Nếu thiếu chất khoáng cơ thể sẽ bị bệnh.</a:t>
            </a:r>
          </a:p>
        </p:txBody>
      </p:sp>
      <p:sp>
        <p:nvSpPr>
          <p:cNvPr id="85004" name="Text Box 12"/>
          <p:cNvSpPr txBox="1">
            <a:spLocks noChangeArrowheads="1"/>
          </p:cNvSpPr>
          <p:nvPr/>
        </p:nvSpPr>
        <p:spPr bwMode="auto">
          <a:xfrm>
            <a:off x="304800" y="22098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1. Tên một số chất khoáng: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4997"/>
                                        </p:tgtEl>
                                        <p:attrNameLst>
                                          <p:attrName>style.visibility</p:attrName>
                                        </p:attrNameLst>
                                      </p:cBhvr>
                                      <p:to>
                                        <p:strVal val="visible"/>
                                      </p:to>
                                    </p:set>
                                    <p:animEffect transition="in" filter="blinds(horizontal)">
                                      <p:cBhvr>
                                        <p:cTn id="7" dur="500"/>
                                        <p:tgtEl>
                                          <p:spTgt spid="8499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4996"/>
                                        </p:tgtEl>
                                        <p:attrNameLst>
                                          <p:attrName>style.visibility</p:attrName>
                                        </p:attrNameLst>
                                      </p:cBhvr>
                                      <p:to>
                                        <p:strVal val="visible"/>
                                      </p:to>
                                    </p:set>
                                    <p:animEffect transition="in" filter="blinds(horizontal)">
                                      <p:cBhvr>
                                        <p:cTn id="10" dur="500"/>
                                        <p:tgtEl>
                                          <p:spTgt spid="8499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4998"/>
                                        </p:tgtEl>
                                        <p:attrNameLst>
                                          <p:attrName>style.visibility</p:attrName>
                                        </p:attrNameLst>
                                      </p:cBhvr>
                                      <p:to>
                                        <p:strVal val="visible"/>
                                      </p:to>
                                    </p:set>
                                    <p:animEffect transition="in" filter="blinds(horizontal)">
                                      <p:cBhvr>
                                        <p:cTn id="13" dur="500"/>
                                        <p:tgtEl>
                                          <p:spTgt spid="8499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5004"/>
                                        </p:tgtEl>
                                        <p:attrNameLst>
                                          <p:attrName>style.visibility</p:attrName>
                                        </p:attrNameLst>
                                      </p:cBhvr>
                                      <p:to>
                                        <p:strVal val="visible"/>
                                      </p:to>
                                    </p:set>
                                    <p:animEffect transition="in" filter="blinds(horizontal)">
                                      <p:cBhvr>
                                        <p:cTn id="18" dur="500"/>
                                        <p:tgtEl>
                                          <p:spTgt spid="8500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5000"/>
                                        </p:tgtEl>
                                        <p:attrNameLst>
                                          <p:attrName>style.visibility</p:attrName>
                                        </p:attrNameLst>
                                      </p:cBhvr>
                                      <p:to>
                                        <p:strVal val="visible"/>
                                      </p:to>
                                    </p:set>
                                    <p:anim calcmode="lin" valueType="num">
                                      <p:cBhvr additive="base">
                                        <p:cTn id="23" dur="500" fill="hold"/>
                                        <p:tgtEl>
                                          <p:spTgt spid="85000"/>
                                        </p:tgtEl>
                                        <p:attrNameLst>
                                          <p:attrName>ppt_x</p:attrName>
                                        </p:attrNameLst>
                                      </p:cBhvr>
                                      <p:tavLst>
                                        <p:tav tm="0">
                                          <p:val>
                                            <p:strVal val="#ppt_x"/>
                                          </p:val>
                                        </p:tav>
                                        <p:tav tm="100000">
                                          <p:val>
                                            <p:strVal val="#ppt_x"/>
                                          </p:val>
                                        </p:tav>
                                      </p:tavLst>
                                    </p:anim>
                                    <p:anim calcmode="lin" valueType="num">
                                      <p:cBhvr additive="base">
                                        <p:cTn id="24" dur="500" fill="hold"/>
                                        <p:tgtEl>
                                          <p:spTgt spid="85000"/>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4999"/>
                                        </p:tgtEl>
                                        <p:attrNameLst>
                                          <p:attrName>style.visibility</p:attrName>
                                        </p:attrNameLst>
                                      </p:cBhvr>
                                      <p:to>
                                        <p:strVal val="visible"/>
                                      </p:to>
                                    </p:set>
                                    <p:animEffect transition="in" filter="blinds(horizontal)">
                                      <p:cBhvr>
                                        <p:cTn id="29" dur="500"/>
                                        <p:tgtEl>
                                          <p:spTgt spid="8499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5001"/>
                                        </p:tgtEl>
                                        <p:attrNameLst>
                                          <p:attrName>style.visibility</p:attrName>
                                        </p:attrNameLst>
                                      </p:cBhvr>
                                      <p:to>
                                        <p:strVal val="visible"/>
                                      </p:to>
                                    </p:set>
                                    <p:anim calcmode="lin" valueType="num">
                                      <p:cBhvr additive="base">
                                        <p:cTn id="34" dur="500" fill="hold"/>
                                        <p:tgtEl>
                                          <p:spTgt spid="85001"/>
                                        </p:tgtEl>
                                        <p:attrNameLst>
                                          <p:attrName>ppt_x</p:attrName>
                                        </p:attrNameLst>
                                      </p:cBhvr>
                                      <p:tavLst>
                                        <p:tav tm="0">
                                          <p:val>
                                            <p:strVal val="#ppt_x"/>
                                          </p:val>
                                        </p:tav>
                                        <p:tav tm="100000">
                                          <p:val>
                                            <p:strVal val="#ppt_x"/>
                                          </p:val>
                                        </p:tav>
                                      </p:tavLst>
                                    </p:anim>
                                    <p:anim calcmode="lin" valueType="num">
                                      <p:cBhvr additive="base">
                                        <p:cTn id="35" dur="500" fill="hold"/>
                                        <p:tgtEl>
                                          <p:spTgt spid="85001"/>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85002"/>
                                        </p:tgtEl>
                                        <p:attrNameLst>
                                          <p:attrName>style.visibility</p:attrName>
                                        </p:attrNameLst>
                                      </p:cBhvr>
                                      <p:to>
                                        <p:strVal val="visible"/>
                                      </p:to>
                                    </p:set>
                                    <p:animEffect transition="in" filter="blinds(horizontal)">
                                      <p:cBhvr>
                                        <p:cTn id="40" dur="500"/>
                                        <p:tgtEl>
                                          <p:spTgt spid="8500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5003"/>
                                        </p:tgtEl>
                                        <p:attrNameLst>
                                          <p:attrName>style.visibility</p:attrName>
                                        </p:attrNameLst>
                                      </p:cBhvr>
                                      <p:to>
                                        <p:strVal val="visible"/>
                                      </p:to>
                                    </p:set>
                                    <p:anim calcmode="lin" valueType="num">
                                      <p:cBhvr additive="base">
                                        <p:cTn id="45" dur="500" fill="hold"/>
                                        <p:tgtEl>
                                          <p:spTgt spid="85003"/>
                                        </p:tgtEl>
                                        <p:attrNameLst>
                                          <p:attrName>ppt_x</p:attrName>
                                        </p:attrNameLst>
                                      </p:cBhvr>
                                      <p:tavLst>
                                        <p:tav tm="0">
                                          <p:val>
                                            <p:strVal val="#ppt_x"/>
                                          </p:val>
                                        </p:tav>
                                        <p:tav tm="100000">
                                          <p:val>
                                            <p:strVal val="#ppt_x"/>
                                          </p:val>
                                        </p:tav>
                                      </p:tavLst>
                                    </p:anim>
                                    <p:anim calcmode="lin" valueType="num">
                                      <p:cBhvr additive="base">
                                        <p:cTn id="46" dur="500" fill="hold"/>
                                        <p:tgtEl>
                                          <p:spTgt spid="850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p:bldP spid="84997" grpId="0"/>
      <p:bldP spid="84998" grpId="0" animBg="1"/>
      <p:bldP spid="84999" grpId="0"/>
      <p:bldP spid="85000" grpId="0"/>
      <p:bldP spid="85001" grpId="0"/>
      <p:bldP spid="85002" grpId="0"/>
      <p:bldP spid="85003" grpId="0"/>
      <p:bldP spid="8500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6" name="Text Box 10"/>
          <p:cNvSpPr txBox="1">
            <a:spLocks noChangeArrowheads="1"/>
          </p:cNvSpPr>
          <p:nvPr/>
        </p:nvSpPr>
        <p:spPr bwMode="auto">
          <a:xfrm>
            <a:off x="838200" y="381000"/>
            <a:ext cx="7848600" cy="400050"/>
          </a:xfrm>
          <a:prstGeom prst="rect">
            <a:avLst/>
          </a:prstGeom>
          <a:noFill/>
          <a:ln w="9525">
            <a:noFill/>
            <a:miter lim="800000"/>
            <a:headEnd/>
            <a:tailEnd/>
          </a:ln>
        </p:spPr>
        <p:txBody>
          <a:bodyPr>
            <a:spAutoFit/>
          </a:bodyPr>
          <a:lstStyle/>
          <a:p>
            <a:pPr algn="ctr" eaLnBrk="1" hangingPunct="1">
              <a:spcBef>
                <a:spcPct val="50000"/>
              </a:spcBef>
            </a:pPr>
            <a:r>
              <a:rPr lang="en-US" sz="2000" u="sng">
                <a:solidFill>
                  <a:srgbClr val="003300"/>
                </a:solidFill>
                <a:latin typeface="Arial" pitchFamily="34" charset="0"/>
              </a:rPr>
              <a:t>HOẠT ĐỘNG 2</a:t>
            </a:r>
          </a:p>
        </p:txBody>
      </p:sp>
      <p:sp>
        <p:nvSpPr>
          <p:cNvPr id="86027" name="Text Box 11"/>
          <p:cNvSpPr txBox="1">
            <a:spLocks noChangeArrowheads="1"/>
          </p:cNvSpPr>
          <p:nvPr/>
        </p:nvSpPr>
        <p:spPr bwMode="auto">
          <a:xfrm>
            <a:off x="609600" y="762000"/>
            <a:ext cx="81534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3300"/>
                </a:solidFill>
                <a:latin typeface="Arial" pitchFamily="34" charset="0"/>
              </a:rPr>
              <a:t>Vai trò của vi–ta–min, chất khoáng và chất x</a:t>
            </a:r>
            <a:r>
              <a:rPr lang="vi-VN" sz="2800">
                <a:solidFill>
                  <a:srgbClr val="003300"/>
                </a:solidFill>
                <a:latin typeface="Arial" pitchFamily="34" charset="0"/>
              </a:rPr>
              <a:t>ơ</a:t>
            </a:r>
            <a:r>
              <a:rPr lang="en-US" sz="2800">
                <a:solidFill>
                  <a:srgbClr val="003300"/>
                </a:solidFill>
                <a:latin typeface="Arial" pitchFamily="34" charset="0"/>
              </a:rPr>
              <a:t>:</a:t>
            </a:r>
          </a:p>
        </p:txBody>
      </p:sp>
      <p:sp>
        <p:nvSpPr>
          <p:cNvPr id="86028" name="AutoShape 12"/>
          <p:cNvSpPr>
            <a:spLocks noChangeArrowheads="1"/>
          </p:cNvSpPr>
          <p:nvPr/>
        </p:nvSpPr>
        <p:spPr bwMode="auto">
          <a:xfrm>
            <a:off x="1828800" y="1447800"/>
            <a:ext cx="5638800" cy="838200"/>
          </a:xfrm>
          <a:prstGeom prst="star32">
            <a:avLst>
              <a:gd name="adj" fmla="val 37500"/>
            </a:avLst>
          </a:prstGeom>
          <a:noFill/>
          <a:ln w="9525">
            <a:solidFill>
              <a:srgbClr val="FF0000"/>
            </a:solidFill>
            <a:miter lim="800000"/>
            <a:headEnd/>
            <a:tailEnd/>
          </a:ln>
        </p:spPr>
        <p:txBody>
          <a:bodyPr wrap="none" anchor="ctr"/>
          <a:lstStyle/>
          <a:p>
            <a:pPr algn="ctr" eaLnBrk="1" hangingPunct="1"/>
            <a:r>
              <a:rPr lang="en-US" sz="2800">
                <a:solidFill>
                  <a:srgbClr val="FF0000"/>
                </a:solidFill>
                <a:latin typeface="Arial" pitchFamily="34" charset="0"/>
              </a:rPr>
              <a:t>Nhóm chất x</a:t>
            </a:r>
            <a:r>
              <a:rPr lang="vi-VN" sz="2800">
                <a:solidFill>
                  <a:srgbClr val="FF0000"/>
                </a:solidFill>
                <a:latin typeface="Arial" pitchFamily="34" charset="0"/>
              </a:rPr>
              <a:t>ơ</a:t>
            </a:r>
            <a:endParaRPr lang="en-US" sz="2800">
              <a:solidFill>
                <a:srgbClr val="FF0000"/>
              </a:solidFill>
              <a:latin typeface="Arial" pitchFamily="34" charset="0"/>
            </a:endParaRPr>
          </a:p>
        </p:txBody>
      </p:sp>
      <p:sp>
        <p:nvSpPr>
          <p:cNvPr id="86029" name="Text Box 13"/>
          <p:cNvSpPr txBox="1">
            <a:spLocks noChangeArrowheads="1"/>
          </p:cNvSpPr>
          <p:nvPr/>
        </p:nvSpPr>
        <p:spPr bwMode="auto">
          <a:xfrm>
            <a:off x="533400" y="2438400"/>
            <a:ext cx="77724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0099"/>
                </a:solidFill>
                <a:latin typeface="Arial" pitchFamily="34" charset="0"/>
              </a:rPr>
              <a:t>1. Những thức </a:t>
            </a:r>
            <a:r>
              <a:rPr lang="vi-VN" sz="2800">
                <a:solidFill>
                  <a:srgbClr val="000099"/>
                </a:solidFill>
                <a:latin typeface="Arial" pitchFamily="34" charset="0"/>
              </a:rPr>
              <a:t>ă</a:t>
            </a:r>
            <a:r>
              <a:rPr lang="en-US" sz="2800">
                <a:solidFill>
                  <a:srgbClr val="000099"/>
                </a:solidFill>
                <a:latin typeface="Arial" pitchFamily="34" charset="0"/>
              </a:rPr>
              <a:t>n nào có chứa chất x</a:t>
            </a:r>
            <a:r>
              <a:rPr lang="vi-VN" sz="2800">
                <a:solidFill>
                  <a:srgbClr val="000099"/>
                </a:solidFill>
                <a:latin typeface="Arial" pitchFamily="34" charset="0"/>
              </a:rPr>
              <a:t>ơ</a:t>
            </a:r>
            <a:r>
              <a:rPr lang="en-US" sz="2800">
                <a:solidFill>
                  <a:srgbClr val="000099"/>
                </a:solidFill>
                <a:latin typeface="Arial" pitchFamily="34" charset="0"/>
              </a:rPr>
              <a:t>:</a:t>
            </a:r>
          </a:p>
        </p:txBody>
      </p:sp>
      <p:sp>
        <p:nvSpPr>
          <p:cNvPr id="86030" name="Text Box 14"/>
          <p:cNvSpPr txBox="1">
            <a:spLocks noChangeArrowheads="1"/>
          </p:cNvSpPr>
          <p:nvPr/>
        </p:nvSpPr>
        <p:spPr bwMode="auto">
          <a:xfrm>
            <a:off x="533400" y="3733800"/>
            <a:ext cx="80010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0099"/>
                </a:solidFill>
                <a:latin typeface="Arial" pitchFamily="34" charset="0"/>
              </a:rPr>
              <a:t>2. Vai </a:t>
            </a:r>
            <a:r>
              <a:rPr lang="en-US" sz="2800">
                <a:solidFill>
                  <a:srgbClr val="000099"/>
                </a:solidFill>
                <a:latin typeface="Times New Roman" pitchFamily="18" charset="0"/>
              </a:rPr>
              <a:t>t</a:t>
            </a:r>
            <a:r>
              <a:rPr lang="en-US" sz="2800">
                <a:solidFill>
                  <a:srgbClr val="000099"/>
                </a:solidFill>
                <a:latin typeface="Arial" pitchFamily="34" charset="0"/>
              </a:rPr>
              <a:t>rũ của chất xơ đối với cơ thể: </a:t>
            </a:r>
          </a:p>
        </p:txBody>
      </p:sp>
      <p:sp>
        <p:nvSpPr>
          <p:cNvPr id="86031" name="Text Box 15"/>
          <p:cNvSpPr txBox="1">
            <a:spLocks noChangeArrowheads="1"/>
          </p:cNvSpPr>
          <p:nvPr/>
        </p:nvSpPr>
        <p:spPr bwMode="auto">
          <a:xfrm>
            <a:off x="520700" y="5364163"/>
            <a:ext cx="8089900" cy="523875"/>
          </a:xfrm>
          <a:prstGeom prst="rect">
            <a:avLst/>
          </a:prstGeom>
          <a:noFill/>
          <a:ln w="9525">
            <a:noFill/>
            <a:miter lim="800000"/>
            <a:headEnd/>
            <a:tailEnd/>
          </a:ln>
        </p:spPr>
        <p:txBody>
          <a:bodyPr>
            <a:spAutoFit/>
          </a:bodyPr>
          <a:lstStyle/>
          <a:p>
            <a:pPr eaLnBrk="1" hangingPunct="1">
              <a:spcBef>
                <a:spcPct val="50000"/>
              </a:spcBef>
            </a:pPr>
            <a:r>
              <a:rPr lang="en-US" sz="2800">
                <a:solidFill>
                  <a:srgbClr val="000099"/>
                </a:solidFill>
                <a:latin typeface="Arial" pitchFamily="34" charset="0"/>
              </a:rPr>
              <a:t>3. </a:t>
            </a:r>
            <a:r>
              <a:rPr lang="en-US" sz="2800">
                <a:solidFill>
                  <a:schemeClr val="hlink"/>
                </a:solidFill>
                <a:latin typeface="Times New Roman" pitchFamily="18" charset="0"/>
              </a:rPr>
              <a:t>Nếu thiếu chất xơ cơ thể sẽ bị bệnh</a:t>
            </a:r>
          </a:p>
        </p:txBody>
      </p:sp>
      <p:sp>
        <p:nvSpPr>
          <p:cNvPr id="86032" name="Text Box 16"/>
          <p:cNvSpPr txBox="1">
            <a:spLocks noChangeArrowheads="1"/>
          </p:cNvSpPr>
          <p:nvPr/>
        </p:nvSpPr>
        <p:spPr bwMode="auto">
          <a:xfrm>
            <a:off x="762000" y="2895600"/>
            <a:ext cx="5410200" cy="523875"/>
          </a:xfrm>
          <a:prstGeom prst="rect">
            <a:avLst/>
          </a:prstGeom>
          <a:noFill/>
          <a:ln w="9525">
            <a:noFill/>
            <a:miter lim="800000"/>
            <a:headEnd/>
            <a:tailEnd/>
          </a:ln>
        </p:spPr>
        <p:txBody>
          <a:bodyPr>
            <a:spAutoFit/>
          </a:bodyPr>
          <a:lstStyle/>
          <a:p>
            <a:pPr eaLnBrk="1" hangingPunct="1">
              <a:spcBef>
                <a:spcPct val="50000"/>
              </a:spcBef>
            </a:pPr>
            <a:r>
              <a:rPr lang="en-US" sz="2800">
                <a:solidFill>
                  <a:schemeClr val="hlink"/>
                </a:solidFill>
                <a:latin typeface="Arial" pitchFamily="34" charset="0"/>
              </a:rPr>
              <a:t>	Các loại rau, </a:t>
            </a:r>
            <a:r>
              <a:rPr lang="vi-VN" sz="2800">
                <a:solidFill>
                  <a:schemeClr val="hlink"/>
                </a:solidFill>
                <a:latin typeface="Arial" pitchFamily="34" charset="0"/>
              </a:rPr>
              <a:t>đ</a:t>
            </a:r>
            <a:r>
              <a:rPr lang="en-US" sz="2800">
                <a:solidFill>
                  <a:schemeClr val="hlink"/>
                </a:solidFill>
                <a:latin typeface="Arial" pitchFamily="34" charset="0"/>
              </a:rPr>
              <a:t>ỗ, khoai….</a:t>
            </a:r>
          </a:p>
        </p:txBody>
      </p:sp>
      <p:sp>
        <p:nvSpPr>
          <p:cNvPr id="86033" name="Text Box 17"/>
          <p:cNvSpPr txBox="1">
            <a:spLocks noChangeArrowheads="1"/>
          </p:cNvSpPr>
          <p:nvPr/>
        </p:nvSpPr>
        <p:spPr bwMode="auto">
          <a:xfrm>
            <a:off x="838200" y="4191000"/>
            <a:ext cx="8153400" cy="954088"/>
          </a:xfrm>
          <a:prstGeom prst="rect">
            <a:avLst/>
          </a:prstGeom>
          <a:noFill/>
          <a:ln w="9525">
            <a:noFill/>
            <a:miter lim="800000"/>
            <a:headEnd/>
            <a:tailEnd/>
          </a:ln>
        </p:spPr>
        <p:txBody>
          <a:bodyPr>
            <a:spAutoFit/>
          </a:bodyPr>
          <a:lstStyle/>
          <a:p>
            <a:pPr eaLnBrk="1" hangingPunct="1">
              <a:spcBef>
                <a:spcPct val="50000"/>
              </a:spcBef>
            </a:pPr>
            <a:r>
              <a:rPr lang="en-US" sz="2800">
                <a:solidFill>
                  <a:schemeClr val="hlink"/>
                </a:solidFill>
                <a:latin typeface="Arial" pitchFamily="34" charset="0"/>
              </a:rPr>
              <a:t>	Chất x</a:t>
            </a:r>
            <a:r>
              <a:rPr lang="vi-VN" sz="2800">
                <a:solidFill>
                  <a:schemeClr val="hlink"/>
                </a:solidFill>
                <a:latin typeface="Arial" pitchFamily="34" charset="0"/>
              </a:rPr>
              <a:t>ơ</a:t>
            </a:r>
            <a:r>
              <a:rPr lang="en-US" sz="2800">
                <a:solidFill>
                  <a:schemeClr val="hlink"/>
                </a:solidFill>
                <a:latin typeface="Arial" pitchFamily="34" charset="0"/>
              </a:rPr>
              <a:t> </a:t>
            </a:r>
            <a:r>
              <a:rPr lang="vi-VN" sz="2800">
                <a:solidFill>
                  <a:schemeClr val="hlink"/>
                </a:solidFill>
                <a:latin typeface="Arial" pitchFamily="34" charset="0"/>
              </a:rPr>
              <a:t>đ</a:t>
            </a:r>
            <a:r>
              <a:rPr lang="en-US" sz="2800">
                <a:solidFill>
                  <a:schemeClr val="hlink"/>
                </a:solidFill>
                <a:latin typeface="Arial" pitchFamily="34" charset="0"/>
              </a:rPr>
              <a:t>ảm bảo hoạt </a:t>
            </a:r>
            <a:r>
              <a:rPr lang="vi-VN" sz="2800">
                <a:solidFill>
                  <a:schemeClr val="hlink"/>
                </a:solidFill>
                <a:latin typeface="Arial" pitchFamily="34" charset="0"/>
              </a:rPr>
              <a:t>đ</a:t>
            </a:r>
            <a:r>
              <a:rPr lang="en-US" sz="2800">
                <a:solidFill>
                  <a:schemeClr val="hlink"/>
                </a:solidFill>
                <a:latin typeface="Arial" pitchFamily="34" charset="0"/>
              </a:rPr>
              <a:t>ộng bình th</a:t>
            </a:r>
            <a:r>
              <a:rPr lang="vi-VN" sz="2800">
                <a:solidFill>
                  <a:schemeClr val="hlink"/>
                </a:solidFill>
                <a:latin typeface="Arial" pitchFamily="34" charset="0"/>
              </a:rPr>
              <a:t>ư</a:t>
            </a:r>
            <a:r>
              <a:rPr lang="en-US" sz="2800">
                <a:solidFill>
                  <a:schemeClr val="hlink"/>
                </a:solidFill>
                <a:latin typeface="Arial" pitchFamily="34" charset="0"/>
              </a:rPr>
              <a:t>ờng của bộ máy tiêu hoá.</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6027"/>
                                        </p:tgtEl>
                                        <p:attrNameLst>
                                          <p:attrName>style.visibility</p:attrName>
                                        </p:attrNameLst>
                                      </p:cBhvr>
                                      <p:to>
                                        <p:strVal val="visible"/>
                                      </p:to>
                                    </p:set>
                                    <p:animEffect transition="in" filter="blinds(horizontal)">
                                      <p:cBhvr>
                                        <p:cTn id="7" dur="500"/>
                                        <p:tgtEl>
                                          <p:spTgt spid="8602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6026"/>
                                        </p:tgtEl>
                                        <p:attrNameLst>
                                          <p:attrName>style.visibility</p:attrName>
                                        </p:attrNameLst>
                                      </p:cBhvr>
                                      <p:to>
                                        <p:strVal val="visible"/>
                                      </p:to>
                                    </p:set>
                                    <p:animEffect transition="in" filter="blinds(horizontal)">
                                      <p:cBhvr>
                                        <p:cTn id="10" dur="500"/>
                                        <p:tgtEl>
                                          <p:spTgt spid="8602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6028"/>
                                        </p:tgtEl>
                                        <p:attrNameLst>
                                          <p:attrName>style.visibility</p:attrName>
                                        </p:attrNameLst>
                                      </p:cBhvr>
                                      <p:to>
                                        <p:strVal val="visible"/>
                                      </p:to>
                                    </p:set>
                                    <p:animEffect transition="in" filter="blinds(horizontal)">
                                      <p:cBhvr>
                                        <p:cTn id="13" dur="500"/>
                                        <p:tgtEl>
                                          <p:spTgt spid="8602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6029"/>
                                        </p:tgtEl>
                                        <p:attrNameLst>
                                          <p:attrName>style.visibility</p:attrName>
                                        </p:attrNameLst>
                                      </p:cBhvr>
                                      <p:to>
                                        <p:strVal val="visible"/>
                                      </p:to>
                                    </p:set>
                                    <p:animEffect transition="in" filter="blinds(horizontal)">
                                      <p:cBhvr>
                                        <p:cTn id="18" dur="500"/>
                                        <p:tgtEl>
                                          <p:spTgt spid="8602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6032"/>
                                        </p:tgtEl>
                                        <p:attrNameLst>
                                          <p:attrName>style.visibility</p:attrName>
                                        </p:attrNameLst>
                                      </p:cBhvr>
                                      <p:to>
                                        <p:strVal val="visible"/>
                                      </p:to>
                                    </p:set>
                                    <p:anim calcmode="lin" valueType="num">
                                      <p:cBhvr additive="base">
                                        <p:cTn id="23" dur="500" fill="hold"/>
                                        <p:tgtEl>
                                          <p:spTgt spid="86032"/>
                                        </p:tgtEl>
                                        <p:attrNameLst>
                                          <p:attrName>ppt_x</p:attrName>
                                        </p:attrNameLst>
                                      </p:cBhvr>
                                      <p:tavLst>
                                        <p:tav tm="0">
                                          <p:val>
                                            <p:strVal val="#ppt_x"/>
                                          </p:val>
                                        </p:tav>
                                        <p:tav tm="100000">
                                          <p:val>
                                            <p:strVal val="#ppt_x"/>
                                          </p:val>
                                        </p:tav>
                                      </p:tavLst>
                                    </p:anim>
                                    <p:anim calcmode="lin" valueType="num">
                                      <p:cBhvr additive="base">
                                        <p:cTn id="24" dur="500" fill="hold"/>
                                        <p:tgtEl>
                                          <p:spTgt spid="86032"/>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6030"/>
                                        </p:tgtEl>
                                        <p:attrNameLst>
                                          <p:attrName>style.visibility</p:attrName>
                                        </p:attrNameLst>
                                      </p:cBhvr>
                                      <p:to>
                                        <p:strVal val="visible"/>
                                      </p:to>
                                    </p:set>
                                    <p:animEffect transition="in" filter="blinds(horizontal)">
                                      <p:cBhvr>
                                        <p:cTn id="29" dur="500"/>
                                        <p:tgtEl>
                                          <p:spTgt spid="8603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6033"/>
                                        </p:tgtEl>
                                        <p:attrNameLst>
                                          <p:attrName>style.visibility</p:attrName>
                                        </p:attrNameLst>
                                      </p:cBhvr>
                                      <p:to>
                                        <p:strVal val="visible"/>
                                      </p:to>
                                    </p:set>
                                    <p:anim calcmode="lin" valueType="num">
                                      <p:cBhvr additive="base">
                                        <p:cTn id="34" dur="500" fill="hold"/>
                                        <p:tgtEl>
                                          <p:spTgt spid="86033"/>
                                        </p:tgtEl>
                                        <p:attrNameLst>
                                          <p:attrName>ppt_x</p:attrName>
                                        </p:attrNameLst>
                                      </p:cBhvr>
                                      <p:tavLst>
                                        <p:tav tm="0">
                                          <p:val>
                                            <p:strVal val="#ppt_x"/>
                                          </p:val>
                                        </p:tav>
                                        <p:tav tm="100000">
                                          <p:val>
                                            <p:strVal val="#ppt_x"/>
                                          </p:val>
                                        </p:tav>
                                      </p:tavLst>
                                    </p:anim>
                                    <p:anim calcmode="lin" valueType="num">
                                      <p:cBhvr additive="base">
                                        <p:cTn id="35" dur="500" fill="hold"/>
                                        <p:tgtEl>
                                          <p:spTgt spid="86033"/>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86031"/>
                                        </p:tgtEl>
                                        <p:attrNameLst>
                                          <p:attrName>style.visibility</p:attrName>
                                        </p:attrNameLst>
                                      </p:cBhvr>
                                      <p:to>
                                        <p:strVal val="visible"/>
                                      </p:to>
                                    </p:set>
                                    <p:animEffect transition="in" filter="blinds(horizontal)">
                                      <p:cBhvr>
                                        <p:cTn id="40" dur="500"/>
                                        <p:tgtEl>
                                          <p:spTgt spid="86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6" grpId="0"/>
      <p:bldP spid="86027" grpId="0"/>
      <p:bldP spid="86028" grpId="0" animBg="1"/>
      <p:bldP spid="86029" grpId="0"/>
      <p:bldP spid="86030" grpId="0"/>
      <p:bldP spid="86031" grpId="0"/>
      <p:bldP spid="86032" grpId="0"/>
      <p:bldP spid="860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457200" y="457200"/>
            <a:ext cx="8229600" cy="1828800"/>
          </a:xfrm>
        </p:spPr>
        <p:txBody>
          <a:bodyPr/>
          <a:lstStyle/>
          <a:p>
            <a:pPr eaLnBrk="1" hangingPunct="1">
              <a:lnSpc>
                <a:spcPct val="80000"/>
              </a:lnSpc>
              <a:buFont typeface="Wingdings" pitchFamily="2" charset="2"/>
              <a:buNone/>
              <a:defRPr/>
            </a:pPr>
            <a:r>
              <a:rPr lang="en-US" sz="2400" b="1" i="1" smtClean="0">
                <a:solidFill>
                  <a:srgbClr val="000099"/>
                </a:solidFill>
                <a:effectLst/>
                <a:latin typeface="Arial"/>
              </a:rPr>
              <a:t>Kết luận</a:t>
            </a:r>
            <a:r>
              <a:rPr lang="en-US" sz="2400" b="1" i="1" smtClean="0">
                <a:solidFill>
                  <a:schemeClr val="hlink"/>
                </a:solidFill>
                <a:effectLst/>
                <a:latin typeface="Arial"/>
              </a:rPr>
              <a:t>:</a:t>
            </a:r>
            <a:r>
              <a:rPr lang="en-US" sz="1800" b="1" i="1" smtClean="0">
                <a:solidFill>
                  <a:schemeClr val="hlink"/>
                </a:solidFill>
                <a:effectLst/>
                <a:latin typeface="Arial"/>
              </a:rPr>
              <a:t>   </a:t>
            </a:r>
          </a:p>
          <a:p>
            <a:pPr eaLnBrk="1" hangingPunct="1">
              <a:lnSpc>
                <a:spcPct val="80000"/>
              </a:lnSpc>
              <a:buFont typeface="Wingdings" pitchFamily="2" charset="2"/>
              <a:buNone/>
              <a:defRPr/>
            </a:pPr>
            <a:r>
              <a:rPr lang="en-US" sz="1800" b="1" i="1" smtClean="0">
                <a:solidFill>
                  <a:schemeClr val="hlink"/>
                </a:solidFill>
                <a:effectLst/>
                <a:latin typeface="Arial"/>
              </a:rPr>
              <a:t>		- </a:t>
            </a:r>
            <a:r>
              <a:rPr lang="en-US" sz="2400" b="1" i="1" smtClean="0">
                <a:solidFill>
                  <a:schemeClr val="hlink"/>
                </a:solidFill>
                <a:effectLst/>
                <a:latin typeface="Arial"/>
              </a:rPr>
              <a:t>Vi-ta-min không tham gia trực tiếp vào việc xây dựng cơ thể hay cung cấp năng lượng cho cơ thể hoạt động. Nhưng chúng lại rất cần cho hoạt động sống của cơ thể. Nếu thiếu vi-ta-min cơ thể sẽ bị bệnh.</a:t>
            </a:r>
          </a:p>
          <a:p>
            <a:pPr eaLnBrk="1" hangingPunct="1">
              <a:lnSpc>
                <a:spcPct val="80000"/>
              </a:lnSpc>
              <a:defRPr/>
            </a:pPr>
            <a:endParaRPr lang="en-US" sz="2400" smtClean="0">
              <a:solidFill>
                <a:schemeClr val="hlink"/>
              </a:solidFill>
              <a:latin typeface="Arial"/>
            </a:endParaRPr>
          </a:p>
        </p:txBody>
      </p:sp>
      <p:sp>
        <p:nvSpPr>
          <p:cNvPr id="87045" name="Rectangle 5"/>
          <p:cNvSpPr>
            <a:spLocks noChangeArrowheads="1"/>
          </p:cNvSpPr>
          <p:nvPr/>
        </p:nvSpPr>
        <p:spPr bwMode="auto">
          <a:xfrm>
            <a:off x="228600" y="2514600"/>
            <a:ext cx="8229600" cy="1828800"/>
          </a:xfrm>
          <a:prstGeom prst="rect">
            <a:avLst/>
          </a:prstGeom>
          <a:noFill/>
          <a:ln w="9525">
            <a:noFill/>
            <a:miter lim="800000"/>
            <a:headEnd/>
            <a:tailEnd/>
          </a:ln>
        </p:spPr>
        <p:txBody>
          <a:bodyPr/>
          <a:lstStyle/>
          <a:p>
            <a:pPr marL="342900" indent="-342900" eaLnBrk="1" hangingPunct="1">
              <a:lnSpc>
                <a:spcPct val="80000"/>
              </a:lnSpc>
              <a:spcBef>
                <a:spcPct val="20000"/>
              </a:spcBef>
              <a:buClr>
                <a:schemeClr val="hlink"/>
              </a:buClr>
              <a:buSzPct val="65000"/>
              <a:buFont typeface="Wingdings" pitchFamily="2" charset="2"/>
              <a:buNone/>
            </a:pPr>
            <a:endParaRPr lang="en-US" sz="1400" b="1" i="1">
              <a:solidFill>
                <a:schemeClr val="hlink"/>
              </a:solidFill>
              <a:latin typeface="Arial" pitchFamily="34" charset="0"/>
            </a:endParaRPr>
          </a:p>
          <a:p>
            <a:pPr marL="342900" indent="-342900" eaLnBrk="1" hangingPunct="1">
              <a:lnSpc>
                <a:spcPct val="80000"/>
              </a:lnSpc>
              <a:spcBef>
                <a:spcPct val="20000"/>
              </a:spcBef>
              <a:buClr>
                <a:schemeClr val="hlink"/>
              </a:buClr>
              <a:buSzPct val="65000"/>
              <a:buFont typeface="Wingdings" pitchFamily="2" charset="2"/>
              <a:buNone/>
            </a:pPr>
            <a:r>
              <a:rPr lang="en-US" sz="2400" b="1" i="1">
                <a:solidFill>
                  <a:schemeClr val="hlink"/>
                </a:solidFill>
                <a:latin typeface="Arial" pitchFamily="34" charset="0"/>
              </a:rPr>
              <a:t>		- Một số chất khoáng như sắt, canxi tham gia vào việc xây dựng cơ thể. Một số chất khoáng khác cơ thể chỉ cần một lượng nhỏ để tạo ra các men thúc đẩy và điều khiển hoạt động sống.Nếu thiếu các chất khoáng cơ thể sẽ bị bệnh</a:t>
            </a:r>
          </a:p>
        </p:txBody>
      </p:sp>
      <p:sp>
        <p:nvSpPr>
          <p:cNvPr id="87046" name="Rectangle 6"/>
          <p:cNvSpPr>
            <a:spLocks noChangeArrowheads="1"/>
          </p:cNvSpPr>
          <p:nvPr/>
        </p:nvSpPr>
        <p:spPr bwMode="auto">
          <a:xfrm>
            <a:off x="304800" y="4724400"/>
            <a:ext cx="8229600" cy="18288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65000"/>
              <a:buFont typeface="Wingdings" pitchFamily="2" charset="2"/>
              <a:buNone/>
              <a:defRPr/>
            </a:pPr>
            <a:r>
              <a:rPr lang="en-US" sz="1400" b="1" i="1">
                <a:solidFill>
                  <a:schemeClr val="hlink"/>
                </a:solidFill>
                <a:latin typeface="Arial"/>
              </a:rPr>
              <a:t>		- </a:t>
            </a:r>
            <a:r>
              <a:rPr lang="en-US" sz="2400" b="1" i="1">
                <a:solidFill>
                  <a:schemeClr val="hlink"/>
                </a:solidFill>
                <a:latin typeface="Arial"/>
              </a:rPr>
              <a:t>Chất xơ không có gía trị dinh dưỡng,  nhưng rất cần thiết để đảm bảo hoạt động bình thường của bộ máy tiêu hóa. Giúp cơ thể thải được chất cặn bã ra ngoài</a:t>
            </a:r>
          </a:p>
          <a:p>
            <a:pPr marL="342900" indent="-342900" eaLnBrk="1" hangingPunct="1">
              <a:lnSpc>
                <a:spcPct val="80000"/>
              </a:lnSpc>
              <a:spcBef>
                <a:spcPct val="20000"/>
              </a:spcBef>
              <a:buClr>
                <a:schemeClr val="hlink"/>
              </a:buClr>
              <a:buSzPct val="65000"/>
              <a:buFont typeface="Wingdings" pitchFamily="2" charset="2"/>
              <a:buChar char="n"/>
              <a:defRPr/>
            </a:pPr>
            <a:endParaRPr lang="en-US" sz="2400">
              <a:solidFill>
                <a:schemeClr val="hlink"/>
              </a:solidFill>
              <a:effectLst>
                <a:outerShdw blurRad="38100" dist="38100" dir="2700000" algn="tl">
                  <a:srgbClr val="000000"/>
                </a:outerShdw>
              </a:effectLst>
              <a:latin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7045"/>
                                        </p:tgtEl>
                                        <p:attrNameLst>
                                          <p:attrName>style.visibility</p:attrName>
                                        </p:attrNameLst>
                                      </p:cBhvr>
                                      <p:to>
                                        <p:strVal val="visible"/>
                                      </p:to>
                                    </p:set>
                                    <p:animEffect transition="in" filter="box(in)">
                                      <p:cBhvr>
                                        <p:cTn id="7" dur="500"/>
                                        <p:tgtEl>
                                          <p:spTgt spid="870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7046"/>
                                        </p:tgtEl>
                                        <p:attrNameLst>
                                          <p:attrName>style.visibility</p:attrName>
                                        </p:attrNameLst>
                                      </p:cBhvr>
                                      <p:to>
                                        <p:strVal val="visible"/>
                                      </p:to>
                                    </p:set>
                                    <p:animEffect transition="in" filter="box(in)">
                                      <p:cBhvr>
                                        <p:cTn id="12" dur="500"/>
                                        <p:tgtEl>
                                          <p:spTgt spid="87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p:bldP spid="8704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277813"/>
            <a:ext cx="8229600" cy="941387"/>
          </a:xfrm>
        </p:spPr>
        <p:txBody>
          <a:bodyPr/>
          <a:lstStyle/>
          <a:p>
            <a:pPr eaLnBrk="1" hangingPunct="1">
              <a:defRPr/>
            </a:pPr>
            <a:r>
              <a:rPr lang="en-US" sz="3200" u="sng" smtClean="0">
                <a:solidFill>
                  <a:srgbClr val="000099"/>
                </a:solidFill>
              </a:rPr>
              <a:t>HOẠT ĐỘNG 4</a:t>
            </a:r>
            <a:br>
              <a:rPr lang="en-US" sz="3200" u="sng" smtClean="0">
                <a:solidFill>
                  <a:srgbClr val="000099"/>
                </a:solidFill>
              </a:rPr>
            </a:br>
            <a:r>
              <a:rPr lang="en-US" sz="3200" smtClean="0"/>
              <a:t>TRÒ CH</a:t>
            </a:r>
            <a:r>
              <a:rPr lang="vi-VN" sz="3200" smtClean="0"/>
              <a:t>Ơ</a:t>
            </a:r>
            <a:r>
              <a:rPr lang="en-US" sz="3200" smtClean="0"/>
              <a:t>I: “ ĐI CHỢ</a:t>
            </a:r>
            <a:r>
              <a:rPr lang="en-US" sz="3600" smtClean="0"/>
              <a:t>”</a:t>
            </a:r>
          </a:p>
        </p:txBody>
      </p:sp>
      <p:pic>
        <p:nvPicPr>
          <p:cNvPr id="34821" name="Picture 5" descr="SinhVienIT"/>
          <p:cNvPicPr>
            <a:picLocks noChangeAspect="1" noChangeArrowheads="1"/>
          </p:cNvPicPr>
          <p:nvPr/>
        </p:nvPicPr>
        <p:blipFill>
          <a:blip r:embed="rId2"/>
          <a:srcRect/>
          <a:stretch>
            <a:fillRect/>
          </a:stretch>
        </p:blipFill>
        <p:spPr bwMode="auto">
          <a:xfrm>
            <a:off x="990600" y="1524000"/>
            <a:ext cx="7162800" cy="48006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anim calcmode="lin" valueType="num">
                                      <p:cBhvr additive="base">
                                        <p:cTn id="7" dur="2000" fill="hold"/>
                                        <p:tgtEl>
                                          <p:spTgt spid="34821"/>
                                        </p:tgtEl>
                                        <p:attrNameLst>
                                          <p:attrName>ppt_x</p:attrName>
                                        </p:attrNameLst>
                                      </p:cBhvr>
                                      <p:tavLst>
                                        <p:tav tm="0">
                                          <p:val>
                                            <p:strVal val="0-#ppt_w/2"/>
                                          </p:val>
                                        </p:tav>
                                        <p:tav tm="100000">
                                          <p:val>
                                            <p:strVal val="#ppt_x"/>
                                          </p:val>
                                        </p:tav>
                                      </p:tavLst>
                                    </p:anim>
                                    <p:anim calcmode="lin" valueType="num">
                                      <p:cBhvr additive="base">
                                        <p:cTn id="8" dur="2000" fill="hold"/>
                                        <p:tgtEl>
                                          <p:spTgt spid="348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381000" y="533400"/>
            <a:ext cx="8229600" cy="1981200"/>
          </a:xfrm>
        </p:spPr>
        <p:txBody>
          <a:bodyPr/>
          <a:lstStyle/>
          <a:p>
            <a:pPr eaLnBrk="1" hangingPunct="1">
              <a:lnSpc>
                <a:spcPct val="80000"/>
              </a:lnSpc>
              <a:buFont typeface="Wingdings" pitchFamily="2" charset="2"/>
              <a:buNone/>
              <a:defRPr/>
            </a:pPr>
            <a:r>
              <a:rPr lang="en-US" sz="2800" b="1" i="1" smtClean="0">
                <a:solidFill>
                  <a:srgbClr val="000099"/>
                </a:solidFill>
                <a:effectLst/>
                <a:latin typeface="Arial"/>
              </a:rPr>
              <a:t>Kết luận</a:t>
            </a:r>
            <a:r>
              <a:rPr lang="en-US" sz="2400" b="1" i="1" smtClean="0">
                <a:solidFill>
                  <a:schemeClr val="hlink"/>
                </a:solidFill>
                <a:effectLst/>
                <a:latin typeface="Arial"/>
              </a:rPr>
              <a:t>:</a:t>
            </a:r>
            <a:r>
              <a:rPr lang="en-US" sz="1800" b="1" i="1" smtClean="0">
                <a:solidFill>
                  <a:schemeClr val="hlink"/>
                </a:solidFill>
                <a:effectLst/>
                <a:latin typeface="Arial"/>
              </a:rPr>
              <a:t>   </a:t>
            </a:r>
          </a:p>
          <a:p>
            <a:pPr eaLnBrk="1" hangingPunct="1">
              <a:lnSpc>
                <a:spcPct val="80000"/>
              </a:lnSpc>
              <a:buFont typeface="Wingdings" pitchFamily="2" charset="2"/>
              <a:buNone/>
              <a:defRPr/>
            </a:pPr>
            <a:r>
              <a:rPr lang="en-US" sz="1800" b="1" i="1" smtClean="0">
                <a:solidFill>
                  <a:schemeClr val="hlink"/>
                </a:solidFill>
                <a:effectLst/>
                <a:latin typeface="Arial"/>
              </a:rPr>
              <a:t>		- </a:t>
            </a:r>
            <a:r>
              <a:rPr lang="en-US" sz="2400" b="1" i="1" smtClean="0">
                <a:solidFill>
                  <a:schemeClr val="hlink"/>
                </a:solidFill>
                <a:effectLst/>
                <a:latin typeface="Arial"/>
              </a:rPr>
              <a:t>Vi-ta-min không tham gia trực tiếp vào việc xây dựng cơ thể hay cung cấp năng lượng cho cơ thể hoạt động. Nhưng chúng lại rất cần cho hoạt động sống của cơ thể. Nếu thiếu vi-ta-min cơ thể sẽ bị bệnh.</a:t>
            </a:r>
          </a:p>
          <a:p>
            <a:pPr eaLnBrk="1" hangingPunct="1">
              <a:lnSpc>
                <a:spcPct val="80000"/>
              </a:lnSpc>
              <a:defRPr/>
            </a:pPr>
            <a:endParaRPr lang="en-US" sz="2400" smtClean="0">
              <a:solidFill>
                <a:schemeClr val="hlink"/>
              </a:solidFill>
              <a:latin typeface="Arial"/>
            </a:endParaRPr>
          </a:p>
          <a:p>
            <a:pPr eaLnBrk="1" hangingPunct="1">
              <a:lnSpc>
                <a:spcPct val="80000"/>
              </a:lnSpc>
              <a:defRPr/>
            </a:pPr>
            <a:endParaRPr lang="en-US" sz="1400" smtClean="0">
              <a:latin typeface="Arial"/>
            </a:endParaRPr>
          </a:p>
        </p:txBody>
      </p:sp>
      <p:sp>
        <p:nvSpPr>
          <p:cNvPr id="17411" name="Rectangle 7"/>
          <p:cNvSpPr>
            <a:spLocks noChangeArrowheads="1"/>
          </p:cNvSpPr>
          <p:nvPr/>
        </p:nvSpPr>
        <p:spPr bwMode="auto">
          <a:xfrm>
            <a:off x="609600" y="2514600"/>
            <a:ext cx="8229600" cy="1752600"/>
          </a:xfrm>
          <a:prstGeom prst="rect">
            <a:avLst/>
          </a:prstGeom>
          <a:noFill/>
          <a:ln w="9525">
            <a:noFill/>
            <a:miter lim="800000"/>
            <a:headEnd/>
            <a:tailEnd/>
          </a:ln>
        </p:spPr>
        <p:txBody>
          <a:bodyPr/>
          <a:lstStyle/>
          <a:p>
            <a:pPr marL="342900" indent="-342900"/>
            <a:r>
              <a:rPr lang="en-US" sz="2400" b="1" i="1">
                <a:solidFill>
                  <a:schemeClr val="hlink"/>
                </a:solidFill>
                <a:latin typeface="Arial" pitchFamily="34" charset="0"/>
              </a:rPr>
              <a:t>- Một số chất khoáng như sắt, canxi tham gia vào việc xây dựng cơ thể. Một số chất khoáng khác cơ thể chỉ cần một lượng nhỏ để tạo ra các men thúc đẩy và điều khiển hoạt động sống.Nếu thiếu các chất khoáng cơ thể sẽ bị bệnh</a:t>
            </a:r>
          </a:p>
        </p:txBody>
      </p:sp>
      <p:sp>
        <p:nvSpPr>
          <p:cNvPr id="91144" name="Rectangle 8"/>
          <p:cNvSpPr>
            <a:spLocks noChangeArrowheads="1"/>
          </p:cNvSpPr>
          <p:nvPr/>
        </p:nvSpPr>
        <p:spPr bwMode="auto">
          <a:xfrm>
            <a:off x="533400" y="4572000"/>
            <a:ext cx="8229600" cy="15240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65000"/>
              <a:buFont typeface="Wingdings" pitchFamily="2" charset="2"/>
              <a:buNone/>
              <a:defRPr/>
            </a:pPr>
            <a:r>
              <a:rPr lang="en-US" sz="1400" b="1" i="1">
                <a:solidFill>
                  <a:schemeClr val="hlink"/>
                </a:solidFill>
                <a:latin typeface="Arial"/>
              </a:rPr>
              <a:t>- </a:t>
            </a:r>
            <a:r>
              <a:rPr lang="en-US" sz="2400" b="1" i="1">
                <a:solidFill>
                  <a:schemeClr val="hlink"/>
                </a:solidFill>
                <a:latin typeface="Arial"/>
              </a:rPr>
              <a:t>Chất xơ không có gía trị dinh dưỡng,  nhưng rất cần thiết để đảm bảo hoạt động bình thường của bộ máy tiêu hóa. Giúp cơ thể thải được chất cặn bã ra ngoài</a:t>
            </a:r>
          </a:p>
          <a:p>
            <a:pPr marL="342900" indent="-342900" eaLnBrk="1" hangingPunct="1">
              <a:lnSpc>
                <a:spcPct val="80000"/>
              </a:lnSpc>
              <a:spcBef>
                <a:spcPct val="20000"/>
              </a:spcBef>
              <a:buClr>
                <a:schemeClr val="hlink"/>
              </a:buClr>
              <a:buSzPct val="65000"/>
              <a:buFont typeface="Wingdings" pitchFamily="2" charset="2"/>
              <a:buChar char="n"/>
              <a:defRPr/>
            </a:pPr>
            <a:endParaRPr lang="en-US" sz="2400">
              <a:solidFill>
                <a:schemeClr val="hlink"/>
              </a:solidFill>
              <a:effectLst>
                <a:outerShdw blurRad="38100" dist="38100" dir="2700000" algn="tl">
                  <a:srgbClr val="000000"/>
                </a:outerShdw>
              </a:effectLst>
              <a:latin typeface="Aria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667000"/>
            <a:ext cx="8229600" cy="838200"/>
          </a:xfrm>
        </p:spPr>
        <p:txBody>
          <a:bodyPr/>
          <a:lstStyle/>
          <a:p>
            <a:pPr eaLnBrk="1" hangingPunct="1"/>
            <a:r>
              <a:rPr lang="en-US" sz="3600" b="1" smtClean="0">
                <a:solidFill>
                  <a:srgbClr val="003300"/>
                </a:solidFill>
                <a:effectLst/>
              </a:rPr>
              <a:t>     - </a:t>
            </a:r>
            <a:r>
              <a:rPr lang="en-US" sz="3200" smtClean="0">
                <a:solidFill>
                  <a:srgbClr val="003300"/>
                </a:solidFill>
                <a:effectLst/>
              </a:rPr>
              <a:t>Chất đạm có vai trò gì đối với cơ thể</a:t>
            </a:r>
            <a:r>
              <a:rPr lang="en-US" sz="3600" smtClean="0">
                <a:solidFill>
                  <a:srgbClr val="003300"/>
                </a:solidFill>
                <a:effectLst/>
              </a:rPr>
              <a:t>?</a:t>
            </a:r>
          </a:p>
        </p:txBody>
      </p:sp>
      <p:sp>
        <p:nvSpPr>
          <p:cNvPr id="11267" name="Rectangle 3"/>
          <p:cNvSpPr>
            <a:spLocks noGrp="1" noChangeArrowheads="1"/>
          </p:cNvSpPr>
          <p:nvPr>
            <p:ph type="body" idx="1"/>
          </p:nvPr>
        </p:nvSpPr>
        <p:spPr>
          <a:xfrm>
            <a:off x="457200" y="1600200"/>
            <a:ext cx="8229600" cy="989013"/>
          </a:xfrm>
        </p:spPr>
        <p:txBody>
          <a:bodyPr/>
          <a:lstStyle/>
          <a:p>
            <a:pPr eaLnBrk="1" hangingPunct="1">
              <a:lnSpc>
                <a:spcPct val="90000"/>
              </a:lnSpc>
              <a:buFont typeface="Wingdings" pitchFamily="2" charset="2"/>
              <a:buNone/>
              <a:defRPr/>
            </a:pPr>
            <a:r>
              <a:rPr lang="en-US" smtClean="0">
                <a:latin typeface="Arial"/>
              </a:rPr>
              <a:t>		Đậu nành, thịt lợn, thịt bò, trứng gà, cua, ốc, tôm,...</a:t>
            </a:r>
          </a:p>
        </p:txBody>
      </p:sp>
      <p:sp>
        <p:nvSpPr>
          <p:cNvPr id="11268" name="Rectangle 4"/>
          <p:cNvSpPr>
            <a:spLocks noChangeArrowheads="1"/>
          </p:cNvSpPr>
          <p:nvPr/>
        </p:nvSpPr>
        <p:spPr bwMode="auto">
          <a:xfrm>
            <a:off x="304800" y="3581400"/>
            <a:ext cx="8229600" cy="16002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65000"/>
              <a:buFont typeface="Wingdings" pitchFamily="2" charset="2"/>
              <a:buChar char="n"/>
              <a:defRPr/>
            </a:pPr>
            <a:endParaRPr lang="en-US" sz="3600" b="1">
              <a:effectLst>
                <a:outerShdw blurRad="38100" dist="38100" dir="2700000" algn="tl">
                  <a:srgbClr val="000000"/>
                </a:outerShdw>
              </a:effectLst>
              <a:latin typeface="Arial"/>
            </a:endParaRPr>
          </a:p>
        </p:txBody>
      </p:sp>
      <p:sp>
        <p:nvSpPr>
          <p:cNvPr id="11269" name="Rectangle 5"/>
          <p:cNvSpPr>
            <a:spLocks noChangeArrowheads="1"/>
          </p:cNvSpPr>
          <p:nvPr/>
        </p:nvSpPr>
        <p:spPr bwMode="auto">
          <a:xfrm>
            <a:off x="533400" y="457200"/>
            <a:ext cx="8229600" cy="1143000"/>
          </a:xfrm>
          <a:prstGeom prst="rect">
            <a:avLst/>
          </a:prstGeom>
          <a:noFill/>
          <a:ln w="9525">
            <a:noFill/>
            <a:miter lim="800000"/>
            <a:headEnd/>
            <a:tailEnd/>
          </a:ln>
        </p:spPr>
        <p:txBody>
          <a:bodyPr anchor="ctr"/>
          <a:lstStyle/>
          <a:p>
            <a:pPr algn="ctr" eaLnBrk="1" hangingPunct="1"/>
            <a:r>
              <a:rPr lang="en-US" sz="3600" b="1">
                <a:solidFill>
                  <a:srgbClr val="003300"/>
                </a:solidFill>
                <a:latin typeface="Arial" pitchFamily="34" charset="0"/>
              </a:rPr>
              <a:t>     - </a:t>
            </a:r>
            <a:r>
              <a:rPr lang="en-US" sz="3200">
                <a:solidFill>
                  <a:srgbClr val="003300"/>
                </a:solidFill>
                <a:latin typeface="Arial" pitchFamily="34" charset="0"/>
              </a:rPr>
              <a:t>Em hãy kể tên những loại thức ăn chứa nhiều chất đạm ?</a:t>
            </a:r>
          </a:p>
        </p:txBody>
      </p:sp>
      <p:sp>
        <p:nvSpPr>
          <p:cNvPr id="11272" name="Rectangle 8"/>
          <p:cNvSpPr>
            <a:spLocks noChangeArrowheads="1"/>
          </p:cNvSpPr>
          <p:nvPr/>
        </p:nvSpPr>
        <p:spPr bwMode="auto">
          <a:xfrm>
            <a:off x="381000" y="3657600"/>
            <a:ext cx="8229600" cy="2514600"/>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65000"/>
              <a:defRPr/>
            </a:pPr>
            <a:r>
              <a:rPr lang="en-US" sz="3200" b="1">
                <a:solidFill>
                  <a:srgbClr val="0000FF"/>
                </a:solidFill>
                <a:effectLst>
                  <a:outerShdw blurRad="38100" dist="38100" dir="2700000" algn="tl">
                    <a:srgbClr val="000000"/>
                  </a:outerShdw>
                </a:effectLst>
                <a:latin typeface="Arial"/>
              </a:rPr>
              <a:t>		</a:t>
            </a:r>
            <a:r>
              <a:rPr lang="en-US" sz="3200">
                <a:effectLst>
                  <a:outerShdw blurRad="38100" dist="38100" dir="2700000" algn="tl">
                    <a:srgbClr val="000000"/>
                  </a:outerShdw>
                </a:effectLst>
                <a:latin typeface="Arial"/>
              </a:rPr>
              <a:t>Chất </a:t>
            </a:r>
            <a:r>
              <a:rPr lang="vi-VN" sz="3200">
                <a:effectLst>
                  <a:outerShdw blurRad="38100" dist="38100" dir="2700000" algn="tl">
                    <a:srgbClr val="000000"/>
                  </a:outerShdw>
                </a:effectLst>
                <a:latin typeface="Arial"/>
              </a:rPr>
              <a:t>đ</a:t>
            </a:r>
            <a:r>
              <a:rPr lang="en-US" sz="3200">
                <a:effectLst>
                  <a:outerShdw blurRad="38100" dist="38100" dir="2700000" algn="tl">
                    <a:srgbClr val="000000"/>
                  </a:outerShdw>
                </a:effectLst>
                <a:latin typeface="Arial"/>
              </a:rPr>
              <a:t>ạm giúp xây dựng và </a:t>
            </a:r>
            <a:r>
              <a:rPr lang="vi-VN" sz="3200">
                <a:effectLst>
                  <a:outerShdw blurRad="38100" dist="38100" dir="2700000" algn="tl">
                    <a:srgbClr val="000000"/>
                  </a:outerShdw>
                </a:effectLst>
                <a:latin typeface="Arial"/>
              </a:rPr>
              <a:t>đ</a:t>
            </a:r>
            <a:r>
              <a:rPr lang="en-US" sz="3200">
                <a:effectLst>
                  <a:outerShdw blurRad="38100" dist="38100" dir="2700000" algn="tl">
                    <a:srgbClr val="000000"/>
                  </a:outerShdw>
                </a:effectLst>
                <a:latin typeface="Arial"/>
              </a:rPr>
              <a:t>ổi mới c</a:t>
            </a:r>
            <a:r>
              <a:rPr lang="vi-VN" sz="3200">
                <a:effectLst>
                  <a:outerShdw blurRad="38100" dist="38100" dir="2700000" algn="tl">
                    <a:srgbClr val="000000"/>
                  </a:outerShdw>
                </a:effectLst>
                <a:latin typeface="Arial"/>
              </a:rPr>
              <a:t>ơ</a:t>
            </a:r>
            <a:r>
              <a:rPr lang="en-US" sz="3200">
                <a:effectLst>
                  <a:outerShdw blurRad="38100" dist="38100" dir="2700000" algn="tl">
                    <a:srgbClr val="000000"/>
                  </a:outerShdw>
                </a:effectLst>
                <a:latin typeface="Arial"/>
              </a:rPr>
              <a:t> thể: Tạo ra những tế bào mới làm cho c</a:t>
            </a:r>
            <a:r>
              <a:rPr lang="vi-VN" sz="3200">
                <a:effectLst>
                  <a:outerShdw blurRad="38100" dist="38100" dir="2700000" algn="tl">
                    <a:srgbClr val="000000"/>
                  </a:outerShdw>
                </a:effectLst>
                <a:latin typeface="Arial"/>
              </a:rPr>
              <a:t>ơ</a:t>
            </a:r>
            <a:r>
              <a:rPr lang="en-US" sz="3200">
                <a:effectLst>
                  <a:outerShdw blurRad="38100" dist="38100" dir="2700000" algn="tl">
                    <a:srgbClr val="000000"/>
                  </a:outerShdw>
                </a:effectLst>
                <a:latin typeface="Arial"/>
              </a:rPr>
              <a:t> thể lớn lên, thay thế những tế bào già bị hủy hoại trong hoạt </a:t>
            </a:r>
            <a:r>
              <a:rPr lang="vi-VN" sz="3200">
                <a:effectLst>
                  <a:outerShdw blurRad="38100" dist="38100" dir="2700000" algn="tl">
                    <a:srgbClr val="000000"/>
                  </a:outerShdw>
                </a:effectLst>
                <a:latin typeface="Arial"/>
              </a:rPr>
              <a:t>đ</a:t>
            </a:r>
            <a:r>
              <a:rPr lang="en-US" sz="3200">
                <a:effectLst>
                  <a:outerShdw blurRad="38100" dist="38100" dir="2700000" algn="tl">
                    <a:srgbClr val="000000"/>
                  </a:outerShdw>
                </a:effectLst>
                <a:latin typeface="Arial"/>
              </a:rPr>
              <a:t>ộng sống của con ng</a:t>
            </a:r>
            <a:r>
              <a:rPr lang="vi-VN" sz="3200">
                <a:effectLst>
                  <a:outerShdw blurRad="38100" dist="38100" dir="2700000" algn="tl">
                    <a:srgbClr val="000000"/>
                  </a:outerShdw>
                </a:effectLst>
                <a:latin typeface="Arial"/>
              </a:rPr>
              <a:t>ư</a:t>
            </a:r>
            <a:r>
              <a:rPr lang="en-US" sz="3200">
                <a:effectLst>
                  <a:outerShdw blurRad="38100" dist="38100" dir="2700000" algn="tl">
                    <a:srgbClr val="000000"/>
                  </a:outerShdw>
                </a:effectLst>
                <a:latin typeface="Arial"/>
              </a:rPr>
              <a:t>ời</a:t>
            </a:r>
            <a:r>
              <a:rPr lang="en-US" sz="3200">
                <a:solidFill>
                  <a:srgbClr val="0000FF"/>
                </a:solidFill>
                <a:effectLst>
                  <a:outerShdw blurRad="38100" dist="38100" dir="2700000" algn="tl">
                    <a:srgbClr val="000000"/>
                  </a:outerShdw>
                </a:effectLst>
                <a:latin typeface="Arial"/>
              </a:rPr>
              <a:t>.</a:t>
            </a:r>
          </a:p>
          <a:p>
            <a:pPr marL="342900" indent="-342900" eaLnBrk="1" hangingPunct="1">
              <a:spcBef>
                <a:spcPct val="20000"/>
              </a:spcBef>
              <a:buClr>
                <a:schemeClr val="hlink"/>
              </a:buClr>
              <a:buSzPct val="65000"/>
              <a:defRPr/>
            </a:pPr>
            <a:endParaRPr lang="en-US" sz="3200">
              <a:effectLst>
                <a:outerShdw blurRad="38100" dist="38100" dir="2700000" algn="tl">
                  <a:srgbClr val="000000"/>
                </a:outerShdw>
              </a:effectLst>
              <a:latin typeface="VNI-Times" pitchFamily="2"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box(in)">
                                      <p:cBhvr>
                                        <p:cTn id="7" dur="500"/>
                                        <p:tgtEl>
                                          <p:spTgt spid="112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 calcmode="lin" valueType="num">
                                      <p:cBhvr additive="base">
                                        <p:cTn id="12"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1266"/>
                                        </p:tgtEl>
                                        <p:attrNameLst>
                                          <p:attrName>style.visibility</p:attrName>
                                        </p:attrNameLst>
                                      </p:cBhvr>
                                      <p:to>
                                        <p:strVal val="visible"/>
                                      </p:to>
                                    </p:set>
                                    <p:animEffect transition="in" filter="box(in)">
                                      <p:cBhvr>
                                        <p:cTn id="18" dur="500"/>
                                        <p:tgtEl>
                                          <p:spTgt spid="1126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272"/>
                                        </p:tgtEl>
                                        <p:attrNameLst>
                                          <p:attrName>style.visibility</p:attrName>
                                        </p:attrNameLst>
                                      </p:cBhvr>
                                      <p:to>
                                        <p:strVal val="visible"/>
                                      </p:to>
                                    </p:set>
                                    <p:anim calcmode="lin" valueType="num">
                                      <p:cBhvr additive="base">
                                        <p:cTn id="23" dur="500" fill="hold"/>
                                        <p:tgtEl>
                                          <p:spTgt spid="11272"/>
                                        </p:tgtEl>
                                        <p:attrNameLst>
                                          <p:attrName>ppt_x</p:attrName>
                                        </p:attrNameLst>
                                      </p:cBhvr>
                                      <p:tavLst>
                                        <p:tav tm="0">
                                          <p:val>
                                            <p:strVal val="#ppt_x"/>
                                          </p:val>
                                        </p:tav>
                                        <p:tav tm="100000">
                                          <p:val>
                                            <p:strVal val="#ppt_x"/>
                                          </p:val>
                                        </p:tav>
                                      </p:tavLst>
                                    </p:anim>
                                    <p:anim calcmode="lin" valueType="num">
                                      <p:cBhvr additive="base">
                                        <p:cTn id="24"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P spid="11269" grpId="0"/>
      <p:bldP spid="112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8" descr="http://giadinh.vcmedia.vn/Images/Uploaded/Share/2010/04/13/cuqua.jpg"/>
          <p:cNvPicPr>
            <a:picLocks noChangeAspect="1" noChangeArrowheads="1"/>
          </p:cNvPicPr>
          <p:nvPr/>
        </p:nvPicPr>
        <p:blipFill>
          <a:blip r:embed="rId2"/>
          <a:srcRect/>
          <a:stretch>
            <a:fillRect/>
          </a:stretch>
        </p:blipFill>
        <p:spPr bwMode="auto">
          <a:xfrm>
            <a:off x="0" y="0"/>
            <a:ext cx="5153025" cy="6858000"/>
          </a:xfrm>
          <a:prstGeom prst="rect">
            <a:avLst/>
          </a:prstGeom>
          <a:noFill/>
          <a:ln w="9525">
            <a:noFill/>
            <a:miter lim="800000"/>
            <a:headEnd/>
            <a:tailEnd/>
          </a:ln>
        </p:spPr>
      </p:pic>
      <p:pic>
        <p:nvPicPr>
          <p:cNvPr id="5123" name="Picture 7" descr="tl"/>
          <p:cNvPicPr>
            <a:picLocks noChangeAspect="1" noChangeArrowheads="1"/>
          </p:cNvPicPr>
          <p:nvPr/>
        </p:nvPicPr>
        <p:blipFill>
          <a:blip r:embed="rId3"/>
          <a:srcRect/>
          <a:stretch>
            <a:fillRect/>
          </a:stretch>
        </p:blipFill>
        <p:spPr bwMode="auto">
          <a:xfrm>
            <a:off x="5181600" y="0"/>
            <a:ext cx="3962400" cy="3429000"/>
          </a:xfrm>
          <a:prstGeom prst="rect">
            <a:avLst/>
          </a:prstGeom>
          <a:noFill/>
          <a:ln w="9525">
            <a:noFill/>
            <a:miter lim="800000"/>
            <a:headEnd/>
            <a:tailEnd/>
          </a:ln>
        </p:spPr>
      </p:pic>
      <p:pic>
        <p:nvPicPr>
          <p:cNvPr id="5124" name="Picture 4" descr="ca"/>
          <p:cNvPicPr>
            <a:picLocks noChangeAspect="1" noChangeArrowheads="1"/>
          </p:cNvPicPr>
          <p:nvPr/>
        </p:nvPicPr>
        <p:blipFill>
          <a:blip r:embed="rId4"/>
          <a:srcRect/>
          <a:stretch>
            <a:fillRect/>
          </a:stretch>
        </p:blipFill>
        <p:spPr bwMode="auto">
          <a:xfrm>
            <a:off x="5181600" y="3505200"/>
            <a:ext cx="3962400" cy="3352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sz="2800" i="1" smtClean="0">
              <a:effectLst/>
            </a:endParaRPr>
          </a:p>
        </p:txBody>
      </p:sp>
      <p:sp>
        <p:nvSpPr>
          <p:cNvPr id="77832" name="Rectangle 8"/>
          <p:cNvSpPr>
            <a:spLocks noGrp="1" noChangeArrowheads="1"/>
          </p:cNvSpPr>
          <p:nvPr>
            <p:ph type="body" idx="1"/>
          </p:nvPr>
        </p:nvSpPr>
        <p:spPr>
          <a:xfrm>
            <a:off x="457200" y="1295400"/>
            <a:ext cx="8229600" cy="685800"/>
          </a:xfrm>
        </p:spPr>
        <p:txBody>
          <a:bodyPr/>
          <a:lstStyle/>
          <a:p>
            <a:pPr algn="ctr" eaLnBrk="1" hangingPunct="1">
              <a:lnSpc>
                <a:spcPct val="90000"/>
              </a:lnSpc>
              <a:buFont typeface="Wingdings" pitchFamily="2" charset="2"/>
              <a:buNone/>
              <a:defRPr/>
            </a:pPr>
            <a:r>
              <a:rPr lang="en-US" sz="4000" b="1" u="sng" smtClean="0">
                <a:latin typeface="Arial"/>
              </a:rPr>
              <a:t>Khoa học</a:t>
            </a:r>
          </a:p>
        </p:txBody>
      </p:sp>
      <p:sp>
        <p:nvSpPr>
          <p:cNvPr id="77833" name="Rectangle 9"/>
          <p:cNvSpPr>
            <a:spLocks noChangeArrowheads="1"/>
          </p:cNvSpPr>
          <p:nvPr/>
        </p:nvSpPr>
        <p:spPr bwMode="auto">
          <a:xfrm>
            <a:off x="304800" y="2133600"/>
            <a:ext cx="8229600" cy="838200"/>
          </a:xfrm>
          <a:prstGeom prst="rect">
            <a:avLst/>
          </a:prstGeom>
          <a:noFill/>
          <a:ln w="9525">
            <a:noFill/>
            <a:miter lim="800000"/>
            <a:headEnd/>
            <a:tailEnd/>
          </a:ln>
          <a:effectLst/>
        </p:spPr>
        <p:txBody>
          <a:bodyPr/>
          <a:lstStyle/>
          <a:p>
            <a:pPr marL="342900" indent="-342900" algn="ctr" eaLnBrk="1" hangingPunct="1">
              <a:lnSpc>
                <a:spcPct val="90000"/>
              </a:lnSpc>
              <a:spcBef>
                <a:spcPct val="20000"/>
              </a:spcBef>
              <a:buClr>
                <a:schemeClr val="hlink"/>
              </a:buClr>
              <a:buSzPct val="65000"/>
              <a:buFont typeface="Wingdings" pitchFamily="2" charset="2"/>
              <a:buNone/>
              <a:defRPr/>
            </a:pPr>
            <a:r>
              <a:rPr lang="en-US" sz="3600">
                <a:solidFill>
                  <a:srgbClr val="000099"/>
                </a:solidFill>
                <a:effectLst>
                  <a:outerShdw blurRad="38100" dist="38100" dir="2700000" algn="tl">
                    <a:srgbClr val="000000"/>
                  </a:outerShdw>
                </a:effectLst>
                <a:latin typeface="Arial"/>
              </a:rPr>
              <a:t>VAI TRÒ CỦA VITAMIN, CHẤT KHOÁNG VÀ CHẤT XƠ.</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77833"/>
                                        </p:tgtEl>
                                        <p:attrNameLst>
                                          <p:attrName>style.visibility</p:attrName>
                                        </p:attrNameLst>
                                      </p:cBhvr>
                                      <p:to>
                                        <p:strVal val="visible"/>
                                      </p:to>
                                    </p:set>
                                    <p:anim calcmode="lin" valueType="num">
                                      <p:cBhvr additive="base">
                                        <p:cTn id="7" dur="500" fill="hold"/>
                                        <p:tgtEl>
                                          <p:spTgt spid="77833"/>
                                        </p:tgtEl>
                                        <p:attrNameLst>
                                          <p:attrName>ppt_x</p:attrName>
                                        </p:attrNameLst>
                                      </p:cBhvr>
                                      <p:tavLst>
                                        <p:tav tm="0">
                                          <p:val>
                                            <p:strVal val="#ppt_x"/>
                                          </p:val>
                                        </p:tav>
                                        <p:tav tm="100000">
                                          <p:val>
                                            <p:strVal val="#ppt_x"/>
                                          </p:val>
                                        </p:tav>
                                      </p:tavLst>
                                    </p:anim>
                                    <p:anim calcmode="lin" valueType="num">
                                      <p:cBhvr additive="base">
                                        <p:cTn id="8" dur="500" fill="hold"/>
                                        <p:tgtEl>
                                          <p:spTgt spid="778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en-US" sz="2400" b="1" smtClean="0"/>
              <a:t>HOẠT ĐỘNG 1</a:t>
            </a:r>
            <a:r>
              <a:rPr lang="en-US" sz="2400" smtClean="0"/>
              <a:t/>
            </a:r>
            <a:br>
              <a:rPr lang="en-US" sz="2400" smtClean="0"/>
            </a:br>
            <a:r>
              <a:rPr lang="en-US" sz="2400" smtClean="0"/>
              <a:t>NHỮNG LOẠI THỨC ĂN CHỨA NHIỀU VI-TA-MIN, CHẤT KHOÁNG VÀ CHẤT XƠ</a:t>
            </a:r>
          </a:p>
        </p:txBody>
      </p:sp>
      <p:sp>
        <p:nvSpPr>
          <p:cNvPr id="78851" name="Rectangle 3"/>
          <p:cNvSpPr>
            <a:spLocks noGrp="1" noChangeArrowheads="1"/>
          </p:cNvSpPr>
          <p:nvPr>
            <p:ph type="body" idx="1"/>
          </p:nvPr>
        </p:nvSpPr>
        <p:spPr>
          <a:xfrm>
            <a:off x="457200" y="1600200"/>
            <a:ext cx="8229600" cy="2286000"/>
          </a:xfrm>
        </p:spPr>
        <p:txBody>
          <a:bodyPr/>
          <a:lstStyle/>
          <a:p>
            <a:pPr eaLnBrk="1" hangingPunct="1">
              <a:defRPr/>
            </a:pPr>
            <a:r>
              <a:rPr lang="en-US" smtClean="0">
                <a:latin typeface="Arial"/>
              </a:rPr>
              <a:t>Em hãy kể tên các loại thức ăn có chứa nhiều vitamin và chất khoáng?</a:t>
            </a:r>
          </a:p>
          <a:p>
            <a:pPr eaLnBrk="1" hangingPunct="1">
              <a:defRPr/>
            </a:pPr>
            <a:r>
              <a:rPr lang="en-US" smtClean="0">
                <a:latin typeface="Arial"/>
              </a:rPr>
              <a:t>Em hãy kể tên các loại thức ăn có chứa nhiều chất xơ?</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533400" y="152400"/>
            <a:ext cx="8229600" cy="1371600"/>
          </a:xfrm>
        </p:spPr>
        <p:txBody>
          <a:bodyPr/>
          <a:lstStyle/>
          <a:p>
            <a:pPr eaLnBrk="1" hangingPunct="1">
              <a:defRPr/>
            </a:pPr>
            <a:r>
              <a:rPr lang="en-US" smtClean="0">
                <a:latin typeface="Arial"/>
              </a:rPr>
              <a:t>Các loại thức ăn chứa nhiều vi-ta-min và chất khoáng:</a:t>
            </a:r>
          </a:p>
        </p:txBody>
      </p:sp>
      <p:pic>
        <p:nvPicPr>
          <p:cNvPr id="80900" name="Picture 4" descr="suatuoi"/>
          <p:cNvPicPr>
            <a:picLocks noChangeAspect="1" noChangeArrowheads="1"/>
          </p:cNvPicPr>
          <p:nvPr/>
        </p:nvPicPr>
        <p:blipFill>
          <a:blip r:embed="rId2"/>
          <a:srcRect/>
          <a:stretch>
            <a:fillRect/>
          </a:stretch>
        </p:blipFill>
        <p:spPr bwMode="auto">
          <a:xfrm>
            <a:off x="0" y="3733800"/>
            <a:ext cx="1600200" cy="1600200"/>
          </a:xfrm>
          <a:prstGeom prst="rect">
            <a:avLst/>
          </a:prstGeom>
          <a:noFill/>
          <a:ln w="9525">
            <a:noFill/>
            <a:miter lim="800000"/>
            <a:headEnd/>
            <a:tailEnd/>
          </a:ln>
        </p:spPr>
      </p:pic>
      <p:pic>
        <p:nvPicPr>
          <p:cNvPr id="80901" name="Picture 5" descr="anh-trung"/>
          <p:cNvPicPr>
            <a:picLocks noChangeAspect="1" noChangeArrowheads="1"/>
          </p:cNvPicPr>
          <p:nvPr/>
        </p:nvPicPr>
        <p:blipFill>
          <a:blip r:embed="rId3"/>
          <a:srcRect/>
          <a:stretch>
            <a:fillRect/>
          </a:stretch>
        </p:blipFill>
        <p:spPr bwMode="auto">
          <a:xfrm>
            <a:off x="1600200" y="3733800"/>
            <a:ext cx="1752600" cy="1676400"/>
          </a:xfrm>
          <a:prstGeom prst="rect">
            <a:avLst/>
          </a:prstGeom>
          <a:noFill/>
          <a:ln w="9525">
            <a:noFill/>
            <a:miter lim="800000"/>
            <a:headEnd/>
            <a:tailEnd/>
          </a:ln>
        </p:spPr>
      </p:pic>
      <p:pic>
        <p:nvPicPr>
          <p:cNvPr id="80902" name="Picture 6" descr="chuoi"/>
          <p:cNvPicPr>
            <a:picLocks noChangeAspect="1" noChangeArrowheads="1"/>
          </p:cNvPicPr>
          <p:nvPr/>
        </p:nvPicPr>
        <p:blipFill>
          <a:blip r:embed="rId4"/>
          <a:srcRect/>
          <a:stretch>
            <a:fillRect/>
          </a:stretch>
        </p:blipFill>
        <p:spPr bwMode="auto">
          <a:xfrm>
            <a:off x="2057400" y="2133600"/>
            <a:ext cx="2667000" cy="1676400"/>
          </a:xfrm>
          <a:prstGeom prst="rect">
            <a:avLst/>
          </a:prstGeom>
          <a:noFill/>
          <a:ln w="9525">
            <a:noFill/>
            <a:miter lim="800000"/>
            <a:headEnd/>
            <a:tailEnd/>
          </a:ln>
        </p:spPr>
      </p:pic>
      <p:pic>
        <p:nvPicPr>
          <p:cNvPr id="80903" name="Picture 7" descr="cam-171108"/>
          <p:cNvPicPr>
            <a:picLocks noChangeAspect="1" noChangeArrowheads="1"/>
          </p:cNvPicPr>
          <p:nvPr/>
        </p:nvPicPr>
        <p:blipFill>
          <a:blip r:embed="rId5"/>
          <a:srcRect/>
          <a:stretch>
            <a:fillRect/>
          </a:stretch>
        </p:blipFill>
        <p:spPr bwMode="auto">
          <a:xfrm>
            <a:off x="4724400" y="2133600"/>
            <a:ext cx="1981200" cy="1695450"/>
          </a:xfrm>
          <a:prstGeom prst="rect">
            <a:avLst/>
          </a:prstGeom>
          <a:noFill/>
          <a:ln w="9525">
            <a:noFill/>
            <a:miter lim="800000"/>
            <a:headEnd/>
            <a:tailEnd/>
          </a:ln>
        </p:spPr>
      </p:pic>
      <p:pic>
        <p:nvPicPr>
          <p:cNvPr id="80904" name="Picture 8" descr="images67068_Philippines"/>
          <p:cNvPicPr>
            <a:picLocks noChangeAspect="1" noChangeArrowheads="1"/>
          </p:cNvPicPr>
          <p:nvPr/>
        </p:nvPicPr>
        <p:blipFill>
          <a:blip r:embed="rId6"/>
          <a:srcRect/>
          <a:stretch>
            <a:fillRect/>
          </a:stretch>
        </p:blipFill>
        <p:spPr bwMode="auto">
          <a:xfrm>
            <a:off x="5029200" y="3810000"/>
            <a:ext cx="1676400" cy="1557338"/>
          </a:xfrm>
          <a:prstGeom prst="rect">
            <a:avLst/>
          </a:prstGeom>
          <a:noFill/>
          <a:ln w="9525">
            <a:noFill/>
            <a:miter lim="800000"/>
            <a:headEnd/>
            <a:tailEnd/>
          </a:ln>
        </p:spPr>
      </p:pic>
      <p:pic>
        <p:nvPicPr>
          <p:cNvPr id="80906" name="Picture 10" descr="carot"/>
          <p:cNvPicPr>
            <a:picLocks noChangeAspect="1" noChangeArrowheads="1"/>
          </p:cNvPicPr>
          <p:nvPr/>
        </p:nvPicPr>
        <p:blipFill>
          <a:blip r:embed="rId7"/>
          <a:srcRect/>
          <a:stretch>
            <a:fillRect/>
          </a:stretch>
        </p:blipFill>
        <p:spPr bwMode="auto">
          <a:xfrm>
            <a:off x="2071688" y="5410200"/>
            <a:ext cx="1905000" cy="1447800"/>
          </a:xfrm>
          <a:prstGeom prst="rect">
            <a:avLst/>
          </a:prstGeom>
          <a:noFill/>
          <a:ln w="9525">
            <a:noFill/>
            <a:miter lim="800000"/>
            <a:headEnd/>
            <a:tailEnd/>
          </a:ln>
        </p:spPr>
      </p:pic>
      <p:pic>
        <p:nvPicPr>
          <p:cNvPr id="80908" name="Picture 12" descr="chep"/>
          <p:cNvPicPr>
            <a:picLocks noChangeAspect="1" noChangeArrowheads="1"/>
          </p:cNvPicPr>
          <p:nvPr/>
        </p:nvPicPr>
        <p:blipFill>
          <a:blip r:embed="rId8"/>
          <a:srcRect/>
          <a:stretch>
            <a:fillRect/>
          </a:stretch>
        </p:blipFill>
        <p:spPr bwMode="auto">
          <a:xfrm>
            <a:off x="5943600" y="5334000"/>
            <a:ext cx="1638300" cy="1524000"/>
          </a:xfrm>
          <a:prstGeom prst="rect">
            <a:avLst/>
          </a:prstGeom>
          <a:noFill/>
          <a:ln w="9525">
            <a:noFill/>
            <a:miter lim="800000"/>
            <a:headEnd/>
            <a:tailEnd/>
          </a:ln>
        </p:spPr>
      </p:pic>
      <p:pic>
        <p:nvPicPr>
          <p:cNvPr id="80909" name="Picture 13" descr="cachua_lbma"/>
          <p:cNvPicPr>
            <a:picLocks noChangeAspect="1" noChangeArrowheads="1"/>
          </p:cNvPicPr>
          <p:nvPr/>
        </p:nvPicPr>
        <p:blipFill>
          <a:blip r:embed="rId9"/>
          <a:srcRect/>
          <a:stretch>
            <a:fillRect/>
          </a:stretch>
        </p:blipFill>
        <p:spPr bwMode="auto">
          <a:xfrm>
            <a:off x="7620000" y="5334000"/>
            <a:ext cx="1524000" cy="1524000"/>
          </a:xfrm>
          <a:prstGeom prst="rect">
            <a:avLst/>
          </a:prstGeom>
          <a:noFill/>
          <a:ln w="9525">
            <a:noFill/>
            <a:miter lim="800000"/>
            <a:headEnd/>
            <a:tailEnd/>
          </a:ln>
        </p:spPr>
      </p:pic>
      <p:pic>
        <p:nvPicPr>
          <p:cNvPr id="63" name="Picture 6" descr="cua"/>
          <p:cNvPicPr>
            <a:picLocks noChangeAspect="1" noChangeArrowheads="1"/>
          </p:cNvPicPr>
          <p:nvPr/>
        </p:nvPicPr>
        <p:blipFill>
          <a:blip r:embed="rId10"/>
          <a:srcRect/>
          <a:stretch>
            <a:fillRect/>
          </a:stretch>
        </p:blipFill>
        <p:spPr bwMode="auto">
          <a:xfrm>
            <a:off x="0" y="5321300"/>
            <a:ext cx="2057400" cy="1536700"/>
          </a:xfrm>
          <a:prstGeom prst="rect">
            <a:avLst/>
          </a:prstGeom>
          <a:noFill/>
          <a:ln w="9525">
            <a:noFill/>
            <a:miter lim="800000"/>
            <a:headEnd/>
            <a:tailEnd/>
          </a:ln>
        </p:spPr>
      </p:pic>
      <p:pic>
        <p:nvPicPr>
          <p:cNvPr id="80911" name="Picture 14" descr="C:\Documents and Settings\ComputerPC\My Documents\My Pictures\thit lon'.jpg"/>
          <p:cNvPicPr>
            <a:picLocks noChangeAspect="1" noChangeArrowheads="1"/>
          </p:cNvPicPr>
          <p:nvPr/>
        </p:nvPicPr>
        <p:blipFill>
          <a:blip r:embed="rId11"/>
          <a:srcRect/>
          <a:stretch>
            <a:fillRect/>
          </a:stretch>
        </p:blipFill>
        <p:spPr bwMode="auto">
          <a:xfrm>
            <a:off x="3962400" y="5397500"/>
            <a:ext cx="1981200" cy="1460500"/>
          </a:xfrm>
          <a:prstGeom prst="rect">
            <a:avLst/>
          </a:prstGeom>
          <a:noFill/>
          <a:ln w="9525">
            <a:noFill/>
            <a:miter lim="800000"/>
            <a:headEnd/>
            <a:tailEnd/>
          </a:ln>
        </p:spPr>
      </p:pic>
      <p:pic>
        <p:nvPicPr>
          <p:cNvPr id="65" name="Picture 6" descr="tl"/>
          <p:cNvPicPr>
            <a:picLocks noChangeAspect="1" noChangeArrowheads="1"/>
          </p:cNvPicPr>
          <p:nvPr/>
        </p:nvPicPr>
        <p:blipFill>
          <a:blip r:embed="rId12"/>
          <a:srcRect/>
          <a:stretch>
            <a:fillRect/>
          </a:stretch>
        </p:blipFill>
        <p:spPr bwMode="auto">
          <a:xfrm>
            <a:off x="0" y="2133600"/>
            <a:ext cx="2057400" cy="1600200"/>
          </a:xfrm>
          <a:prstGeom prst="rect">
            <a:avLst/>
          </a:prstGeom>
          <a:noFill/>
          <a:ln w="9525">
            <a:noFill/>
            <a:miter lim="800000"/>
            <a:headEnd/>
            <a:tailEnd/>
          </a:ln>
        </p:spPr>
      </p:pic>
      <p:pic>
        <p:nvPicPr>
          <p:cNvPr id="80916" name="Picture 26" descr="G:\Hình ảnh0463.jpg"/>
          <p:cNvPicPr>
            <a:picLocks noChangeAspect="1" noChangeArrowheads="1"/>
          </p:cNvPicPr>
          <p:nvPr/>
        </p:nvPicPr>
        <p:blipFill>
          <a:blip r:embed="rId13"/>
          <a:srcRect/>
          <a:stretch>
            <a:fillRect/>
          </a:stretch>
        </p:blipFill>
        <p:spPr bwMode="auto">
          <a:xfrm>
            <a:off x="6705600" y="2133600"/>
            <a:ext cx="2438400" cy="3200400"/>
          </a:xfrm>
          <a:prstGeom prst="rect">
            <a:avLst/>
          </a:prstGeom>
          <a:noFill/>
          <a:ln w="9525">
            <a:noFill/>
            <a:miter lim="800000"/>
            <a:headEnd/>
            <a:tailEnd/>
          </a:ln>
        </p:spPr>
      </p:pic>
      <p:pic>
        <p:nvPicPr>
          <p:cNvPr id="62" name="Picture 7" descr="khe"/>
          <p:cNvPicPr>
            <a:picLocks noChangeAspect="1" noChangeArrowheads="1"/>
          </p:cNvPicPr>
          <p:nvPr/>
        </p:nvPicPr>
        <p:blipFill>
          <a:blip r:embed="rId14"/>
          <a:srcRect/>
          <a:stretch>
            <a:fillRect/>
          </a:stretch>
        </p:blipFill>
        <p:spPr bwMode="auto">
          <a:xfrm>
            <a:off x="3352800" y="3810000"/>
            <a:ext cx="1752600" cy="16002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anim calcmode="lin" valueType="num">
                                      <p:cBhvr additive="base">
                                        <p:cTn id="7" dur="500" fill="hold"/>
                                        <p:tgtEl>
                                          <p:spTgt spid="65"/>
                                        </p:tgtEl>
                                        <p:attrNameLst>
                                          <p:attrName>ppt_x</p:attrName>
                                        </p:attrNameLst>
                                      </p:cBhvr>
                                      <p:tavLst>
                                        <p:tav tm="0">
                                          <p:val>
                                            <p:strVal val="#ppt_x"/>
                                          </p:val>
                                        </p:tav>
                                        <p:tav tm="100000">
                                          <p:val>
                                            <p:strVal val="#ppt_x"/>
                                          </p:val>
                                        </p:tav>
                                      </p:tavLst>
                                    </p:anim>
                                    <p:anim calcmode="lin" valueType="num">
                                      <p:cBhvr additive="base">
                                        <p:cTn id="8"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0902"/>
                                        </p:tgtEl>
                                        <p:attrNameLst>
                                          <p:attrName>style.visibility</p:attrName>
                                        </p:attrNameLst>
                                      </p:cBhvr>
                                      <p:to>
                                        <p:strVal val="visible"/>
                                      </p:to>
                                    </p:set>
                                    <p:anim calcmode="lin" valueType="num">
                                      <p:cBhvr additive="base">
                                        <p:cTn id="13" dur="500" fill="hold"/>
                                        <p:tgtEl>
                                          <p:spTgt spid="80902"/>
                                        </p:tgtEl>
                                        <p:attrNameLst>
                                          <p:attrName>ppt_x</p:attrName>
                                        </p:attrNameLst>
                                      </p:cBhvr>
                                      <p:tavLst>
                                        <p:tav tm="0">
                                          <p:val>
                                            <p:strVal val="#ppt_x"/>
                                          </p:val>
                                        </p:tav>
                                        <p:tav tm="100000">
                                          <p:val>
                                            <p:strVal val="#ppt_x"/>
                                          </p:val>
                                        </p:tav>
                                      </p:tavLst>
                                    </p:anim>
                                    <p:anim calcmode="lin" valueType="num">
                                      <p:cBhvr additive="base">
                                        <p:cTn id="14" dur="500" fill="hold"/>
                                        <p:tgtEl>
                                          <p:spTgt spid="8090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0903"/>
                                        </p:tgtEl>
                                        <p:attrNameLst>
                                          <p:attrName>style.visibility</p:attrName>
                                        </p:attrNameLst>
                                      </p:cBhvr>
                                      <p:to>
                                        <p:strVal val="visible"/>
                                      </p:to>
                                    </p:set>
                                    <p:anim calcmode="lin" valueType="num">
                                      <p:cBhvr additive="base">
                                        <p:cTn id="19" dur="500" fill="hold"/>
                                        <p:tgtEl>
                                          <p:spTgt spid="80903"/>
                                        </p:tgtEl>
                                        <p:attrNameLst>
                                          <p:attrName>ppt_x</p:attrName>
                                        </p:attrNameLst>
                                      </p:cBhvr>
                                      <p:tavLst>
                                        <p:tav tm="0">
                                          <p:val>
                                            <p:strVal val="#ppt_x"/>
                                          </p:val>
                                        </p:tav>
                                        <p:tav tm="100000">
                                          <p:val>
                                            <p:strVal val="#ppt_x"/>
                                          </p:val>
                                        </p:tav>
                                      </p:tavLst>
                                    </p:anim>
                                    <p:anim calcmode="lin" valueType="num">
                                      <p:cBhvr additive="base">
                                        <p:cTn id="20" dur="500" fill="hold"/>
                                        <p:tgtEl>
                                          <p:spTgt spid="8090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0900"/>
                                        </p:tgtEl>
                                        <p:attrNameLst>
                                          <p:attrName>style.visibility</p:attrName>
                                        </p:attrNameLst>
                                      </p:cBhvr>
                                      <p:to>
                                        <p:strVal val="visible"/>
                                      </p:to>
                                    </p:set>
                                    <p:anim calcmode="lin" valueType="num">
                                      <p:cBhvr additive="base">
                                        <p:cTn id="25" dur="500" fill="hold"/>
                                        <p:tgtEl>
                                          <p:spTgt spid="80900"/>
                                        </p:tgtEl>
                                        <p:attrNameLst>
                                          <p:attrName>ppt_x</p:attrName>
                                        </p:attrNameLst>
                                      </p:cBhvr>
                                      <p:tavLst>
                                        <p:tav tm="0">
                                          <p:val>
                                            <p:strVal val="#ppt_x"/>
                                          </p:val>
                                        </p:tav>
                                        <p:tav tm="100000">
                                          <p:val>
                                            <p:strVal val="#ppt_x"/>
                                          </p:val>
                                        </p:tav>
                                      </p:tavLst>
                                    </p:anim>
                                    <p:anim calcmode="lin" valueType="num">
                                      <p:cBhvr additive="base">
                                        <p:cTn id="26" dur="500" fill="hold"/>
                                        <p:tgtEl>
                                          <p:spTgt spid="8090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0901"/>
                                        </p:tgtEl>
                                        <p:attrNameLst>
                                          <p:attrName>style.visibility</p:attrName>
                                        </p:attrNameLst>
                                      </p:cBhvr>
                                      <p:to>
                                        <p:strVal val="visible"/>
                                      </p:to>
                                    </p:set>
                                    <p:anim calcmode="lin" valueType="num">
                                      <p:cBhvr additive="base">
                                        <p:cTn id="31" dur="500" fill="hold"/>
                                        <p:tgtEl>
                                          <p:spTgt spid="80901"/>
                                        </p:tgtEl>
                                        <p:attrNameLst>
                                          <p:attrName>ppt_x</p:attrName>
                                        </p:attrNameLst>
                                      </p:cBhvr>
                                      <p:tavLst>
                                        <p:tav tm="0">
                                          <p:val>
                                            <p:strVal val="#ppt_x"/>
                                          </p:val>
                                        </p:tav>
                                        <p:tav tm="100000">
                                          <p:val>
                                            <p:strVal val="#ppt_x"/>
                                          </p:val>
                                        </p:tav>
                                      </p:tavLst>
                                    </p:anim>
                                    <p:anim calcmode="lin" valueType="num">
                                      <p:cBhvr additive="base">
                                        <p:cTn id="32" dur="500" fill="hold"/>
                                        <p:tgtEl>
                                          <p:spTgt spid="8090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2"/>
                                        </p:tgtEl>
                                        <p:attrNameLst>
                                          <p:attrName>style.visibility</p:attrName>
                                        </p:attrNameLst>
                                      </p:cBhvr>
                                      <p:to>
                                        <p:strVal val="visible"/>
                                      </p:to>
                                    </p:set>
                                    <p:anim calcmode="lin" valueType="num">
                                      <p:cBhvr additive="base">
                                        <p:cTn id="37" dur="500" fill="hold"/>
                                        <p:tgtEl>
                                          <p:spTgt spid="62"/>
                                        </p:tgtEl>
                                        <p:attrNameLst>
                                          <p:attrName>ppt_x</p:attrName>
                                        </p:attrNameLst>
                                      </p:cBhvr>
                                      <p:tavLst>
                                        <p:tav tm="0">
                                          <p:val>
                                            <p:strVal val="#ppt_x"/>
                                          </p:val>
                                        </p:tav>
                                        <p:tav tm="100000">
                                          <p:val>
                                            <p:strVal val="#ppt_x"/>
                                          </p:val>
                                        </p:tav>
                                      </p:tavLst>
                                    </p:anim>
                                    <p:anim calcmode="lin" valueType="num">
                                      <p:cBhvr additive="base">
                                        <p:cTn id="38"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80904"/>
                                        </p:tgtEl>
                                        <p:attrNameLst>
                                          <p:attrName>style.visibility</p:attrName>
                                        </p:attrNameLst>
                                      </p:cBhvr>
                                      <p:to>
                                        <p:strVal val="visible"/>
                                      </p:to>
                                    </p:set>
                                    <p:anim calcmode="lin" valueType="num">
                                      <p:cBhvr additive="base">
                                        <p:cTn id="43" dur="500" fill="hold"/>
                                        <p:tgtEl>
                                          <p:spTgt spid="80904"/>
                                        </p:tgtEl>
                                        <p:attrNameLst>
                                          <p:attrName>ppt_x</p:attrName>
                                        </p:attrNameLst>
                                      </p:cBhvr>
                                      <p:tavLst>
                                        <p:tav tm="0">
                                          <p:val>
                                            <p:strVal val="#ppt_x"/>
                                          </p:val>
                                        </p:tav>
                                        <p:tav tm="100000">
                                          <p:val>
                                            <p:strVal val="#ppt_x"/>
                                          </p:val>
                                        </p:tav>
                                      </p:tavLst>
                                    </p:anim>
                                    <p:anim calcmode="lin" valueType="num">
                                      <p:cBhvr additive="base">
                                        <p:cTn id="44" dur="500" fill="hold"/>
                                        <p:tgtEl>
                                          <p:spTgt spid="8090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80916"/>
                                        </p:tgtEl>
                                        <p:attrNameLst>
                                          <p:attrName>style.visibility</p:attrName>
                                        </p:attrNameLst>
                                      </p:cBhvr>
                                      <p:to>
                                        <p:strVal val="visible"/>
                                      </p:to>
                                    </p:set>
                                    <p:anim calcmode="lin" valueType="num">
                                      <p:cBhvr additive="base">
                                        <p:cTn id="49" dur="500" fill="hold"/>
                                        <p:tgtEl>
                                          <p:spTgt spid="80916"/>
                                        </p:tgtEl>
                                        <p:attrNameLst>
                                          <p:attrName>ppt_x</p:attrName>
                                        </p:attrNameLst>
                                      </p:cBhvr>
                                      <p:tavLst>
                                        <p:tav tm="0">
                                          <p:val>
                                            <p:strVal val="#ppt_x"/>
                                          </p:val>
                                        </p:tav>
                                        <p:tav tm="100000">
                                          <p:val>
                                            <p:strVal val="#ppt_x"/>
                                          </p:val>
                                        </p:tav>
                                      </p:tavLst>
                                    </p:anim>
                                    <p:anim calcmode="lin" valueType="num">
                                      <p:cBhvr additive="base">
                                        <p:cTn id="50" dur="500" fill="hold"/>
                                        <p:tgtEl>
                                          <p:spTgt spid="80916"/>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3"/>
                                        </p:tgtEl>
                                        <p:attrNameLst>
                                          <p:attrName>style.visibility</p:attrName>
                                        </p:attrNameLst>
                                      </p:cBhvr>
                                      <p:to>
                                        <p:strVal val="visible"/>
                                      </p:to>
                                    </p:set>
                                    <p:anim calcmode="lin" valueType="num">
                                      <p:cBhvr additive="base">
                                        <p:cTn id="55" dur="500" fill="hold"/>
                                        <p:tgtEl>
                                          <p:spTgt spid="63"/>
                                        </p:tgtEl>
                                        <p:attrNameLst>
                                          <p:attrName>ppt_x</p:attrName>
                                        </p:attrNameLst>
                                      </p:cBhvr>
                                      <p:tavLst>
                                        <p:tav tm="0">
                                          <p:val>
                                            <p:strVal val="#ppt_x"/>
                                          </p:val>
                                        </p:tav>
                                        <p:tav tm="100000">
                                          <p:val>
                                            <p:strVal val="#ppt_x"/>
                                          </p:val>
                                        </p:tav>
                                      </p:tavLst>
                                    </p:anim>
                                    <p:anim calcmode="lin" valueType="num">
                                      <p:cBhvr additive="base">
                                        <p:cTn id="56"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80906"/>
                                        </p:tgtEl>
                                        <p:attrNameLst>
                                          <p:attrName>style.visibility</p:attrName>
                                        </p:attrNameLst>
                                      </p:cBhvr>
                                      <p:to>
                                        <p:strVal val="visible"/>
                                      </p:to>
                                    </p:set>
                                    <p:anim calcmode="lin" valueType="num">
                                      <p:cBhvr additive="base">
                                        <p:cTn id="61" dur="500" fill="hold"/>
                                        <p:tgtEl>
                                          <p:spTgt spid="80906"/>
                                        </p:tgtEl>
                                        <p:attrNameLst>
                                          <p:attrName>ppt_x</p:attrName>
                                        </p:attrNameLst>
                                      </p:cBhvr>
                                      <p:tavLst>
                                        <p:tav tm="0">
                                          <p:val>
                                            <p:strVal val="#ppt_x"/>
                                          </p:val>
                                        </p:tav>
                                        <p:tav tm="100000">
                                          <p:val>
                                            <p:strVal val="#ppt_x"/>
                                          </p:val>
                                        </p:tav>
                                      </p:tavLst>
                                    </p:anim>
                                    <p:anim calcmode="lin" valueType="num">
                                      <p:cBhvr additive="base">
                                        <p:cTn id="62" dur="500" fill="hold"/>
                                        <p:tgtEl>
                                          <p:spTgt spid="80906"/>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80911"/>
                                        </p:tgtEl>
                                        <p:attrNameLst>
                                          <p:attrName>style.visibility</p:attrName>
                                        </p:attrNameLst>
                                      </p:cBhvr>
                                      <p:to>
                                        <p:strVal val="visible"/>
                                      </p:to>
                                    </p:set>
                                    <p:anim calcmode="lin" valueType="num">
                                      <p:cBhvr additive="base">
                                        <p:cTn id="67" dur="500" fill="hold"/>
                                        <p:tgtEl>
                                          <p:spTgt spid="80911"/>
                                        </p:tgtEl>
                                        <p:attrNameLst>
                                          <p:attrName>ppt_x</p:attrName>
                                        </p:attrNameLst>
                                      </p:cBhvr>
                                      <p:tavLst>
                                        <p:tav tm="0">
                                          <p:val>
                                            <p:strVal val="#ppt_x"/>
                                          </p:val>
                                        </p:tav>
                                        <p:tav tm="100000">
                                          <p:val>
                                            <p:strVal val="#ppt_x"/>
                                          </p:val>
                                        </p:tav>
                                      </p:tavLst>
                                    </p:anim>
                                    <p:anim calcmode="lin" valueType="num">
                                      <p:cBhvr additive="base">
                                        <p:cTn id="68" dur="500" fill="hold"/>
                                        <p:tgtEl>
                                          <p:spTgt spid="80911"/>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80908"/>
                                        </p:tgtEl>
                                        <p:attrNameLst>
                                          <p:attrName>style.visibility</p:attrName>
                                        </p:attrNameLst>
                                      </p:cBhvr>
                                      <p:to>
                                        <p:strVal val="visible"/>
                                      </p:to>
                                    </p:set>
                                    <p:anim calcmode="lin" valueType="num">
                                      <p:cBhvr additive="base">
                                        <p:cTn id="73" dur="500" fill="hold"/>
                                        <p:tgtEl>
                                          <p:spTgt spid="80908"/>
                                        </p:tgtEl>
                                        <p:attrNameLst>
                                          <p:attrName>ppt_x</p:attrName>
                                        </p:attrNameLst>
                                      </p:cBhvr>
                                      <p:tavLst>
                                        <p:tav tm="0">
                                          <p:val>
                                            <p:strVal val="#ppt_x"/>
                                          </p:val>
                                        </p:tav>
                                        <p:tav tm="100000">
                                          <p:val>
                                            <p:strVal val="#ppt_x"/>
                                          </p:val>
                                        </p:tav>
                                      </p:tavLst>
                                    </p:anim>
                                    <p:anim calcmode="lin" valueType="num">
                                      <p:cBhvr additive="base">
                                        <p:cTn id="74" dur="500" fill="hold"/>
                                        <p:tgtEl>
                                          <p:spTgt spid="80908"/>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80909"/>
                                        </p:tgtEl>
                                        <p:attrNameLst>
                                          <p:attrName>style.visibility</p:attrName>
                                        </p:attrNameLst>
                                      </p:cBhvr>
                                      <p:to>
                                        <p:strVal val="visible"/>
                                      </p:to>
                                    </p:set>
                                    <p:anim calcmode="lin" valueType="num">
                                      <p:cBhvr additive="base">
                                        <p:cTn id="79" dur="500" fill="hold"/>
                                        <p:tgtEl>
                                          <p:spTgt spid="80909"/>
                                        </p:tgtEl>
                                        <p:attrNameLst>
                                          <p:attrName>ppt_x</p:attrName>
                                        </p:attrNameLst>
                                      </p:cBhvr>
                                      <p:tavLst>
                                        <p:tav tm="0">
                                          <p:val>
                                            <p:strVal val="#ppt_x"/>
                                          </p:val>
                                        </p:tav>
                                        <p:tav tm="100000">
                                          <p:val>
                                            <p:strVal val="#ppt_x"/>
                                          </p:val>
                                        </p:tav>
                                      </p:tavLst>
                                    </p:anim>
                                    <p:anim calcmode="lin" valueType="num">
                                      <p:cBhvr additive="base">
                                        <p:cTn id="80" dur="500" fill="hold"/>
                                        <p:tgtEl>
                                          <p:spTgt spid="809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defRPr/>
            </a:pPr>
            <a:r>
              <a:rPr lang="en-US" sz="3200" smtClean="0"/>
              <a:t>Các loại thức ăn có chứa nhiều chất xơ</a:t>
            </a:r>
            <a:r>
              <a:rPr lang="en-US" sz="4000" smtClean="0"/>
              <a:t>:</a:t>
            </a:r>
          </a:p>
        </p:txBody>
      </p:sp>
      <p:pic>
        <p:nvPicPr>
          <p:cNvPr id="81950" name="Picture 30" descr="cabbage_bapcai"/>
          <p:cNvPicPr>
            <a:picLocks noChangeAspect="1" noChangeArrowheads="1"/>
          </p:cNvPicPr>
          <p:nvPr/>
        </p:nvPicPr>
        <p:blipFill>
          <a:blip r:embed="rId2"/>
          <a:srcRect/>
          <a:stretch>
            <a:fillRect/>
          </a:stretch>
        </p:blipFill>
        <p:spPr bwMode="auto">
          <a:xfrm>
            <a:off x="1524000" y="1600200"/>
            <a:ext cx="3048000" cy="2209800"/>
          </a:xfrm>
          <a:prstGeom prst="rect">
            <a:avLst/>
          </a:prstGeom>
          <a:noFill/>
          <a:ln w="9525">
            <a:noFill/>
            <a:miter lim="800000"/>
            <a:headEnd/>
            <a:tailEnd/>
          </a:ln>
        </p:spPr>
      </p:pic>
      <p:pic>
        <p:nvPicPr>
          <p:cNvPr id="81951" name="Picture 31" descr="rau%20cai%20ngot"/>
          <p:cNvPicPr>
            <a:picLocks noChangeAspect="1" noChangeArrowheads="1"/>
          </p:cNvPicPr>
          <p:nvPr/>
        </p:nvPicPr>
        <p:blipFill>
          <a:blip r:embed="rId3"/>
          <a:srcRect/>
          <a:stretch>
            <a:fillRect/>
          </a:stretch>
        </p:blipFill>
        <p:spPr bwMode="auto">
          <a:xfrm>
            <a:off x="4648200" y="1600200"/>
            <a:ext cx="3048000" cy="2286000"/>
          </a:xfrm>
          <a:prstGeom prst="rect">
            <a:avLst/>
          </a:prstGeom>
          <a:noFill/>
          <a:ln w="9525">
            <a:noFill/>
            <a:miter lim="800000"/>
            <a:headEnd/>
            <a:tailEnd/>
          </a:ln>
        </p:spPr>
      </p:pic>
      <p:pic>
        <p:nvPicPr>
          <p:cNvPr id="57" name="Picture 56" descr="carot"/>
          <p:cNvPicPr>
            <a:picLocks noChangeAspect="1" noChangeArrowheads="1"/>
          </p:cNvPicPr>
          <p:nvPr/>
        </p:nvPicPr>
        <p:blipFill>
          <a:blip r:embed="rId4"/>
          <a:srcRect/>
          <a:stretch>
            <a:fillRect/>
          </a:stretch>
        </p:blipFill>
        <p:spPr bwMode="auto">
          <a:xfrm>
            <a:off x="4648200" y="3810000"/>
            <a:ext cx="4495800" cy="3048000"/>
          </a:xfrm>
          <a:prstGeom prst="rect">
            <a:avLst/>
          </a:prstGeom>
          <a:noFill/>
          <a:ln w="9525">
            <a:noFill/>
            <a:miter lim="800000"/>
            <a:headEnd/>
            <a:tailEnd/>
          </a:ln>
        </p:spPr>
      </p:pic>
      <p:pic>
        <p:nvPicPr>
          <p:cNvPr id="81961" name="Picture 41" descr="kyukh"/>
          <p:cNvPicPr>
            <a:picLocks noChangeAspect="1" noChangeArrowheads="1"/>
          </p:cNvPicPr>
          <p:nvPr/>
        </p:nvPicPr>
        <p:blipFill>
          <a:blip r:embed="rId5"/>
          <a:srcRect/>
          <a:stretch>
            <a:fillRect/>
          </a:stretch>
        </p:blipFill>
        <p:spPr bwMode="auto">
          <a:xfrm>
            <a:off x="0" y="3810000"/>
            <a:ext cx="4572000" cy="30480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0"/>
                                        </p:tgtEl>
                                        <p:attrNameLst>
                                          <p:attrName>style.visibility</p:attrName>
                                        </p:attrNameLst>
                                      </p:cBhvr>
                                      <p:to>
                                        <p:strVal val="visible"/>
                                      </p:to>
                                    </p:set>
                                    <p:anim calcmode="lin" valueType="num">
                                      <p:cBhvr additive="base">
                                        <p:cTn id="7" dur="500" fill="hold"/>
                                        <p:tgtEl>
                                          <p:spTgt spid="81950"/>
                                        </p:tgtEl>
                                        <p:attrNameLst>
                                          <p:attrName>ppt_x</p:attrName>
                                        </p:attrNameLst>
                                      </p:cBhvr>
                                      <p:tavLst>
                                        <p:tav tm="0">
                                          <p:val>
                                            <p:strVal val="#ppt_x"/>
                                          </p:val>
                                        </p:tav>
                                        <p:tav tm="100000">
                                          <p:val>
                                            <p:strVal val="#ppt_x"/>
                                          </p:val>
                                        </p:tav>
                                      </p:tavLst>
                                    </p:anim>
                                    <p:anim calcmode="lin" valueType="num">
                                      <p:cBhvr additive="base">
                                        <p:cTn id="8" dur="500" fill="hold"/>
                                        <p:tgtEl>
                                          <p:spTgt spid="8195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51"/>
                                        </p:tgtEl>
                                        <p:attrNameLst>
                                          <p:attrName>style.visibility</p:attrName>
                                        </p:attrNameLst>
                                      </p:cBhvr>
                                      <p:to>
                                        <p:strVal val="visible"/>
                                      </p:to>
                                    </p:set>
                                    <p:anim calcmode="lin" valueType="num">
                                      <p:cBhvr additive="base">
                                        <p:cTn id="13" dur="500" fill="hold"/>
                                        <p:tgtEl>
                                          <p:spTgt spid="81951"/>
                                        </p:tgtEl>
                                        <p:attrNameLst>
                                          <p:attrName>ppt_x</p:attrName>
                                        </p:attrNameLst>
                                      </p:cBhvr>
                                      <p:tavLst>
                                        <p:tav tm="0">
                                          <p:val>
                                            <p:strVal val="#ppt_x"/>
                                          </p:val>
                                        </p:tav>
                                        <p:tav tm="100000">
                                          <p:val>
                                            <p:strVal val="#ppt_x"/>
                                          </p:val>
                                        </p:tav>
                                      </p:tavLst>
                                    </p:anim>
                                    <p:anim calcmode="lin" valueType="num">
                                      <p:cBhvr additive="base">
                                        <p:cTn id="14" dur="500" fill="hold"/>
                                        <p:tgtEl>
                                          <p:spTgt spid="8195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1961"/>
                                        </p:tgtEl>
                                        <p:attrNameLst>
                                          <p:attrName>style.visibility</p:attrName>
                                        </p:attrNameLst>
                                      </p:cBhvr>
                                      <p:to>
                                        <p:strVal val="visible"/>
                                      </p:to>
                                    </p:set>
                                    <p:anim calcmode="lin" valueType="num">
                                      <p:cBhvr additive="base">
                                        <p:cTn id="19" dur="500" fill="hold"/>
                                        <p:tgtEl>
                                          <p:spTgt spid="81961"/>
                                        </p:tgtEl>
                                        <p:attrNameLst>
                                          <p:attrName>ppt_x</p:attrName>
                                        </p:attrNameLst>
                                      </p:cBhvr>
                                      <p:tavLst>
                                        <p:tav tm="0">
                                          <p:val>
                                            <p:strVal val="#ppt_x"/>
                                          </p:val>
                                        </p:tav>
                                        <p:tav tm="100000">
                                          <p:val>
                                            <p:strVal val="#ppt_x"/>
                                          </p:val>
                                        </p:tav>
                                      </p:tavLst>
                                    </p:anim>
                                    <p:anim calcmode="lin" valueType="num">
                                      <p:cBhvr additive="base">
                                        <p:cTn id="20" dur="500" fill="hold"/>
                                        <p:tgtEl>
                                          <p:spTgt spid="8196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ppt_x"/>
                                          </p:val>
                                        </p:tav>
                                        <p:tav tm="100000">
                                          <p:val>
                                            <p:strVal val="#ppt_x"/>
                                          </p:val>
                                        </p:tav>
                                      </p:tavLst>
                                    </p:anim>
                                    <p:anim calcmode="lin" valueType="num">
                                      <p:cBhvr additive="base">
                                        <p:cTn id="26"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092" name="Picture 4" descr="tom"/>
          <p:cNvPicPr>
            <a:picLocks noChangeAspect="1" noChangeArrowheads="1"/>
          </p:cNvPicPr>
          <p:nvPr/>
        </p:nvPicPr>
        <p:blipFill>
          <a:blip r:embed="rId2"/>
          <a:srcRect/>
          <a:stretch>
            <a:fillRect/>
          </a:stretch>
        </p:blipFill>
        <p:spPr bwMode="auto">
          <a:xfrm>
            <a:off x="0" y="0"/>
            <a:ext cx="1981200" cy="1668463"/>
          </a:xfrm>
          <a:prstGeom prst="rect">
            <a:avLst/>
          </a:prstGeom>
          <a:noFill/>
          <a:ln w="9525">
            <a:noFill/>
            <a:miter lim="800000"/>
            <a:headEnd/>
            <a:tailEnd/>
          </a:ln>
        </p:spPr>
      </p:pic>
      <p:pic>
        <p:nvPicPr>
          <p:cNvPr id="89093" name="Picture 5" descr="oc8dc"/>
          <p:cNvPicPr>
            <a:picLocks noChangeAspect="1" noChangeArrowheads="1"/>
          </p:cNvPicPr>
          <p:nvPr/>
        </p:nvPicPr>
        <p:blipFill>
          <a:blip r:embed="rId3"/>
          <a:srcRect t="9052" r="45454" b="33061"/>
          <a:stretch>
            <a:fillRect/>
          </a:stretch>
        </p:blipFill>
        <p:spPr bwMode="auto">
          <a:xfrm>
            <a:off x="1981200" y="0"/>
            <a:ext cx="2133600" cy="1676400"/>
          </a:xfrm>
          <a:prstGeom prst="rect">
            <a:avLst/>
          </a:prstGeom>
          <a:noFill/>
          <a:ln w="9525">
            <a:noFill/>
            <a:miter lim="800000"/>
            <a:headEnd/>
            <a:tailEnd/>
          </a:ln>
        </p:spPr>
      </p:pic>
      <p:pic>
        <p:nvPicPr>
          <p:cNvPr id="89097" name="Picture 9" descr="480"/>
          <p:cNvPicPr>
            <a:picLocks noChangeAspect="1" noChangeArrowheads="1"/>
          </p:cNvPicPr>
          <p:nvPr/>
        </p:nvPicPr>
        <p:blipFill>
          <a:blip r:embed="rId4"/>
          <a:srcRect/>
          <a:stretch>
            <a:fillRect/>
          </a:stretch>
        </p:blipFill>
        <p:spPr bwMode="auto">
          <a:xfrm>
            <a:off x="2514600" y="5257800"/>
            <a:ext cx="1905000" cy="1600200"/>
          </a:xfrm>
          <a:prstGeom prst="rect">
            <a:avLst/>
          </a:prstGeom>
          <a:noFill/>
          <a:ln w="9525">
            <a:noFill/>
            <a:miter lim="800000"/>
            <a:headEnd/>
            <a:tailEnd/>
          </a:ln>
        </p:spPr>
      </p:pic>
      <p:pic>
        <p:nvPicPr>
          <p:cNvPr id="89099" name="Picture 11" descr="khoailang"/>
          <p:cNvPicPr>
            <a:picLocks noChangeAspect="1" noChangeArrowheads="1"/>
          </p:cNvPicPr>
          <p:nvPr/>
        </p:nvPicPr>
        <p:blipFill>
          <a:blip r:embed="rId5"/>
          <a:srcRect/>
          <a:stretch>
            <a:fillRect/>
          </a:stretch>
        </p:blipFill>
        <p:spPr bwMode="auto">
          <a:xfrm>
            <a:off x="0" y="5181600"/>
            <a:ext cx="2514600" cy="1676400"/>
          </a:xfrm>
          <a:prstGeom prst="rect">
            <a:avLst/>
          </a:prstGeom>
          <a:noFill/>
          <a:ln w="9525">
            <a:noFill/>
            <a:miter lim="800000"/>
            <a:headEnd/>
            <a:tailEnd/>
          </a:ln>
        </p:spPr>
      </p:pic>
      <p:pic>
        <p:nvPicPr>
          <p:cNvPr id="89101" name="Picture 13" descr="gfdgdf"/>
          <p:cNvPicPr>
            <a:picLocks noChangeAspect="1" noChangeArrowheads="1"/>
          </p:cNvPicPr>
          <p:nvPr/>
        </p:nvPicPr>
        <p:blipFill>
          <a:blip r:embed="rId6"/>
          <a:srcRect/>
          <a:stretch>
            <a:fillRect/>
          </a:stretch>
        </p:blipFill>
        <p:spPr bwMode="auto">
          <a:xfrm>
            <a:off x="6534150" y="0"/>
            <a:ext cx="2609850" cy="1752600"/>
          </a:xfrm>
          <a:prstGeom prst="rect">
            <a:avLst/>
          </a:prstGeom>
          <a:noFill/>
          <a:ln w="9525">
            <a:noFill/>
            <a:miter lim="800000"/>
            <a:headEnd/>
            <a:tailEnd/>
          </a:ln>
        </p:spPr>
      </p:pic>
      <p:pic>
        <p:nvPicPr>
          <p:cNvPr id="89102" name="Picture 14" descr="grgfhgfj"/>
          <p:cNvPicPr>
            <a:picLocks noChangeAspect="1" noChangeArrowheads="1"/>
          </p:cNvPicPr>
          <p:nvPr/>
        </p:nvPicPr>
        <p:blipFill>
          <a:blip r:embed="rId7"/>
          <a:srcRect/>
          <a:stretch>
            <a:fillRect/>
          </a:stretch>
        </p:blipFill>
        <p:spPr bwMode="auto">
          <a:xfrm>
            <a:off x="0" y="1676400"/>
            <a:ext cx="1981200" cy="1800225"/>
          </a:xfrm>
          <a:prstGeom prst="rect">
            <a:avLst/>
          </a:prstGeom>
          <a:noFill/>
          <a:ln w="9525">
            <a:noFill/>
            <a:miter lim="800000"/>
            <a:headEnd/>
            <a:tailEnd/>
          </a:ln>
        </p:spPr>
      </p:pic>
      <p:pic>
        <p:nvPicPr>
          <p:cNvPr id="89103" name="Picture 15" descr="gtdst4"/>
          <p:cNvPicPr>
            <a:picLocks noChangeAspect="1" noChangeArrowheads="1"/>
          </p:cNvPicPr>
          <p:nvPr/>
        </p:nvPicPr>
        <p:blipFill>
          <a:blip r:embed="rId8"/>
          <a:srcRect/>
          <a:stretch>
            <a:fillRect/>
          </a:stretch>
        </p:blipFill>
        <p:spPr bwMode="auto">
          <a:xfrm>
            <a:off x="4724400" y="3505200"/>
            <a:ext cx="2209800" cy="1676400"/>
          </a:xfrm>
          <a:prstGeom prst="rect">
            <a:avLst/>
          </a:prstGeom>
          <a:noFill/>
          <a:ln w="9525">
            <a:noFill/>
            <a:miter lim="800000"/>
            <a:headEnd/>
            <a:tailEnd/>
          </a:ln>
        </p:spPr>
      </p:pic>
      <p:pic>
        <p:nvPicPr>
          <p:cNvPr id="89104" name="Picture 16" descr="iyukigh"/>
          <p:cNvPicPr>
            <a:picLocks noChangeAspect="1" noChangeArrowheads="1"/>
          </p:cNvPicPr>
          <p:nvPr/>
        </p:nvPicPr>
        <p:blipFill>
          <a:blip r:embed="rId9"/>
          <a:srcRect/>
          <a:stretch>
            <a:fillRect/>
          </a:stretch>
        </p:blipFill>
        <p:spPr bwMode="auto">
          <a:xfrm>
            <a:off x="4114800" y="1676400"/>
            <a:ext cx="2390775" cy="1847850"/>
          </a:xfrm>
          <a:prstGeom prst="rect">
            <a:avLst/>
          </a:prstGeom>
          <a:noFill/>
          <a:ln w="9525">
            <a:noFill/>
            <a:miter lim="800000"/>
            <a:headEnd/>
            <a:tailEnd/>
          </a:ln>
        </p:spPr>
      </p:pic>
      <p:pic>
        <p:nvPicPr>
          <p:cNvPr id="89105" name="Picture 17" descr="jdjd"/>
          <p:cNvPicPr>
            <a:picLocks noChangeAspect="1" noChangeArrowheads="1"/>
          </p:cNvPicPr>
          <p:nvPr/>
        </p:nvPicPr>
        <p:blipFill>
          <a:blip r:embed="rId10"/>
          <a:srcRect/>
          <a:stretch>
            <a:fillRect/>
          </a:stretch>
        </p:blipFill>
        <p:spPr bwMode="auto">
          <a:xfrm>
            <a:off x="2286000" y="3429000"/>
            <a:ext cx="2438400" cy="1809750"/>
          </a:xfrm>
          <a:prstGeom prst="rect">
            <a:avLst/>
          </a:prstGeom>
          <a:noFill/>
          <a:ln w="9525">
            <a:noFill/>
            <a:miter lim="800000"/>
            <a:headEnd/>
            <a:tailEnd/>
          </a:ln>
        </p:spPr>
      </p:pic>
      <p:pic>
        <p:nvPicPr>
          <p:cNvPr id="89106" name="Picture 18" descr="kfgkit"/>
          <p:cNvPicPr>
            <a:picLocks noChangeAspect="1" noChangeArrowheads="1"/>
          </p:cNvPicPr>
          <p:nvPr/>
        </p:nvPicPr>
        <p:blipFill>
          <a:blip r:embed="rId11"/>
          <a:srcRect/>
          <a:stretch>
            <a:fillRect/>
          </a:stretch>
        </p:blipFill>
        <p:spPr bwMode="auto">
          <a:xfrm>
            <a:off x="0" y="3429000"/>
            <a:ext cx="2286000" cy="1847850"/>
          </a:xfrm>
          <a:prstGeom prst="rect">
            <a:avLst/>
          </a:prstGeom>
          <a:noFill/>
          <a:ln w="9525">
            <a:noFill/>
            <a:miter lim="800000"/>
            <a:headEnd/>
            <a:tailEnd/>
          </a:ln>
        </p:spPr>
      </p:pic>
      <p:pic>
        <p:nvPicPr>
          <p:cNvPr id="89107" name="Picture 19" descr="kgjg"/>
          <p:cNvPicPr>
            <a:picLocks noChangeAspect="1" noChangeArrowheads="1"/>
          </p:cNvPicPr>
          <p:nvPr/>
        </p:nvPicPr>
        <p:blipFill>
          <a:blip r:embed="rId12"/>
          <a:srcRect/>
          <a:stretch>
            <a:fillRect/>
          </a:stretch>
        </p:blipFill>
        <p:spPr bwMode="auto">
          <a:xfrm>
            <a:off x="4114800" y="0"/>
            <a:ext cx="2400300" cy="1676400"/>
          </a:xfrm>
          <a:prstGeom prst="rect">
            <a:avLst/>
          </a:prstGeom>
          <a:noFill/>
          <a:ln w="9525">
            <a:noFill/>
            <a:miter lim="800000"/>
            <a:headEnd/>
            <a:tailEnd/>
          </a:ln>
        </p:spPr>
      </p:pic>
      <p:pic>
        <p:nvPicPr>
          <p:cNvPr id="89108" name="Picture 20" descr="terw"/>
          <p:cNvPicPr>
            <a:picLocks noChangeAspect="1" noChangeArrowheads="1"/>
          </p:cNvPicPr>
          <p:nvPr/>
        </p:nvPicPr>
        <p:blipFill>
          <a:blip r:embed="rId13"/>
          <a:srcRect/>
          <a:stretch>
            <a:fillRect/>
          </a:stretch>
        </p:blipFill>
        <p:spPr bwMode="auto">
          <a:xfrm>
            <a:off x="4419600" y="5181600"/>
            <a:ext cx="2419350" cy="1676400"/>
          </a:xfrm>
          <a:prstGeom prst="rect">
            <a:avLst/>
          </a:prstGeom>
          <a:noFill/>
          <a:ln w="9525">
            <a:noFill/>
            <a:miter lim="800000"/>
            <a:headEnd/>
            <a:tailEnd/>
          </a:ln>
        </p:spPr>
      </p:pic>
      <p:pic>
        <p:nvPicPr>
          <p:cNvPr id="89109" name="Picture 21" descr="djt58756"/>
          <p:cNvPicPr>
            <a:picLocks noChangeAspect="1" noChangeArrowheads="1"/>
          </p:cNvPicPr>
          <p:nvPr/>
        </p:nvPicPr>
        <p:blipFill>
          <a:blip r:embed="rId14"/>
          <a:srcRect/>
          <a:stretch>
            <a:fillRect/>
          </a:stretch>
        </p:blipFill>
        <p:spPr bwMode="auto">
          <a:xfrm>
            <a:off x="1981200" y="1676400"/>
            <a:ext cx="2133600" cy="1762125"/>
          </a:xfrm>
          <a:prstGeom prst="rect">
            <a:avLst/>
          </a:prstGeom>
          <a:noFill/>
          <a:ln w="9525">
            <a:noFill/>
            <a:miter lim="800000"/>
            <a:headEnd/>
            <a:tailEnd/>
          </a:ln>
        </p:spPr>
      </p:pic>
      <p:pic>
        <p:nvPicPr>
          <p:cNvPr id="89110" name="Picture 22" descr="dsagdfhf"/>
          <p:cNvPicPr>
            <a:picLocks noChangeAspect="1" noChangeArrowheads="1"/>
          </p:cNvPicPr>
          <p:nvPr/>
        </p:nvPicPr>
        <p:blipFill>
          <a:blip r:embed="rId15"/>
          <a:srcRect/>
          <a:stretch>
            <a:fillRect/>
          </a:stretch>
        </p:blipFill>
        <p:spPr bwMode="auto">
          <a:xfrm>
            <a:off x="6524625" y="1676400"/>
            <a:ext cx="2619375" cy="1819275"/>
          </a:xfrm>
          <a:prstGeom prst="rect">
            <a:avLst/>
          </a:prstGeom>
          <a:noFill/>
          <a:ln w="9525">
            <a:noFill/>
            <a:miter lim="800000"/>
            <a:headEnd/>
            <a:tailEnd/>
          </a:ln>
        </p:spPr>
      </p:pic>
      <p:pic>
        <p:nvPicPr>
          <p:cNvPr id="89111" name="Picture 23" descr="gdjudj"/>
          <p:cNvPicPr>
            <a:picLocks noChangeAspect="1" noChangeArrowheads="1"/>
          </p:cNvPicPr>
          <p:nvPr/>
        </p:nvPicPr>
        <p:blipFill>
          <a:blip r:embed="rId16"/>
          <a:srcRect/>
          <a:stretch>
            <a:fillRect/>
          </a:stretch>
        </p:blipFill>
        <p:spPr bwMode="auto">
          <a:xfrm>
            <a:off x="6934200" y="3505200"/>
            <a:ext cx="2209800" cy="1743075"/>
          </a:xfrm>
          <a:prstGeom prst="rect">
            <a:avLst/>
          </a:prstGeom>
          <a:noFill/>
          <a:ln w="9525">
            <a:noFill/>
            <a:miter lim="800000"/>
            <a:headEnd/>
            <a:tailEnd/>
          </a:ln>
        </p:spPr>
      </p:pic>
      <p:pic>
        <p:nvPicPr>
          <p:cNvPr id="89112" name="Picture 24" descr="gdsfgsd"/>
          <p:cNvPicPr>
            <a:picLocks noChangeAspect="1" noChangeArrowheads="1"/>
          </p:cNvPicPr>
          <p:nvPr/>
        </p:nvPicPr>
        <p:blipFill>
          <a:blip r:embed="rId17"/>
          <a:srcRect/>
          <a:stretch>
            <a:fillRect/>
          </a:stretch>
        </p:blipFill>
        <p:spPr bwMode="auto">
          <a:xfrm>
            <a:off x="6858000" y="5181600"/>
            <a:ext cx="2286000" cy="16764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9092"/>
                                        </p:tgtEl>
                                        <p:attrNameLst>
                                          <p:attrName>style.visibility</p:attrName>
                                        </p:attrNameLst>
                                      </p:cBhvr>
                                      <p:to>
                                        <p:strVal val="visible"/>
                                      </p:to>
                                    </p:set>
                                    <p:anim calcmode="lin" valueType="num">
                                      <p:cBhvr additive="base">
                                        <p:cTn id="7" dur="500" fill="hold"/>
                                        <p:tgtEl>
                                          <p:spTgt spid="89092"/>
                                        </p:tgtEl>
                                        <p:attrNameLst>
                                          <p:attrName>ppt_x</p:attrName>
                                        </p:attrNameLst>
                                      </p:cBhvr>
                                      <p:tavLst>
                                        <p:tav tm="0">
                                          <p:val>
                                            <p:strVal val="#ppt_x"/>
                                          </p:val>
                                        </p:tav>
                                        <p:tav tm="100000">
                                          <p:val>
                                            <p:strVal val="#ppt_x"/>
                                          </p:val>
                                        </p:tav>
                                      </p:tavLst>
                                    </p:anim>
                                    <p:anim calcmode="lin" valueType="num">
                                      <p:cBhvr additive="base">
                                        <p:cTn id="8" dur="500" fill="hold"/>
                                        <p:tgtEl>
                                          <p:spTgt spid="8909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9093"/>
                                        </p:tgtEl>
                                        <p:attrNameLst>
                                          <p:attrName>style.visibility</p:attrName>
                                        </p:attrNameLst>
                                      </p:cBhvr>
                                      <p:to>
                                        <p:strVal val="visible"/>
                                      </p:to>
                                    </p:set>
                                    <p:anim calcmode="lin" valueType="num">
                                      <p:cBhvr additive="base">
                                        <p:cTn id="13" dur="500" fill="hold"/>
                                        <p:tgtEl>
                                          <p:spTgt spid="89093"/>
                                        </p:tgtEl>
                                        <p:attrNameLst>
                                          <p:attrName>ppt_x</p:attrName>
                                        </p:attrNameLst>
                                      </p:cBhvr>
                                      <p:tavLst>
                                        <p:tav tm="0">
                                          <p:val>
                                            <p:strVal val="#ppt_x"/>
                                          </p:val>
                                        </p:tav>
                                        <p:tav tm="100000">
                                          <p:val>
                                            <p:strVal val="#ppt_x"/>
                                          </p:val>
                                        </p:tav>
                                      </p:tavLst>
                                    </p:anim>
                                    <p:anim calcmode="lin" valueType="num">
                                      <p:cBhvr additive="base">
                                        <p:cTn id="14" dur="500" fill="hold"/>
                                        <p:tgtEl>
                                          <p:spTgt spid="8909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9107"/>
                                        </p:tgtEl>
                                        <p:attrNameLst>
                                          <p:attrName>style.visibility</p:attrName>
                                        </p:attrNameLst>
                                      </p:cBhvr>
                                      <p:to>
                                        <p:strVal val="visible"/>
                                      </p:to>
                                    </p:set>
                                    <p:anim calcmode="lin" valueType="num">
                                      <p:cBhvr additive="base">
                                        <p:cTn id="19" dur="500" fill="hold"/>
                                        <p:tgtEl>
                                          <p:spTgt spid="89107"/>
                                        </p:tgtEl>
                                        <p:attrNameLst>
                                          <p:attrName>ppt_x</p:attrName>
                                        </p:attrNameLst>
                                      </p:cBhvr>
                                      <p:tavLst>
                                        <p:tav tm="0">
                                          <p:val>
                                            <p:strVal val="#ppt_x"/>
                                          </p:val>
                                        </p:tav>
                                        <p:tav tm="100000">
                                          <p:val>
                                            <p:strVal val="#ppt_x"/>
                                          </p:val>
                                        </p:tav>
                                      </p:tavLst>
                                    </p:anim>
                                    <p:anim calcmode="lin" valueType="num">
                                      <p:cBhvr additive="base">
                                        <p:cTn id="20" dur="500" fill="hold"/>
                                        <p:tgtEl>
                                          <p:spTgt spid="8910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9101"/>
                                        </p:tgtEl>
                                        <p:attrNameLst>
                                          <p:attrName>style.visibility</p:attrName>
                                        </p:attrNameLst>
                                      </p:cBhvr>
                                      <p:to>
                                        <p:strVal val="visible"/>
                                      </p:to>
                                    </p:set>
                                    <p:anim calcmode="lin" valueType="num">
                                      <p:cBhvr additive="base">
                                        <p:cTn id="25" dur="500" fill="hold"/>
                                        <p:tgtEl>
                                          <p:spTgt spid="89101"/>
                                        </p:tgtEl>
                                        <p:attrNameLst>
                                          <p:attrName>ppt_x</p:attrName>
                                        </p:attrNameLst>
                                      </p:cBhvr>
                                      <p:tavLst>
                                        <p:tav tm="0">
                                          <p:val>
                                            <p:strVal val="#ppt_x"/>
                                          </p:val>
                                        </p:tav>
                                        <p:tav tm="100000">
                                          <p:val>
                                            <p:strVal val="#ppt_x"/>
                                          </p:val>
                                        </p:tav>
                                      </p:tavLst>
                                    </p:anim>
                                    <p:anim calcmode="lin" valueType="num">
                                      <p:cBhvr additive="base">
                                        <p:cTn id="26" dur="500" fill="hold"/>
                                        <p:tgtEl>
                                          <p:spTgt spid="8910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9102"/>
                                        </p:tgtEl>
                                        <p:attrNameLst>
                                          <p:attrName>style.visibility</p:attrName>
                                        </p:attrNameLst>
                                      </p:cBhvr>
                                      <p:to>
                                        <p:strVal val="visible"/>
                                      </p:to>
                                    </p:set>
                                    <p:anim calcmode="lin" valueType="num">
                                      <p:cBhvr additive="base">
                                        <p:cTn id="31" dur="500" fill="hold"/>
                                        <p:tgtEl>
                                          <p:spTgt spid="89102"/>
                                        </p:tgtEl>
                                        <p:attrNameLst>
                                          <p:attrName>ppt_x</p:attrName>
                                        </p:attrNameLst>
                                      </p:cBhvr>
                                      <p:tavLst>
                                        <p:tav tm="0">
                                          <p:val>
                                            <p:strVal val="#ppt_x"/>
                                          </p:val>
                                        </p:tav>
                                        <p:tav tm="100000">
                                          <p:val>
                                            <p:strVal val="#ppt_x"/>
                                          </p:val>
                                        </p:tav>
                                      </p:tavLst>
                                    </p:anim>
                                    <p:anim calcmode="lin" valueType="num">
                                      <p:cBhvr additive="base">
                                        <p:cTn id="32" dur="500" fill="hold"/>
                                        <p:tgtEl>
                                          <p:spTgt spid="89102"/>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9109"/>
                                        </p:tgtEl>
                                        <p:attrNameLst>
                                          <p:attrName>style.visibility</p:attrName>
                                        </p:attrNameLst>
                                      </p:cBhvr>
                                      <p:to>
                                        <p:strVal val="visible"/>
                                      </p:to>
                                    </p:set>
                                    <p:anim calcmode="lin" valueType="num">
                                      <p:cBhvr additive="base">
                                        <p:cTn id="37" dur="500" fill="hold"/>
                                        <p:tgtEl>
                                          <p:spTgt spid="89109"/>
                                        </p:tgtEl>
                                        <p:attrNameLst>
                                          <p:attrName>ppt_x</p:attrName>
                                        </p:attrNameLst>
                                      </p:cBhvr>
                                      <p:tavLst>
                                        <p:tav tm="0">
                                          <p:val>
                                            <p:strVal val="#ppt_x"/>
                                          </p:val>
                                        </p:tav>
                                        <p:tav tm="100000">
                                          <p:val>
                                            <p:strVal val="#ppt_x"/>
                                          </p:val>
                                        </p:tav>
                                      </p:tavLst>
                                    </p:anim>
                                    <p:anim calcmode="lin" valueType="num">
                                      <p:cBhvr additive="base">
                                        <p:cTn id="38" dur="500" fill="hold"/>
                                        <p:tgtEl>
                                          <p:spTgt spid="89109"/>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89104"/>
                                        </p:tgtEl>
                                        <p:attrNameLst>
                                          <p:attrName>style.visibility</p:attrName>
                                        </p:attrNameLst>
                                      </p:cBhvr>
                                      <p:to>
                                        <p:strVal val="visible"/>
                                      </p:to>
                                    </p:set>
                                    <p:anim calcmode="lin" valueType="num">
                                      <p:cBhvr additive="base">
                                        <p:cTn id="43" dur="500" fill="hold"/>
                                        <p:tgtEl>
                                          <p:spTgt spid="89104"/>
                                        </p:tgtEl>
                                        <p:attrNameLst>
                                          <p:attrName>ppt_x</p:attrName>
                                        </p:attrNameLst>
                                      </p:cBhvr>
                                      <p:tavLst>
                                        <p:tav tm="0">
                                          <p:val>
                                            <p:strVal val="#ppt_x"/>
                                          </p:val>
                                        </p:tav>
                                        <p:tav tm="100000">
                                          <p:val>
                                            <p:strVal val="#ppt_x"/>
                                          </p:val>
                                        </p:tav>
                                      </p:tavLst>
                                    </p:anim>
                                    <p:anim calcmode="lin" valueType="num">
                                      <p:cBhvr additive="base">
                                        <p:cTn id="44" dur="500" fill="hold"/>
                                        <p:tgtEl>
                                          <p:spTgt spid="8910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89110"/>
                                        </p:tgtEl>
                                        <p:attrNameLst>
                                          <p:attrName>style.visibility</p:attrName>
                                        </p:attrNameLst>
                                      </p:cBhvr>
                                      <p:to>
                                        <p:strVal val="visible"/>
                                      </p:to>
                                    </p:set>
                                    <p:anim calcmode="lin" valueType="num">
                                      <p:cBhvr additive="base">
                                        <p:cTn id="49" dur="500" fill="hold"/>
                                        <p:tgtEl>
                                          <p:spTgt spid="89110"/>
                                        </p:tgtEl>
                                        <p:attrNameLst>
                                          <p:attrName>ppt_x</p:attrName>
                                        </p:attrNameLst>
                                      </p:cBhvr>
                                      <p:tavLst>
                                        <p:tav tm="0">
                                          <p:val>
                                            <p:strVal val="#ppt_x"/>
                                          </p:val>
                                        </p:tav>
                                        <p:tav tm="100000">
                                          <p:val>
                                            <p:strVal val="#ppt_x"/>
                                          </p:val>
                                        </p:tav>
                                      </p:tavLst>
                                    </p:anim>
                                    <p:anim calcmode="lin" valueType="num">
                                      <p:cBhvr additive="base">
                                        <p:cTn id="50" dur="500" fill="hold"/>
                                        <p:tgtEl>
                                          <p:spTgt spid="89110"/>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89106"/>
                                        </p:tgtEl>
                                        <p:attrNameLst>
                                          <p:attrName>style.visibility</p:attrName>
                                        </p:attrNameLst>
                                      </p:cBhvr>
                                      <p:to>
                                        <p:strVal val="visible"/>
                                      </p:to>
                                    </p:set>
                                    <p:anim calcmode="lin" valueType="num">
                                      <p:cBhvr additive="base">
                                        <p:cTn id="55" dur="500" fill="hold"/>
                                        <p:tgtEl>
                                          <p:spTgt spid="89106"/>
                                        </p:tgtEl>
                                        <p:attrNameLst>
                                          <p:attrName>ppt_x</p:attrName>
                                        </p:attrNameLst>
                                      </p:cBhvr>
                                      <p:tavLst>
                                        <p:tav tm="0">
                                          <p:val>
                                            <p:strVal val="#ppt_x"/>
                                          </p:val>
                                        </p:tav>
                                        <p:tav tm="100000">
                                          <p:val>
                                            <p:strVal val="#ppt_x"/>
                                          </p:val>
                                        </p:tav>
                                      </p:tavLst>
                                    </p:anim>
                                    <p:anim calcmode="lin" valueType="num">
                                      <p:cBhvr additive="base">
                                        <p:cTn id="56" dur="500" fill="hold"/>
                                        <p:tgtEl>
                                          <p:spTgt spid="89106"/>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89105"/>
                                        </p:tgtEl>
                                        <p:attrNameLst>
                                          <p:attrName>style.visibility</p:attrName>
                                        </p:attrNameLst>
                                      </p:cBhvr>
                                      <p:to>
                                        <p:strVal val="visible"/>
                                      </p:to>
                                    </p:set>
                                    <p:anim calcmode="lin" valueType="num">
                                      <p:cBhvr additive="base">
                                        <p:cTn id="61" dur="500" fill="hold"/>
                                        <p:tgtEl>
                                          <p:spTgt spid="89105"/>
                                        </p:tgtEl>
                                        <p:attrNameLst>
                                          <p:attrName>ppt_x</p:attrName>
                                        </p:attrNameLst>
                                      </p:cBhvr>
                                      <p:tavLst>
                                        <p:tav tm="0">
                                          <p:val>
                                            <p:strVal val="#ppt_x"/>
                                          </p:val>
                                        </p:tav>
                                        <p:tav tm="100000">
                                          <p:val>
                                            <p:strVal val="#ppt_x"/>
                                          </p:val>
                                        </p:tav>
                                      </p:tavLst>
                                    </p:anim>
                                    <p:anim calcmode="lin" valueType="num">
                                      <p:cBhvr additive="base">
                                        <p:cTn id="62" dur="500" fill="hold"/>
                                        <p:tgtEl>
                                          <p:spTgt spid="89105"/>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89103"/>
                                        </p:tgtEl>
                                        <p:attrNameLst>
                                          <p:attrName>style.visibility</p:attrName>
                                        </p:attrNameLst>
                                      </p:cBhvr>
                                      <p:to>
                                        <p:strVal val="visible"/>
                                      </p:to>
                                    </p:set>
                                    <p:anim calcmode="lin" valueType="num">
                                      <p:cBhvr additive="base">
                                        <p:cTn id="67" dur="500" fill="hold"/>
                                        <p:tgtEl>
                                          <p:spTgt spid="89103"/>
                                        </p:tgtEl>
                                        <p:attrNameLst>
                                          <p:attrName>ppt_x</p:attrName>
                                        </p:attrNameLst>
                                      </p:cBhvr>
                                      <p:tavLst>
                                        <p:tav tm="0">
                                          <p:val>
                                            <p:strVal val="#ppt_x"/>
                                          </p:val>
                                        </p:tav>
                                        <p:tav tm="100000">
                                          <p:val>
                                            <p:strVal val="#ppt_x"/>
                                          </p:val>
                                        </p:tav>
                                      </p:tavLst>
                                    </p:anim>
                                    <p:anim calcmode="lin" valueType="num">
                                      <p:cBhvr additive="base">
                                        <p:cTn id="68" dur="500" fill="hold"/>
                                        <p:tgtEl>
                                          <p:spTgt spid="89103"/>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89111"/>
                                        </p:tgtEl>
                                        <p:attrNameLst>
                                          <p:attrName>style.visibility</p:attrName>
                                        </p:attrNameLst>
                                      </p:cBhvr>
                                      <p:to>
                                        <p:strVal val="visible"/>
                                      </p:to>
                                    </p:set>
                                    <p:anim calcmode="lin" valueType="num">
                                      <p:cBhvr additive="base">
                                        <p:cTn id="73" dur="500" fill="hold"/>
                                        <p:tgtEl>
                                          <p:spTgt spid="89111"/>
                                        </p:tgtEl>
                                        <p:attrNameLst>
                                          <p:attrName>ppt_x</p:attrName>
                                        </p:attrNameLst>
                                      </p:cBhvr>
                                      <p:tavLst>
                                        <p:tav tm="0">
                                          <p:val>
                                            <p:strVal val="#ppt_x"/>
                                          </p:val>
                                        </p:tav>
                                        <p:tav tm="100000">
                                          <p:val>
                                            <p:strVal val="#ppt_x"/>
                                          </p:val>
                                        </p:tav>
                                      </p:tavLst>
                                    </p:anim>
                                    <p:anim calcmode="lin" valueType="num">
                                      <p:cBhvr additive="base">
                                        <p:cTn id="74" dur="500" fill="hold"/>
                                        <p:tgtEl>
                                          <p:spTgt spid="89111"/>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89099"/>
                                        </p:tgtEl>
                                        <p:attrNameLst>
                                          <p:attrName>style.visibility</p:attrName>
                                        </p:attrNameLst>
                                      </p:cBhvr>
                                      <p:to>
                                        <p:strVal val="visible"/>
                                      </p:to>
                                    </p:set>
                                    <p:anim calcmode="lin" valueType="num">
                                      <p:cBhvr additive="base">
                                        <p:cTn id="79" dur="500" fill="hold"/>
                                        <p:tgtEl>
                                          <p:spTgt spid="89099"/>
                                        </p:tgtEl>
                                        <p:attrNameLst>
                                          <p:attrName>ppt_x</p:attrName>
                                        </p:attrNameLst>
                                      </p:cBhvr>
                                      <p:tavLst>
                                        <p:tav tm="0">
                                          <p:val>
                                            <p:strVal val="#ppt_x"/>
                                          </p:val>
                                        </p:tav>
                                        <p:tav tm="100000">
                                          <p:val>
                                            <p:strVal val="#ppt_x"/>
                                          </p:val>
                                        </p:tav>
                                      </p:tavLst>
                                    </p:anim>
                                    <p:anim calcmode="lin" valueType="num">
                                      <p:cBhvr additive="base">
                                        <p:cTn id="80" dur="500" fill="hold"/>
                                        <p:tgtEl>
                                          <p:spTgt spid="89099"/>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89097"/>
                                        </p:tgtEl>
                                        <p:attrNameLst>
                                          <p:attrName>style.visibility</p:attrName>
                                        </p:attrNameLst>
                                      </p:cBhvr>
                                      <p:to>
                                        <p:strVal val="visible"/>
                                      </p:to>
                                    </p:set>
                                    <p:anim calcmode="lin" valueType="num">
                                      <p:cBhvr additive="base">
                                        <p:cTn id="85" dur="500" fill="hold"/>
                                        <p:tgtEl>
                                          <p:spTgt spid="89097"/>
                                        </p:tgtEl>
                                        <p:attrNameLst>
                                          <p:attrName>ppt_x</p:attrName>
                                        </p:attrNameLst>
                                      </p:cBhvr>
                                      <p:tavLst>
                                        <p:tav tm="0">
                                          <p:val>
                                            <p:strVal val="#ppt_x"/>
                                          </p:val>
                                        </p:tav>
                                        <p:tav tm="100000">
                                          <p:val>
                                            <p:strVal val="#ppt_x"/>
                                          </p:val>
                                        </p:tav>
                                      </p:tavLst>
                                    </p:anim>
                                    <p:anim calcmode="lin" valueType="num">
                                      <p:cBhvr additive="base">
                                        <p:cTn id="86" dur="500" fill="hold"/>
                                        <p:tgtEl>
                                          <p:spTgt spid="89097"/>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89108"/>
                                        </p:tgtEl>
                                        <p:attrNameLst>
                                          <p:attrName>style.visibility</p:attrName>
                                        </p:attrNameLst>
                                      </p:cBhvr>
                                      <p:to>
                                        <p:strVal val="visible"/>
                                      </p:to>
                                    </p:set>
                                    <p:anim calcmode="lin" valueType="num">
                                      <p:cBhvr additive="base">
                                        <p:cTn id="91" dur="500" fill="hold"/>
                                        <p:tgtEl>
                                          <p:spTgt spid="89108"/>
                                        </p:tgtEl>
                                        <p:attrNameLst>
                                          <p:attrName>ppt_x</p:attrName>
                                        </p:attrNameLst>
                                      </p:cBhvr>
                                      <p:tavLst>
                                        <p:tav tm="0">
                                          <p:val>
                                            <p:strVal val="#ppt_x"/>
                                          </p:val>
                                        </p:tav>
                                        <p:tav tm="100000">
                                          <p:val>
                                            <p:strVal val="#ppt_x"/>
                                          </p:val>
                                        </p:tav>
                                      </p:tavLst>
                                    </p:anim>
                                    <p:anim calcmode="lin" valueType="num">
                                      <p:cBhvr additive="base">
                                        <p:cTn id="92" dur="500" fill="hold"/>
                                        <p:tgtEl>
                                          <p:spTgt spid="89108"/>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89112"/>
                                        </p:tgtEl>
                                        <p:attrNameLst>
                                          <p:attrName>style.visibility</p:attrName>
                                        </p:attrNameLst>
                                      </p:cBhvr>
                                      <p:to>
                                        <p:strVal val="visible"/>
                                      </p:to>
                                    </p:set>
                                    <p:anim calcmode="lin" valueType="num">
                                      <p:cBhvr additive="base">
                                        <p:cTn id="97" dur="500" fill="hold"/>
                                        <p:tgtEl>
                                          <p:spTgt spid="89112"/>
                                        </p:tgtEl>
                                        <p:attrNameLst>
                                          <p:attrName>ppt_x</p:attrName>
                                        </p:attrNameLst>
                                      </p:cBhvr>
                                      <p:tavLst>
                                        <p:tav tm="0">
                                          <p:val>
                                            <p:strVal val="#ppt_x"/>
                                          </p:val>
                                        </p:tav>
                                        <p:tav tm="100000">
                                          <p:val>
                                            <p:strVal val="#ppt_x"/>
                                          </p:val>
                                        </p:tav>
                                      </p:tavLst>
                                    </p:anim>
                                    <p:anim calcmode="lin" valueType="num">
                                      <p:cBhvr additive="base">
                                        <p:cTn id="98" dur="500" fill="hold"/>
                                        <p:tgtEl>
                                          <p:spTgt spid="891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0"/>
            <a:ext cx="8229600" cy="1066800"/>
          </a:xfrm>
        </p:spPr>
        <p:txBody>
          <a:bodyPr/>
          <a:lstStyle/>
          <a:p>
            <a:pPr eaLnBrk="1" hangingPunct="1">
              <a:defRPr/>
            </a:pPr>
            <a:r>
              <a:rPr lang="en-US" sz="1800" smtClean="0">
                <a:solidFill>
                  <a:srgbClr val="003300"/>
                </a:solidFill>
              </a:rPr>
              <a:t>HOẠT ĐỘNG 2</a:t>
            </a:r>
            <a:r>
              <a:rPr lang="en-US" sz="3600" u="sng" smtClean="0">
                <a:solidFill>
                  <a:srgbClr val="003300"/>
                </a:solidFill>
                <a:effectLst/>
              </a:rPr>
              <a:t/>
            </a:r>
            <a:br>
              <a:rPr lang="en-US" sz="3600" u="sng" smtClean="0">
                <a:solidFill>
                  <a:srgbClr val="003300"/>
                </a:solidFill>
                <a:effectLst/>
              </a:rPr>
            </a:br>
            <a:r>
              <a:rPr lang="en-US" sz="2800" smtClean="0">
                <a:solidFill>
                  <a:srgbClr val="003300"/>
                </a:solidFill>
                <a:effectLst/>
              </a:rPr>
              <a:t>Vai trò của vi-ta-min, chất khoáng và chất xơ.</a:t>
            </a:r>
          </a:p>
        </p:txBody>
      </p:sp>
      <p:sp>
        <p:nvSpPr>
          <p:cNvPr id="82948" name="AutoShape 4"/>
          <p:cNvSpPr>
            <a:spLocks noChangeArrowheads="1"/>
          </p:cNvSpPr>
          <p:nvPr/>
        </p:nvSpPr>
        <p:spPr bwMode="auto">
          <a:xfrm>
            <a:off x="304800" y="1219200"/>
            <a:ext cx="3048000" cy="1295400"/>
          </a:xfrm>
          <a:prstGeom prst="star32">
            <a:avLst>
              <a:gd name="adj" fmla="val 37500"/>
            </a:avLst>
          </a:prstGeom>
          <a:noFill/>
          <a:ln w="9525">
            <a:solidFill>
              <a:srgbClr val="00FFFF"/>
            </a:solidFill>
            <a:miter lim="800000"/>
            <a:headEnd/>
            <a:tailEnd/>
          </a:ln>
        </p:spPr>
        <p:txBody>
          <a:bodyPr wrap="none" anchor="ctr"/>
          <a:lstStyle/>
          <a:p>
            <a:pPr algn="ctr" eaLnBrk="1" hangingPunct="1"/>
            <a:r>
              <a:rPr lang="en-US" sz="2800">
                <a:solidFill>
                  <a:srgbClr val="00FFCC"/>
                </a:solidFill>
                <a:latin typeface="Arial" pitchFamily="34" charset="0"/>
              </a:rPr>
              <a:t>Nhóm</a:t>
            </a:r>
          </a:p>
          <a:p>
            <a:pPr algn="ctr" eaLnBrk="1" hangingPunct="1"/>
            <a:r>
              <a:rPr lang="en-US" sz="2800">
                <a:solidFill>
                  <a:srgbClr val="00FFCC"/>
                </a:solidFill>
                <a:latin typeface="Arial" pitchFamily="34" charset="0"/>
              </a:rPr>
              <a:t>Vi-ta-min</a:t>
            </a:r>
          </a:p>
        </p:txBody>
      </p:sp>
      <p:sp>
        <p:nvSpPr>
          <p:cNvPr id="82949" name="Text Box 5"/>
          <p:cNvSpPr txBox="1">
            <a:spLocks noChangeArrowheads="1"/>
          </p:cNvSpPr>
          <p:nvPr/>
        </p:nvSpPr>
        <p:spPr bwMode="auto">
          <a:xfrm>
            <a:off x="3733800" y="1171575"/>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FFCC"/>
                </a:solidFill>
                <a:latin typeface="Arial" pitchFamily="34" charset="0"/>
              </a:rPr>
              <a:t>1. Kể tên một số vitamin mà em biết?</a:t>
            </a:r>
          </a:p>
        </p:txBody>
      </p:sp>
      <p:sp>
        <p:nvSpPr>
          <p:cNvPr id="82950" name="Text Box 6"/>
          <p:cNvSpPr txBox="1">
            <a:spLocks noChangeArrowheads="1"/>
          </p:cNvSpPr>
          <p:nvPr/>
        </p:nvSpPr>
        <p:spPr bwMode="auto">
          <a:xfrm>
            <a:off x="3733800" y="1552575"/>
            <a:ext cx="51816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FFCC"/>
                </a:solidFill>
                <a:latin typeface="Arial" pitchFamily="34" charset="0"/>
              </a:rPr>
              <a:t>2. Nêu vai trò của các loại vitamin </a:t>
            </a:r>
            <a:r>
              <a:rPr lang="vi-VN" sz="2000">
                <a:solidFill>
                  <a:srgbClr val="00FFCC"/>
                </a:solidFill>
                <a:latin typeface="Arial" pitchFamily="34" charset="0"/>
              </a:rPr>
              <a:t>đ</a:t>
            </a:r>
            <a:r>
              <a:rPr lang="en-US" sz="2000">
                <a:solidFill>
                  <a:srgbClr val="00FFCC"/>
                </a:solidFill>
                <a:latin typeface="Arial" pitchFamily="34" charset="0"/>
              </a:rPr>
              <a:t>ó?</a:t>
            </a:r>
          </a:p>
        </p:txBody>
      </p:sp>
      <p:sp>
        <p:nvSpPr>
          <p:cNvPr id="82951" name="Text Box 7"/>
          <p:cNvSpPr txBox="1">
            <a:spLocks noChangeArrowheads="1"/>
          </p:cNvSpPr>
          <p:nvPr/>
        </p:nvSpPr>
        <p:spPr bwMode="auto">
          <a:xfrm>
            <a:off x="3733800" y="1949450"/>
            <a:ext cx="5257800" cy="708025"/>
          </a:xfrm>
          <a:prstGeom prst="rect">
            <a:avLst/>
          </a:prstGeom>
          <a:noFill/>
          <a:ln w="9525">
            <a:noFill/>
            <a:miter lim="800000"/>
            <a:headEnd/>
            <a:tailEnd/>
          </a:ln>
        </p:spPr>
        <p:txBody>
          <a:bodyPr>
            <a:spAutoFit/>
          </a:bodyPr>
          <a:lstStyle/>
          <a:p>
            <a:pPr eaLnBrk="1" hangingPunct="1">
              <a:spcBef>
                <a:spcPct val="50000"/>
              </a:spcBef>
            </a:pPr>
            <a:r>
              <a:rPr lang="en-US" sz="2000">
                <a:solidFill>
                  <a:srgbClr val="00FFCC"/>
                </a:solidFill>
                <a:latin typeface="Arial" pitchFamily="34" charset="0"/>
              </a:rPr>
              <a:t>3.Thức </a:t>
            </a:r>
            <a:r>
              <a:rPr lang="vi-VN" sz="2000">
                <a:solidFill>
                  <a:srgbClr val="00FFCC"/>
                </a:solidFill>
                <a:latin typeface="Arial" pitchFamily="34" charset="0"/>
              </a:rPr>
              <a:t>ă</a:t>
            </a:r>
            <a:r>
              <a:rPr lang="en-US" sz="2000">
                <a:solidFill>
                  <a:srgbClr val="00FFCC"/>
                </a:solidFill>
                <a:latin typeface="Arial" pitchFamily="34" charset="0"/>
              </a:rPr>
              <a:t>n chứa nhiều vitamin có vai trò gì </a:t>
            </a:r>
            <a:r>
              <a:rPr lang="vi-VN" sz="2000">
                <a:solidFill>
                  <a:srgbClr val="00FFCC"/>
                </a:solidFill>
                <a:latin typeface="Arial" pitchFamily="34" charset="0"/>
              </a:rPr>
              <a:t>đ</a:t>
            </a:r>
            <a:r>
              <a:rPr lang="en-US" sz="2000">
                <a:solidFill>
                  <a:srgbClr val="00FFCC"/>
                </a:solidFill>
                <a:latin typeface="Arial" pitchFamily="34" charset="0"/>
              </a:rPr>
              <a:t>ối với c</a:t>
            </a:r>
            <a:r>
              <a:rPr lang="vi-VN" sz="2000">
                <a:solidFill>
                  <a:srgbClr val="00FFCC"/>
                </a:solidFill>
                <a:latin typeface="Arial" pitchFamily="34" charset="0"/>
              </a:rPr>
              <a:t>ơ</a:t>
            </a:r>
            <a:r>
              <a:rPr lang="en-US" sz="2000">
                <a:solidFill>
                  <a:srgbClr val="00FFCC"/>
                </a:solidFill>
                <a:latin typeface="Arial" pitchFamily="34" charset="0"/>
              </a:rPr>
              <a:t> thể? </a:t>
            </a:r>
          </a:p>
        </p:txBody>
      </p:sp>
      <p:sp>
        <p:nvSpPr>
          <p:cNvPr id="82952" name="AutoShape 8"/>
          <p:cNvSpPr>
            <a:spLocks noChangeArrowheads="1"/>
          </p:cNvSpPr>
          <p:nvPr/>
        </p:nvSpPr>
        <p:spPr bwMode="auto">
          <a:xfrm>
            <a:off x="228600" y="3048000"/>
            <a:ext cx="3200400" cy="1371600"/>
          </a:xfrm>
          <a:prstGeom prst="star32">
            <a:avLst>
              <a:gd name="adj" fmla="val 37500"/>
            </a:avLst>
          </a:prstGeom>
          <a:noFill/>
          <a:ln w="9525">
            <a:solidFill>
              <a:srgbClr val="0000FF"/>
            </a:solidFill>
            <a:miter lim="800000"/>
            <a:headEnd/>
            <a:tailEnd/>
          </a:ln>
        </p:spPr>
        <p:txBody>
          <a:bodyPr wrap="none" anchor="ctr"/>
          <a:lstStyle/>
          <a:p>
            <a:pPr algn="ctr" eaLnBrk="1" hangingPunct="1"/>
            <a:r>
              <a:rPr lang="en-US" sz="2800">
                <a:solidFill>
                  <a:srgbClr val="0000FF"/>
                </a:solidFill>
                <a:latin typeface="Arial" pitchFamily="34" charset="0"/>
              </a:rPr>
              <a:t>Nhóm</a:t>
            </a:r>
          </a:p>
          <a:p>
            <a:pPr algn="ctr" eaLnBrk="1" hangingPunct="1"/>
            <a:r>
              <a:rPr lang="en-US" sz="2800">
                <a:solidFill>
                  <a:srgbClr val="0000FF"/>
                </a:solidFill>
                <a:latin typeface="Arial" pitchFamily="34" charset="0"/>
              </a:rPr>
              <a:t>Chất khoáng</a:t>
            </a:r>
          </a:p>
        </p:txBody>
      </p:sp>
      <p:sp>
        <p:nvSpPr>
          <p:cNvPr id="82953" name="Text Box 9"/>
          <p:cNvSpPr txBox="1">
            <a:spLocks noChangeArrowheads="1"/>
          </p:cNvSpPr>
          <p:nvPr/>
        </p:nvSpPr>
        <p:spPr bwMode="auto">
          <a:xfrm>
            <a:off x="3614738" y="2895600"/>
            <a:ext cx="5300662"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1. Kể tên một số chất khoáng mà embiết?</a:t>
            </a:r>
          </a:p>
        </p:txBody>
      </p:sp>
      <p:sp>
        <p:nvSpPr>
          <p:cNvPr id="82954" name="Text Box 10"/>
          <p:cNvSpPr txBox="1">
            <a:spLocks noChangeArrowheads="1"/>
          </p:cNvSpPr>
          <p:nvPr/>
        </p:nvSpPr>
        <p:spPr bwMode="auto">
          <a:xfrm>
            <a:off x="3614738" y="3336925"/>
            <a:ext cx="5529262"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2. Nêu vai trò của các loại chất khoáng </a:t>
            </a:r>
            <a:r>
              <a:rPr lang="vi-VN" sz="2000">
                <a:solidFill>
                  <a:srgbClr val="0000FF"/>
                </a:solidFill>
                <a:latin typeface="Arial" pitchFamily="34" charset="0"/>
              </a:rPr>
              <a:t>đ</a:t>
            </a:r>
            <a:r>
              <a:rPr lang="en-US" sz="2000">
                <a:solidFill>
                  <a:srgbClr val="0000FF"/>
                </a:solidFill>
                <a:latin typeface="Arial" pitchFamily="34" charset="0"/>
              </a:rPr>
              <a:t>ó?</a:t>
            </a:r>
          </a:p>
        </p:txBody>
      </p:sp>
      <p:sp>
        <p:nvSpPr>
          <p:cNvPr id="82955" name="Text Box 11"/>
          <p:cNvSpPr txBox="1">
            <a:spLocks noChangeArrowheads="1"/>
          </p:cNvSpPr>
          <p:nvPr/>
        </p:nvSpPr>
        <p:spPr bwMode="auto">
          <a:xfrm>
            <a:off x="3614738" y="3810000"/>
            <a:ext cx="5529262" cy="708025"/>
          </a:xfrm>
          <a:prstGeom prst="rect">
            <a:avLst/>
          </a:prstGeom>
          <a:noFill/>
          <a:ln w="9525">
            <a:noFill/>
            <a:miter lim="800000"/>
            <a:headEnd/>
            <a:tailEnd/>
          </a:ln>
        </p:spPr>
        <p:txBody>
          <a:bodyPr>
            <a:spAutoFit/>
          </a:bodyPr>
          <a:lstStyle/>
          <a:p>
            <a:pPr eaLnBrk="1" hangingPunct="1">
              <a:spcBef>
                <a:spcPct val="50000"/>
              </a:spcBef>
            </a:pPr>
            <a:r>
              <a:rPr lang="en-US" sz="2000">
                <a:solidFill>
                  <a:srgbClr val="0000FF"/>
                </a:solidFill>
                <a:latin typeface="Arial" pitchFamily="34" charset="0"/>
              </a:rPr>
              <a:t>3. Thức </a:t>
            </a:r>
            <a:r>
              <a:rPr lang="vi-VN" sz="2000">
                <a:solidFill>
                  <a:srgbClr val="0000FF"/>
                </a:solidFill>
                <a:latin typeface="Arial" pitchFamily="34" charset="0"/>
              </a:rPr>
              <a:t>ă</a:t>
            </a:r>
            <a:r>
              <a:rPr lang="en-US" sz="2000">
                <a:solidFill>
                  <a:srgbClr val="0000FF"/>
                </a:solidFill>
                <a:latin typeface="Arial" pitchFamily="34" charset="0"/>
              </a:rPr>
              <a:t>n chứa nhiều chất khoáng có vai trò gì </a:t>
            </a:r>
            <a:r>
              <a:rPr lang="vi-VN" sz="2000">
                <a:solidFill>
                  <a:srgbClr val="0000FF"/>
                </a:solidFill>
                <a:latin typeface="Arial" pitchFamily="34" charset="0"/>
              </a:rPr>
              <a:t>đ</a:t>
            </a:r>
            <a:r>
              <a:rPr lang="en-US" sz="2000">
                <a:solidFill>
                  <a:srgbClr val="0000FF"/>
                </a:solidFill>
                <a:latin typeface="Arial" pitchFamily="34" charset="0"/>
              </a:rPr>
              <a:t>ối với c</a:t>
            </a:r>
            <a:r>
              <a:rPr lang="vi-VN" sz="2000">
                <a:solidFill>
                  <a:srgbClr val="0000FF"/>
                </a:solidFill>
                <a:latin typeface="Arial" pitchFamily="34" charset="0"/>
              </a:rPr>
              <a:t>ơ</a:t>
            </a:r>
            <a:r>
              <a:rPr lang="en-US" sz="2000">
                <a:solidFill>
                  <a:srgbClr val="0000FF"/>
                </a:solidFill>
                <a:latin typeface="Arial" pitchFamily="34" charset="0"/>
              </a:rPr>
              <a:t> thể?</a:t>
            </a:r>
          </a:p>
        </p:txBody>
      </p:sp>
      <p:sp>
        <p:nvSpPr>
          <p:cNvPr id="82963" name="AutoShape 19"/>
          <p:cNvSpPr>
            <a:spLocks noChangeArrowheads="1"/>
          </p:cNvSpPr>
          <p:nvPr/>
        </p:nvSpPr>
        <p:spPr bwMode="auto">
          <a:xfrm>
            <a:off x="304800" y="5029200"/>
            <a:ext cx="2895600" cy="1219200"/>
          </a:xfrm>
          <a:prstGeom prst="star32">
            <a:avLst>
              <a:gd name="adj" fmla="val 37500"/>
            </a:avLst>
          </a:prstGeom>
          <a:noFill/>
          <a:ln w="9525">
            <a:solidFill>
              <a:srgbClr val="FF0000"/>
            </a:solidFill>
            <a:miter lim="800000"/>
            <a:headEnd/>
            <a:tailEnd/>
          </a:ln>
        </p:spPr>
        <p:txBody>
          <a:bodyPr wrap="none" anchor="ctr"/>
          <a:lstStyle/>
          <a:p>
            <a:pPr algn="ctr" eaLnBrk="1" hangingPunct="1"/>
            <a:r>
              <a:rPr lang="en-US" sz="2800">
                <a:solidFill>
                  <a:srgbClr val="FF0000"/>
                </a:solidFill>
                <a:latin typeface="Arial" pitchFamily="34" charset="0"/>
              </a:rPr>
              <a:t>Nhóm</a:t>
            </a:r>
          </a:p>
          <a:p>
            <a:pPr algn="ctr" eaLnBrk="1" hangingPunct="1"/>
            <a:r>
              <a:rPr lang="en-US" sz="2800">
                <a:solidFill>
                  <a:srgbClr val="FF0000"/>
                </a:solidFill>
                <a:latin typeface="Arial" pitchFamily="34" charset="0"/>
              </a:rPr>
              <a:t>Chất x</a:t>
            </a:r>
            <a:r>
              <a:rPr lang="vi-VN" sz="2800">
                <a:solidFill>
                  <a:srgbClr val="FF0000"/>
                </a:solidFill>
                <a:latin typeface="Arial" pitchFamily="34" charset="0"/>
              </a:rPr>
              <a:t>ơ</a:t>
            </a:r>
            <a:endParaRPr lang="en-US" sz="2800">
              <a:solidFill>
                <a:srgbClr val="FF0000"/>
              </a:solidFill>
              <a:latin typeface="Arial" pitchFamily="34" charset="0"/>
            </a:endParaRPr>
          </a:p>
        </p:txBody>
      </p:sp>
      <p:sp>
        <p:nvSpPr>
          <p:cNvPr id="82964" name="Text Box 20"/>
          <p:cNvSpPr txBox="1">
            <a:spLocks noChangeArrowheads="1"/>
          </p:cNvSpPr>
          <p:nvPr/>
        </p:nvSpPr>
        <p:spPr bwMode="auto">
          <a:xfrm>
            <a:off x="3429000" y="50292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FF0000"/>
                </a:solidFill>
                <a:latin typeface="Arial" pitchFamily="34" charset="0"/>
              </a:rPr>
              <a:t>1.</a:t>
            </a:r>
            <a:r>
              <a:rPr lang="en-US" sz="2000">
                <a:solidFill>
                  <a:srgbClr val="008000"/>
                </a:solidFill>
                <a:latin typeface="Arial" pitchFamily="34" charset="0"/>
              </a:rPr>
              <a:t> </a:t>
            </a:r>
            <a:r>
              <a:rPr lang="en-US" sz="2000">
                <a:solidFill>
                  <a:srgbClr val="FF0000"/>
                </a:solidFill>
                <a:latin typeface="Arial" pitchFamily="34" charset="0"/>
              </a:rPr>
              <a:t>Những thức </a:t>
            </a:r>
            <a:r>
              <a:rPr lang="vi-VN" sz="2000">
                <a:solidFill>
                  <a:srgbClr val="FF0000"/>
                </a:solidFill>
                <a:latin typeface="Arial" pitchFamily="34" charset="0"/>
              </a:rPr>
              <a:t>ă</a:t>
            </a:r>
            <a:r>
              <a:rPr lang="en-US" sz="2000">
                <a:solidFill>
                  <a:srgbClr val="FF0000"/>
                </a:solidFill>
                <a:latin typeface="Arial" pitchFamily="34" charset="0"/>
              </a:rPr>
              <a:t>n nào có chứa chất x</a:t>
            </a:r>
            <a:r>
              <a:rPr lang="vi-VN" sz="2000">
                <a:solidFill>
                  <a:srgbClr val="FF0000"/>
                </a:solidFill>
                <a:latin typeface="Arial" pitchFamily="34" charset="0"/>
              </a:rPr>
              <a:t>ơ</a:t>
            </a:r>
            <a:r>
              <a:rPr lang="en-US" sz="2000">
                <a:solidFill>
                  <a:srgbClr val="FF0000"/>
                </a:solidFill>
                <a:latin typeface="Arial" pitchFamily="34" charset="0"/>
              </a:rPr>
              <a:t>?</a:t>
            </a:r>
          </a:p>
        </p:txBody>
      </p:sp>
      <p:sp>
        <p:nvSpPr>
          <p:cNvPr id="82965" name="Text Box 21"/>
          <p:cNvSpPr txBox="1">
            <a:spLocks noChangeArrowheads="1"/>
          </p:cNvSpPr>
          <p:nvPr/>
        </p:nvSpPr>
        <p:spPr bwMode="auto">
          <a:xfrm>
            <a:off x="3429000" y="54102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FF0000"/>
                </a:solidFill>
                <a:latin typeface="Arial" pitchFamily="34" charset="0"/>
              </a:rPr>
              <a:t>2. Chất x</a:t>
            </a:r>
            <a:r>
              <a:rPr lang="vi-VN" sz="2000">
                <a:solidFill>
                  <a:srgbClr val="FF0000"/>
                </a:solidFill>
                <a:latin typeface="Arial" pitchFamily="34" charset="0"/>
              </a:rPr>
              <a:t>ơ</a:t>
            </a:r>
            <a:r>
              <a:rPr lang="en-US" sz="2000">
                <a:solidFill>
                  <a:srgbClr val="FF0000"/>
                </a:solidFill>
                <a:latin typeface="Arial" pitchFamily="34" charset="0"/>
              </a:rPr>
              <a:t> có vai trò gì </a:t>
            </a:r>
            <a:r>
              <a:rPr lang="vi-VN" sz="2000">
                <a:solidFill>
                  <a:srgbClr val="FF0000"/>
                </a:solidFill>
                <a:latin typeface="Arial" pitchFamily="34" charset="0"/>
              </a:rPr>
              <a:t>đ</a:t>
            </a:r>
            <a:r>
              <a:rPr lang="en-US" sz="2000">
                <a:solidFill>
                  <a:srgbClr val="FF0000"/>
                </a:solidFill>
                <a:latin typeface="Arial" pitchFamily="34" charset="0"/>
              </a:rPr>
              <a:t>ối với c</a:t>
            </a:r>
            <a:r>
              <a:rPr lang="vi-VN" sz="2000">
                <a:solidFill>
                  <a:srgbClr val="FF0000"/>
                </a:solidFill>
                <a:latin typeface="Arial" pitchFamily="34" charset="0"/>
              </a:rPr>
              <a:t>ơ</a:t>
            </a:r>
            <a:r>
              <a:rPr lang="en-US" sz="2000">
                <a:solidFill>
                  <a:srgbClr val="FF0000"/>
                </a:solidFill>
                <a:latin typeface="Arial" pitchFamily="34" charset="0"/>
              </a:rPr>
              <a:t> thể? </a:t>
            </a:r>
          </a:p>
        </p:txBody>
      </p:sp>
      <p:sp>
        <p:nvSpPr>
          <p:cNvPr id="82966" name="Text Box 22"/>
          <p:cNvSpPr txBox="1">
            <a:spLocks noChangeArrowheads="1"/>
          </p:cNvSpPr>
          <p:nvPr/>
        </p:nvSpPr>
        <p:spPr bwMode="auto">
          <a:xfrm>
            <a:off x="3416300" y="5791200"/>
            <a:ext cx="5410200" cy="400050"/>
          </a:xfrm>
          <a:prstGeom prst="rect">
            <a:avLst/>
          </a:prstGeom>
          <a:noFill/>
          <a:ln w="9525">
            <a:noFill/>
            <a:miter lim="800000"/>
            <a:headEnd/>
            <a:tailEnd/>
          </a:ln>
        </p:spPr>
        <p:txBody>
          <a:bodyPr>
            <a:spAutoFit/>
          </a:bodyPr>
          <a:lstStyle/>
          <a:p>
            <a:pPr eaLnBrk="1" hangingPunct="1">
              <a:spcBef>
                <a:spcPct val="50000"/>
              </a:spcBef>
            </a:pPr>
            <a:r>
              <a:rPr lang="en-US" sz="2000">
                <a:solidFill>
                  <a:srgbClr val="FF0000"/>
                </a:solidFill>
                <a:latin typeface="Arial" pitchFamily="34" charset="0"/>
              </a:rPr>
              <a:t>3. Nếu thiếu chất x</a:t>
            </a:r>
            <a:r>
              <a:rPr lang="vi-VN" sz="2000">
                <a:solidFill>
                  <a:srgbClr val="FF0000"/>
                </a:solidFill>
                <a:latin typeface="Arial" pitchFamily="34" charset="0"/>
              </a:rPr>
              <a:t>ơ</a:t>
            </a:r>
            <a:r>
              <a:rPr lang="en-US" sz="2000">
                <a:solidFill>
                  <a:srgbClr val="FF0000"/>
                </a:solidFill>
                <a:latin typeface="Arial" pitchFamily="34" charset="0"/>
              </a:rPr>
              <a:t> c</a:t>
            </a:r>
            <a:r>
              <a:rPr lang="vi-VN" sz="2000">
                <a:solidFill>
                  <a:srgbClr val="FF0000"/>
                </a:solidFill>
                <a:latin typeface="Arial" pitchFamily="34" charset="0"/>
              </a:rPr>
              <a:t>ơ</a:t>
            </a:r>
            <a:r>
              <a:rPr lang="en-US" sz="2000">
                <a:solidFill>
                  <a:srgbClr val="FF0000"/>
                </a:solidFill>
                <a:latin typeface="Arial" pitchFamily="34" charset="0"/>
              </a:rPr>
              <a:t> thể sẽ ra sao?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2948"/>
                                        </p:tgtEl>
                                        <p:attrNameLst>
                                          <p:attrName>style.visibility</p:attrName>
                                        </p:attrNameLst>
                                      </p:cBhvr>
                                      <p:to>
                                        <p:strVal val="visible"/>
                                      </p:to>
                                    </p:set>
                                    <p:animEffect transition="in" filter="checkerboard(across)">
                                      <p:cBhvr>
                                        <p:cTn id="7" dur="500"/>
                                        <p:tgtEl>
                                          <p:spTgt spid="8294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2949"/>
                                        </p:tgtEl>
                                        <p:attrNameLst>
                                          <p:attrName>style.visibility</p:attrName>
                                        </p:attrNameLst>
                                      </p:cBhvr>
                                      <p:to>
                                        <p:strVal val="visible"/>
                                      </p:to>
                                    </p:set>
                                    <p:animEffect transition="in" filter="checkerboard(across)">
                                      <p:cBhvr>
                                        <p:cTn id="10" dur="500"/>
                                        <p:tgtEl>
                                          <p:spTgt spid="82949"/>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82950"/>
                                        </p:tgtEl>
                                        <p:attrNameLst>
                                          <p:attrName>style.visibility</p:attrName>
                                        </p:attrNameLst>
                                      </p:cBhvr>
                                      <p:to>
                                        <p:strVal val="visible"/>
                                      </p:to>
                                    </p:set>
                                    <p:animEffect transition="in" filter="checkerboard(across)">
                                      <p:cBhvr>
                                        <p:cTn id="13" dur="500"/>
                                        <p:tgtEl>
                                          <p:spTgt spid="8295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82951"/>
                                        </p:tgtEl>
                                        <p:attrNameLst>
                                          <p:attrName>style.visibility</p:attrName>
                                        </p:attrNameLst>
                                      </p:cBhvr>
                                      <p:to>
                                        <p:strVal val="visible"/>
                                      </p:to>
                                    </p:set>
                                    <p:animEffect transition="in" filter="checkerboard(across)">
                                      <p:cBhvr>
                                        <p:cTn id="16" dur="500"/>
                                        <p:tgtEl>
                                          <p:spTgt spid="8295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82952"/>
                                        </p:tgtEl>
                                        <p:attrNameLst>
                                          <p:attrName>style.visibility</p:attrName>
                                        </p:attrNameLst>
                                      </p:cBhvr>
                                      <p:to>
                                        <p:strVal val="visible"/>
                                      </p:to>
                                    </p:set>
                                    <p:animEffect transition="in" filter="diamond(in)">
                                      <p:cBhvr>
                                        <p:cTn id="21" dur="2000"/>
                                        <p:tgtEl>
                                          <p:spTgt spid="82952"/>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82953"/>
                                        </p:tgtEl>
                                        <p:attrNameLst>
                                          <p:attrName>style.visibility</p:attrName>
                                        </p:attrNameLst>
                                      </p:cBhvr>
                                      <p:to>
                                        <p:strVal val="visible"/>
                                      </p:to>
                                    </p:set>
                                    <p:animEffect transition="in" filter="diamond(in)">
                                      <p:cBhvr>
                                        <p:cTn id="24" dur="2000"/>
                                        <p:tgtEl>
                                          <p:spTgt spid="82953"/>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82954"/>
                                        </p:tgtEl>
                                        <p:attrNameLst>
                                          <p:attrName>style.visibility</p:attrName>
                                        </p:attrNameLst>
                                      </p:cBhvr>
                                      <p:to>
                                        <p:strVal val="visible"/>
                                      </p:to>
                                    </p:set>
                                    <p:animEffect transition="in" filter="diamond(in)">
                                      <p:cBhvr>
                                        <p:cTn id="27" dur="2000"/>
                                        <p:tgtEl>
                                          <p:spTgt spid="82954"/>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82955"/>
                                        </p:tgtEl>
                                        <p:attrNameLst>
                                          <p:attrName>style.visibility</p:attrName>
                                        </p:attrNameLst>
                                      </p:cBhvr>
                                      <p:to>
                                        <p:strVal val="visible"/>
                                      </p:to>
                                    </p:set>
                                    <p:animEffect transition="in" filter="diamond(in)">
                                      <p:cBhvr>
                                        <p:cTn id="30" dur="2000"/>
                                        <p:tgtEl>
                                          <p:spTgt spid="8295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82963"/>
                                        </p:tgtEl>
                                        <p:attrNameLst>
                                          <p:attrName>style.visibility</p:attrName>
                                        </p:attrNameLst>
                                      </p:cBhvr>
                                      <p:to>
                                        <p:strVal val="visible"/>
                                      </p:to>
                                    </p:set>
                                    <p:animEffect transition="in" filter="diamond(in)">
                                      <p:cBhvr>
                                        <p:cTn id="35" dur="2000"/>
                                        <p:tgtEl>
                                          <p:spTgt spid="82963"/>
                                        </p:tgtEl>
                                      </p:cBhvr>
                                    </p:animEffect>
                                  </p:childTnLst>
                                </p:cTn>
                              </p:par>
                              <p:par>
                                <p:cTn id="36" presetID="8" presetClass="entr" presetSubtype="16" fill="hold" grpId="0" nodeType="withEffect">
                                  <p:stCondLst>
                                    <p:cond delay="0"/>
                                  </p:stCondLst>
                                  <p:childTnLst>
                                    <p:set>
                                      <p:cBhvr>
                                        <p:cTn id="37" dur="1" fill="hold">
                                          <p:stCondLst>
                                            <p:cond delay="0"/>
                                          </p:stCondLst>
                                        </p:cTn>
                                        <p:tgtEl>
                                          <p:spTgt spid="82964"/>
                                        </p:tgtEl>
                                        <p:attrNameLst>
                                          <p:attrName>style.visibility</p:attrName>
                                        </p:attrNameLst>
                                      </p:cBhvr>
                                      <p:to>
                                        <p:strVal val="visible"/>
                                      </p:to>
                                    </p:set>
                                    <p:animEffect transition="in" filter="diamond(in)">
                                      <p:cBhvr>
                                        <p:cTn id="38" dur="2000"/>
                                        <p:tgtEl>
                                          <p:spTgt spid="82964"/>
                                        </p:tgtEl>
                                      </p:cBhvr>
                                    </p:animEffect>
                                  </p:childTnLst>
                                </p:cTn>
                              </p:par>
                              <p:par>
                                <p:cTn id="39" presetID="8" presetClass="entr" presetSubtype="16" fill="hold" grpId="0" nodeType="withEffect">
                                  <p:stCondLst>
                                    <p:cond delay="0"/>
                                  </p:stCondLst>
                                  <p:childTnLst>
                                    <p:set>
                                      <p:cBhvr>
                                        <p:cTn id="40" dur="1" fill="hold">
                                          <p:stCondLst>
                                            <p:cond delay="0"/>
                                          </p:stCondLst>
                                        </p:cTn>
                                        <p:tgtEl>
                                          <p:spTgt spid="82965"/>
                                        </p:tgtEl>
                                        <p:attrNameLst>
                                          <p:attrName>style.visibility</p:attrName>
                                        </p:attrNameLst>
                                      </p:cBhvr>
                                      <p:to>
                                        <p:strVal val="visible"/>
                                      </p:to>
                                    </p:set>
                                    <p:animEffect transition="in" filter="diamond(in)">
                                      <p:cBhvr>
                                        <p:cTn id="41" dur="2000"/>
                                        <p:tgtEl>
                                          <p:spTgt spid="82965"/>
                                        </p:tgtEl>
                                      </p:cBhvr>
                                    </p:animEffect>
                                  </p:childTnLst>
                                </p:cTn>
                              </p:par>
                              <p:par>
                                <p:cTn id="42" presetID="8" presetClass="entr" presetSubtype="16" fill="hold" grpId="0" nodeType="withEffect">
                                  <p:stCondLst>
                                    <p:cond delay="0"/>
                                  </p:stCondLst>
                                  <p:childTnLst>
                                    <p:set>
                                      <p:cBhvr>
                                        <p:cTn id="43" dur="1" fill="hold">
                                          <p:stCondLst>
                                            <p:cond delay="0"/>
                                          </p:stCondLst>
                                        </p:cTn>
                                        <p:tgtEl>
                                          <p:spTgt spid="82966"/>
                                        </p:tgtEl>
                                        <p:attrNameLst>
                                          <p:attrName>style.visibility</p:attrName>
                                        </p:attrNameLst>
                                      </p:cBhvr>
                                      <p:to>
                                        <p:strVal val="visible"/>
                                      </p:to>
                                    </p:set>
                                    <p:animEffect transition="in" filter="diamond(in)">
                                      <p:cBhvr>
                                        <p:cTn id="44" dur="2000"/>
                                        <p:tgtEl>
                                          <p:spTgt spid="829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p:bldP spid="82949" grpId="0"/>
      <p:bldP spid="82950" grpId="0"/>
      <p:bldP spid="82951" grpId="0"/>
      <p:bldP spid="82952" grpId="0" animBg="1"/>
      <p:bldP spid="82953" grpId="0"/>
      <p:bldP spid="82954" grpId="0"/>
      <p:bldP spid="82955" grpId="0"/>
      <p:bldP spid="82963" grpId="0" animBg="1"/>
      <p:bldP spid="82964" grpId="0"/>
      <p:bldP spid="82965" grpId="0"/>
      <p:bldP spid="82966" grpId="0"/>
    </p:bld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Balance</Template>
  <TotalTime>312</TotalTime>
  <Words>487</Words>
  <Application>Microsoft Office PowerPoint</Application>
  <PresentationFormat>On-screen Show (4:3)</PresentationFormat>
  <Paragraphs>64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Tahoma</vt:lpstr>
      <vt:lpstr>Arial</vt:lpstr>
      <vt:lpstr>Wingdings</vt:lpstr>
      <vt:lpstr>Calibri</vt:lpstr>
      <vt:lpstr>VNI-Times</vt:lpstr>
      <vt:lpstr>Times New Roman</vt:lpstr>
      <vt:lpstr>Balance</vt:lpstr>
      <vt:lpstr>Slide 1</vt:lpstr>
      <vt:lpstr>     - Chất đạm có vai trò gì đối với cơ thể?</vt:lpstr>
      <vt:lpstr>Slide 3</vt:lpstr>
      <vt:lpstr>Slide 4</vt:lpstr>
      <vt:lpstr>HOẠT ĐỘNG 1 NHỮNG LOẠI THỨC ĂN CHỨA NHIỀU VI-TA-MIN, CHẤT KHOÁNG VÀ CHẤT XƠ</vt:lpstr>
      <vt:lpstr>Slide 6</vt:lpstr>
      <vt:lpstr>Các loại thức ăn có chứa nhiều chất xơ:</vt:lpstr>
      <vt:lpstr>Slide 8</vt:lpstr>
      <vt:lpstr>HOẠT ĐỘNG 2 Vai trò của vi-ta-min, chất khoáng và chất xơ.</vt:lpstr>
      <vt:lpstr>Slide 10</vt:lpstr>
      <vt:lpstr>Slide 11</vt:lpstr>
      <vt:lpstr>Slide 12</vt:lpstr>
      <vt:lpstr>Slide 13</vt:lpstr>
      <vt:lpstr>HOẠT ĐỘNG 4 TRÒ CHƠI: “ ĐI CHỢ”</vt:lpstr>
      <vt:lpstr>Slide 15</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13 tháng 9 năm 2012</dc:title>
  <dc:creator>User</dc:creator>
  <cp:lastModifiedBy>CSTeam</cp:lastModifiedBy>
  <cp:revision>9</cp:revision>
  <dcterms:created xsi:type="dcterms:W3CDTF">2012-09-09T05:41:37Z</dcterms:created>
  <dcterms:modified xsi:type="dcterms:W3CDTF">2016-06-30T01:09:06Z</dcterms:modified>
</cp:coreProperties>
</file>