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1"/>
  </p:sldMasterIdLst>
  <p:notesMasterIdLst>
    <p:notesMasterId r:id="rId11"/>
  </p:notesMasterIdLst>
  <p:sldIdLst>
    <p:sldId id="270" r:id="rId2"/>
    <p:sldId id="257" r:id="rId3"/>
    <p:sldId id="258" r:id="rId4"/>
    <p:sldId id="269" r:id="rId5"/>
    <p:sldId id="262" r:id="rId6"/>
    <p:sldId id="263" r:id="rId7"/>
    <p:sldId id="267" r:id="rId8"/>
    <p:sldId id="266" r:id="rId9"/>
    <p:sldId id="268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C1BD03"/>
    <a:srgbClr val="CC3300"/>
    <a:srgbClr val="A4BF1B"/>
    <a:srgbClr val="1CF421"/>
    <a:srgbClr val="FF9900"/>
    <a:srgbClr val="FFFF00"/>
    <a:srgbClr val="FF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637" autoAdjust="0"/>
    <p:restoredTop sz="94660"/>
  </p:normalViewPr>
  <p:slideViewPr>
    <p:cSldViewPr>
      <p:cViewPr varScale="1">
        <p:scale>
          <a:sx n="38" d="100"/>
          <a:sy n="38" d="100"/>
        </p:scale>
        <p:origin x="-142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95E41E8-2F7D-46AE-9CEE-DB6B512687D1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51D761D-63AF-40C2-AA27-9BC4E49660F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9 w 717"/>
                <a:gd name="T1" fmla="*/ 845 h 845"/>
                <a:gd name="T2" fmla="*/ 719 w 717"/>
                <a:gd name="T3" fmla="*/ 821 h 845"/>
                <a:gd name="T4" fmla="*/ 576 w 717"/>
                <a:gd name="T5" fmla="*/ 605 h 845"/>
                <a:gd name="T6" fmla="*/ 407 w 717"/>
                <a:gd name="T7" fmla="*/ 396 h 845"/>
                <a:gd name="T8" fmla="*/ 222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0 w 717"/>
                <a:gd name="T15" fmla="*/ 198 h 845"/>
                <a:gd name="T16" fmla="*/ 401 w 717"/>
                <a:gd name="T17" fmla="*/ 408 h 845"/>
                <a:gd name="T18" fmla="*/ 570 w 717"/>
                <a:gd name="T19" fmla="*/ 623 h 845"/>
                <a:gd name="T20" fmla="*/ 719 w 717"/>
                <a:gd name="T21" fmla="*/ 845 h 845"/>
                <a:gd name="T22" fmla="*/ 719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8 w 407"/>
                <a:gd name="T1" fmla="*/ 414 h 414"/>
                <a:gd name="T2" fmla="*/ 408 w 407"/>
                <a:gd name="T3" fmla="*/ 396 h 414"/>
                <a:gd name="T4" fmla="*/ 223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7 w 407"/>
                <a:gd name="T13" fmla="*/ 204 h 414"/>
                <a:gd name="T14" fmla="*/ 408 w 407"/>
                <a:gd name="T15" fmla="*/ 414 h 414"/>
                <a:gd name="T16" fmla="*/ 408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8 w 586"/>
                <a:gd name="T1" fmla="*/ 0 h 599"/>
                <a:gd name="T2" fmla="*/ 570 w 586"/>
                <a:gd name="T3" fmla="*/ 0 h 599"/>
                <a:gd name="T4" fmla="*/ 408 w 586"/>
                <a:gd name="T5" fmla="*/ 132 h 599"/>
                <a:gd name="T6" fmla="*/ 258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8 w 586"/>
                <a:gd name="T17" fmla="*/ 282 h 599"/>
                <a:gd name="T18" fmla="*/ 414 w 586"/>
                <a:gd name="T19" fmla="*/ 138 h 599"/>
                <a:gd name="T20" fmla="*/ 588 w 586"/>
                <a:gd name="T21" fmla="*/ 0 h 599"/>
                <a:gd name="T22" fmla="*/ 588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0 w 269"/>
                <a:gd name="T1" fmla="*/ 0 h 252"/>
                <a:gd name="T2" fmla="*/ 252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0 w 269"/>
                <a:gd name="T15" fmla="*/ 0 h 252"/>
                <a:gd name="T16" fmla="*/ 270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8343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8344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9A43A-1B61-4D5B-9F1B-E6379A2E743C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A0E585-E34F-4E62-8E62-3D860EB3A3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F9F264-2176-4F8E-8CA7-6973F1CF2B0E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A7ED70-B980-4ABA-830C-4036B4D544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0FEA4B-40B5-401B-8B3A-E0E87D21428A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68F087-1D39-4B40-BEE0-331D9C647A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573C28-C777-4FF8-B43C-07A9B5CBBAFD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4DD874-D3C2-478A-848B-81B4FE613D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5E7F48-33E5-4D33-BC6E-10F3A9B87E93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2E6997-D33F-4A2D-9FBE-1EDD9EFE7E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C80550-8539-43E9-AA1D-EFAE73EC6B5B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1F7618-19B5-4294-90AD-A833332BFB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969343-BCFD-4BE2-A747-93AF545B9B5A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F8EA3A-8A86-4A16-BC28-53BEDFB7C4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1745C1-8380-4899-9A45-AE283A102632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C2FDDB-8DC7-44F2-9CE6-A99F3FD6D7A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612D86-CB85-48C7-A429-A03F16259538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622084-FA2B-4E90-BA55-461FC1526B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6F03D0-3C7E-4B85-9051-56470A209FFB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87C5A7-FCD1-4265-9DF7-40DCBE5B0F8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09909D-47D1-4E53-AFDD-454C2949737F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43E747-5D93-4FD7-8BE1-322D03AE5D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97283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7284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7285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97287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288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289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290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291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292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293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294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295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296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297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298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299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97300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7301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7302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9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9 w 717"/>
                <a:gd name="T1" fmla="*/ 845 h 845"/>
                <a:gd name="T2" fmla="*/ 719 w 717"/>
                <a:gd name="T3" fmla="*/ 821 h 845"/>
                <a:gd name="T4" fmla="*/ 576 w 717"/>
                <a:gd name="T5" fmla="*/ 605 h 845"/>
                <a:gd name="T6" fmla="*/ 407 w 717"/>
                <a:gd name="T7" fmla="*/ 396 h 845"/>
                <a:gd name="T8" fmla="*/ 222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0 w 717"/>
                <a:gd name="T15" fmla="*/ 198 h 845"/>
                <a:gd name="T16" fmla="*/ 401 w 717"/>
                <a:gd name="T17" fmla="*/ 408 h 845"/>
                <a:gd name="T18" fmla="*/ 570 w 717"/>
                <a:gd name="T19" fmla="*/ 623 h 845"/>
                <a:gd name="T20" fmla="*/ 719 w 717"/>
                <a:gd name="T21" fmla="*/ 845 h 845"/>
                <a:gd name="T22" fmla="*/ 719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0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8 w 407"/>
                <a:gd name="T1" fmla="*/ 414 h 414"/>
                <a:gd name="T2" fmla="*/ 408 w 407"/>
                <a:gd name="T3" fmla="*/ 396 h 414"/>
                <a:gd name="T4" fmla="*/ 223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7 w 407"/>
                <a:gd name="T13" fmla="*/ 204 h 414"/>
                <a:gd name="T14" fmla="*/ 408 w 407"/>
                <a:gd name="T15" fmla="*/ 414 h 414"/>
                <a:gd name="T16" fmla="*/ 408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305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2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8 w 586"/>
                <a:gd name="T1" fmla="*/ 0 h 599"/>
                <a:gd name="T2" fmla="*/ 570 w 586"/>
                <a:gd name="T3" fmla="*/ 0 h 599"/>
                <a:gd name="T4" fmla="*/ 408 w 586"/>
                <a:gd name="T5" fmla="*/ 132 h 599"/>
                <a:gd name="T6" fmla="*/ 258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8 w 586"/>
                <a:gd name="T17" fmla="*/ 282 h 599"/>
                <a:gd name="T18" fmla="*/ 414 w 586"/>
                <a:gd name="T19" fmla="*/ 138 h 599"/>
                <a:gd name="T20" fmla="*/ 588 w 586"/>
                <a:gd name="T21" fmla="*/ 0 h 599"/>
                <a:gd name="T22" fmla="*/ 588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3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0 w 269"/>
                <a:gd name="T1" fmla="*/ 0 h 252"/>
                <a:gd name="T2" fmla="*/ 252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0 w 269"/>
                <a:gd name="T15" fmla="*/ 0 h 252"/>
                <a:gd name="T16" fmla="*/ 270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4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5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4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050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1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2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3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4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48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9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7319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7320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3965719A-3626-4326-BAD9-FAF595398BE4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97321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322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809BB992-9236-472F-8E51-EBBE581DFB0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7323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5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G:\Bach%20Dang.wav" TargetMode="Externa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762000" y="307975"/>
            <a:ext cx="7773988" cy="454025"/>
          </a:xfrm>
        </p:spPr>
        <p:txBody>
          <a:bodyPr anchorCtr="0"/>
          <a:lstStyle/>
          <a:p>
            <a:pPr eaLnBrk="1" hangingPunct="1">
              <a:defRPr/>
            </a:pPr>
            <a:r>
              <a:rPr lang="en-US" sz="4800" smtClean="0">
                <a:solidFill>
                  <a:srgbClr val="1CF421"/>
                </a:solidFill>
              </a:rPr>
              <a:t/>
            </a:r>
            <a:br>
              <a:rPr lang="en-US" sz="4800" smtClean="0">
                <a:solidFill>
                  <a:srgbClr val="1CF421"/>
                </a:solidFill>
              </a:rPr>
            </a:br>
            <a:r>
              <a:rPr lang="en-US" smtClean="0">
                <a:solidFill>
                  <a:srgbClr val="1CF421"/>
                </a:solidFill>
              </a:rPr>
              <a:t>Môn Lịch sử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228600" y="1905000"/>
            <a:ext cx="8686800" cy="4953000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4400" u="sng" smtClean="0">
                <a:latin typeface="Arial"/>
              </a:rPr>
              <a:t>Kiểm tra bài cũ</a:t>
            </a:r>
          </a:p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b="1" i="1" smtClean="0">
              <a:solidFill>
                <a:srgbClr val="FFFF00"/>
              </a:solidFill>
              <a:latin typeface="Arial"/>
            </a:endParaRPr>
          </a:p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b="1" i="1" u="sng" smtClean="0">
                <a:solidFill>
                  <a:srgbClr val="FFFF00"/>
                </a:solidFill>
                <a:latin typeface="Arial"/>
              </a:rPr>
              <a:t>Câu hỏi</a:t>
            </a:r>
            <a:r>
              <a:rPr lang="en-US" smtClean="0">
                <a:latin typeface="Arial"/>
              </a:rPr>
              <a:t> : Nhà n</a:t>
            </a:r>
            <a:r>
              <a:rPr lang="vi-VN" smtClean="0">
                <a:latin typeface="Arial"/>
              </a:rPr>
              <a:t>ư</a:t>
            </a:r>
            <a:r>
              <a:rPr lang="en-US" smtClean="0">
                <a:latin typeface="Arial"/>
              </a:rPr>
              <a:t>ớc </a:t>
            </a:r>
            <a:r>
              <a:rPr lang="vi-VN" smtClean="0">
                <a:latin typeface="Arial"/>
              </a:rPr>
              <a:t>đ</a:t>
            </a:r>
            <a:r>
              <a:rPr lang="en-US" smtClean="0">
                <a:latin typeface="Arial"/>
              </a:rPr>
              <a:t>ầu tiên của n</a:t>
            </a:r>
            <a:r>
              <a:rPr lang="vi-VN" smtClean="0">
                <a:latin typeface="Arial"/>
              </a:rPr>
              <a:t>ư</a:t>
            </a:r>
            <a:r>
              <a:rPr lang="en-US" smtClean="0">
                <a:latin typeface="Arial"/>
              </a:rPr>
              <a:t>ớc ta </a:t>
            </a:r>
            <a:r>
              <a:rPr lang="vi-VN" smtClean="0">
                <a:latin typeface="Arial"/>
              </a:rPr>
              <a:t>đư</a:t>
            </a:r>
            <a:r>
              <a:rPr lang="en-US" smtClean="0">
                <a:latin typeface="Arial"/>
              </a:rPr>
              <a:t>ợc ra </a:t>
            </a:r>
            <a:r>
              <a:rPr lang="vi-VN" smtClean="0">
                <a:latin typeface="Arial"/>
              </a:rPr>
              <a:t>đ</a:t>
            </a:r>
            <a:r>
              <a:rPr lang="en-US" smtClean="0">
                <a:latin typeface="Arial"/>
              </a:rPr>
              <a:t>ời vào khoảng n</a:t>
            </a:r>
            <a:r>
              <a:rPr lang="vi-VN" smtClean="0">
                <a:latin typeface="Arial"/>
              </a:rPr>
              <a:t>ă</a:t>
            </a:r>
            <a:r>
              <a:rPr lang="en-US" smtClean="0">
                <a:latin typeface="Arial"/>
              </a:rPr>
              <a:t>m nào ? </a:t>
            </a:r>
          </a:p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mtClean="0">
                <a:latin typeface="Arial"/>
              </a:rPr>
              <a:t>Trả lời : </a:t>
            </a:r>
            <a:r>
              <a:rPr lang="en-US" smtClean="0">
                <a:solidFill>
                  <a:srgbClr val="FFFF00"/>
                </a:solidFill>
                <a:latin typeface="Arial"/>
              </a:rPr>
              <a:t>Vào khoảng 700 n</a:t>
            </a:r>
            <a:r>
              <a:rPr lang="vi-VN" smtClean="0">
                <a:solidFill>
                  <a:srgbClr val="FFFF00"/>
                </a:solidFill>
                <a:latin typeface="Arial"/>
              </a:rPr>
              <a:t>ă</a:t>
            </a:r>
            <a:r>
              <a:rPr lang="en-US" smtClean="0">
                <a:solidFill>
                  <a:srgbClr val="FFFF00"/>
                </a:solidFill>
                <a:latin typeface="Arial"/>
              </a:rPr>
              <a:t>m TCN</a:t>
            </a:r>
          </a:p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mtClean="0">
                <a:solidFill>
                  <a:srgbClr val="FFFF00"/>
                </a:solidFill>
                <a:latin typeface="Arial"/>
              </a:rPr>
              <a:t>Hỏi </a:t>
            </a:r>
            <a:r>
              <a:rPr lang="en-US" smtClean="0">
                <a:latin typeface="Arial"/>
              </a:rPr>
              <a:t>:Chiến thắng Bạch Đằng do Ngô Quyền lãnh </a:t>
            </a:r>
            <a:r>
              <a:rPr lang="vi-VN" smtClean="0">
                <a:latin typeface="Arial"/>
              </a:rPr>
              <a:t>đ</a:t>
            </a:r>
            <a:r>
              <a:rPr lang="en-US" smtClean="0">
                <a:latin typeface="Arial"/>
              </a:rPr>
              <a:t>ạo vào n</a:t>
            </a:r>
            <a:r>
              <a:rPr lang="vi-VN" smtClean="0">
                <a:latin typeface="Arial"/>
              </a:rPr>
              <a:t>ă</a:t>
            </a:r>
            <a:r>
              <a:rPr lang="en-US" smtClean="0">
                <a:latin typeface="Arial"/>
              </a:rPr>
              <a:t>m nào ?</a:t>
            </a:r>
          </a:p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mtClean="0">
                <a:latin typeface="Arial"/>
              </a:rPr>
              <a:t>Trả lời: </a:t>
            </a:r>
            <a:r>
              <a:rPr lang="en-US" smtClean="0">
                <a:solidFill>
                  <a:srgbClr val="FFFF00"/>
                </a:solidFill>
                <a:latin typeface="Arial"/>
              </a:rPr>
              <a:t>Vào n</a:t>
            </a:r>
            <a:r>
              <a:rPr lang="vi-VN" smtClean="0">
                <a:solidFill>
                  <a:srgbClr val="FFFF00"/>
                </a:solidFill>
                <a:latin typeface="Arial"/>
              </a:rPr>
              <a:t>ă</a:t>
            </a:r>
            <a:r>
              <a:rPr lang="en-US" smtClean="0">
                <a:solidFill>
                  <a:srgbClr val="FFFF00"/>
                </a:solidFill>
                <a:latin typeface="Arial"/>
              </a:rPr>
              <a:t>m 938 </a:t>
            </a:r>
          </a:p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mtClean="0">
                <a:latin typeface="Arial"/>
              </a:rPr>
              <a:t>  </a:t>
            </a:r>
            <a:endParaRPr lang="en-US" smtClean="0">
              <a:solidFill>
                <a:srgbClr val="FFFF00"/>
              </a:solidFill>
              <a:latin typeface="Arial"/>
            </a:endParaRP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4114800" y="6278563"/>
            <a:ext cx="4572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200">
              <a:latin typeface="Arial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381000"/>
            <a:ext cx="7769225" cy="377825"/>
          </a:xfrm>
        </p:spPr>
        <p:txBody>
          <a:bodyPr anchorCtr="0"/>
          <a:lstStyle/>
          <a:p>
            <a:pPr eaLnBrk="1" hangingPunct="1">
              <a:defRPr/>
            </a:pPr>
            <a:r>
              <a:rPr lang="en-US" sz="4800" smtClean="0">
                <a:solidFill>
                  <a:srgbClr val="1CF421"/>
                </a:solidFill>
              </a:rPr>
              <a:t>Môn Lịch sử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2133600"/>
            <a:ext cx="8915400" cy="67818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mtClean="0">
                <a:latin typeface="Arial"/>
              </a:rPr>
              <a:t>Từ khoảng 700 n</a:t>
            </a:r>
            <a:r>
              <a:rPr lang="vi-VN" smtClean="0">
                <a:latin typeface="Arial"/>
              </a:rPr>
              <a:t>ă</a:t>
            </a:r>
            <a:r>
              <a:rPr lang="en-US" smtClean="0">
                <a:latin typeface="Arial"/>
              </a:rPr>
              <a:t>m  Tr CN </a:t>
            </a:r>
            <a:r>
              <a:rPr lang="vi-VN" smtClean="0">
                <a:latin typeface="Arial"/>
              </a:rPr>
              <a:t>đ</a:t>
            </a:r>
            <a:r>
              <a:rPr lang="en-US" smtClean="0">
                <a:latin typeface="Arial"/>
              </a:rPr>
              <a:t>ến n</a:t>
            </a:r>
            <a:r>
              <a:rPr lang="vi-VN" smtClean="0">
                <a:latin typeface="Arial"/>
              </a:rPr>
              <a:t>ă</a:t>
            </a:r>
            <a:r>
              <a:rPr lang="en-US" smtClean="0">
                <a:latin typeface="Arial"/>
              </a:rPr>
              <a:t>m 938 n</a:t>
            </a:r>
            <a:r>
              <a:rPr lang="vi-VN" smtClean="0">
                <a:latin typeface="Arial"/>
              </a:rPr>
              <a:t>ư</a:t>
            </a:r>
            <a:r>
              <a:rPr lang="en-US" smtClean="0">
                <a:latin typeface="Arial"/>
              </a:rPr>
              <a:t>ớc ta có hai giai </a:t>
            </a:r>
            <a:r>
              <a:rPr lang="vi-VN" smtClean="0">
                <a:latin typeface="Arial"/>
              </a:rPr>
              <a:t>đ</a:t>
            </a:r>
            <a:r>
              <a:rPr lang="en-US" smtClean="0">
                <a:latin typeface="Arial"/>
              </a:rPr>
              <a:t>oạn lịch sử nào?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b="1" u="sng" smtClean="0">
                <a:solidFill>
                  <a:schemeClr val="folHlink"/>
                </a:solidFill>
                <a:latin typeface="Arial"/>
              </a:rPr>
              <a:t>Đáp án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400" smtClean="0">
                <a:latin typeface="Arial"/>
              </a:rPr>
              <a:t>Khoảng 700 n</a:t>
            </a:r>
            <a:r>
              <a:rPr lang="vi-VN" sz="2400" smtClean="0">
                <a:latin typeface="Arial"/>
              </a:rPr>
              <a:t>ă</a:t>
            </a:r>
            <a:r>
              <a:rPr lang="en-US" sz="2400" smtClean="0">
                <a:latin typeface="Arial"/>
              </a:rPr>
              <a:t>m       N</a:t>
            </a:r>
            <a:r>
              <a:rPr lang="vi-VN" sz="2400" smtClean="0">
                <a:latin typeface="Arial"/>
              </a:rPr>
              <a:t>ă</a:t>
            </a:r>
            <a:r>
              <a:rPr lang="en-US" sz="2400" smtClean="0">
                <a:latin typeface="Arial"/>
              </a:rPr>
              <a:t>m 179    C N                                      N</a:t>
            </a:r>
            <a:r>
              <a:rPr lang="vi-VN" sz="2400" smtClean="0">
                <a:latin typeface="Arial"/>
              </a:rPr>
              <a:t>ă</a:t>
            </a:r>
            <a:r>
              <a:rPr lang="en-US" sz="2400" smtClean="0">
                <a:latin typeface="Arial"/>
              </a:rPr>
              <a:t>m 938</a:t>
            </a:r>
          </a:p>
        </p:txBody>
      </p:sp>
      <p:sp>
        <p:nvSpPr>
          <p:cNvPr id="6282" name="Line 138"/>
          <p:cNvSpPr>
            <a:spLocks noChangeShapeType="1"/>
          </p:cNvSpPr>
          <p:nvPr/>
        </p:nvSpPr>
        <p:spPr bwMode="auto">
          <a:xfrm>
            <a:off x="457200" y="4267200"/>
            <a:ext cx="8458200" cy="0"/>
          </a:xfrm>
          <a:prstGeom prst="line">
            <a:avLst/>
          </a:prstGeom>
          <a:noFill/>
          <a:ln w="28575">
            <a:solidFill>
              <a:srgbClr val="FF99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294" name="Line 150"/>
          <p:cNvSpPr>
            <a:spLocks noChangeShapeType="1"/>
          </p:cNvSpPr>
          <p:nvPr/>
        </p:nvSpPr>
        <p:spPr bwMode="auto">
          <a:xfrm>
            <a:off x="4343400" y="4159250"/>
            <a:ext cx="0" cy="24765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96" name="Line 152"/>
          <p:cNvSpPr>
            <a:spLocks noChangeShapeType="1"/>
          </p:cNvSpPr>
          <p:nvPr/>
        </p:nvSpPr>
        <p:spPr bwMode="auto">
          <a:xfrm>
            <a:off x="3429000" y="4146550"/>
            <a:ext cx="0" cy="22860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97" name="Line 153"/>
          <p:cNvSpPr>
            <a:spLocks noChangeShapeType="1"/>
          </p:cNvSpPr>
          <p:nvPr/>
        </p:nvSpPr>
        <p:spPr bwMode="auto">
          <a:xfrm>
            <a:off x="1524000" y="4146550"/>
            <a:ext cx="0" cy="228600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99" name="Line 155"/>
          <p:cNvSpPr>
            <a:spLocks noChangeShapeType="1"/>
          </p:cNvSpPr>
          <p:nvPr/>
        </p:nvSpPr>
        <p:spPr bwMode="auto">
          <a:xfrm>
            <a:off x="8382000" y="4159250"/>
            <a:ext cx="0" cy="228600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06" name="Text Box 162"/>
          <p:cNvSpPr txBox="1">
            <a:spLocks noChangeArrowheads="1"/>
          </p:cNvSpPr>
          <p:nvPr/>
        </p:nvSpPr>
        <p:spPr bwMode="auto">
          <a:xfrm>
            <a:off x="304800" y="4495800"/>
            <a:ext cx="3352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  <a:latin typeface="Arial" charset="0"/>
              </a:rPr>
              <a:t>Buổi </a:t>
            </a:r>
            <a:r>
              <a:rPr lang="vi-VN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>
                <a:solidFill>
                  <a:srgbClr val="FFFF00"/>
                </a:solidFill>
                <a:latin typeface="Arial" charset="0"/>
              </a:rPr>
              <a:t>ầu dựng n</a:t>
            </a:r>
            <a:r>
              <a:rPr lang="vi-VN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>
                <a:solidFill>
                  <a:srgbClr val="FFFF00"/>
                </a:solidFill>
                <a:latin typeface="Arial" charset="0"/>
              </a:rPr>
              <a:t>ớc và giữ n</a:t>
            </a:r>
            <a:r>
              <a:rPr lang="vi-VN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>
                <a:solidFill>
                  <a:srgbClr val="FFFF00"/>
                </a:solidFill>
                <a:latin typeface="Arial" charset="0"/>
              </a:rPr>
              <a:t>ớc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5130" name="Text Box 163"/>
          <p:cNvSpPr txBox="1">
            <a:spLocks noChangeArrowheads="1"/>
          </p:cNvSpPr>
          <p:nvPr/>
        </p:nvSpPr>
        <p:spPr bwMode="auto">
          <a:xfrm>
            <a:off x="4038600" y="3124200"/>
            <a:ext cx="419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6308" name="Text Box 164"/>
          <p:cNvSpPr txBox="1">
            <a:spLocks noChangeArrowheads="1"/>
          </p:cNvSpPr>
          <p:nvPr/>
        </p:nvSpPr>
        <p:spPr bwMode="auto">
          <a:xfrm>
            <a:off x="3886200" y="4495800"/>
            <a:ext cx="4572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  <a:latin typeface="Arial" charset="0"/>
              </a:rPr>
              <a:t>H</a:t>
            </a:r>
            <a:r>
              <a:rPr lang="vi-VN">
                <a:solidFill>
                  <a:srgbClr val="FFFF00"/>
                </a:solidFill>
                <a:latin typeface="Arial" charset="0"/>
              </a:rPr>
              <a:t>ơ</a:t>
            </a:r>
            <a:r>
              <a:rPr lang="en-US">
                <a:solidFill>
                  <a:srgbClr val="FFFF00"/>
                </a:solidFill>
                <a:latin typeface="Arial" charset="0"/>
              </a:rPr>
              <a:t>n một nghìn n</a:t>
            </a:r>
            <a:r>
              <a:rPr lang="vi-VN">
                <a:solidFill>
                  <a:srgbClr val="FFFF00"/>
                </a:solidFill>
                <a:latin typeface="Arial" charset="0"/>
              </a:rPr>
              <a:t>ă</a:t>
            </a:r>
            <a:r>
              <a:rPr lang="en-US">
                <a:solidFill>
                  <a:srgbClr val="FFFF00"/>
                </a:solidFill>
                <a:latin typeface="Arial" charset="0"/>
              </a:rPr>
              <a:t>m </a:t>
            </a:r>
            <a:r>
              <a:rPr lang="vi-VN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>
                <a:solidFill>
                  <a:srgbClr val="FFFF00"/>
                </a:solidFill>
                <a:latin typeface="Arial" charset="0"/>
              </a:rPr>
              <a:t>ấu tranh giành lại </a:t>
            </a:r>
            <a:r>
              <a:rPr lang="vi-VN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>
                <a:solidFill>
                  <a:srgbClr val="FFFF00"/>
                </a:solidFill>
                <a:latin typeface="Arial" charset="0"/>
              </a:rPr>
              <a:t>ộc lập </a:t>
            </a:r>
          </a:p>
        </p:txBody>
      </p:sp>
      <p:sp>
        <p:nvSpPr>
          <p:cNvPr id="5132" name="Text Box 166"/>
          <p:cNvSpPr txBox="1">
            <a:spLocks noChangeArrowheads="1"/>
          </p:cNvSpPr>
          <p:nvPr/>
        </p:nvSpPr>
        <p:spPr bwMode="auto">
          <a:xfrm>
            <a:off x="2209800" y="1149350"/>
            <a:ext cx="4419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solidFill>
                  <a:schemeClr val="folHlink"/>
                </a:solidFill>
                <a:latin typeface="Arial" charset="0"/>
              </a:rPr>
              <a:t>Bài 6 : Ôn tập</a:t>
            </a:r>
            <a:r>
              <a:rPr lang="en-US" sz="2000">
                <a:solidFill>
                  <a:schemeClr val="folHlink"/>
                </a:solidFill>
                <a:latin typeface="Arial" charset="0"/>
              </a:rPr>
              <a:t> </a:t>
            </a:r>
          </a:p>
        </p:txBody>
      </p:sp>
      <p:sp>
        <p:nvSpPr>
          <p:cNvPr id="3086" name="AutoShape 14"/>
          <p:cNvSpPr>
            <a:spLocks/>
          </p:cNvSpPr>
          <p:nvPr/>
        </p:nvSpPr>
        <p:spPr bwMode="auto">
          <a:xfrm rot="5400000">
            <a:off x="2362200" y="3429000"/>
            <a:ext cx="228600" cy="1905000"/>
          </a:xfrm>
          <a:prstGeom prst="rightBrace">
            <a:avLst>
              <a:gd name="adj1" fmla="val 69444"/>
              <a:gd name="adj2" fmla="val 50000"/>
            </a:avLst>
          </a:prstGeom>
          <a:noFill/>
          <a:ln w="952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087" name="AutoShape 15"/>
          <p:cNvSpPr>
            <a:spLocks/>
          </p:cNvSpPr>
          <p:nvPr/>
        </p:nvSpPr>
        <p:spPr bwMode="auto">
          <a:xfrm rot="5400000">
            <a:off x="5753100" y="1943100"/>
            <a:ext cx="304800" cy="4953000"/>
          </a:xfrm>
          <a:prstGeom prst="rightBrace">
            <a:avLst>
              <a:gd name="adj1" fmla="val 135417"/>
              <a:gd name="adj2" fmla="val 50000"/>
            </a:avLst>
          </a:prstGeom>
          <a:noFill/>
          <a:ln w="9525">
            <a:solidFill>
              <a:schemeClr val="hlink"/>
            </a:solidFill>
            <a:round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en-US">
              <a:solidFill>
                <a:srgbClr val="0099FF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6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6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6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6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6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9" dur="1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630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630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82" grpId="0" animBg="1"/>
      <p:bldP spid="6294" grpId="0" animBg="1"/>
      <p:bldP spid="6296" grpId="0" animBg="1"/>
      <p:bldP spid="6297" grpId="0" animBg="1"/>
      <p:bldP spid="6299" grpId="0" animBg="1"/>
      <p:bldP spid="6306" grpId="0"/>
      <p:bldP spid="6308" grpId="0"/>
      <p:bldP spid="3086" grpId="0" animBg="1"/>
      <p:bldP spid="308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676400"/>
            <a:ext cx="91440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smtClean="0">
                <a:latin typeface="Arial"/>
              </a:rPr>
              <a:t>Em hãy ghi các sự kiện tiêu biểu </a:t>
            </a:r>
            <a:r>
              <a:rPr lang="vi-VN" sz="2800" smtClean="0">
                <a:latin typeface="Arial"/>
              </a:rPr>
              <a:t>đ</a:t>
            </a:r>
            <a:r>
              <a:rPr lang="en-US" sz="2800" smtClean="0">
                <a:latin typeface="Arial"/>
              </a:rPr>
              <a:t>ã học t</a:t>
            </a:r>
            <a:r>
              <a:rPr lang="vi-VN" sz="2800" smtClean="0">
                <a:latin typeface="Arial"/>
              </a:rPr>
              <a:t>ươ</a:t>
            </a:r>
            <a:r>
              <a:rPr lang="en-US" sz="2800" smtClean="0">
                <a:latin typeface="Arial"/>
              </a:rPr>
              <a:t>ng ứng với các mốc thời gian cho tr</a:t>
            </a:r>
            <a:r>
              <a:rPr lang="vi-VN" sz="2800" smtClean="0">
                <a:latin typeface="Arial"/>
              </a:rPr>
              <a:t>ư</a:t>
            </a:r>
            <a:r>
              <a:rPr lang="en-US" sz="2800" smtClean="0">
                <a:latin typeface="Arial"/>
              </a:rPr>
              <a:t>ớc: 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304800"/>
            <a:ext cx="8229600" cy="531813"/>
          </a:xfrm>
        </p:spPr>
        <p:txBody>
          <a:bodyPr anchorCtr="0"/>
          <a:lstStyle/>
          <a:p>
            <a:pPr eaLnBrk="1" hangingPunct="1">
              <a:defRPr/>
            </a:pPr>
            <a:r>
              <a:rPr lang="en-US" sz="4000" smtClean="0">
                <a:solidFill>
                  <a:srgbClr val="1CF421"/>
                </a:solidFill>
              </a:rPr>
              <a:t>Môn Lịch sử</a:t>
            </a:r>
          </a:p>
        </p:txBody>
      </p: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2286000" y="1066800"/>
            <a:ext cx="4419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solidFill>
                  <a:schemeClr val="folHlink"/>
                </a:solidFill>
                <a:latin typeface="Arial" charset="0"/>
              </a:rPr>
              <a:t>Bài 6 : Ôn tập</a:t>
            </a:r>
            <a:r>
              <a:rPr lang="en-US" sz="2000">
                <a:solidFill>
                  <a:schemeClr val="folHlink"/>
                </a:solidFill>
                <a:latin typeface="Arial" charset="0"/>
              </a:rPr>
              <a:t> </a:t>
            </a:r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 flipV="1">
            <a:off x="304800" y="4191000"/>
            <a:ext cx="8610600" cy="0"/>
          </a:xfrm>
          <a:prstGeom prst="line">
            <a:avLst/>
          </a:prstGeom>
          <a:noFill/>
          <a:ln w="28575">
            <a:solidFill>
              <a:srgbClr val="FF99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>
            <a:off x="4267200" y="4006850"/>
            <a:ext cx="0" cy="33655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 flipH="1">
            <a:off x="990600" y="4038600"/>
            <a:ext cx="0" cy="304800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 flipH="1">
            <a:off x="3352800" y="3990975"/>
            <a:ext cx="6350" cy="384175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>
            <a:off x="8534400" y="4010025"/>
            <a:ext cx="0" cy="304800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25" name="Text Box 17"/>
          <p:cNvSpPr txBox="1">
            <a:spLocks noChangeArrowheads="1"/>
          </p:cNvSpPr>
          <p:nvPr/>
        </p:nvSpPr>
        <p:spPr bwMode="auto">
          <a:xfrm>
            <a:off x="2743200" y="3352800"/>
            <a:ext cx="12192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>
                <a:solidFill>
                  <a:srgbClr val="FFFF00"/>
                </a:solidFill>
                <a:latin typeface="Arial" charset="0"/>
              </a:rPr>
              <a:t>N</a:t>
            </a:r>
            <a:r>
              <a:rPr lang="vi-VN" sz="1600">
                <a:solidFill>
                  <a:srgbClr val="FFFF00"/>
                </a:solidFill>
                <a:latin typeface="Arial" charset="0"/>
              </a:rPr>
              <a:t>ă</a:t>
            </a:r>
            <a:r>
              <a:rPr lang="en-US" sz="1600">
                <a:solidFill>
                  <a:srgbClr val="FFFF00"/>
                </a:solidFill>
                <a:latin typeface="Arial" charset="0"/>
              </a:rPr>
              <a:t>m 179 TCN</a:t>
            </a:r>
          </a:p>
        </p:txBody>
      </p:sp>
      <p:sp>
        <p:nvSpPr>
          <p:cNvPr id="17426" name="Text Box 18"/>
          <p:cNvSpPr txBox="1">
            <a:spLocks noChangeArrowheads="1"/>
          </p:cNvSpPr>
          <p:nvPr/>
        </p:nvSpPr>
        <p:spPr bwMode="auto">
          <a:xfrm>
            <a:off x="3886200" y="35814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CC00"/>
                </a:solidFill>
                <a:latin typeface="Arial" charset="0"/>
              </a:rPr>
              <a:t>C N</a:t>
            </a:r>
          </a:p>
        </p:txBody>
      </p:sp>
      <p:sp>
        <p:nvSpPr>
          <p:cNvPr id="17427" name="Text Box 19"/>
          <p:cNvSpPr txBox="1">
            <a:spLocks noChangeArrowheads="1"/>
          </p:cNvSpPr>
          <p:nvPr/>
        </p:nvSpPr>
        <p:spPr bwMode="auto">
          <a:xfrm>
            <a:off x="8077200" y="3581400"/>
            <a:ext cx="1066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FFFF00"/>
                </a:solidFill>
                <a:latin typeface="Arial" charset="0"/>
              </a:rPr>
              <a:t>N</a:t>
            </a:r>
            <a:r>
              <a:rPr lang="vi-VN" sz="1600">
                <a:solidFill>
                  <a:srgbClr val="FFFF00"/>
                </a:solidFill>
                <a:latin typeface="Arial" charset="0"/>
              </a:rPr>
              <a:t>ă</a:t>
            </a:r>
            <a:r>
              <a:rPr lang="en-US" sz="1600">
                <a:solidFill>
                  <a:srgbClr val="FFFF00"/>
                </a:solidFill>
                <a:latin typeface="Arial" charset="0"/>
              </a:rPr>
              <a:t>m 938</a:t>
            </a:r>
          </a:p>
        </p:txBody>
      </p:sp>
      <p:sp>
        <p:nvSpPr>
          <p:cNvPr id="17428" name="Text Box 20"/>
          <p:cNvSpPr txBox="1">
            <a:spLocks noChangeArrowheads="1"/>
          </p:cNvSpPr>
          <p:nvPr/>
        </p:nvSpPr>
        <p:spPr bwMode="auto">
          <a:xfrm>
            <a:off x="0" y="4540250"/>
            <a:ext cx="1905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N</a:t>
            </a:r>
            <a:r>
              <a:rPr lang="vi-VN">
                <a:latin typeface="Arial" charset="0"/>
              </a:rPr>
              <a:t>ư</a:t>
            </a:r>
            <a:r>
              <a:rPr lang="en-US">
                <a:latin typeface="Arial" charset="0"/>
              </a:rPr>
              <a:t>ớc V</a:t>
            </a:r>
            <a:r>
              <a:rPr lang="vi-VN">
                <a:latin typeface="Arial" charset="0"/>
              </a:rPr>
              <a:t>ă</a:t>
            </a:r>
            <a:r>
              <a:rPr lang="en-US">
                <a:latin typeface="Arial" charset="0"/>
              </a:rPr>
              <a:t>n Lang ra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ời</a:t>
            </a:r>
          </a:p>
        </p:txBody>
      </p:sp>
      <p:sp>
        <p:nvSpPr>
          <p:cNvPr id="17429" name="Text Box 21"/>
          <p:cNvSpPr txBox="1">
            <a:spLocks noChangeArrowheads="1"/>
          </p:cNvSpPr>
          <p:nvPr/>
        </p:nvSpPr>
        <p:spPr bwMode="auto">
          <a:xfrm>
            <a:off x="2438400" y="4529138"/>
            <a:ext cx="1600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Triệu Đà xâm l</a:t>
            </a:r>
            <a:r>
              <a:rPr lang="vi-VN">
                <a:latin typeface="Arial" charset="0"/>
              </a:rPr>
              <a:t>ư</a:t>
            </a:r>
            <a:r>
              <a:rPr lang="en-US">
                <a:latin typeface="Arial" charset="0"/>
              </a:rPr>
              <a:t>ợc Âu Lạc </a:t>
            </a:r>
          </a:p>
        </p:txBody>
      </p:sp>
      <p:sp>
        <p:nvSpPr>
          <p:cNvPr id="17430" name="Text Box 22"/>
          <p:cNvSpPr txBox="1">
            <a:spLocks noChangeArrowheads="1"/>
          </p:cNvSpPr>
          <p:nvPr/>
        </p:nvSpPr>
        <p:spPr bwMode="auto">
          <a:xfrm>
            <a:off x="7620000" y="4572000"/>
            <a:ext cx="1295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Chiến thắng Bạch Đằng </a:t>
            </a:r>
          </a:p>
        </p:txBody>
      </p:sp>
      <p:sp>
        <p:nvSpPr>
          <p:cNvPr id="2" name="Line 14"/>
          <p:cNvSpPr>
            <a:spLocks noChangeShapeType="1"/>
          </p:cNvSpPr>
          <p:nvPr/>
        </p:nvSpPr>
        <p:spPr bwMode="auto">
          <a:xfrm flipH="1">
            <a:off x="4724400" y="3987800"/>
            <a:ext cx="6350" cy="384175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9" name="Text Box 23"/>
          <p:cNvSpPr txBox="1">
            <a:spLocks noChangeArrowheads="1"/>
          </p:cNvSpPr>
          <p:nvPr/>
        </p:nvSpPr>
        <p:spPr bwMode="auto">
          <a:xfrm>
            <a:off x="4419600" y="3581400"/>
            <a:ext cx="1066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FFFF00"/>
                </a:solidFill>
                <a:latin typeface="Arial" charset="0"/>
              </a:rPr>
              <a:t>Năm 40</a:t>
            </a:r>
          </a:p>
        </p:txBody>
      </p:sp>
      <p:sp>
        <p:nvSpPr>
          <p:cNvPr id="4120" name="Text Box 24"/>
          <p:cNvSpPr txBox="1">
            <a:spLocks noChangeArrowheads="1"/>
          </p:cNvSpPr>
          <p:nvPr/>
        </p:nvSpPr>
        <p:spPr bwMode="auto">
          <a:xfrm>
            <a:off x="0" y="3352800"/>
            <a:ext cx="1752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  <a:latin typeface="Arial" charset="0"/>
              </a:rPr>
              <a:t>Khoảng 700 n</a:t>
            </a:r>
            <a:r>
              <a:rPr lang="vi-VN">
                <a:solidFill>
                  <a:srgbClr val="FFFF00"/>
                </a:solidFill>
                <a:latin typeface="Arial" charset="0"/>
              </a:rPr>
              <a:t>ă</a:t>
            </a:r>
            <a:r>
              <a:rPr lang="en-US">
                <a:solidFill>
                  <a:srgbClr val="FFFF00"/>
                </a:solidFill>
                <a:latin typeface="Arial" charset="0"/>
              </a:rPr>
              <a:t>m TCN</a:t>
            </a:r>
            <a:endParaRPr lang="en-US" sz="140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7190" name="Text Box 22"/>
          <p:cNvSpPr txBox="1">
            <a:spLocks noChangeArrowheads="1"/>
          </p:cNvSpPr>
          <p:nvPr/>
        </p:nvSpPr>
        <p:spPr bwMode="auto">
          <a:xfrm>
            <a:off x="4267200" y="4586288"/>
            <a:ext cx="2057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KN Hai Bà Trưng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5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4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500"/>
                                        <p:tgtEl>
                                          <p:spTgt spid="17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5" dur="5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0" dur="500"/>
                                        <p:tgtEl>
                                          <p:spTgt spid="17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5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0" dur="500"/>
                                        <p:tgtEl>
                                          <p:spTgt spid="17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7" grpId="0" animBg="1"/>
      <p:bldP spid="17418" grpId="0" animBg="1"/>
      <p:bldP spid="17421" grpId="0" animBg="1"/>
      <p:bldP spid="17422" grpId="0" animBg="1"/>
      <p:bldP spid="17423" grpId="0" animBg="1"/>
      <p:bldP spid="17428" grpId="0"/>
      <p:bldP spid="17429" grpId="0"/>
      <p:bldP spid="17430" grpId="0"/>
      <p:bldP spid="2" grpId="0" animBg="1"/>
      <p:bldP spid="719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09600" y="152400"/>
            <a:ext cx="8229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sz="4000" smtClean="0">
                <a:solidFill>
                  <a:srgbClr val="CFE03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/>
            </a:r>
            <a:br>
              <a:rPr lang="en-US" sz="4000" smtClean="0">
                <a:solidFill>
                  <a:srgbClr val="CFE03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</a:br>
            <a:r>
              <a:rPr lang="en-US" sz="4000" smtClean="0">
                <a:solidFill>
                  <a:srgbClr val="CFE03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Môn Lịch sử</a:t>
            </a:r>
          </a:p>
          <a:p>
            <a:pPr algn="ctr" eaLnBrk="1" hangingPunct="1">
              <a:defRPr/>
            </a:pPr>
            <a:r>
              <a:rPr lang="en-US" sz="400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Bài 6:  Ôn tập</a:t>
            </a:r>
          </a:p>
        </p:txBody>
      </p:sp>
      <p:graphicFrame>
        <p:nvGraphicFramePr>
          <p:cNvPr id="5401" name="Group 281"/>
          <p:cNvGraphicFramePr>
            <a:graphicFrameLocks noGrp="1"/>
          </p:cNvGraphicFramePr>
          <p:nvPr/>
        </p:nvGraphicFramePr>
        <p:xfrm>
          <a:off x="228600" y="2514600"/>
          <a:ext cx="8610600" cy="4257675"/>
        </p:xfrm>
        <a:graphic>
          <a:graphicData uri="http://schemas.openxmlformats.org/drawingml/2006/table">
            <a:tbl>
              <a:tblPr/>
              <a:tblGrid>
                <a:gridCol w="2667000"/>
                <a:gridCol w="2438400"/>
                <a:gridCol w="3505200"/>
              </a:tblGrid>
              <a:tr h="107156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.VnTime" pitchFamily="34" charset="0"/>
                        </a:rPr>
                        <a:t>    Thêi gian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.VnTime" pitchFamily="34" charset="0"/>
                        </a:rPr>
                        <a:t>C¸c mÆt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.VnTime" pitchFamily="34" charset="0"/>
                        </a:rPr>
                        <a:t>Tr­íc n¨m 179 TCN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.VnTime" pitchFamily="34" charset="0"/>
                        </a:rPr>
                        <a:t>Tõ n¨m 179 TCN ®Õn n¨m 938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98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.VnTime" pitchFamily="34" charset="0"/>
                        </a:rPr>
                        <a:t> 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4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5145" name="Straight Connector 7"/>
          <p:cNvCxnSpPr>
            <a:cxnSpLocks noChangeShapeType="1"/>
          </p:cNvCxnSpPr>
          <p:nvPr/>
        </p:nvCxnSpPr>
        <p:spPr bwMode="auto">
          <a:xfrm>
            <a:off x="228600" y="2514600"/>
            <a:ext cx="2703513" cy="1084263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5146" name="TextBox 17"/>
          <p:cNvSpPr txBox="1">
            <a:spLocks noChangeArrowheads="1"/>
          </p:cNvSpPr>
          <p:nvPr/>
        </p:nvSpPr>
        <p:spPr bwMode="auto">
          <a:xfrm>
            <a:off x="457200" y="1654175"/>
            <a:ext cx="8382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Arial" charset="0"/>
              </a:rPr>
              <a:t>* So sánh tình hình n</a:t>
            </a:r>
            <a:r>
              <a:rPr lang="vi-VN" sz="2400" b="1">
                <a:latin typeface="Arial" charset="0"/>
              </a:rPr>
              <a:t>ư</a:t>
            </a:r>
            <a:r>
              <a:rPr lang="en-US" sz="2400" b="1">
                <a:latin typeface="Arial" charset="0"/>
              </a:rPr>
              <a:t>ớc ta tr</a:t>
            </a:r>
            <a:r>
              <a:rPr lang="vi-VN" sz="2400" b="1">
                <a:latin typeface="Arial" charset="0"/>
              </a:rPr>
              <a:t>ư</a:t>
            </a:r>
            <a:r>
              <a:rPr lang="en-US" sz="2400" b="1">
                <a:latin typeface="Arial" charset="0"/>
              </a:rPr>
              <a:t>ớc và sau khi bị các triều </a:t>
            </a:r>
            <a:r>
              <a:rPr lang="vi-VN" sz="2400" b="1">
                <a:latin typeface="Arial" charset="0"/>
              </a:rPr>
              <a:t>đ</a:t>
            </a:r>
            <a:r>
              <a:rPr lang="en-US" sz="2400" b="1">
                <a:latin typeface="Arial" charset="0"/>
              </a:rPr>
              <a:t>ại PK ph</a:t>
            </a:r>
            <a:r>
              <a:rPr lang="vi-VN" sz="2400" b="1">
                <a:latin typeface="Arial" charset="0"/>
              </a:rPr>
              <a:t>ươ</a:t>
            </a:r>
            <a:r>
              <a:rPr lang="en-US" sz="2400" b="1">
                <a:latin typeface="Arial" charset="0"/>
              </a:rPr>
              <a:t>ng Bắc </a:t>
            </a:r>
            <a:r>
              <a:rPr lang="vi-VN" sz="2400" b="1">
                <a:latin typeface="Arial" charset="0"/>
              </a:rPr>
              <a:t>đ</a:t>
            </a:r>
            <a:r>
              <a:rPr lang="en-US" sz="2400" b="1">
                <a:latin typeface="Arial" charset="0"/>
              </a:rPr>
              <a:t>ô hộ:</a:t>
            </a:r>
          </a:p>
        </p:txBody>
      </p:sp>
      <p:sp>
        <p:nvSpPr>
          <p:cNvPr id="5149" name="Text Box 29"/>
          <p:cNvSpPr txBox="1">
            <a:spLocks noChangeArrowheads="1"/>
          </p:cNvSpPr>
          <p:nvPr/>
        </p:nvSpPr>
        <p:spPr bwMode="auto">
          <a:xfrm>
            <a:off x="533400" y="3886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400">
                <a:solidFill>
                  <a:srgbClr val="FFFF00"/>
                </a:solidFill>
                <a:latin typeface="Arial" charset="0"/>
              </a:rPr>
              <a:t>Chủ quyền</a:t>
            </a:r>
            <a:endParaRPr lang="en-US" sz="2400">
              <a:latin typeface="Arial" charset="0"/>
            </a:endParaRPr>
          </a:p>
        </p:txBody>
      </p:sp>
      <p:sp>
        <p:nvSpPr>
          <p:cNvPr id="5150" name="Text Box 30"/>
          <p:cNvSpPr txBox="1">
            <a:spLocks noChangeArrowheads="1"/>
          </p:cNvSpPr>
          <p:nvPr/>
        </p:nvSpPr>
        <p:spPr bwMode="auto">
          <a:xfrm>
            <a:off x="457200" y="5743575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400">
                <a:solidFill>
                  <a:srgbClr val="FFFF00"/>
                </a:solidFill>
                <a:latin typeface="Arial" charset="0"/>
              </a:rPr>
              <a:t>V</a:t>
            </a:r>
            <a:r>
              <a:rPr lang="vi-VN" sz="2400">
                <a:solidFill>
                  <a:srgbClr val="FFFF00"/>
                </a:solidFill>
                <a:latin typeface="Arial" charset="0"/>
              </a:rPr>
              <a:t>ă</a:t>
            </a:r>
            <a:r>
              <a:rPr lang="en-US" sz="2400">
                <a:solidFill>
                  <a:srgbClr val="FFFF00"/>
                </a:solidFill>
                <a:latin typeface="Arial" charset="0"/>
              </a:rPr>
              <a:t>n hóa</a:t>
            </a:r>
          </a:p>
        </p:txBody>
      </p:sp>
      <p:sp>
        <p:nvSpPr>
          <p:cNvPr id="5151" name="Text Box 31"/>
          <p:cNvSpPr txBox="1">
            <a:spLocks noChangeArrowheads="1"/>
          </p:cNvSpPr>
          <p:nvPr/>
        </p:nvSpPr>
        <p:spPr bwMode="auto">
          <a:xfrm>
            <a:off x="381000" y="4710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400">
                <a:solidFill>
                  <a:srgbClr val="FFFF00"/>
                </a:solidFill>
                <a:latin typeface="Arial" charset="0"/>
              </a:rPr>
              <a:t>Kinh tế</a:t>
            </a:r>
            <a:endParaRPr lang="en-US" sz="2400">
              <a:latin typeface="Arial" charset="0"/>
            </a:endParaRPr>
          </a:p>
        </p:txBody>
      </p:sp>
      <p:sp>
        <p:nvSpPr>
          <p:cNvPr id="5152" name="Text Box 32"/>
          <p:cNvSpPr txBox="1">
            <a:spLocks noChangeArrowheads="1"/>
          </p:cNvSpPr>
          <p:nvPr/>
        </p:nvSpPr>
        <p:spPr bwMode="auto">
          <a:xfrm>
            <a:off x="2852738" y="3733800"/>
            <a:ext cx="2514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400">
                <a:solidFill>
                  <a:srgbClr val="FFFF00"/>
                </a:solidFill>
                <a:latin typeface="Arial" charset="0"/>
              </a:rPr>
              <a:t>Là một n</a:t>
            </a:r>
            <a:r>
              <a:rPr lang="vi-VN" sz="2400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2400">
                <a:solidFill>
                  <a:srgbClr val="FFFF00"/>
                </a:solidFill>
                <a:latin typeface="Arial" charset="0"/>
              </a:rPr>
              <a:t>ớc </a:t>
            </a:r>
            <a:r>
              <a:rPr lang="vi-VN" sz="2400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FFFF00"/>
                </a:solidFill>
                <a:latin typeface="Arial" charset="0"/>
              </a:rPr>
              <a:t>ộc </a:t>
            </a:r>
          </a:p>
          <a:p>
            <a:pPr algn="ctr" eaLnBrk="1" hangingPunct="1"/>
            <a:r>
              <a:rPr lang="en-US" sz="2400">
                <a:solidFill>
                  <a:srgbClr val="FFFF00"/>
                </a:solidFill>
                <a:latin typeface="Arial" charset="0"/>
              </a:rPr>
              <a:t>lập</a:t>
            </a:r>
            <a:endParaRPr lang="en-US" sz="2400">
              <a:latin typeface="Arial" charset="0"/>
            </a:endParaRPr>
          </a:p>
        </p:txBody>
      </p:sp>
      <p:sp>
        <p:nvSpPr>
          <p:cNvPr id="5153" name="Text Box 33"/>
          <p:cNvSpPr txBox="1">
            <a:spLocks noChangeArrowheads="1"/>
          </p:cNvSpPr>
          <p:nvPr/>
        </p:nvSpPr>
        <p:spPr bwMode="auto">
          <a:xfrm>
            <a:off x="5410200" y="47244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>
                <a:solidFill>
                  <a:srgbClr val="FFFF00"/>
                </a:solidFill>
                <a:latin typeface="Arial" charset="0"/>
              </a:rPr>
              <a:t> Bị phụ thuộc</a:t>
            </a:r>
            <a:endParaRPr lang="en-US" sz="320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5154" name="Text Box 34"/>
          <p:cNvSpPr txBox="1">
            <a:spLocks noChangeArrowheads="1"/>
          </p:cNvSpPr>
          <p:nvPr/>
        </p:nvSpPr>
        <p:spPr bwMode="auto">
          <a:xfrm>
            <a:off x="5334000" y="3733800"/>
            <a:ext cx="3505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400">
                <a:solidFill>
                  <a:srgbClr val="FFFF00"/>
                </a:solidFill>
                <a:latin typeface="Arial" charset="0"/>
              </a:rPr>
              <a:t>Trở thành quận, huyện của phong kiến ph</a:t>
            </a:r>
            <a:r>
              <a:rPr lang="vi-VN" sz="2400">
                <a:solidFill>
                  <a:srgbClr val="FFFF00"/>
                </a:solidFill>
                <a:latin typeface="Arial" charset="0"/>
              </a:rPr>
              <a:t>ươ</a:t>
            </a:r>
            <a:r>
              <a:rPr lang="en-US" sz="2400">
                <a:solidFill>
                  <a:srgbClr val="FFFF00"/>
                </a:solidFill>
                <a:latin typeface="Arial" charset="0"/>
              </a:rPr>
              <a:t>ng Bắc</a:t>
            </a:r>
          </a:p>
        </p:txBody>
      </p:sp>
      <p:sp>
        <p:nvSpPr>
          <p:cNvPr id="5155" name="Text Box 35"/>
          <p:cNvSpPr txBox="1">
            <a:spLocks noChangeArrowheads="1"/>
          </p:cNvSpPr>
          <p:nvPr/>
        </p:nvSpPr>
        <p:spPr bwMode="auto">
          <a:xfrm>
            <a:off x="2971800" y="4724400"/>
            <a:ext cx="2514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>
                <a:solidFill>
                  <a:srgbClr val="FFFF00"/>
                </a:solidFill>
                <a:latin typeface="Arial" charset="0"/>
              </a:rPr>
              <a:t>Độc lập và tự chủ</a:t>
            </a:r>
          </a:p>
        </p:txBody>
      </p:sp>
      <p:sp>
        <p:nvSpPr>
          <p:cNvPr id="5156" name="Text Box 36"/>
          <p:cNvSpPr txBox="1">
            <a:spLocks noChangeArrowheads="1"/>
          </p:cNvSpPr>
          <p:nvPr/>
        </p:nvSpPr>
        <p:spPr bwMode="auto">
          <a:xfrm>
            <a:off x="2895600" y="5578475"/>
            <a:ext cx="2438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400">
                <a:solidFill>
                  <a:srgbClr val="FFFF00"/>
                </a:solidFill>
                <a:latin typeface="Arial" charset="0"/>
              </a:rPr>
              <a:t>Có phong tục tập quán riêng</a:t>
            </a:r>
            <a:endParaRPr lang="en-US" sz="2400">
              <a:latin typeface="Arial" charset="0"/>
            </a:endParaRPr>
          </a:p>
        </p:txBody>
      </p:sp>
      <p:sp>
        <p:nvSpPr>
          <p:cNvPr id="5157" name="Text Box 37"/>
          <p:cNvSpPr txBox="1">
            <a:spLocks noChangeArrowheads="1"/>
          </p:cNvSpPr>
          <p:nvPr/>
        </p:nvSpPr>
        <p:spPr bwMode="auto">
          <a:xfrm>
            <a:off x="5410200" y="5181600"/>
            <a:ext cx="32766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>
                <a:solidFill>
                  <a:srgbClr val="FFFF00"/>
                </a:solidFill>
                <a:latin typeface="Arial" charset="0"/>
              </a:rPr>
              <a:t> Phải theo phong tục ng</a:t>
            </a:r>
            <a:r>
              <a:rPr lang="vi-VN" sz="2400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2400">
                <a:solidFill>
                  <a:srgbClr val="FFFF00"/>
                </a:solidFill>
                <a:latin typeface="Arial" charset="0"/>
              </a:rPr>
              <a:t>ời Hán, học chữ Hán, nh</a:t>
            </a:r>
            <a:r>
              <a:rPr lang="vi-VN" sz="2400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2400">
                <a:solidFill>
                  <a:srgbClr val="FFFF00"/>
                </a:solidFill>
                <a:latin typeface="Arial" charset="0"/>
              </a:rPr>
              <a:t>ng nhân dân ta vẫn giữ gìn bản sắc dân tộc.</a:t>
            </a:r>
            <a:endParaRPr lang="en-US" sz="2400">
              <a:latin typeface="Arial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4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4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46" grpId="0"/>
      <p:bldP spid="5149" grpId="0"/>
      <p:bldP spid="5150" grpId="0"/>
      <p:bldP spid="5151" grpId="0"/>
      <p:bldP spid="5152" grpId="0"/>
      <p:bldP spid="5153" grpId="0"/>
      <p:bldP spid="5154" grpId="0"/>
      <p:bldP spid="5155" grpId="0"/>
      <p:bldP spid="515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07975"/>
            <a:ext cx="8229600" cy="377825"/>
          </a:xfrm>
        </p:spPr>
        <p:txBody>
          <a:bodyPr anchorCtr="0"/>
          <a:lstStyle/>
          <a:p>
            <a:pPr eaLnBrk="1" hangingPunct="1">
              <a:defRPr/>
            </a:pPr>
            <a:r>
              <a:rPr lang="en-US" sz="4000" smtClean="0">
                <a:solidFill>
                  <a:srgbClr val="1CF421"/>
                </a:solidFill>
              </a:rPr>
              <a:t/>
            </a:r>
            <a:br>
              <a:rPr lang="en-US" sz="4000" smtClean="0">
                <a:solidFill>
                  <a:srgbClr val="1CF421"/>
                </a:solidFill>
              </a:rPr>
            </a:br>
            <a:r>
              <a:rPr lang="en-US" sz="4000" smtClean="0">
                <a:solidFill>
                  <a:srgbClr val="1CF421"/>
                </a:solidFill>
              </a:rPr>
              <a:t>Môn Lịch sử</a:t>
            </a:r>
          </a:p>
        </p:txBody>
      </p:sp>
      <p:sp>
        <p:nvSpPr>
          <p:cNvPr id="8195" name="Text Box 4"/>
          <p:cNvSpPr txBox="1">
            <a:spLocks noChangeArrowheads="1"/>
          </p:cNvSpPr>
          <p:nvPr/>
        </p:nvSpPr>
        <p:spPr bwMode="auto">
          <a:xfrm>
            <a:off x="2362200" y="990600"/>
            <a:ext cx="4419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solidFill>
                  <a:srgbClr val="FF9900"/>
                </a:solidFill>
                <a:latin typeface="Arial" charset="0"/>
              </a:rPr>
              <a:t>Bài 6 : Ôn tập</a:t>
            </a:r>
            <a:r>
              <a:rPr lang="en-US" sz="2000">
                <a:solidFill>
                  <a:schemeClr val="folHlink"/>
                </a:solidFill>
                <a:latin typeface="Arial" charset="0"/>
              </a:rPr>
              <a:t> </a:t>
            </a:r>
          </a:p>
        </p:txBody>
      </p:sp>
      <p:graphicFrame>
        <p:nvGraphicFramePr>
          <p:cNvPr id="32806" name="Group 38"/>
          <p:cNvGraphicFramePr>
            <a:graphicFrameLocks noGrp="1"/>
          </p:cNvGraphicFramePr>
          <p:nvPr>
            <p:ph idx="4294967295"/>
          </p:nvPr>
        </p:nvGraphicFramePr>
        <p:xfrm>
          <a:off x="457200" y="1981200"/>
          <a:ext cx="8229600" cy="4419600"/>
        </p:xfrm>
        <a:graphic>
          <a:graphicData uri="http://schemas.openxmlformats.org/drawingml/2006/table">
            <a:tbl>
              <a:tblPr/>
              <a:tblGrid>
                <a:gridCol w="2133600"/>
                <a:gridCol w="6096000"/>
              </a:tblGrid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 </a:t>
                      </a:r>
                      <a:r>
                        <a:rPr kumimoji="0" lang="en-US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Thêi gian</a:t>
                      </a: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C¸c cuéc khëi nghÜa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242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      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      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      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       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       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               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685800" y="2667000"/>
            <a:ext cx="7848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N</a:t>
            </a:r>
            <a:r>
              <a:rPr lang="vi-VN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ă</a:t>
            </a:r>
            <a:r>
              <a:rPr lang="en-US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   40                              Khởi nghĩa Hai Bà Tr</a:t>
            </a:r>
            <a:r>
              <a:rPr lang="vi-VN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ng</a:t>
            </a:r>
          </a:p>
        </p:txBody>
      </p:sp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685800" y="3048000"/>
            <a:ext cx="7239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N</a:t>
            </a:r>
            <a:r>
              <a:rPr lang="vi-VN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ă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 248 		     Khởi nghĩa Bà Triệu</a:t>
            </a:r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762000" y="3429000"/>
            <a:ext cx="6172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N</a:t>
            </a:r>
            <a:r>
              <a:rPr lang="vi-VN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ă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  542                              Khởi nghĩa Lý Bí</a:t>
            </a:r>
          </a:p>
        </p:txBody>
      </p:sp>
      <p:sp>
        <p:nvSpPr>
          <p:cNvPr id="6164" name="Text Box 20"/>
          <p:cNvSpPr txBox="1">
            <a:spLocks noChangeArrowheads="1"/>
          </p:cNvSpPr>
          <p:nvPr/>
        </p:nvSpPr>
        <p:spPr bwMode="auto">
          <a:xfrm>
            <a:off x="838200" y="3810000"/>
            <a:ext cx="7010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</a:t>
            </a:r>
            <a:r>
              <a:rPr lang="vi-VN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ă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  550                              Khởi nghĩa Triệu Quang Phục</a:t>
            </a:r>
          </a:p>
        </p:txBody>
      </p:sp>
      <p:sp>
        <p:nvSpPr>
          <p:cNvPr id="6166" name="Text Box 22"/>
          <p:cNvSpPr txBox="1">
            <a:spLocks noChangeArrowheads="1"/>
          </p:cNvSpPr>
          <p:nvPr/>
        </p:nvSpPr>
        <p:spPr bwMode="auto">
          <a:xfrm>
            <a:off x="838200" y="4191000"/>
            <a:ext cx="6477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</a:t>
            </a:r>
            <a:r>
              <a:rPr lang="vi-VN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ă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  722 		   Khởi nghĩa Mai Thúc Loan</a:t>
            </a:r>
          </a:p>
        </p:txBody>
      </p:sp>
      <p:sp>
        <p:nvSpPr>
          <p:cNvPr id="6167" name="Text Box 23"/>
          <p:cNvSpPr txBox="1">
            <a:spLocks noChangeArrowheads="1"/>
          </p:cNvSpPr>
          <p:nvPr/>
        </p:nvSpPr>
        <p:spPr bwMode="auto">
          <a:xfrm>
            <a:off x="838200" y="4572000"/>
            <a:ext cx="5791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</a:t>
            </a:r>
            <a:r>
              <a:rPr lang="vi-VN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ă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  766 		   Khởi nghĩa Phùng H</a:t>
            </a:r>
            <a:r>
              <a:rPr lang="vi-VN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ng</a:t>
            </a:r>
          </a:p>
        </p:txBody>
      </p:sp>
      <p:sp>
        <p:nvSpPr>
          <p:cNvPr id="6168" name="Text Box 24"/>
          <p:cNvSpPr txBox="1">
            <a:spLocks noChangeArrowheads="1"/>
          </p:cNvSpPr>
          <p:nvPr/>
        </p:nvSpPr>
        <p:spPr bwMode="auto">
          <a:xfrm>
            <a:off x="838200" y="4953000"/>
            <a:ext cx="7239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</a:t>
            </a:r>
            <a:r>
              <a:rPr lang="vi-VN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ă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  905 		   Khởi nghĩa Khúc Thừa Dụ</a:t>
            </a:r>
          </a:p>
        </p:txBody>
      </p:sp>
      <p:sp>
        <p:nvSpPr>
          <p:cNvPr id="6169" name="Text Box 25"/>
          <p:cNvSpPr txBox="1">
            <a:spLocks noChangeArrowheads="1"/>
          </p:cNvSpPr>
          <p:nvPr/>
        </p:nvSpPr>
        <p:spPr bwMode="auto">
          <a:xfrm>
            <a:off x="838200" y="5867400"/>
            <a:ext cx="5715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</a:t>
            </a:r>
            <a:r>
              <a:rPr lang="vi-VN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ă</a:t>
            </a:r>
            <a:r>
              <a:rPr lang="en-US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  938 		   Chiến thắng Bạch Đằng</a:t>
            </a:r>
          </a:p>
        </p:txBody>
      </p:sp>
      <p:sp>
        <p:nvSpPr>
          <p:cNvPr id="6170" name="Text Box 26"/>
          <p:cNvSpPr txBox="1">
            <a:spLocks noChangeArrowheads="1"/>
          </p:cNvSpPr>
          <p:nvPr/>
        </p:nvSpPr>
        <p:spPr bwMode="auto">
          <a:xfrm>
            <a:off x="838200" y="5410200"/>
            <a:ext cx="6553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>
                <a:latin typeface="Arial"/>
              </a:rPr>
              <a:t>N</a:t>
            </a:r>
            <a:r>
              <a:rPr lang="vi-VN" sz="2000" b="1">
                <a:latin typeface="Arial"/>
              </a:rPr>
              <a:t>ă</a:t>
            </a:r>
            <a:r>
              <a:rPr lang="en-US" sz="2000" b="1">
                <a:latin typeface="Arial"/>
              </a:rPr>
              <a:t>m 931	</a:t>
            </a:r>
            <a:r>
              <a:rPr lang="en-US" sz="2000">
                <a:latin typeface="Arial"/>
              </a:rPr>
              <a:t>	   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Khởi nghĩa D</a:t>
            </a:r>
            <a:r>
              <a:rPr lang="vi-VN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ươ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ng Đình Nghệ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8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8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2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2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2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1" grpId="0"/>
      <p:bldP spid="6162" grpId="0"/>
      <p:bldP spid="6163" grpId="0"/>
      <p:bldP spid="6167" grpId="0"/>
      <p:bldP spid="6168" grpId="0"/>
      <p:bldP spid="6169" grpId="0"/>
      <p:bldP spid="617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209800"/>
            <a:ext cx="8229600" cy="3733800"/>
          </a:xfrm>
        </p:spPr>
        <p:txBody>
          <a:bodyPr/>
          <a:lstStyle/>
          <a:p>
            <a:pPr marL="609600" indent="-609600" eaLnBrk="1" hangingPunct="1">
              <a:defRPr/>
            </a:pPr>
            <a:r>
              <a:rPr lang="en-US" sz="4000" u="sng" smtClean="0">
                <a:latin typeface="Arial"/>
              </a:rPr>
              <a:t>Hoạt </a:t>
            </a:r>
            <a:r>
              <a:rPr lang="vi-VN" sz="4000" u="sng" smtClean="0">
                <a:latin typeface="Arial"/>
              </a:rPr>
              <a:t>đ</a:t>
            </a:r>
            <a:r>
              <a:rPr lang="en-US" sz="4000" u="sng" smtClean="0">
                <a:latin typeface="Arial"/>
              </a:rPr>
              <a:t>ộng nhóm </a:t>
            </a:r>
          </a:p>
          <a:p>
            <a:pPr marL="609600" indent="-609600" eaLnBrk="1" hangingPunct="1">
              <a:defRPr/>
            </a:pPr>
            <a:endParaRPr lang="en-US" sz="2000" u="sng" smtClean="0">
              <a:latin typeface="Arial"/>
            </a:endParaRP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en-US" smtClean="0">
                <a:latin typeface="Arial"/>
              </a:rPr>
              <a:t>Trình bày diễn biến của chiến thắng Bạch Đằng?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en-US" smtClean="0">
                <a:latin typeface="Arial"/>
              </a:rPr>
              <a:t>Nêu ý nghĩa của chiến thắng Bạch Đằng?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442912"/>
          </a:xfrm>
        </p:spPr>
        <p:txBody>
          <a:bodyPr anchorCtr="0"/>
          <a:lstStyle/>
          <a:p>
            <a:pPr eaLnBrk="1" hangingPunct="1">
              <a:defRPr/>
            </a:pPr>
            <a:r>
              <a:rPr lang="en-US" sz="4000" smtClean="0">
                <a:solidFill>
                  <a:srgbClr val="1CF421"/>
                </a:solidFill>
              </a:rPr>
              <a:t/>
            </a:r>
            <a:br>
              <a:rPr lang="en-US" sz="4000" smtClean="0">
                <a:solidFill>
                  <a:srgbClr val="1CF421"/>
                </a:solidFill>
              </a:rPr>
            </a:br>
            <a:r>
              <a:rPr lang="en-US" sz="4000" smtClean="0">
                <a:solidFill>
                  <a:srgbClr val="1CF421"/>
                </a:solidFill>
              </a:rPr>
              <a:t>Môn Lịch sử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2362200" y="1219200"/>
            <a:ext cx="4419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solidFill>
                  <a:schemeClr val="folHlink"/>
                </a:solidFill>
                <a:latin typeface="Arial" charset="0"/>
              </a:rPr>
              <a:t>Bài 6 : Ôn tập</a:t>
            </a:r>
            <a:r>
              <a:rPr lang="en-US" sz="2000">
                <a:solidFill>
                  <a:schemeClr val="folHlink"/>
                </a:solidFill>
                <a:latin typeface="Arial" charset="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52400"/>
            <a:ext cx="8229600" cy="685800"/>
          </a:xfrm>
        </p:spPr>
        <p:txBody>
          <a:bodyPr anchorCtr="0"/>
          <a:lstStyle/>
          <a:p>
            <a:pPr eaLnBrk="1" hangingPunct="1">
              <a:defRPr/>
            </a:pPr>
            <a:endParaRPr lang="en-US" sz="4000" smtClean="0">
              <a:solidFill>
                <a:schemeClr val="folHlink"/>
              </a:solidFill>
            </a:endParaRPr>
          </a:p>
        </p:txBody>
      </p:sp>
      <p:pic>
        <p:nvPicPr>
          <p:cNvPr id="37899" name="Picture 11" descr="Ảnh0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Bach Dang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8839200" y="6553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78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8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7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58541" fill="hold"/>
                                        <p:tgtEl>
                                          <p:spTgt spid="922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222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981200"/>
            <a:ext cx="8686800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2400" smtClean="0">
                <a:latin typeface="Arial"/>
              </a:rPr>
              <a:t>     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smtClean="0">
                <a:latin typeface="Arial"/>
              </a:rPr>
              <a:t> </a:t>
            </a:r>
            <a:r>
              <a:rPr lang="en-US" sz="2800" u="sng" smtClean="0">
                <a:latin typeface="Arial"/>
              </a:rPr>
              <a:t>* </a:t>
            </a:r>
            <a:r>
              <a:rPr lang="en-US" sz="4000" u="sng" smtClean="0">
                <a:latin typeface="Arial"/>
              </a:rPr>
              <a:t>Ý  nghĩa của chiến thắng Bạch Đằng</a:t>
            </a:r>
            <a:r>
              <a:rPr lang="en-US" sz="2800" u="sng" smtClean="0">
                <a:latin typeface="Arial"/>
              </a:rPr>
              <a:t>: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2800" u="sng" smtClean="0">
              <a:latin typeface="Arial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smtClean="0">
                <a:latin typeface="Arial"/>
              </a:rPr>
              <a:t>         </a:t>
            </a:r>
            <a:r>
              <a:rPr lang="en-US" smtClean="0">
                <a:latin typeface="Arial"/>
              </a:rPr>
              <a:t>Ngô Quyền lên ngôi vua </a:t>
            </a:r>
            <a:r>
              <a:rPr lang="vi-VN" smtClean="0">
                <a:latin typeface="Arial"/>
              </a:rPr>
              <a:t>đ</a:t>
            </a:r>
            <a:r>
              <a:rPr lang="en-US" smtClean="0">
                <a:latin typeface="Arial"/>
              </a:rPr>
              <a:t>ã kết thúc hoàn toàn thời kỳ </a:t>
            </a:r>
            <a:r>
              <a:rPr lang="vi-VN" smtClean="0">
                <a:latin typeface="Arial"/>
              </a:rPr>
              <a:t>đ</a:t>
            </a:r>
            <a:r>
              <a:rPr lang="en-US" smtClean="0">
                <a:latin typeface="Arial"/>
              </a:rPr>
              <a:t>ô hộ của phong kiến ph</a:t>
            </a:r>
            <a:r>
              <a:rPr lang="vi-VN" smtClean="0">
                <a:latin typeface="Arial"/>
              </a:rPr>
              <a:t>ươ</a:t>
            </a:r>
            <a:r>
              <a:rPr lang="en-US" smtClean="0">
                <a:latin typeface="Arial"/>
              </a:rPr>
              <a:t>ng Bắc và mở </a:t>
            </a:r>
            <a:r>
              <a:rPr lang="vi-VN" smtClean="0">
                <a:latin typeface="Arial"/>
              </a:rPr>
              <a:t>đ</a:t>
            </a:r>
            <a:r>
              <a:rPr lang="en-US" smtClean="0">
                <a:latin typeface="Arial"/>
              </a:rPr>
              <a:t>ầu cho thời kỳ </a:t>
            </a:r>
            <a:r>
              <a:rPr lang="vi-VN" smtClean="0">
                <a:latin typeface="Arial"/>
              </a:rPr>
              <a:t>đ</a:t>
            </a:r>
            <a:r>
              <a:rPr lang="en-US" smtClean="0">
                <a:latin typeface="Arial"/>
              </a:rPr>
              <a:t>ộc lập lâu dài của n</a:t>
            </a:r>
            <a:r>
              <a:rPr lang="vi-VN" smtClean="0">
                <a:latin typeface="Arial"/>
              </a:rPr>
              <a:t>ư</a:t>
            </a:r>
            <a:r>
              <a:rPr lang="en-US" smtClean="0">
                <a:latin typeface="Arial"/>
              </a:rPr>
              <a:t>ớc ta.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>
              <a:latin typeface="Arial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>
              <a:latin typeface=".VnTime" pitchFamily="34" charset="0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0"/>
            <a:ext cx="8382000" cy="1371600"/>
          </a:xfrm>
        </p:spPr>
        <p:txBody>
          <a:bodyPr anchorCtr="0">
            <a:noAutofit/>
          </a:bodyPr>
          <a:lstStyle/>
          <a:p>
            <a:pPr eaLnBrk="1" hangingPunct="1">
              <a:defRPr/>
            </a:pPr>
            <a:r>
              <a:rPr lang="en-US" sz="4000" smtClean="0">
                <a:solidFill>
                  <a:srgbClr val="CFE030"/>
                </a:solidFill>
              </a:rPr>
              <a:t/>
            </a:r>
            <a:br>
              <a:rPr lang="en-US" sz="4000" smtClean="0">
                <a:solidFill>
                  <a:srgbClr val="CFE030"/>
                </a:solidFill>
              </a:rPr>
            </a:br>
            <a:r>
              <a:rPr lang="en-US" sz="4000" smtClean="0">
                <a:solidFill>
                  <a:srgbClr val="CFE030"/>
                </a:solidFill>
              </a:rPr>
              <a:t>Môn Lịch sử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2209800" y="1219200"/>
            <a:ext cx="4419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solidFill>
                  <a:schemeClr val="folHlink"/>
                </a:solidFill>
                <a:latin typeface="Arial" charset="0"/>
              </a:rPr>
              <a:t>Bài 6 : Ôn tập</a:t>
            </a:r>
            <a:r>
              <a:rPr lang="en-US" sz="2000">
                <a:solidFill>
                  <a:schemeClr val="folHlink"/>
                </a:solidFill>
                <a:latin typeface="Arial" charset="0"/>
              </a:rPr>
              <a:t> </a:t>
            </a:r>
          </a:p>
        </p:txBody>
      </p:sp>
      <p:pic>
        <p:nvPicPr>
          <p:cNvPr id="11271" name="Reco3165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Recorded Sound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8839200" y="5181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6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27446" fill="hold"/>
                                        <p:tgtEl>
                                          <p:spTgt spid="1127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271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0"/>
          <a:lstStyle/>
          <a:p>
            <a:pPr eaLnBrk="1" hangingPunct="1">
              <a:defRPr/>
            </a:pPr>
            <a:endParaRPr lang="en-US" smtClean="0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184400"/>
            <a:ext cx="8229600" cy="3195638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endParaRPr lang="en-US" sz="4800" smtClean="0">
              <a:solidFill>
                <a:srgbClr val="FF3300"/>
              </a:solidFill>
              <a:latin typeface="Arial"/>
            </a:endParaRPr>
          </a:p>
        </p:txBody>
      </p:sp>
      <p:pic>
        <p:nvPicPr>
          <p:cNvPr id="5734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04800" y="6396038"/>
            <a:ext cx="8610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>
                <a:latin typeface="Arial" charset="0"/>
                <a:cs typeface="Times New Roman" pitchFamily="18" charset="0"/>
              </a:rPr>
              <a:t>L</a:t>
            </a:r>
            <a:r>
              <a:rPr lang="vi-VN" sz="2400">
                <a:latin typeface="Arial" charset="0"/>
                <a:cs typeface="Times New Roman" pitchFamily="18" charset="0"/>
              </a:rPr>
              <a:t>ă</a:t>
            </a:r>
            <a:r>
              <a:rPr lang="en-US" sz="2400">
                <a:latin typeface="Arial" charset="0"/>
                <a:cs typeface="Times New Roman" pitchFamily="18" charset="0"/>
              </a:rPr>
              <a:t>ng Ngô Quyền ở xã Đ</a:t>
            </a:r>
            <a:r>
              <a:rPr lang="vi-VN" sz="2400">
                <a:latin typeface="Arial" charset="0"/>
                <a:cs typeface="Times New Roman" pitchFamily="18" charset="0"/>
              </a:rPr>
              <a:t>ườn</a:t>
            </a:r>
            <a:r>
              <a:rPr lang="en-US" sz="2400">
                <a:latin typeface="Arial" charset="0"/>
                <a:cs typeface="Times New Roman" pitchFamily="18" charset="0"/>
              </a:rPr>
              <a:t>g Lâm ( thị xã S</a:t>
            </a:r>
            <a:r>
              <a:rPr lang="vi-VN" sz="2400">
                <a:latin typeface="Arial" charset="0"/>
                <a:cs typeface="Times New Roman" pitchFamily="18" charset="0"/>
              </a:rPr>
              <a:t>ơ</a:t>
            </a:r>
            <a:r>
              <a:rPr lang="en-US" sz="2400">
                <a:latin typeface="Arial" charset="0"/>
                <a:cs typeface="Times New Roman" pitchFamily="18" charset="0"/>
              </a:rPr>
              <a:t>n Tây, Hà Tây )</a:t>
            </a:r>
            <a:r>
              <a:rPr lang="en-US" sz="2000">
                <a:latin typeface="Arial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7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780</TotalTime>
  <Words>526</Words>
  <Application>Microsoft Office PowerPoint</Application>
  <PresentationFormat>On-screen Show (4:3)</PresentationFormat>
  <Paragraphs>87</Paragraphs>
  <Slides>9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Verdana</vt:lpstr>
      <vt:lpstr>Arial</vt:lpstr>
      <vt:lpstr>Wingdings</vt:lpstr>
      <vt:lpstr>Calibri</vt:lpstr>
      <vt:lpstr>.VnTime</vt:lpstr>
      <vt:lpstr>Times New Roman</vt:lpstr>
      <vt:lpstr>Globe</vt:lpstr>
      <vt:lpstr> Môn Lịch sử</vt:lpstr>
      <vt:lpstr>Môn Lịch sử</vt:lpstr>
      <vt:lpstr>Môn Lịch sử</vt:lpstr>
      <vt:lpstr>Slide 4</vt:lpstr>
      <vt:lpstr> Môn Lịch sử</vt:lpstr>
      <vt:lpstr> Môn Lịch sử</vt:lpstr>
      <vt:lpstr>Slide 7</vt:lpstr>
      <vt:lpstr> Môn Lịch sử</vt:lpstr>
      <vt:lpstr>Slide 9</vt:lpstr>
    </vt:vector>
  </TitlesOfParts>
  <Company>VL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M«n LÞch sö</dc:title>
  <dc:creator>GIANG</dc:creator>
  <cp:lastModifiedBy>CSTeam</cp:lastModifiedBy>
  <cp:revision>36</cp:revision>
  <dcterms:created xsi:type="dcterms:W3CDTF">2007-10-13T09:07:01Z</dcterms:created>
  <dcterms:modified xsi:type="dcterms:W3CDTF">2016-06-30T01:17:07Z</dcterms:modified>
</cp:coreProperties>
</file>