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sldIdLst>
    <p:sldId id="395" r:id="rId2"/>
    <p:sldId id="451" r:id="rId3"/>
    <p:sldId id="422" r:id="rId4"/>
    <p:sldId id="456" r:id="rId5"/>
    <p:sldId id="423" r:id="rId6"/>
    <p:sldId id="449" r:id="rId7"/>
    <p:sldId id="420" r:id="rId8"/>
    <p:sldId id="432" r:id="rId9"/>
    <p:sldId id="430" r:id="rId10"/>
    <p:sldId id="480" r:id="rId11"/>
    <p:sldId id="398" r:id="rId12"/>
    <p:sldId id="429" r:id="rId13"/>
    <p:sldId id="453" r:id="rId14"/>
    <p:sldId id="471" r:id="rId15"/>
    <p:sldId id="457" r:id="rId16"/>
    <p:sldId id="458" r:id="rId17"/>
    <p:sldId id="459" r:id="rId18"/>
    <p:sldId id="460" r:id="rId19"/>
    <p:sldId id="461" r:id="rId20"/>
    <p:sldId id="477" r:id="rId21"/>
    <p:sldId id="475" r:id="rId22"/>
    <p:sldId id="473" r:id="rId23"/>
    <p:sldId id="476" r:id="rId24"/>
    <p:sldId id="46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A50021"/>
    <a:srgbClr val="CCFF33"/>
    <a:srgbClr val="CC00FF"/>
    <a:srgbClr val="99FFCC"/>
    <a:srgbClr val="FF66FF"/>
    <a:srgbClr val="0066FF"/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31" autoAdjust="0"/>
    <p:restoredTop sz="94713" autoAdjust="0"/>
  </p:normalViewPr>
  <p:slideViewPr>
    <p:cSldViewPr>
      <p:cViewPr varScale="1">
        <p:scale>
          <a:sx n="41" d="100"/>
          <a:sy n="41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28488E-E5FC-44D3-A5D1-FD5B1FCAA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FEBA9-0BF0-4F6A-982F-7AF30345B8E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9C224-24BC-4AC2-8528-3774A0095BF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21861-11F4-4BF8-AC24-91BF76E0A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34F7A-AD31-4DD7-B0F9-3D48E06B3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4085-5FFC-4AC4-BC4D-22909370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0735-666C-48D4-A80A-CCB1F020C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3581-1F1C-4656-98FA-BF8C41A12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1565-0CDE-48AA-9539-00E4434D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4105-19C7-466A-A04B-7CC1A2F5A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445FE-18ED-4406-858A-C29D4EDB2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7C693-E225-4E49-A5E4-C50969DD3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ECB9-8ED7-472C-9286-58DC86E14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20EE-3407-4F8D-AF78-E5E0852CB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851A-8988-4461-8490-DC6AACD1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8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8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AB062-2FD7-4EF8-923D-EE1BB39BD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gif"/><Relationship Id="rId2" Type="http://schemas.openxmlformats.org/officeDocument/2006/relationships/video" Target="file:///D:\Dan%20T%20'%20Rung.MPG" TargetMode="External"/><Relationship Id="rId1" Type="http://schemas.openxmlformats.org/officeDocument/2006/relationships/audio" Target="file:///D:\Dan%20T'rung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2.gif"/><Relationship Id="rId7" Type="http://schemas.openxmlformats.org/officeDocument/2006/relationships/image" Target="../media/image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29"/>
          <p:cNvGrpSpPr>
            <a:grpSpLocks/>
          </p:cNvGrpSpPr>
          <p:nvPr/>
        </p:nvGrpSpPr>
        <p:grpSpPr bwMode="auto">
          <a:xfrm>
            <a:off x="0" y="0"/>
            <a:ext cx="1371600" cy="2286000"/>
            <a:chOff x="1392" y="480"/>
            <a:chExt cx="1536" cy="1728"/>
          </a:xfrm>
        </p:grpSpPr>
        <p:pic>
          <p:nvPicPr>
            <p:cNvPr id="2056" name="Picture 30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31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32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3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858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34"/>
          <p:cNvSpPr txBox="1">
            <a:spLocks noChangeArrowheads="1"/>
          </p:cNvSpPr>
          <p:nvPr/>
        </p:nvSpPr>
        <p:spPr bwMode="auto">
          <a:xfrm>
            <a:off x="2057400" y="457200"/>
            <a:ext cx="59436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/>
          </a:p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ĐỊA LÍ</a:t>
            </a:r>
          </a:p>
        </p:txBody>
      </p:sp>
      <p:sp>
        <p:nvSpPr>
          <p:cNvPr id="258083" name="Text Box 35"/>
          <p:cNvSpPr txBox="1">
            <a:spLocks noChangeArrowheads="1"/>
          </p:cNvSpPr>
          <p:nvPr/>
        </p:nvSpPr>
        <p:spPr bwMode="auto">
          <a:xfrm>
            <a:off x="990600" y="1981200"/>
            <a:ext cx="7543800" cy="178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</a:rPr>
              <a:t>BÀI 6: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4400">
                <a:solidFill>
                  <a:srgbClr val="000000"/>
                </a:solidFill>
              </a:rPr>
              <a:t>MỘT SỐ DÂN TỘC Ở </a:t>
            </a:r>
          </a:p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</a:rPr>
              <a:t>TÂY NGUYÊN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4" name="Picture 4" descr="kontum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572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362200" y="5029200"/>
            <a:ext cx="4724400" cy="4619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      </a:t>
            </a:r>
            <a:r>
              <a:rPr lang="en-US" sz="2400">
                <a:solidFill>
                  <a:schemeClr val="bg1"/>
                </a:solidFill>
              </a:rPr>
              <a:t>Nhà rông Tây nguyên</a:t>
            </a:r>
          </a:p>
        </p:txBody>
      </p: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0" y="0"/>
            <a:ext cx="1752600" cy="2438400"/>
            <a:chOff x="1392" y="480"/>
            <a:chExt cx="1536" cy="1728"/>
          </a:xfrm>
        </p:grpSpPr>
        <p:pic>
          <p:nvPicPr>
            <p:cNvPr id="11273" name="Picture 8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9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0" name="Picture 10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7620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33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838200" y="381000"/>
            <a:ext cx="7848600" cy="8620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 b="1"/>
          </a:p>
          <a:p>
            <a:pPr algn="ctr" eaLnBrk="0" hangingPunct="0">
              <a:spcBef>
                <a:spcPct val="50000"/>
              </a:spcBef>
            </a:pPr>
            <a:r>
              <a:rPr lang="en-US" sz="2000" b="1"/>
              <a:t>Môn : Địa lí</a:t>
            </a:r>
          </a:p>
        </p:txBody>
      </p:sp>
      <p:sp>
        <p:nvSpPr>
          <p:cNvPr id="275471" name="Text Box 15"/>
          <p:cNvSpPr txBox="1">
            <a:spLocks noChangeArrowheads="1"/>
          </p:cNvSpPr>
          <p:nvPr/>
        </p:nvSpPr>
        <p:spPr bwMode="auto">
          <a:xfrm>
            <a:off x="1143000" y="297180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1/ Tây Nguyên : nơi có nhiều dân tộc chung sống.</a:t>
            </a:r>
          </a:p>
        </p:txBody>
      </p:sp>
      <p:sp>
        <p:nvSpPr>
          <p:cNvPr id="27547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" y="4191000"/>
            <a:ext cx="762000" cy="609600"/>
          </a:xfrm>
          <a:prstGeom prst="actionButtonBlank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rgbClr val="990033"/>
                </a:solidFill>
              </a:rPr>
              <a:t>SGK</a:t>
            </a:r>
          </a:p>
          <a:p>
            <a:pPr algn="ctr" eaLnBrk="0" hangingPunct="0"/>
            <a:r>
              <a:rPr lang="en-US" sz="1600">
                <a:solidFill>
                  <a:srgbClr val="990033"/>
                </a:solidFill>
              </a:rPr>
              <a:t>85</a:t>
            </a:r>
          </a:p>
        </p:txBody>
      </p:sp>
      <p:sp>
        <p:nvSpPr>
          <p:cNvPr id="275473" name="Text Box 17"/>
          <p:cNvSpPr txBox="1">
            <a:spLocks noChangeArrowheads="1"/>
          </p:cNvSpPr>
          <p:nvPr/>
        </p:nvSpPr>
        <p:spPr bwMode="auto">
          <a:xfrm>
            <a:off x="1143000" y="365760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2/ Nhà rông ở Tây Nguyên.</a:t>
            </a:r>
          </a:p>
        </p:txBody>
      </p:sp>
      <p:sp>
        <p:nvSpPr>
          <p:cNvPr id="275474" name="Text Box 18"/>
          <p:cNvSpPr txBox="1">
            <a:spLocks noChangeArrowheads="1"/>
          </p:cNvSpPr>
          <p:nvPr/>
        </p:nvSpPr>
        <p:spPr bwMode="auto">
          <a:xfrm>
            <a:off x="1143000" y="434340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3/ Trang phục, lễ hội.</a:t>
            </a:r>
          </a:p>
        </p:txBody>
      </p:sp>
      <p:pic>
        <p:nvPicPr>
          <p:cNvPr id="12295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77" name="Text Box 21"/>
          <p:cNvSpPr txBox="1">
            <a:spLocks noChangeArrowheads="1"/>
          </p:cNvSpPr>
          <p:nvPr/>
        </p:nvSpPr>
        <p:spPr bwMode="auto">
          <a:xfrm>
            <a:off x="990600" y="1905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MỘT SỐ DÂN TỘC Ở TÂY NGUYÊN</a:t>
            </a:r>
          </a:p>
        </p:txBody>
      </p:sp>
      <p:grpSp>
        <p:nvGrpSpPr>
          <p:cNvPr id="12297" name="Group 22"/>
          <p:cNvGrpSpPr>
            <a:grpSpLocks/>
          </p:cNvGrpSpPr>
          <p:nvPr/>
        </p:nvGrpSpPr>
        <p:grpSpPr bwMode="auto">
          <a:xfrm>
            <a:off x="0" y="0"/>
            <a:ext cx="1219200" cy="2438400"/>
            <a:chOff x="1392" y="480"/>
            <a:chExt cx="1536" cy="1728"/>
          </a:xfrm>
        </p:grpSpPr>
        <p:pic>
          <p:nvPicPr>
            <p:cNvPr id="12301" name="Picture 23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24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8" name="Picture 25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6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858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7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71" grpId="0"/>
      <p:bldP spid="275472" grpId="0" animBg="1"/>
      <p:bldP spid="275473" grpId="0"/>
      <p:bldP spid="275474" grpId="0"/>
      <p:bldP spid="2754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9" name="Oval 11"/>
          <p:cNvSpPr>
            <a:spLocks noChangeArrowheads="1"/>
          </p:cNvSpPr>
          <p:nvPr/>
        </p:nvSpPr>
        <p:spPr bwMode="auto">
          <a:xfrm>
            <a:off x="381000" y="304800"/>
            <a:ext cx="8763000" cy="19050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>
            <a:flatTx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3300"/>
                </a:solidFill>
              </a:rPr>
              <a:t>     </a:t>
            </a:r>
            <a:r>
              <a:rPr lang="en-US" sz="2000" b="1">
                <a:solidFill>
                  <a:srgbClr val="FF3300"/>
                </a:solidFill>
              </a:rPr>
              <a:t>Hoạt động</a:t>
            </a:r>
            <a:r>
              <a:rPr lang="en-US" sz="2000">
                <a:solidFill>
                  <a:srgbClr val="FF3300"/>
                </a:solidFill>
              </a:rPr>
              <a:t> </a:t>
            </a:r>
            <a:r>
              <a:rPr lang="en-US" sz="2000" b="1">
                <a:solidFill>
                  <a:srgbClr val="FF3300"/>
                </a:solidFill>
              </a:rPr>
              <a:t>3</a:t>
            </a:r>
            <a:r>
              <a:rPr lang="en-US" sz="2000">
                <a:solidFill>
                  <a:srgbClr val="FF3300"/>
                </a:solidFill>
              </a:rPr>
              <a:t>: Đọc và quan sát hình 1,2,3,5,6 SGK trang 84,85, thảo luận nhóm, trả lời các câu hỏi sau:</a:t>
            </a:r>
          </a:p>
        </p:txBody>
      </p: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2/ Ở Tây Nguyên lễ hội thường được tổ chức khi nào?</a:t>
            </a:r>
          </a:p>
        </p:txBody>
      </p: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609600" y="52578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4/ Người dân ở Tây Nguyên  thường sử dụng những loại nhạc cụ  gì ?</a:t>
            </a:r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609600" y="46482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3/ Kể tên một số lễ hội đặc sắc ở Tây Nguyên ?</a:t>
            </a:r>
          </a:p>
        </p:txBody>
      </p:sp>
      <p:sp>
        <p:nvSpPr>
          <p:cNvPr id="319503" name="Text Box 15"/>
          <p:cNvSpPr txBox="1">
            <a:spLocks noChangeArrowheads="1"/>
          </p:cNvSpPr>
          <p:nvPr/>
        </p:nvSpPr>
        <p:spPr bwMode="auto">
          <a:xfrm>
            <a:off x="685800" y="2362200"/>
            <a:ext cx="8196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1/ Ở Tây Nguyên nam, nữ thường mặc những trang phục như thế nào ?</a:t>
            </a:r>
          </a:p>
        </p:txBody>
      </p:sp>
      <p:pic>
        <p:nvPicPr>
          <p:cNvPr id="13319" name="Picture 17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8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9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0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906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1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2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9906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3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668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4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1430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5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0668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6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9906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7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8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29" descr="flower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92455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30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31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533400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9" grpId="0" animBg="1"/>
      <p:bldP spid="319500" grpId="0"/>
      <p:bldP spid="319501" grpId="0"/>
      <p:bldP spid="319502" grpId="0"/>
      <p:bldP spid="3195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685800" y="41910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4/ Người dân Tây Nguyên rất yêu thích nghệ thuật. Họ có nhiều nhạc cụ độc đáo như : Đàn tơ-rưng, Đàn krông-pút, Cồng, Chiêng,…</a:t>
            </a: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609600" y="26670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3/ Những lễ hội đặc sắc như: lễ hội cồng chiêng, hội đua voi, hội xuân, lễ hội đâm trâu, lễ ăn cơm mới,…</a:t>
            </a:r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1/ Ở Tây Nguyên nam thường đóng khố, nữ thường quấn váy. 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685800" y="16002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2/ Vào mùa xuân hoặc sau mỗi vụ thu hoạch, người dân thường tổ chức lễ hội. </a:t>
            </a: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5705475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9" grpId="0"/>
      <p:bldP spid="354310" grpId="0"/>
      <p:bldP spid="354311" grpId="0"/>
      <p:bldP spid="3543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37322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3763" y="457200"/>
            <a:ext cx="42878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8013" y="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8013" y="5705475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cong-ragsdale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533400"/>
            <a:ext cx="7315200" cy="4379913"/>
          </a:xfrm>
          <a:noFill/>
        </p:spPr>
      </p:pic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2895600" y="5181600"/>
            <a:ext cx="3810000" cy="523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Lễ hội cồng chiêng</a:t>
            </a:r>
          </a:p>
        </p:txBody>
      </p:sp>
      <p:pic>
        <p:nvPicPr>
          <p:cNvPr id="1638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8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9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8013" y="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0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1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8013" y="5705475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Le hoi dua v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71628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2971800" y="5181600"/>
            <a:ext cx="3810000" cy="584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Lễ hội đua voi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8013" y="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8013" y="5705475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cong"/>
          <p:cNvPicPr>
            <a:picLocks noChangeAspect="1" noChangeArrowheads="1"/>
          </p:cNvPicPr>
          <p:nvPr/>
        </p:nvPicPr>
        <p:blipFill>
          <a:blip r:embed="rId2"/>
          <a:srcRect l="1518"/>
          <a:stretch>
            <a:fillRect/>
          </a:stretch>
        </p:blipFill>
        <p:spPr bwMode="auto">
          <a:xfrm>
            <a:off x="304800" y="914400"/>
            <a:ext cx="37893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5" name="Picture 3" descr="Chieng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914400"/>
            <a:ext cx="3314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8" name="Picture 6" descr="DuiC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914400"/>
            <a:ext cx="11985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990600" y="5181600"/>
            <a:ext cx="1219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Cồng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7620000" y="5181600"/>
            <a:ext cx="1219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Dùi</a:t>
            </a: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648200" y="5181600"/>
            <a:ext cx="152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Chiêng</a:t>
            </a:r>
          </a:p>
        </p:txBody>
      </p:sp>
      <p:pic>
        <p:nvPicPr>
          <p:cNvPr id="1844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5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6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7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9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0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1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8013" y="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3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8013" y="5705475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4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9" grpId="0"/>
      <p:bldP spid="361480" grpId="0"/>
      <p:bldP spid="3614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9" name="Picture 3" descr="Tru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57200"/>
            <a:ext cx="38100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1" name="Picture 5" descr="lithop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06400"/>
            <a:ext cx="38862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1600200" y="4648200"/>
            <a:ext cx="1676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Đàn đá</a:t>
            </a:r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5715000" y="4724400"/>
            <a:ext cx="2362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Đàn tơ-rưng</a:t>
            </a:r>
          </a:p>
        </p:txBody>
      </p:sp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8013" y="5705475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2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/>
      <p:bldP spid="3625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3" name="Dan T'r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486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5" name="Dan T ' Rung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0668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95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S128x128P_1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buom ba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43900" y="0"/>
            <a:ext cx="8001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3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6413" y="5840413"/>
            <a:ext cx="10175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3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1180" fill="hold"/>
                                        <p:tgtEl>
                                          <p:spTgt spid="363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52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352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3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63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525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352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010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 b="1"/>
          </a:p>
          <a:p>
            <a:pPr algn="ctr" eaLnBrk="0" hangingPunct="0">
              <a:spcBef>
                <a:spcPct val="50000"/>
              </a:spcBef>
            </a:pPr>
            <a:r>
              <a:rPr lang="en-US" sz="2000" b="1"/>
              <a:t>Địa lí:</a:t>
            </a:r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1143000" y="32004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1/Tây Nguyên : Nơi có nhiều dân tộc chung sống.</a:t>
            </a:r>
          </a:p>
        </p:txBody>
      </p:sp>
      <p:sp>
        <p:nvSpPr>
          <p:cNvPr id="3522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" y="2057400"/>
            <a:ext cx="762000" cy="609600"/>
          </a:xfrm>
          <a:prstGeom prst="actionButtonBlank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rgbClr val="990033"/>
                </a:solidFill>
              </a:rPr>
              <a:t>SGK</a:t>
            </a:r>
          </a:p>
          <a:p>
            <a:pPr algn="ctr" eaLnBrk="0" hangingPunct="0"/>
            <a:r>
              <a:rPr lang="en-US" sz="1600">
                <a:solidFill>
                  <a:srgbClr val="990033"/>
                </a:solidFill>
              </a:rPr>
              <a:t>84</a:t>
            </a: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0" y="0"/>
            <a:ext cx="1752600" cy="2438400"/>
            <a:chOff x="1392" y="480"/>
            <a:chExt cx="1536" cy="1728"/>
          </a:xfrm>
        </p:grpSpPr>
        <p:pic>
          <p:nvPicPr>
            <p:cNvPr id="3096" name="Picture 7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8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8" name="Group 9"/>
          <p:cNvGrpSpPr>
            <a:grpSpLocks/>
          </p:cNvGrpSpPr>
          <p:nvPr/>
        </p:nvGrpSpPr>
        <p:grpSpPr bwMode="auto">
          <a:xfrm rot="10800000">
            <a:off x="7291388" y="4438650"/>
            <a:ext cx="1752600" cy="2438400"/>
            <a:chOff x="1392" y="480"/>
            <a:chExt cx="1536" cy="1728"/>
          </a:xfrm>
        </p:grpSpPr>
        <p:pic>
          <p:nvPicPr>
            <p:cNvPr id="3094" name="Picture 10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11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9" name="Picture 12" descr="45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6388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864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5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5626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4102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7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0292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8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457200" y="533400"/>
            <a:ext cx="1209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4958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7620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1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096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2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5146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7912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4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1054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5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9530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82" name="Text Box 26"/>
          <p:cNvSpPr txBox="1">
            <a:spLocks noChangeArrowheads="1"/>
          </p:cNvSpPr>
          <p:nvPr/>
        </p:nvSpPr>
        <p:spPr bwMode="auto">
          <a:xfrm>
            <a:off x="1295400" y="21336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MỘT SỐ DÂN TỘC Ở TÂY NGUYÊN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/>
      <p:bldP spid="352260" grpId="0" animBg="1"/>
      <p:bldP spid="3522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Địa lí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9900FF"/>
                </a:solidFill>
              </a:rPr>
              <a:t>MỘT SỐ DÂN TỘC Ở TÂY NGUYÊN</a:t>
            </a: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1219200" y="266700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1/Tây Nguyên - nơi có nhiều dân tộc chung sống.</a:t>
            </a: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1143000" y="3425825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2/ Nhà rông ở Tây Nguyên.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1143000" y="434340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3/ Trang phục, lễ hội.</a:t>
            </a:r>
          </a:p>
        </p:txBody>
      </p:sp>
      <p:grpSp>
        <p:nvGrpSpPr>
          <p:cNvPr id="21510" name="Group 9"/>
          <p:cNvGrpSpPr>
            <a:grpSpLocks/>
          </p:cNvGrpSpPr>
          <p:nvPr/>
        </p:nvGrpSpPr>
        <p:grpSpPr bwMode="auto">
          <a:xfrm>
            <a:off x="0" y="0"/>
            <a:ext cx="1371600" cy="2286000"/>
            <a:chOff x="1392" y="480"/>
            <a:chExt cx="1536" cy="1728"/>
          </a:xfrm>
        </p:grpSpPr>
        <p:pic>
          <p:nvPicPr>
            <p:cNvPr id="21514" name="Picture 10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11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1" name="Group 12"/>
          <p:cNvGrpSpPr>
            <a:grpSpLocks/>
          </p:cNvGrpSpPr>
          <p:nvPr/>
        </p:nvGrpSpPr>
        <p:grpSpPr bwMode="auto">
          <a:xfrm rot="10800000">
            <a:off x="7772400" y="4572000"/>
            <a:ext cx="1371600" cy="2286000"/>
            <a:chOff x="1392" y="480"/>
            <a:chExt cx="1536" cy="1728"/>
          </a:xfrm>
        </p:grpSpPr>
        <p:pic>
          <p:nvPicPr>
            <p:cNvPr id="21512" name="Picture 13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14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0" grpId="1"/>
      <p:bldP spid="403462" grpId="0"/>
      <p:bldP spid="403462" grpId="1"/>
      <p:bldP spid="4034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7772400" cy="30464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</a:rPr>
              <a:t>  </a:t>
            </a:r>
            <a:r>
              <a:rPr lang="en-US" sz="2400" u="sng">
                <a:solidFill>
                  <a:srgbClr val="FF3300"/>
                </a:solidFill>
              </a:rPr>
              <a:t>Kết Luận</a:t>
            </a:r>
            <a:r>
              <a:rPr lang="en-US" sz="2400" u="sng">
                <a:solidFill>
                  <a:schemeClr val="bg1"/>
                </a:solidFill>
              </a:rPr>
              <a:t> :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Tây Nguyên tuy có nhiều dân tộc cùng chung sống nhưng đây là nơi thưa dân nhất nước ta. 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Các dân tộc Tây Nguyên sống tập chung thàmh buôn, sinh hoạt tập thể ở nhà rông. Người dân nơi đây rất yêu thích nghệ thuật và sáng tạo ra nhiều loại nhạc cụ dân tộc độc đáo.</a:t>
            </a:r>
          </a:p>
        </p:txBody>
      </p:sp>
      <p:pic>
        <p:nvPicPr>
          <p:cNvPr id="22531" name="Picture 10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90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430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743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95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943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5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86475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7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086475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0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086475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4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86475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5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943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6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066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7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066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8" descr="Book-09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697538"/>
            <a:ext cx="152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37" name="Picture 29" descr="hoan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143000"/>
            <a:ext cx="871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39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33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029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34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743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35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43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36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895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37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029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8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029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39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133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40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1054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2" name="WordArt 6"/>
          <p:cNvSpPr>
            <a:spLocks noChangeArrowheads="1" noChangeShapeType="1" noTextEdit="1"/>
          </p:cNvSpPr>
          <p:nvPr/>
        </p:nvSpPr>
        <p:spPr bwMode="auto">
          <a:xfrm>
            <a:off x="1219200" y="838200"/>
            <a:ext cx="708660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 CỐ</a:t>
            </a:r>
          </a:p>
        </p:txBody>
      </p:sp>
      <p:pic>
        <p:nvPicPr>
          <p:cNvPr id="23555" name="Picture 7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029200"/>
            <a:ext cx="101758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S128x128P_1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buom 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-22860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455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52578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455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52578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5" descr="455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52578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6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371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7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15240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8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1447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9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5029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20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24384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1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4800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22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1600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3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15240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4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5240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5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1752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26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1600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7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1447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8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15240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9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12954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30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5029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31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495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32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04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33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34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5638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35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54864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36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5562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4" name="Picture 37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29588" y="5181600"/>
            <a:ext cx="10144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5" name="Picture 38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4648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6" name="Picture 39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7" name="Picture 40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5410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8" name="Picture 41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9144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9" name="Picture 42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334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0" name="Picture 43" descr="455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9718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8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600200" y="0"/>
            <a:ext cx="5943600" cy="2133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66FF"/>
              </a:solidFill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438400" y="685800"/>
            <a:ext cx="424815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ln w="9525">
                  <a:pattFill prst="lgCheck">
                    <a:fgClr>
                      <a:srgbClr val="FFCC99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3399FF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THI ĐUA</a:t>
            </a:r>
          </a:p>
        </p:txBody>
      </p:sp>
      <p:pic>
        <p:nvPicPr>
          <p:cNvPr id="24580" name="Picture 9" descr="BELLS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925" y="152400"/>
            <a:ext cx="13620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0 (25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5791200" y="3962400"/>
            <a:ext cx="24384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nhà rông.</a:t>
            </a:r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5715000" y="2743200"/>
            <a:ext cx="26209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</a:rPr>
              <a:t>nhiều dân tộc.</a:t>
            </a:r>
          </a:p>
        </p:txBody>
      </p:sp>
      <p:pic>
        <p:nvPicPr>
          <p:cNvPr id="2458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609600" y="35052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2/ Ngôi nhà chung lớn nhất của buôn nơi diễn ra nhiều sinh hoạt tập thể…………….</a:t>
            </a:r>
          </a:p>
        </p:txBody>
      </p:sp>
      <p:sp>
        <p:nvSpPr>
          <p:cNvPr id="402449" name="Text Box 17"/>
          <p:cNvSpPr txBox="1">
            <a:spLocks noChangeArrowheads="1"/>
          </p:cNvSpPr>
          <p:nvPr/>
        </p:nvSpPr>
        <p:spPr bwMode="auto">
          <a:xfrm>
            <a:off x="533400" y="2209800"/>
            <a:ext cx="8305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*</a:t>
            </a:r>
            <a:r>
              <a:rPr lang="en-US" sz="2000">
                <a:solidFill>
                  <a:srgbClr val="000000"/>
                </a:solidFill>
              </a:rPr>
              <a:t>Chọn từ thích hợp điền vào chỗ chấm trong các câu sau:</a:t>
            </a:r>
          </a:p>
        </p:txBody>
      </p:sp>
      <p:sp>
        <p:nvSpPr>
          <p:cNvPr id="402451" name="Text Box 19"/>
          <p:cNvSpPr txBox="1">
            <a:spLocks noChangeArrowheads="1"/>
          </p:cNvSpPr>
          <p:nvPr/>
        </p:nvSpPr>
        <p:spPr bwMode="auto">
          <a:xfrm>
            <a:off x="762000" y="2819400"/>
            <a:ext cx="670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0099"/>
                </a:solidFill>
              </a:rPr>
              <a:t>1/ Tây Nguyên là nơi sinh sống của………….</a:t>
            </a:r>
          </a:p>
        </p:txBody>
      </p:sp>
      <p:pic>
        <p:nvPicPr>
          <p:cNvPr id="24588" name="Picture 2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410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2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638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23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638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24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638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5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410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26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5562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7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638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2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5638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9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562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0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410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3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810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32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334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33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34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9588" y="0"/>
            <a:ext cx="10144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35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Picture 36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4" name="Picture 37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4478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Picture 38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5240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39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6002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40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2954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Picture 4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42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0" name="Picture 43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1" name="Picture 44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371600"/>
            <a:ext cx="10144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5" grpId="0"/>
      <p:bldP spid="402446" grpId="0"/>
      <p:bldP spid="402449" grpId="0"/>
      <p:bldP spid="4024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WordArt 2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5344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85027" name="WordArt 3"/>
          <p:cNvSpPr>
            <a:spLocks noChangeArrowheads="1" noChangeShapeType="1" noTextEdit="1"/>
          </p:cNvSpPr>
          <p:nvPr/>
        </p:nvSpPr>
        <p:spPr bwMode="auto">
          <a:xfrm>
            <a:off x="990600" y="4876800"/>
            <a:ext cx="7086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CHĂM NGOAN HỌC GIỎI</a:t>
            </a:r>
          </a:p>
        </p:txBody>
      </p:sp>
      <p:pic>
        <p:nvPicPr>
          <p:cNvPr id="25604" name="Picture 5" descr="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0"/>
            <a:ext cx="25908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flower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flower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 animBg="1"/>
      <p:bldP spid="385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685800" y="31242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2/Trong các dân tộc kể trên những dân tộc nào sống lâu đời ở Tây Nguyên ?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762000" y="48768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4/Mỗi dân tộc có những đặc điểm gì riêng biệt ?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762000" y="42672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3/Những dân tộc nào từ nơi khác đến ?</a:t>
            </a:r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762000" y="304800"/>
            <a:ext cx="7467600" cy="2133600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Hoạt động 1</a:t>
            </a:r>
            <a:r>
              <a:rPr lang="en-US" sz="2000">
                <a:solidFill>
                  <a:srgbClr val="FF0066"/>
                </a:solidFill>
              </a:rPr>
              <a:t>:</a:t>
            </a:r>
          </a:p>
          <a:p>
            <a:pPr algn="ctr"/>
            <a:r>
              <a:rPr lang="en-US" sz="2000">
                <a:solidFill>
                  <a:srgbClr val="FF0066"/>
                </a:solidFill>
              </a:rPr>
              <a:t>Đọc và quan sát hình 1,2 3 SGK thảo luân nhóm đôi</a:t>
            </a:r>
          </a:p>
          <a:p>
            <a:pPr algn="ctr"/>
            <a:r>
              <a:rPr lang="en-US" sz="2000">
                <a:solidFill>
                  <a:srgbClr val="FF0066"/>
                </a:solidFill>
              </a:rPr>
              <a:t> trả lời các câu hỏi sau: </a:t>
            </a: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685800" y="25146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1/Kể tên một số dân tộc ở Tây Nguyên ?</a:t>
            </a:r>
          </a:p>
        </p:txBody>
      </p:sp>
      <p:grpSp>
        <p:nvGrpSpPr>
          <p:cNvPr id="4103" name="Group 11"/>
          <p:cNvGrpSpPr>
            <a:grpSpLocks/>
          </p:cNvGrpSpPr>
          <p:nvPr/>
        </p:nvGrpSpPr>
        <p:grpSpPr bwMode="auto">
          <a:xfrm rot="10800000">
            <a:off x="7772400" y="4648200"/>
            <a:ext cx="1371600" cy="2209800"/>
            <a:chOff x="1392" y="480"/>
            <a:chExt cx="1536" cy="1728"/>
          </a:xfrm>
        </p:grpSpPr>
        <p:pic>
          <p:nvPicPr>
            <p:cNvPr id="4114" name="Picture 12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13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4" name="Picture 14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9530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5" name="Group 15"/>
          <p:cNvGrpSpPr>
            <a:grpSpLocks/>
          </p:cNvGrpSpPr>
          <p:nvPr/>
        </p:nvGrpSpPr>
        <p:grpSpPr bwMode="auto">
          <a:xfrm>
            <a:off x="0" y="0"/>
            <a:ext cx="1371600" cy="2286000"/>
            <a:chOff x="1392" y="480"/>
            <a:chExt cx="1536" cy="1728"/>
          </a:xfrm>
        </p:grpSpPr>
        <p:pic>
          <p:nvPicPr>
            <p:cNvPr id="4112" name="Picture 16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17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6" name="Picture 18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9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9763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0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3" y="5705475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1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1225" y="49530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2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3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6482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/>
      <p:bldP spid="310279" grpId="0"/>
      <p:bldP spid="310281" grpId="0" animBg="1"/>
      <p:bldP spid="3102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1/Tây Nguyên nơi có nhiều dân tộc cùng chung sống như : Gia-Rai, Ê-Đê, Ba-Na, Xơ-Đăng, Kinh, Mông, Tày, Nùng,…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457200" y="260985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latin typeface="Times New Roman" pitchFamily="18" charset="0"/>
              </a:rPr>
              <a:t>2/ Những dân tộc sống lâu đời ở Tây Nguyên là : Gai-rai, Ê-Đê, </a:t>
            </a:r>
            <a:r>
              <a:rPr lang="en-US" sz="2400">
                <a:solidFill>
                  <a:srgbClr val="0066FF"/>
                </a:solidFill>
              </a:rPr>
              <a:t>Ba-Na, Xơ-Đăng.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533400" y="51054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4/ Mỗi dân tộc có tiếng nói, tập quán sinh hoạt riêng.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457200" y="38862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3/ Những dân tộc từ nơi khác đến như: Kinh, Mông, Tày, Nùng,…</a:t>
            </a:r>
          </a:p>
        </p:txBody>
      </p:sp>
      <p:pic>
        <p:nvPicPr>
          <p:cNvPr id="5126" name="Picture 8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2578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2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533400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3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502920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4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6482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5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6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7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487680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8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2" descr="flower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455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8" name="Group 23"/>
          <p:cNvGrpSpPr>
            <a:grpSpLocks/>
          </p:cNvGrpSpPr>
          <p:nvPr/>
        </p:nvGrpSpPr>
        <p:grpSpPr bwMode="auto">
          <a:xfrm>
            <a:off x="0" y="0"/>
            <a:ext cx="1371600" cy="2286000"/>
            <a:chOff x="1392" y="480"/>
            <a:chExt cx="1536" cy="1728"/>
          </a:xfrm>
        </p:grpSpPr>
        <p:pic>
          <p:nvPicPr>
            <p:cNvPr id="5142" name="Picture 2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5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39" name="Group 26"/>
          <p:cNvGrpSpPr>
            <a:grpSpLocks/>
          </p:cNvGrpSpPr>
          <p:nvPr/>
        </p:nvGrpSpPr>
        <p:grpSpPr bwMode="auto">
          <a:xfrm rot="10800000">
            <a:off x="7772400" y="4572000"/>
            <a:ext cx="1371600" cy="2286000"/>
            <a:chOff x="1392" y="480"/>
            <a:chExt cx="1536" cy="1728"/>
          </a:xfrm>
        </p:grpSpPr>
        <p:pic>
          <p:nvPicPr>
            <p:cNvPr id="5140" name="Picture 27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28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/>
      <p:bldP spid="357380" grpId="0"/>
      <p:bldP spid="357381" grpId="0"/>
      <p:bldP spid="3573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0" name="Picture 4" descr="images235125_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90600"/>
            <a:ext cx="256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2" name="Picture 6" descr="ANH 2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3376613" y="990600"/>
            <a:ext cx="266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609600" y="5334000"/>
            <a:ext cx="19923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Người Nùng</a:t>
            </a:r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3505200" y="5334000"/>
            <a:ext cx="20272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Người Mông</a:t>
            </a:r>
          </a:p>
        </p:txBody>
      </p:sp>
      <p:sp>
        <p:nvSpPr>
          <p:cNvPr id="311306" name="Rectangle 10"/>
          <p:cNvSpPr>
            <a:spLocks noChangeArrowheads="1"/>
          </p:cNvSpPr>
          <p:nvPr/>
        </p:nvSpPr>
        <p:spPr bwMode="auto">
          <a:xfrm>
            <a:off x="6400800" y="5257800"/>
            <a:ext cx="19097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Người Ê-Đê</a:t>
            </a:r>
          </a:p>
        </p:txBody>
      </p:sp>
      <p:pic>
        <p:nvPicPr>
          <p:cNvPr id="31130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990600"/>
            <a:ext cx="27416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flower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592455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3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0292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8013" y="518160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5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8013" y="5705475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381000" y="304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Một số hình ảnh về dân tộc ở Tây nguyên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4" grpId="0"/>
      <p:bldP spid="311305" grpId="0"/>
      <p:bldP spid="3113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47800" y="438150"/>
            <a:ext cx="6858000" cy="8620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 b="1"/>
          </a:p>
          <a:p>
            <a:pPr algn="ctr" eaLnBrk="0" hangingPunct="0">
              <a:spcBef>
                <a:spcPct val="50000"/>
              </a:spcBef>
            </a:pPr>
            <a:r>
              <a:rPr lang="en-US" sz="2000" b="1"/>
              <a:t>Môn : Địa lí</a:t>
            </a: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914400" y="29718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1/Tây Nguyên : Nơi có nhiều dân tộc chung sống.</a:t>
            </a:r>
          </a:p>
        </p:txBody>
      </p:sp>
      <p:sp>
        <p:nvSpPr>
          <p:cNvPr id="3491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3886200"/>
            <a:ext cx="762000" cy="609600"/>
          </a:xfrm>
          <a:prstGeom prst="actionButtonBlank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rgbClr val="990033"/>
                </a:solidFill>
              </a:rPr>
              <a:t>SGK</a:t>
            </a:r>
          </a:p>
          <a:p>
            <a:pPr algn="ctr" eaLnBrk="0" hangingPunct="0"/>
            <a:r>
              <a:rPr lang="en-US" sz="1600">
                <a:solidFill>
                  <a:srgbClr val="990033"/>
                </a:solidFill>
              </a:rPr>
              <a:t>85</a:t>
            </a: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990600" y="388620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2/Nhà rông ở Tây Nguyên.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>
            <a:off x="990600" y="1905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MỘT SỐ DÂN TỘC Ở TÂY NGUYÊN</a:t>
            </a:r>
          </a:p>
        </p:txBody>
      </p:sp>
      <p:grpSp>
        <p:nvGrpSpPr>
          <p:cNvPr id="7175" name="Group 15"/>
          <p:cNvGrpSpPr>
            <a:grpSpLocks/>
          </p:cNvGrpSpPr>
          <p:nvPr/>
        </p:nvGrpSpPr>
        <p:grpSpPr bwMode="auto">
          <a:xfrm>
            <a:off x="0" y="0"/>
            <a:ext cx="1371600" cy="2286000"/>
            <a:chOff x="1392" y="480"/>
            <a:chExt cx="1536" cy="1728"/>
          </a:xfrm>
        </p:grpSpPr>
        <p:pic>
          <p:nvPicPr>
            <p:cNvPr id="7188" name="Picture 16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17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6" name="Picture 18" descr="45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9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0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33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1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05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2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4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5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3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6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7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8013" y="495300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8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705475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9" descr="flower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592455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/>
      <p:bldP spid="349188" grpId="0" animBg="1"/>
      <p:bldP spid="349189" grpId="0"/>
      <p:bldP spid="349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Oval 2"/>
          <p:cNvSpPr>
            <a:spLocks noChangeArrowheads="1"/>
          </p:cNvSpPr>
          <p:nvPr/>
        </p:nvSpPr>
        <p:spPr bwMode="auto">
          <a:xfrm>
            <a:off x="838200" y="381000"/>
            <a:ext cx="7696200" cy="1905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6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Hoạt động 2</a:t>
            </a:r>
            <a:r>
              <a:rPr lang="en-US" sz="2400">
                <a:solidFill>
                  <a:srgbClr val="FF0000"/>
                </a:solidFill>
              </a:rPr>
              <a:t>: Đọc và quan sát hình 4 SGK</a:t>
            </a:r>
          </a:p>
          <a:p>
            <a:pPr algn="ctr" eaLnBrk="0" hangingPunct="0"/>
            <a:r>
              <a:rPr lang="en-US" sz="2400">
                <a:solidFill>
                  <a:srgbClr val="FF0000"/>
                </a:solidFill>
              </a:rPr>
              <a:t>trả lời các câu hỏi sau: 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2/Nhà rông được dùng để làm gì ?</a:t>
            </a: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685800" y="45720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3/Sự to đẹp của nhà rông thể hiện cho điều gì ?</a:t>
            </a: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685800" y="2667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1/Mỗi buôn thường có một ngôi nhà gì đặc biệt ?</a:t>
            </a:r>
          </a:p>
        </p:txBody>
      </p:sp>
      <p:pic>
        <p:nvPicPr>
          <p:cNvPr id="8198" name="Picture 8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5705475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1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0"/>
            <a:ext cx="915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2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3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105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4" descr="SPARKL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6482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5" descr="45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animBg="1"/>
      <p:bldP spid="308228" grpId="0"/>
      <p:bldP spid="3082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1143000" y="3429000"/>
            <a:ext cx="7310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</a:rPr>
              <a:t>3/ Nhà rông càng to, đẹp thì chừng tỏ buôn càng giàu có, thịnh vượng. 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219200" y="1371600"/>
            <a:ext cx="6977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1/ Mỗi buôn thường có một nhà rông.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143000" y="22098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2/ Nhà rông thường dùng để sinh hoạt tập thể như: Hội họp, tiếp khách của cả buôn.</a:t>
            </a:r>
          </a:p>
        </p:txBody>
      </p:sp>
      <p:pic>
        <p:nvPicPr>
          <p:cNvPr id="9221" name="Picture 12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135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3" name="Group 12136"/>
          <p:cNvGrpSpPr>
            <a:grpSpLocks/>
          </p:cNvGrpSpPr>
          <p:nvPr/>
        </p:nvGrpSpPr>
        <p:grpSpPr bwMode="auto">
          <a:xfrm>
            <a:off x="0" y="0"/>
            <a:ext cx="1752600" cy="2438400"/>
            <a:chOff x="1392" y="480"/>
            <a:chExt cx="1536" cy="1728"/>
          </a:xfrm>
        </p:grpSpPr>
        <p:pic>
          <p:nvPicPr>
            <p:cNvPr id="9226" name="Picture 12137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138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4" name="Picture 12139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2140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/>
      <p:bldP spid="322564" grpId="0"/>
      <p:bldP spid="3225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8" name="Picture 6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6294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0" y="0"/>
            <a:ext cx="1752600" cy="2438400"/>
            <a:chOff x="1392" y="480"/>
            <a:chExt cx="1536" cy="1728"/>
          </a:xfrm>
        </p:grpSpPr>
        <p:pic>
          <p:nvPicPr>
            <p:cNvPr id="10248" name="Picture 10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1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Picture 12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572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096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91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3060</TotalTime>
  <Words>746</Words>
  <Application>Microsoft Office PowerPoint</Application>
  <PresentationFormat>On-screen Show (4:3)</PresentationFormat>
  <Paragraphs>84</Paragraphs>
  <Slides>24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105</cp:revision>
  <dcterms:created xsi:type="dcterms:W3CDTF">2007-11-28T12:24:30Z</dcterms:created>
  <dcterms:modified xsi:type="dcterms:W3CDTF">2016-06-30T02:21:37Z</dcterms:modified>
</cp:coreProperties>
</file>