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2" r:id="rId2"/>
    <p:sldId id="302" r:id="rId3"/>
    <p:sldId id="309" r:id="rId4"/>
    <p:sldId id="310" r:id="rId5"/>
    <p:sldId id="305" r:id="rId6"/>
    <p:sldId id="311" r:id="rId7"/>
    <p:sldId id="321" r:id="rId8"/>
    <p:sldId id="299" r:id="rId9"/>
    <p:sldId id="313" r:id="rId10"/>
    <p:sldId id="312" r:id="rId11"/>
    <p:sldId id="314" r:id="rId12"/>
    <p:sldId id="276" r:id="rId13"/>
    <p:sldId id="317" r:id="rId14"/>
    <p:sldId id="318" r:id="rId15"/>
    <p:sldId id="319" r:id="rId16"/>
    <p:sldId id="320" r:id="rId17"/>
    <p:sldId id="316" r:id="rId18"/>
    <p:sldId id="315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0000"/>
    <a:srgbClr val="FFFFCC"/>
    <a:srgbClr val="6A6876"/>
    <a:srgbClr val="000099"/>
    <a:srgbClr val="CC0066"/>
    <a:srgbClr val="CC3300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81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825B0E-322F-4C33-AB3F-FD24BB851866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7C799505-7AFC-445F-8F99-F9538CBAF5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FB9A6-89DD-48D2-86AA-31461EA9E5B1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21E64A-D81B-4790-81AF-EC8546F8B2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FD984-89BA-439F-A27C-9F417B54F19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82375-8F74-486C-A18D-189EE1E53B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BE091-2B14-44F0-916A-620364D07FD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66054-8518-4118-8B1B-FEB9FB4600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02518-3BF3-480A-A412-BDD0D632CAA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82CD2-1E7B-4152-83A4-E9D8B53C6F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404E6-C1C7-450B-BA50-57ED887BC630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03C6D-AA59-44C3-B4E9-068E5DA6C6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ED35F-BF0F-46CA-BBC1-F56007666D26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AD3AC-1511-4366-A25A-706CC09D28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62D27-9699-42A3-97DA-246C6CBAC1C0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72C6A4-2D7A-4D91-85F5-2EF033F0DE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12242-9D0A-4C2B-AA36-145119E2656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5A36F-3F9C-4239-82CC-C1F7FE6C8A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CF1F4-32A6-424A-A48B-4C366FCBDE8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E44B1F-5BE2-47E6-8161-4028759789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CEA1A-3C24-4955-BA4C-72A9BC1FF83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2970C-5005-4783-923F-91DCE5C96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F40B8-F18B-49DE-85B8-65913D0FEC29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1915F-4721-45E0-A6BB-39FB326652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D494C7-EDF3-4FCE-A965-AFC392A6056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2B15EB1-6DE7-4E03-9986-1632673C00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24200" y="1295400"/>
            <a:ext cx="3048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3200" b="1" u="sng">
                <a:solidFill>
                  <a:srgbClr val="0033CC"/>
                </a:solidFill>
                <a:latin typeface="Arial" pitchFamily="34" charset="0"/>
              </a:rPr>
              <a:t>Kiểm tra bài cũ</a:t>
            </a:r>
          </a:p>
        </p:txBody>
      </p:sp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695325" y="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latin typeface="Arial" pitchFamily="34" charset="0"/>
            </a:endParaRPr>
          </a:p>
          <a:p>
            <a:pPr eaLnBrk="1" hangingPunct="1"/>
            <a:r>
              <a:rPr lang="en-US" sz="2800" u="sng">
                <a:latin typeface="Arial" pitchFamily="34" charset="0"/>
              </a:rPr>
              <a:t>Khoa học:</a:t>
            </a:r>
            <a:endParaRPr lang="en-US" sz="3600" b="1" u="sng">
              <a:latin typeface="Arial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4" name="Group 2"/>
          <p:cNvGraphicFramePr>
            <a:graphicFrameLocks noGrp="1"/>
          </p:cNvGraphicFramePr>
          <p:nvPr/>
        </p:nvGraphicFramePr>
        <p:xfrm>
          <a:off x="76200" y="1601788"/>
          <a:ext cx="8991600" cy="5027612"/>
        </p:xfrm>
        <a:graphic>
          <a:graphicData uri="http://schemas.openxmlformats.org/drawingml/2006/table">
            <a:tbl>
              <a:tblPr/>
              <a:tblGrid>
                <a:gridCol w="1198563"/>
                <a:gridCol w="3597275"/>
                <a:gridCol w="1997075"/>
                <a:gridCol w="2198687"/>
              </a:tblGrid>
              <a:tr h="13525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Thø tù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A68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Tªn thøc ¨n chøa nhiÒu chÊt bÐo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A68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thùc vËt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A68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®éng vËt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A6876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Mì lîn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L¹c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DÇu ¨n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Võng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Dõa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</a:tbl>
          </a:graphicData>
        </a:graphic>
      </p:graphicFrame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1371600" y="6858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pitchFamily="34" charset="0"/>
              </a:rPr>
              <a:t>Hoàn thành bảng thức </a:t>
            </a:r>
            <a:r>
              <a:rPr lang="vi-VN" sz="2400" b="1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000099"/>
                </a:solidFill>
                <a:latin typeface="Arial" pitchFamily="34" charset="0"/>
              </a:rPr>
              <a:t>n chứa chất béo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562" name="Group 2"/>
          <p:cNvGraphicFramePr>
            <a:graphicFrameLocks noGrp="1"/>
          </p:cNvGraphicFramePr>
          <p:nvPr/>
        </p:nvGraphicFramePr>
        <p:xfrm>
          <a:off x="76200" y="1601788"/>
          <a:ext cx="8991600" cy="5027612"/>
        </p:xfrm>
        <a:graphic>
          <a:graphicData uri="http://schemas.openxmlformats.org/drawingml/2006/table">
            <a:tbl>
              <a:tblPr/>
              <a:tblGrid>
                <a:gridCol w="1198563"/>
                <a:gridCol w="3597275"/>
                <a:gridCol w="1997075"/>
                <a:gridCol w="2198687"/>
              </a:tblGrid>
              <a:tr h="13525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Thø tù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A68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Tªn thøc ¨n chøa nhiÒu chÊt bÐo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A68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thùc vËt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A68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®éng vËt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A6876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Mì lîn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L¹c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DÇu ¨n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Võng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Dõa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</a:tbl>
          </a:graphicData>
        </a:graphic>
      </p:graphicFrame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1371600" y="6858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pitchFamily="34" charset="0"/>
              </a:rPr>
              <a:t>Hoàn thành bảng thức </a:t>
            </a:r>
            <a:r>
              <a:rPr lang="vi-VN" sz="2400" b="1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000099"/>
                </a:solidFill>
                <a:latin typeface="Arial" pitchFamily="34" charset="0"/>
              </a:rPr>
              <a:t>n chứa chất béo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8"/>
          <p:cNvGrpSpPr>
            <a:grpSpLocks/>
          </p:cNvGrpSpPr>
          <p:nvPr/>
        </p:nvGrpSpPr>
        <p:grpSpPr bwMode="auto">
          <a:xfrm>
            <a:off x="685800" y="0"/>
            <a:ext cx="8077200" cy="1362075"/>
            <a:chOff x="432" y="0"/>
            <a:chExt cx="5088" cy="858"/>
          </a:xfrm>
        </p:grpSpPr>
        <p:sp>
          <p:nvSpPr>
            <p:cNvPr id="14343" name="TextBox 1"/>
            <p:cNvSpPr txBox="1">
              <a:spLocks noChangeArrowheads="1"/>
            </p:cNvSpPr>
            <p:nvPr/>
          </p:nvSpPr>
          <p:spPr bwMode="auto">
            <a:xfrm>
              <a:off x="432" y="0"/>
              <a:ext cx="50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400">
                <a:latin typeface="Arial" pitchFamily="34" charset="0"/>
              </a:endParaRPr>
            </a:p>
            <a:p>
              <a:pPr eaLnBrk="1" hangingPunct="1"/>
              <a:r>
                <a:rPr lang="en-US" sz="2400" u="sng">
                  <a:latin typeface="Arial" pitchFamily="34" charset="0"/>
                </a:rPr>
                <a:t>Khoa học:</a:t>
              </a:r>
              <a:endParaRPr lang="en-US" sz="3200" b="1" u="sng">
                <a:latin typeface="Arial" pitchFamily="34" charset="0"/>
              </a:endParaRPr>
            </a:p>
          </p:txBody>
        </p:sp>
        <p:sp>
          <p:nvSpPr>
            <p:cNvPr id="14344" name="Text Box 10"/>
            <p:cNvSpPr txBox="1">
              <a:spLocks noChangeArrowheads="1"/>
            </p:cNvSpPr>
            <p:nvPr/>
          </p:nvSpPr>
          <p:spPr bwMode="auto">
            <a:xfrm>
              <a:off x="1104" y="528"/>
              <a:ext cx="38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99"/>
                  </a:solidFill>
                  <a:latin typeface="Arial" pitchFamily="34" charset="0"/>
                </a:rPr>
                <a:t>Vai trò của chất </a:t>
              </a:r>
              <a:r>
                <a:rPr lang="vi-VN" sz="2800" b="1">
                  <a:solidFill>
                    <a:srgbClr val="000099"/>
                  </a:solidFill>
                  <a:latin typeface="Arial" pitchFamily="34" charset="0"/>
                </a:rPr>
                <a:t>đ</a:t>
              </a:r>
              <a:r>
                <a:rPr lang="en-US" sz="2800" b="1">
                  <a:solidFill>
                    <a:srgbClr val="000099"/>
                  </a:solidFill>
                  <a:latin typeface="Arial" pitchFamily="34" charset="0"/>
                </a:rPr>
                <a:t>ạm và chất béo</a:t>
              </a:r>
            </a:p>
          </p:txBody>
        </p:sp>
      </p:grpSp>
      <p:sp>
        <p:nvSpPr>
          <p:cNvPr id="14339" name="Rectangle 11"/>
          <p:cNvSpPr>
            <a:spLocks noChangeArrowheads="1"/>
          </p:cNvSpPr>
          <p:nvPr/>
        </p:nvSpPr>
        <p:spPr bwMode="auto">
          <a:xfrm>
            <a:off x="1066800" y="1981200"/>
            <a:ext cx="746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 Chất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ạm giúp xây dựng và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ổi mới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thể: tạo ra những tế bào mới làm cho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 lớn lên, thay thế những tế bào già bị huỷ hoại trong hoạt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ộng sống của con ng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ời.</a:t>
            </a:r>
          </a:p>
        </p:txBody>
      </p:sp>
      <p:sp>
        <p:nvSpPr>
          <p:cNvPr id="14340" name="Text Box 12"/>
          <p:cNvSpPr txBox="1">
            <a:spLocks noChangeArrowheads="1"/>
          </p:cNvSpPr>
          <p:nvPr/>
        </p:nvSpPr>
        <p:spPr bwMode="auto">
          <a:xfrm>
            <a:off x="914400" y="1447800"/>
            <a:ext cx="403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1. Vai trò của chất đạm</a:t>
            </a:r>
          </a:p>
        </p:txBody>
      </p:sp>
      <p:sp>
        <p:nvSpPr>
          <p:cNvPr id="14341" name="Rectangle 13"/>
          <p:cNvSpPr>
            <a:spLocks noChangeArrowheads="1"/>
          </p:cNvSpPr>
          <p:nvPr/>
        </p:nvSpPr>
        <p:spPr bwMode="auto">
          <a:xfrm>
            <a:off x="1066800" y="4419600"/>
            <a:ext cx="723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 Chất béo rất giàu năng lượng và giúp cơ thể hấp thụ các vi-ta-min : A, D, E, K.</a:t>
            </a:r>
          </a:p>
        </p:txBody>
      </p:sp>
      <p:sp>
        <p:nvSpPr>
          <p:cNvPr id="14342" name="Rectangle 14"/>
          <p:cNvSpPr>
            <a:spLocks noChangeArrowheads="1"/>
          </p:cNvSpPr>
          <p:nvPr/>
        </p:nvSpPr>
        <p:spPr bwMode="auto">
          <a:xfrm>
            <a:off x="1046163" y="3810000"/>
            <a:ext cx="3432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2. Vai trò của chất béo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cakho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3124200" y="6156325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3200">
                <a:solidFill>
                  <a:srgbClr val="FF0000"/>
                </a:solidFill>
                <a:latin typeface="Arial" pitchFamily="34" charset="0"/>
              </a:rPr>
              <a:t>Cá kho tộ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9" descr="monan-VX-02.jpg image by ntp-alb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263" y="228600"/>
            <a:ext cx="8763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2786063" y="6202363"/>
            <a:ext cx="3276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3200">
                <a:solidFill>
                  <a:srgbClr val="FF0000"/>
                </a:solidFill>
                <a:latin typeface="Arial" pitchFamily="34" charset="0"/>
              </a:rPr>
              <a:t>Thịt lợn xào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1" descr="da%20dieu%20xao%20bong%20ca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8" y="228600"/>
            <a:ext cx="86296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457200" y="61722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3200">
                <a:solidFill>
                  <a:srgbClr val="FF0000"/>
                </a:solidFill>
                <a:latin typeface="Arial" pitchFamily="34" charset="0"/>
              </a:rPr>
              <a:t>Thịt bò xào súp l</a:t>
            </a:r>
            <a:r>
              <a:rPr lang="vi-VN" sz="3200">
                <a:solidFill>
                  <a:srgbClr val="FF0000"/>
                </a:solidFill>
                <a:latin typeface="Arial" pitchFamily="34" charset="0"/>
              </a:rPr>
              <a:t>ơ</a:t>
            </a:r>
            <a:r>
              <a:rPr lang="en-US" sz="3200">
                <a:solidFill>
                  <a:srgbClr val="FF0000"/>
                </a:solidFill>
                <a:latin typeface="Arial" pitchFamily="34" charset="0"/>
              </a:rPr>
              <a:t> xanh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685800" y="0"/>
            <a:ext cx="8077200" cy="1362075"/>
            <a:chOff x="432" y="0"/>
            <a:chExt cx="5088" cy="858"/>
          </a:xfrm>
        </p:grpSpPr>
        <p:sp>
          <p:nvSpPr>
            <p:cNvPr id="18439" name="TextBox 1"/>
            <p:cNvSpPr txBox="1">
              <a:spLocks noChangeArrowheads="1"/>
            </p:cNvSpPr>
            <p:nvPr/>
          </p:nvSpPr>
          <p:spPr bwMode="auto">
            <a:xfrm>
              <a:off x="432" y="0"/>
              <a:ext cx="50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400">
                <a:latin typeface="Arial" pitchFamily="34" charset="0"/>
              </a:endParaRPr>
            </a:p>
            <a:p>
              <a:pPr eaLnBrk="1" hangingPunct="1"/>
              <a:r>
                <a:rPr lang="en-US" sz="2400" u="sng">
                  <a:latin typeface="Arial" pitchFamily="34" charset="0"/>
                </a:rPr>
                <a:t>Khoa học:</a:t>
              </a:r>
              <a:endParaRPr lang="en-US" sz="3200" b="1" u="sng">
                <a:latin typeface="Arial" pitchFamily="34" charset="0"/>
              </a:endParaRPr>
            </a:p>
          </p:txBody>
        </p:sp>
        <p:sp>
          <p:nvSpPr>
            <p:cNvPr id="18440" name="Text Box 4"/>
            <p:cNvSpPr txBox="1">
              <a:spLocks noChangeArrowheads="1"/>
            </p:cNvSpPr>
            <p:nvPr/>
          </p:nvSpPr>
          <p:spPr bwMode="auto">
            <a:xfrm>
              <a:off x="1104" y="528"/>
              <a:ext cx="38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99"/>
                  </a:solidFill>
                  <a:latin typeface="Arial" pitchFamily="34" charset="0"/>
                </a:rPr>
                <a:t>Vai trò của chất </a:t>
              </a:r>
              <a:r>
                <a:rPr lang="vi-VN" sz="2800" b="1">
                  <a:solidFill>
                    <a:srgbClr val="000099"/>
                  </a:solidFill>
                  <a:latin typeface="Arial" pitchFamily="34" charset="0"/>
                </a:rPr>
                <a:t>đ</a:t>
              </a:r>
              <a:r>
                <a:rPr lang="en-US" sz="2800" b="1">
                  <a:solidFill>
                    <a:srgbClr val="000099"/>
                  </a:solidFill>
                  <a:latin typeface="Arial" pitchFamily="34" charset="0"/>
                </a:rPr>
                <a:t>ạm và chất béo</a:t>
              </a:r>
            </a:p>
          </p:txBody>
        </p:sp>
      </p:grp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990600" y="1905000"/>
            <a:ext cx="746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 Chất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ạm giúp xây dựng và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ổi mới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thể: tạo ra những tế bào mới làm cho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 lớn lên, thay thế những tế bào già bị huỷ hoại trong hoạt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ộng sống của con ng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ời.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990600" y="1447800"/>
            <a:ext cx="381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1. Vai trò của chất đạm</a:t>
            </a:r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990600" y="4267200"/>
            <a:ext cx="723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 Chất béo rất giàu năng lượng và giúp cơ thể hấp thụ các vi-ta-min : A, D, E, K.</a:t>
            </a:r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990600" y="3733800"/>
            <a:ext cx="3432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2. Vai trò của chất béo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0101_800"/>
          <p:cNvPicPr>
            <a:picLocks noChangeAspect="1" noChangeArrowheads="1"/>
          </p:cNvPicPr>
          <p:nvPr/>
        </p:nvPicPr>
        <p:blipFill>
          <a:blip r:embed="rId2">
            <a:lum bright="42000" contras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5" name="AutoShape 3"/>
          <p:cNvSpPr>
            <a:spLocks noChangeArrowheads="1"/>
          </p:cNvSpPr>
          <p:nvPr/>
        </p:nvSpPr>
        <p:spPr bwMode="auto">
          <a:xfrm>
            <a:off x="304800" y="2895600"/>
            <a:ext cx="1524000" cy="1371600"/>
          </a:xfrm>
          <a:prstGeom prst="irregularSeal1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chemeClr val="bg1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auto">
          <a:xfrm>
            <a:off x="1524000" y="228600"/>
            <a:ext cx="1524000" cy="13716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FF00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auto">
          <a:xfrm>
            <a:off x="7162800" y="1066800"/>
            <a:ext cx="1524000" cy="1371600"/>
          </a:xfrm>
          <a:prstGeom prst="irregularSeal1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chemeClr val="bg1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4495800" y="228600"/>
            <a:ext cx="1524000" cy="1371600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chemeClr val="bg1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69639" name="AutoShape 7"/>
          <p:cNvSpPr>
            <a:spLocks noChangeArrowheads="1"/>
          </p:cNvSpPr>
          <p:nvPr/>
        </p:nvSpPr>
        <p:spPr bwMode="auto">
          <a:xfrm>
            <a:off x="6705600" y="4876800"/>
            <a:ext cx="1524000" cy="1371600"/>
          </a:xfrm>
          <a:prstGeom prst="irregularSeal1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chemeClr val="bg1"/>
                </a:solidFill>
                <a:latin typeface="Arial" pitchFamily="34" charset="0"/>
              </a:rPr>
              <a:t>5</a:t>
            </a:r>
          </a:p>
        </p:txBody>
      </p:sp>
      <p:sp>
        <p:nvSpPr>
          <p:cNvPr id="69640" name="AutoShape 8"/>
          <p:cNvSpPr>
            <a:spLocks noChangeArrowheads="1"/>
          </p:cNvSpPr>
          <p:nvPr/>
        </p:nvSpPr>
        <p:spPr bwMode="auto">
          <a:xfrm>
            <a:off x="2209800" y="5181600"/>
            <a:ext cx="1524000" cy="1371600"/>
          </a:xfrm>
          <a:prstGeom prst="irregularSeal1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chemeClr val="tx2"/>
                </a:solidFill>
                <a:latin typeface="Arial" pitchFamily="34" charset="0"/>
              </a:rPr>
              <a:t>6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 rot="1284380">
            <a:off x="1981200" y="1295400"/>
            <a:ext cx="5867400" cy="4191000"/>
          </a:xfrm>
          <a:prstGeom prst="irregularSeal2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Arial" pitchFamily="34" charset="0"/>
            </a:endParaRPr>
          </a:p>
        </p:txBody>
      </p:sp>
      <p:sp>
        <p:nvSpPr>
          <p:cNvPr id="19466" name="WordArt 10"/>
          <p:cNvSpPr>
            <a:spLocks noChangeArrowheads="1" noChangeShapeType="1" noTextEdit="1"/>
          </p:cNvSpPr>
          <p:nvPr/>
        </p:nvSpPr>
        <p:spPr bwMode="auto">
          <a:xfrm>
            <a:off x="2971800" y="2936875"/>
            <a:ext cx="3381375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773"/>
              </a:avLst>
            </a:prstTxWarp>
          </a:bodyPr>
          <a:lstStyle/>
          <a:p>
            <a:pPr algn="ctr"/>
            <a:r>
              <a:rPr lang="vi-VN" sz="32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Ngôi sao chăm học</a:t>
            </a:r>
            <a:endParaRPr lang="en-US" sz="32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9643" name="AutoShape 11"/>
          <p:cNvSpPr>
            <a:spLocks noChangeArrowheads="1"/>
          </p:cNvSpPr>
          <p:nvPr/>
        </p:nvSpPr>
        <p:spPr bwMode="auto">
          <a:xfrm rot="4689079">
            <a:off x="3238500" y="800100"/>
            <a:ext cx="2667000" cy="5029200"/>
          </a:xfrm>
          <a:prstGeom prst="wedgeEllipseCallout">
            <a:avLst>
              <a:gd name="adj1" fmla="val 94065"/>
              <a:gd name="adj2" fmla="val -4222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/>
          <a:lstStyle/>
          <a:p>
            <a:pPr algn="ctr"/>
            <a:r>
              <a:rPr lang="en-US" sz="2800">
                <a:solidFill>
                  <a:schemeClr val="tx2"/>
                </a:solidFill>
                <a:latin typeface="Arial" pitchFamily="34" charset="0"/>
              </a:rPr>
              <a:t>Em hãy kể tên 5 thức ăn chứa chứa nhiều chất đạm.</a:t>
            </a:r>
            <a:endParaRPr lang="en-US" sz="2800">
              <a:latin typeface="Arial" pitchFamily="34" charset="0"/>
            </a:endParaRPr>
          </a:p>
        </p:txBody>
      </p:sp>
      <p:sp>
        <p:nvSpPr>
          <p:cNvPr id="69644" name="AutoShape 12"/>
          <p:cNvSpPr>
            <a:spLocks noChangeArrowheads="1"/>
          </p:cNvSpPr>
          <p:nvPr/>
        </p:nvSpPr>
        <p:spPr bwMode="auto">
          <a:xfrm>
            <a:off x="2286000" y="2057400"/>
            <a:ext cx="5105400" cy="2438400"/>
          </a:xfrm>
          <a:prstGeom prst="cloudCallout">
            <a:avLst>
              <a:gd name="adj1" fmla="val -27426"/>
              <a:gd name="adj2" fmla="val 84764"/>
            </a:avLst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solidFill>
                  <a:schemeClr val="tx2"/>
                </a:solidFill>
                <a:latin typeface="Arial" pitchFamily="34" charset="0"/>
              </a:rPr>
              <a:t>Em hãy kể tên 5 thức ăn chứa nhiều chất béo.</a:t>
            </a:r>
          </a:p>
        </p:txBody>
      </p:sp>
      <p:sp>
        <p:nvSpPr>
          <p:cNvPr id="69645" name="AutoShape 13"/>
          <p:cNvSpPr>
            <a:spLocks noChangeArrowheads="1"/>
          </p:cNvSpPr>
          <p:nvPr/>
        </p:nvSpPr>
        <p:spPr bwMode="auto">
          <a:xfrm rot="4689079">
            <a:off x="3695700" y="876300"/>
            <a:ext cx="2667000" cy="5029200"/>
          </a:xfrm>
          <a:prstGeom prst="wedgeEllipseCallout">
            <a:avLst>
              <a:gd name="adj1" fmla="val -15333"/>
              <a:gd name="adj2" fmla="val 62931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/>
          <a:lstStyle/>
          <a:p>
            <a:pPr algn="ctr"/>
            <a:endParaRPr lang="en-US" sz="2800">
              <a:solidFill>
                <a:schemeClr val="tx2"/>
              </a:solidFill>
              <a:latin typeface="Arial" pitchFamily="34" charset="0"/>
            </a:endParaRPr>
          </a:p>
          <a:p>
            <a:pPr algn="ctr"/>
            <a:r>
              <a:rPr lang="en-US" sz="2800">
                <a:latin typeface="Arial" pitchFamily="34" charset="0"/>
              </a:rPr>
              <a:t>Em hãy nêu vai trò của chất đạm.</a:t>
            </a:r>
          </a:p>
          <a:p>
            <a:pPr algn="ctr"/>
            <a:endParaRPr lang="en-US" sz="2800">
              <a:latin typeface="Arial" pitchFamily="34" charset="0"/>
            </a:endParaRPr>
          </a:p>
        </p:txBody>
      </p:sp>
      <p:sp>
        <p:nvSpPr>
          <p:cNvPr id="69646" name="AutoShape 14"/>
          <p:cNvSpPr>
            <a:spLocks noChangeArrowheads="1"/>
          </p:cNvSpPr>
          <p:nvPr/>
        </p:nvSpPr>
        <p:spPr bwMode="auto">
          <a:xfrm>
            <a:off x="2209800" y="2133600"/>
            <a:ext cx="5257800" cy="2514600"/>
          </a:xfrm>
          <a:prstGeom prst="cloudCallout">
            <a:avLst>
              <a:gd name="adj1" fmla="val -40125"/>
              <a:gd name="adj2" fmla="val -7897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solidFill>
                  <a:schemeClr val="tx2"/>
                </a:solidFill>
                <a:latin typeface="Arial" pitchFamily="34" charset="0"/>
              </a:rPr>
              <a:t>Thức ăn chứa nhiều chất đạm phần lớn có nguồn gốc từ đâu?</a:t>
            </a:r>
          </a:p>
        </p:txBody>
      </p:sp>
      <p:sp>
        <p:nvSpPr>
          <p:cNvPr id="69647" name="AutoShape 15"/>
          <p:cNvSpPr>
            <a:spLocks noChangeArrowheads="1"/>
          </p:cNvSpPr>
          <p:nvPr/>
        </p:nvSpPr>
        <p:spPr bwMode="auto">
          <a:xfrm>
            <a:off x="2133600" y="2133600"/>
            <a:ext cx="5105400" cy="2819400"/>
          </a:xfrm>
          <a:prstGeom prst="cloudCallout">
            <a:avLst>
              <a:gd name="adj1" fmla="val 9824"/>
              <a:gd name="adj2" fmla="val -83838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solidFill>
                  <a:schemeClr val="bg1"/>
                </a:solidFill>
                <a:latin typeface="Arial" pitchFamily="34" charset="0"/>
              </a:rPr>
              <a:t>Thức ăn chứa nhiều chất béo phần lớn có nguồn gốc từ đâu?</a:t>
            </a:r>
          </a:p>
        </p:txBody>
      </p:sp>
      <p:sp>
        <p:nvSpPr>
          <p:cNvPr id="69648" name="AutoShape 16"/>
          <p:cNvSpPr>
            <a:spLocks noChangeArrowheads="1"/>
          </p:cNvSpPr>
          <p:nvPr/>
        </p:nvSpPr>
        <p:spPr bwMode="auto">
          <a:xfrm>
            <a:off x="2209800" y="2057400"/>
            <a:ext cx="4953000" cy="2514600"/>
          </a:xfrm>
          <a:prstGeom prst="wedgeEllipseCallout">
            <a:avLst>
              <a:gd name="adj1" fmla="val 55995"/>
              <a:gd name="adj2" fmla="val -51704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2800">
              <a:latin typeface="Arial" pitchFamily="34" charset="0"/>
            </a:endParaRPr>
          </a:p>
          <a:p>
            <a:pPr algn="ctr"/>
            <a:r>
              <a:rPr lang="en-US" sz="2800">
                <a:latin typeface="Arial" pitchFamily="34" charset="0"/>
              </a:rPr>
              <a:t>Em hãy nêu vai trò của chất béo.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96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3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96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4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96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3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96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3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96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3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696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37"/>
                  </p:tgtEl>
                </p:cond>
              </p:nextCondLst>
            </p:seq>
          </p:childTnLst>
        </p:cTn>
      </p:par>
    </p:tnLst>
    <p:bldLst>
      <p:bldP spid="69635" grpId="0" animBg="1"/>
      <p:bldP spid="69636" grpId="0" animBg="1"/>
      <p:bldP spid="69637" grpId="0" animBg="1"/>
      <p:bldP spid="69638" grpId="0" animBg="1"/>
      <p:bldP spid="69639" grpId="0" animBg="1"/>
      <p:bldP spid="69640" grpId="0" animBg="1"/>
      <p:bldP spid="69643" grpId="0" animBg="1"/>
      <p:bldP spid="69643" grpId="1" animBg="1"/>
      <p:bldP spid="69644" grpId="0" animBg="1"/>
      <p:bldP spid="69644" grpId="1" animBg="1"/>
      <p:bldP spid="69645" grpId="0" animBg="1"/>
      <p:bldP spid="69645" grpId="1" animBg="1"/>
      <p:bldP spid="69646" grpId="0" animBg="1"/>
      <p:bldP spid="69646" grpId="1" animBg="1"/>
      <p:bldP spid="69647" grpId="0" animBg="1"/>
      <p:bldP spid="69647" grpId="1" animBg="1"/>
      <p:bldP spid="69648" grpId="0" animBg="1"/>
      <p:bldP spid="6964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685800" y="0"/>
            <a:ext cx="8077200" cy="1362075"/>
            <a:chOff x="432" y="0"/>
            <a:chExt cx="5088" cy="858"/>
          </a:xfrm>
        </p:grpSpPr>
        <p:sp>
          <p:nvSpPr>
            <p:cNvPr id="20487" name="TextBox 1"/>
            <p:cNvSpPr txBox="1">
              <a:spLocks noChangeArrowheads="1"/>
            </p:cNvSpPr>
            <p:nvPr/>
          </p:nvSpPr>
          <p:spPr bwMode="auto">
            <a:xfrm>
              <a:off x="432" y="0"/>
              <a:ext cx="50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400">
                <a:latin typeface="Arial" pitchFamily="34" charset="0"/>
              </a:endParaRPr>
            </a:p>
            <a:p>
              <a:pPr eaLnBrk="1" hangingPunct="1"/>
              <a:r>
                <a:rPr lang="en-US" sz="2400" u="sng">
                  <a:latin typeface="Arial" pitchFamily="34" charset="0"/>
                </a:rPr>
                <a:t>Khoa học:</a:t>
              </a:r>
              <a:endParaRPr lang="en-US" sz="3200" b="1" u="sng">
                <a:latin typeface="Arial" pitchFamily="34" charset="0"/>
              </a:endParaRPr>
            </a:p>
          </p:txBody>
        </p:sp>
        <p:sp>
          <p:nvSpPr>
            <p:cNvPr id="20488" name="Text Box 4"/>
            <p:cNvSpPr txBox="1">
              <a:spLocks noChangeArrowheads="1"/>
            </p:cNvSpPr>
            <p:nvPr/>
          </p:nvSpPr>
          <p:spPr bwMode="auto">
            <a:xfrm>
              <a:off x="1104" y="528"/>
              <a:ext cx="38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99"/>
                  </a:solidFill>
                  <a:latin typeface="Arial" pitchFamily="34" charset="0"/>
                </a:rPr>
                <a:t>Vai trò của chất </a:t>
              </a:r>
              <a:r>
                <a:rPr lang="vi-VN" sz="2800" b="1">
                  <a:solidFill>
                    <a:srgbClr val="000099"/>
                  </a:solidFill>
                  <a:latin typeface="Arial" pitchFamily="34" charset="0"/>
                </a:rPr>
                <a:t>đ</a:t>
              </a:r>
              <a:r>
                <a:rPr lang="en-US" sz="2800" b="1">
                  <a:solidFill>
                    <a:srgbClr val="000099"/>
                  </a:solidFill>
                  <a:latin typeface="Arial" pitchFamily="34" charset="0"/>
                </a:rPr>
                <a:t>ạm và chất béo</a:t>
              </a:r>
            </a:p>
          </p:txBody>
        </p:sp>
      </p:grp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990600" y="1828800"/>
            <a:ext cx="746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 Chất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ạm giúp xây dựng và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ổi mới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thể: tạo ra những tế bào mới làm cho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 lớn lên, thay thế những tế bào già bị huỷ hoại trong hoạt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ộng sống của con ng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ời.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914400" y="1371600"/>
            <a:ext cx="396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1. Vai trò của chất đạm</a:t>
            </a:r>
          </a:p>
        </p:txBody>
      </p:sp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990600" y="4267200"/>
            <a:ext cx="723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 Chất béo rất giàu năng lượng và giúp cơ thể hấp thụ các vi-ta-min : A, D, E, K.</a:t>
            </a:r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990600" y="3671888"/>
            <a:ext cx="3432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2. Vai trò của chất béo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685800" y="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latin typeface="Arial" pitchFamily="34" charset="0"/>
            </a:endParaRPr>
          </a:p>
          <a:p>
            <a:pPr eaLnBrk="1" hangingPunct="1"/>
            <a:r>
              <a:rPr lang="en-US" sz="2800" u="sng">
                <a:latin typeface="Arial" pitchFamily="34" charset="0"/>
              </a:rPr>
              <a:t>Khoa học:</a:t>
            </a:r>
            <a:endParaRPr lang="en-US" sz="3600" b="1" u="sng">
              <a:latin typeface="Arial" pitchFamily="34" charset="0"/>
            </a:endParaRP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1752600" y="838200"/>
            <a:ext cx="6172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  <a:latin typeface="Arial" pitchFamily="34" charset="0"/>
              </a:rPr>
              <a:t>Vai trò của chất </a:t>
            </a:r>
            <a:r>
              <a:rPr lang="vi-VN" sz="3200" b="1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en-US" sz="3200" b="1">
                <a:solidFill>
                  <a:srgbClr val="000099"/>
                </a:solidFill>
                <a:latin typeface="Arial" pitchFamily="34" charset="0"/>
              </a:rPr>
              <a:t>ạm và chất béo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2895600" y="19050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 u="sng">
                <a:solidFill>
                  <a:srgbClr val="FF3300"/>
                </a:solidFill>
                <a:latin typeface="Arial" pitchFamily="34" charset="0"/>
              </a:rPr>
              <a:t>THẢO LUẬN NHÓM 4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/>
      <p:bldP spid="522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 descr="C:\Documents and Settings\ComputerPC\My Documents\My Pictures\thit g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762000"/>
            <a:ext cx="1930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14" descr="C:\Documents and Settings\ComputerPC\My Documents\My Pictures\thit lon'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76200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5" descr="C:\Documents and Settings\ComputerPC\My Documents\My Pictures\to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00575" y="2819400"/>
            <a:ext cx="19812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 Box 20"/>
          <p:cNvSpPr txBox="1">
            <a:spLocks noChangeArrowheads="1"/>
          </p:cNvSpPr>
          <p:nvPr/>
        </p:nvSpPr>
        <p:spPr bwMode="auto">
          <a:xfrm>
            <a:off x="7315200" y="22098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 </a:t>
            </a:r>
            <a:r>
              <a:rPr lang="en-US" b="1">
                <a:latin typeface="Arial" pitchFamily="34" charset="0"/>
              </a:rPr>
              <a:t>Vịt quay</a:t>
            </a:r>
          </a:p>
        </p:txBody>
      </p:sp>
      <p:sp>
        <p:nvSpPr>
          <p:cNvPr id="5126" name="Text Box 23"/>
          <p:cNvSpPr txBox="1">
            <a:spLocks noChangeArrowheads="1"/>
          </p:cNvSpPr>
          <p:nvPr/>
        </p:nvSpPr>
        <p:spPr bwMode="auto">
          <a:xfrm>
            <a:off x="533400" y="4267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      </a:t>
            </a:r>
            <a:r>
              <a:rPr lang="en-US" sz="2000" b="1">
                <a:latin typeface="Arial" pitchFamily="34" charset="0"/>
              </a:rPr>
              <a:t>Cá</a:t>
            </a:r>
          </a:p>
        </p:txBody>
      </p:sp>
      <p:sp>
        <p:nvSpPr>
          <p:cNvPr id="5127" name="Text Box 25"/>
          <p:cNvSpPr txBox="1">
            <a:spLocks noChangeArrowheads="1"/>
          </p:cNvSpPr>
          <p:nvPr/>
        </p:nvSpPr>
        <p:spPr bwMode="auto">
          <a:xfrm>
            <a:off x="2590800" y="2209800"/>
            <a:ext cx="1576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   </a:t>
            </a:r>
            <a:r>
              <a:rPr lang="en-US" b="1">
                <a:latin typeface="Arial" pitchFamily="34" charset="0"/>
              </a:rPr>
              <a:t>Thịt lợn</a:t>
            </a:r>
          </a:p>
        </p:txBody>
      </p:sp>
      <p:sp>
        <p:nvSpPr>
          <p:cNvPr id="5128" name="TextBox 42"/>
          <p:cNvSpPr txBox="1">
            <a:spLocks noChangeArrowheads="1"/>
          </p:cNvSpPr>
          <p:nvPr/>
        </p:nvSpPr>
        <p:spPr bwMode="auto">
          <a:xfrm>
            <a:off x="5257800" y="4205288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latin typeface="Arial" pitchFamily="34" charset="0"/>
              </a:rPr>
              <a:t>Tôm</a:t>
            </a:r>
          </a:p>
        </p:txBody>
      </p:sp>
      <p:pic>
        <p:nvPicPr>
          <p:cNvPr id="5129" name="Picture 10" descr="images[75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76200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2" descr="CAJ85B3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4876800"/>
            <a:ext cx="2362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3" descr="G:\Hình ảnh0475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34200" y="4902200"/>
            <a:ext cx="198120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2" name="Text Box 15"/>
          <p:cNvSpPr txBox="1">
            <a:spLocks noChangeArrowheads="1"/>
          </p:cNvSpPr>
          <p:nvPr/>
        </p:nvSpPr>
        <p:spPr bwMode="auto">
          <a:xfrm>
            <a:off x="1219200" y="152400"/>
            <a:ext cx="701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Kể tên một số thức ăn chứa nhiều chất đạm mà em biết.</a:t>
            </a:r>
          </a:p>
        </p:txBody>
      </p:sp>
      <p:pic>
        <p:nvPicPr>
          <p:cNvPr id="5133" name="Picture 17" descr="Ảnh-013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4876800"/>
            <a:ext cx="1981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8" descr="Ảnh-014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2819400"/>
            <a:ext cx="1828800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19" descr="Ảnh-014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362200" y="2819400"/>
            <a:ext cx="1905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20" descr="Ảnh-014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34200" y="2819400"/>
            <a:ext cx="2006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21" descr="Ảnh-014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28600" y="762000"/>
            <a:ext cx="170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8" name="Text Box 22"/>
          <p:cNvSpPr txBox="1">
            <a:spLocks noChangeArrowheads="1"/>
          </p:cNvSpPr>
          <p:nvPr/>
        </p:nvSpPr>
        <p:spPr bwMode="auto">
          <a:xfrm>
            <a:off x="441325" y="2286000"/>
            <a:ext cx="1311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1">
                <a:latin typeface="Arial" pitchFamily="34" charset="0"/>
              </a:rPr>
              <a:t>Đậu nành</a:t>
            </a:r>
          </a:p>
        </p:txBody>
      </p:sp>
      <p:sp>
        <p:nvSpPr>
          <p:cNvPr id="5139" name="Text Box 23"/>
          <p:cNvSpPr txBox="1">
            <a:spLocks noChangeArrowheads="1"/>
          </p:cNvSpPr>
          <p:nvPr/>
        </p:nvSpPr>
        <p:spPr bwMode="auto">
          <a:xfrm>
            <a:off x="5162550" y="21336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Trứng</a:t>
            </a:r>
          </a:p>
        </p:txBody>
      </p:sp>
      <p:sp>
        <p:nvSpPr>
          <p:cNvPr id="5140" name="Text Box 24"/>
          <p:cNvSpPr txBox="1">
            <a:spLocks noChangeArrowheads="1"/>
          </p:cNvSpPr>
          <p:nvPr/>
        </p:nvSpPr>
        <p:spPr bwMode="auto">
          <a:xfrm>
            <a:off x="7543800" y="4281488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Thịt bò</a:t>
            </a:r>
          </a:p>
        </p:txBody>
      </p:sp>
      <p:sp>
        <p:nvSpPr>
          <p:cNvPr id="5141" name="Text Box 25"/>
          <p:cNvSpPr txBox="1">
            <a:spLocks noChangeArrowheads="1"/>
          </p:cNvSpPr>
          <p:nvPr/>
        </p:nvSpPr>
        <p:spPr bwMode="auto">
          <a:xfrm>
            <a:off x="2819400" y="4237038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Đậu phụ</a:t>
            </a:r>
          </a:p>
        </p:txBody>
      </p:sp>
      <p:sp>
        <p:nvSpPr>
          <p:cNvPr id="5142" name="Text Box 26"/>
          <p:cNvSpPr txBox="1">
            <a:spLocks noChangeArrowheads="1"/>
          </p:cNvSpPr>
          <p:nvPr/>
        </p:nvSpPr>
        <p:spPr bwMode="auto">
          <a:xfrm>
            <a:off x="381000" y="6384925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Đậu Hà Lan</a:t>
            </a:r>
          </a:p>
        </p:txBody>
      </p:sp>
      <p:sp>
        <p:nvSpPr>
          <p:cNvPr id="5143" name="Text Box 27"/>
          <p:cNvSpPr txBox="1">
            <a:spLocks noChangeArrowheads="1"/>
          </p:cNvSpPr>
          <p:nvPr/>
        </p:nvSpPr>
        <p:spPr bwMode="auto">
          <a:xfrm>
            <a:off x="4191000" y="6461125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Cua</a:t>
            </a:r>
          </a:p>
        </p:txBody>
      </p:sp>
      <p:sp>
        <p:nvSpPr>
          <p:cNvPr id="5144" name="Text Box 28"/>
          <p:cNvSpPr txBox="1">
            <a:spLocks noChangeArrowheads="1"/>
          </p:cNvSpPr>
          <p:nvPr/>
        </p:nvSpPr>
        <p:spPr bwMode="auto">
          <a:xfrm>
            <a:off x="7772400" y="6461125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Ốc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990600" y="1981200"/>
            <a:ext cx="746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 Chất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ạm giúp xây dựng và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ổi mới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thể: tạo ra những tế bào mới làm cho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 lớn lên, thay thế những tế bào già bị huỷ hoại trong hoạt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ộng sống của con ng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ời.</a:t>
            </a:r>
          </a:p>
        </p:txBody>
      </p:sp>
      <p:sp>
        <p:nvSpPr>
          <p:cNvPr id="6147" name="TextBox 1"/>
          <p:cNvSpPr txBox="1">
            <a:spLocks noChangeArrowheads="1"/>
          </p:cNvSpPr>
          <p:nvPr/>
        </p:nvSpPr>
        <p:spPr bwMode="auto">
          <a:xfrm>
            <a:off x="685800" y="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400">
              <a:latin typeface="Arial" pitchFamily="34" charset="0"/>
            </a:endParaRPr>
          </a:p>
          <a:p>
            <a:pPr eaLnBrk="1" hangingPunct="1"/>
            <a:r>
              <a:rPr lang="en-US" sz="2400" u="sng">
                <a:latin typeface="Arial" pitchFamily="34" charset="0"/>
              </a:rPr>
              <a:t>Khoa học:</a:t>
            </a:r>
            <a:endParaRPr lang="en-US" sz="3200" b="1" u="sng">
              <a:latin typeface="Arial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752600" y="838200"/>
            <a:ext cx="617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Vai trò của chất </a:t>
            </a:r>
            <a:r>
              <a:rPr lang="vi-VN" sz="2800" b="1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ạm và chất béo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14400" y="1447800"/>
            <a:ext cx="381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1.Vai trò của chất đạm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2"/>
          <p:cNvSpPr txBox="1">
            <a:spLocks noChangeArrowheads="1"/>
          </p:cNvSpPr>
          <p:nvPr/>
        </p:nvSpPr>
        <p:spPr bwMode="auto">
          <a:xfrm>
            <a:off x="1066800" y="304800"/>
            <a:ext cx="754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latin typeface="Arial" pitchFamily="34" charset="0"/>
              </a:rPr>
              <a:t>Kể tên một số thức ăn chứa nhiều chất béo mà em biết.</a:t>
            </a:r>
          </a:p>
        </p:txBody>
      </p:sp>
      <p:pic>
        <p:nvPicPr>
          <p:cNvPr id="7171" name="Picture 14" descr="G:\Hình ảnh04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3657600"/>
            <a:ext cx="3048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Box 15"/>
          <p:cNvSpPr txBox="1">
            <a:spLocks noChangeArrowheads="1"/>
          </p:cNvSpPr>
          <p:nvPr/>
        </p:nvSpPr>
        <p:spPr bwMode="auto">
          <a:xfrm>
            <a:off x="6019800" y="63246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latin typeface="Arial" pitchFamily="34" charset="0"/>
              </a:rPr>
              <a:t>Dừa</a:t>
            </a:r>
          </a:p>
        </p:txBody>
      </p:sp>
      <p:sp>
        <p:nvSpPr>
          <p:cNvPr id="7173" name="TextBox 18"/>
          <p:cNvSpPr txBox="1">
            <a:spLocks noChangeArrowheads="1"/>
          </p:cNvSpPr>
          <p:nvPr/>
        </p:nvSpPr>
        <p:spPr bwMode="auto">
          <a:xfrm>
            <a:off x="7391400" y="26670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latin typeface="Arial" pitchFamily="34" charset="0"/>
              </a:rPr>
              <a:t>Vừng</a:t>
            </a:r>
          </a:p>
        </p:txBody>
      </p:sp>
      <p:pic>
        <p:nvPicPr>
          <p:cNvPr id="7174" name="Picture 20" descr="G:\Hình ảnh046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352800"/>
            <a:ext cx="2667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TextBox 21"/>
          <p:cNvSpPr txBox="1">
            <a:spLocks noChangeArrowheads="1"/>
          </p:cNvSpPr>
          <p:nvPr/>
        </p:nvSpPr>
        <p:spPr bwMode="auto">
          <a:xfrm>
            <a:off x="1600200" y="63246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latin typeface="Arial" pitchFamily="34" charset="0"/>
              </a:rPr>
              <a:t>Dầu thực vật</a:t>
            </a:r>
          </a:p>
        </p:txBody>
      </p:sp>
      <p:sp>
        <p:nvSpPr>
          <p:cNvPr id="7176" name="TextBox 19"/>
          <p:cNvSpPr txBox="1">
            <a:spLocks noChangeArrowheads="1"/>
          </p:cNvSpPr>
          <p:nvPr/>
        </p:nvSpPr>
        <p:spPr bwMode="auto">
          <a:xfrm>
            <a:off x="1066800" y="26670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latin typeface="Arial" pitchFamily="34" charset="0"/>
              </a:rPr>
              <a:t>Mỡ lợn</a:t>
            </a:r>
          </a:p>
        </p:txBody>
      </p:sp>
      <p:pic>
        <p:nvPicPr>
          <p:cNvPr id="7177" name="Picture 13" descr="Ảnh-01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914400"/>
            <a:ext cx="2209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4" descr="Ảnh-013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9144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5" descr="1234148456_DCC9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914400"/>
            <a:ext cx="2362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0" name="Text Box 16"/>
          <p:cNvSpPr txBox="1">
            <a:spLocks noChangeArrowheads="1"/>
          </p:cNvSpPr>
          <p:nvPr/>
        </p:nvSpPr>
        <p:spPr bwMode="auto">
          <a:xfrm>
            <a:off x="4419600" y="2667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Lạc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1219200" y="2209800"/>
            <a:ext cx="723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 Chất béo rất giàu năng lượng và giúp cơ thể hấp thụ các vi-ta-min : A, D, E, K.</a:t>
            </a:r>
          </a:p>
        </p:txBody>
      </p:sp>
      <p:sp>
        <p:nvSpPr>
          <p:cNvPr id="8195" name="TextBox 1"/>
          <p:cNvSpPr txBox="1">
            <a:spLocks noChangeArrowheads="1"/>
          </p:cNvSpPr>
          <p:nvPr/>
        </p:nvSpPr>
        <p:spPr bwMode="auto">
          <a:xfrm>
            <a:off x="685800" y="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400">
              <a:latin typeface="Arial" pitchFamily="34" charset="0"/>
            </a:endParaRPr>
          </a:p>
          <a:p>
            <a:pPr eaLnBrk="1" hangingPunct="1"/>
            <a:r>
              <a:rPr lang="en-US" sz="2400" u="sng">
                <a:latin typeface="Arial" pitchFamily="34" charset="0"/>
              </a:rPr>
              <a:t>Khoa học:</a:t>
            </a:r>
            <a:endParaRPr lang="en-US" sz="3200" b="1" u="sng">
              <a:latin typeface="Arial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752600" y="838200"/>
            <a:ext cx="617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Vai trò của chất </a:t>
            </a:r>
            <a:r>
              <a:rPr lang="vi-VN" sz="2800" b="1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ạm và chất béo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219200" y="1524000"/>
            <a:ext cx="3602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2. Vai trò của chất béo 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685800" y="0"/>
            <a:ext cx="8077200" cy="1362075"/>
            <a:chOff x="432" y="0"/>
            <a:chExt cx="5088" cy="858"/>
          </a:xfrm>
        </p:grpSpPr>
        <p:sp>
          <p:nvSpPr>
            <p:cNvPr id="9223" name="TextBox 1"/>
            <p:cNvSpPr txBox="1">
              <a:spLocks noChangeArrowheads="1"/>
            </p:cNvSpPr>
            <p:nvPr/>
          </p:nvSpPr>
          <p:spPr bwMode="auto">
            <a:xfrm>
              <a:off x="432" y="0"/>
              <a:ext cx="50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400">
                <a:latin typeface="Arial" pitchFamily="34" charset="0"/>
              </a:endParaRPr>
            </a:p>
            <a:p>
              <a:pPr eaLnBrk="1" hangingPunct="1"/>
              <a:r>
                <a:rPr lang="en-US" sz="2400" u="sng">
                  <a:latin typeface="Arial" pitchFamily="34" charset="0"/>
                </a:rPr>
                <a:t>Khoa học:</a:t>
              </a:r>
              <a:endParaRPr lang="en-US" sz="3200" b="1" u="sng">
                <a:latin typeface="Arial" pitchFamily="34" charset="0"/>
              </a:endParaRPr>
            </a:p>
          </p:txBody>
        </p:sp>
        <p:sp>
          <p:nvSpPr>
            <p:cNvPr id="9224" name="Text Box 4"/>
            <p:cNvSpPr txBox="1">
              <a:spLocks noChangeArrowheads="1"/>
            </p:cNvSpPr>
            <p:nvPr/>
          </p:nvSpPr>
          <p:spPr bwMode="auto">
            <a:xfrm>
              <a:off x="1104" y="528"/>
              <a:ext cx="38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99"/>
                  </a:solidFill>
                  <a:latin typeface="Arial" pitchFamily="34" charset="0"/>
                </a:rPr>
                <a:t>Vai trò của chất </a:t>
              </a:r>
              <a:r>
                <a:rPr lang="vi-VN" sz="2800" b="1">
                  <a:solidFill>
                    <a:srgbClr val="000099"/>
                  </a:solidFill>
                  <a:latin typeface="Arial" pitchFamily="34" charset="0"/>
                </a:rPr>
                <a:t>đ</a:t>
              </a:r>
              <a:r>
                <a:rPr lang="en-US" sz="2800" b="1">
                  <a:solidFill>
                    <a:srgbClr val="000099"/>
                  </a:solidFill>
                  <a:latin typeface="Arial" pitchFamily="34" charset="0"/>
                </a:rPr>
                <a:t>ạm và chất béo</a:t>
              </a:r>
            </a:p>
          </p:txBody>
        </p:sp>
      </p:grp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990600" y="1981200"/>
            <a:ext cx="746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 Chất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ạm giúp xây dựng và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ổi mới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thể: tạo ra những tế bào mới làm cho c</a:t>
            </a:r>
            <a:r>
              <a:rPr lang="vi-VN" sz="2400">
                <a:latin typeface="Arial" pitchFamily="34" charset="0"/>
              </a:rPr>
              <a:t>ơ</a:t>
            </a:r>
            <a:r>
              <a:rPr lang="en-US" sz="2400">
                <a:latin typeface="Arial" pitchFamily="34" charset="0"/>
              </a:rPr>
              <a:t> thể lớn lên, thay thế những tế bào già bị huỷ hoại trong hoạt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ộng sống của con ng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ời.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990600" y="1524000"/>
            <a:ext cx="381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1. Vai trò của chất đạm</a:t>
            </a:r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990600" y="4343400"/>
            <a:ext cx="723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>
                <a:latin typeface="Arial" pitchFamily="34" charset="0"/>
              </a:rPr>
              <a:t>       Chất béo rất giàu năng lượng và giúp cơ thể hấp thụ các vi-ta-min : A, D, E, K.</a:t>
            </a:r>
          </a:p>
        </p:txBody>
      </p:sp>
      <p:sp>
        <p:nvSpPr>
          <p:cNvPr id="9222" name="Rectangle 8"/>
          <p:cNvSpPr>
            <a:spLocks noChangeArrowheads="1"/>
          </p:cNvSpPr>
          <p:nvPr/>
        </p:nvSpPr>
        <p:spPr bwMode="auto">
          <a:xfrm>
            <a:off x="1008063" y="3824288"/>
            <a:ext cx="35163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FF3300"/>
                </a:solidFill>
                <a:latin typeface="Arial" pitchFamily="34" charset="0"/>
              </a:rPr>
              <a:t>2. Vai trò của chất béo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22" name="Group 86"/>
          <p:cNvGraphicFramePr>
            <a:graphicFrameLocks noGrp="1"/>
          </p:cNvGraphicFramePr>
          <p:nvPr/>
        </p:nvGraphicFramePr>
        <p:xfrm>
          <a:off x="76200" y="661988"/>
          <a:ext cx="8991600" cy="6126162"/>
        </p:xfrm>
        <a:graphic>
          <a:graphicData uri="http://schemas.openxmlformats.org/drawingml/2006/table">
            <a:tbl>
              <a:tblPr/>
              <a:tblGrid>
                <a:gridCol w="1143000"/>
                <a:gridCol w="3578225"/>
                <a:gridCol w="2236788"/>
                <a:gridCol w="2033587"/>
              </a:tblGrid>
              <a:tr h="944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Thø tù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Tªn thøc ¨n chøa  nhiÒu chÊt ®¹m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thùc vËt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®éng vËt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§Ëu nµnh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(đ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Ëu t­ư¬ng)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ThÞt lîn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Trøng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ThÞt vÞt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C¸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§Ëu phô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T«m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ThÞt bß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§Ëu Hµ Lan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Cua, èc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</a:tbl>
          </a:graphicData>
        </a:graphic>
      </p:graphicFrame>
      <p:sp>
        <p:nvSpPr>
          <p:cNvPr id="10304" name="Text Box 72"/>
          <p:cNvSpPr txBox="1">
            <a:spLocks noChangeArrowheads="1"/>
          </p:cNvSpPr>
          <p:nvPr/>
        </p:nvSpPr>
        <p:spPr bwMode="auto">
          <a:xfrm>
            <a:off x="1338263" y="119063"/>
            <a:ext cx="640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pitchFamily="34" charset="0"/>
              </a:rPr>
              <a:t>Hoàn thành bảng thức </a:t>
            </a:r>
            <a:r>
              <a:rPr lang="vi-VN" sz="2000" b="1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rgbClr val="000099"/>
                </a:solidFill>
                <a:latin typeface="Arial" pitchFamily="34" charset="0"/>
              </a:rPr>
              <a:t>n chứa chất </a:t>
            </a:r>
            <a:r>
              <a:rPr lang="vi-VN" sz="2000" b="1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en-US" sz="2000" b="1">
                <a:solidFill>
                  <a:srgbClr val="000099"/>
                </a:solidFill>
                <a:latin typeface="Arial" pitchFamily="34" charset="0"/>
              </a:rPr>
              <a:t>ạm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538" name="Group 2"/>
          <p:cNvGraphicFramePr>
            <a:graphicFrameLocks noGrp="1"/>
          </p:cNvGraphicFramePr>
          <p:nvPr/>
        </p:nvGraphicFramePr>
        <p:xfrm>
          <a:off x="76200" y="661988"/>
          <a:ext cx="8991600" cy="6126162"/>
        </p:xfrm>
        <a:graphic>
          <a:graphicData uri="http://schemas.openxmlformats.org/drawingml/2006/table">
            <a:tbl>
              <a:tblPr/>
              <a:tblGrid>
                <a:gridCol w="1143000"/>
                <a:gridCol w="3578225"/>
                <a:gridCol w="2236788"/>
                <a:gridCol w="2033587"/>
              </a:tblGrid>
              <a:tr h="944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Thø tù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Tªn thøc ¨n chøa  nhiÒu chÊt ®¹m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thùc vËt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®éng vËt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§Ëu nµnh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(đ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Ëu tư­¬ng)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ThÞt lîn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Trøng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ThÞt vÞt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C¸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§Ëu phô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T«m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ThÞt bß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§Ëu Hµ Lan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518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Cua, èc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</a:tbl>
          </a:graphicData>
        </a:graphic>
      </p:graphicFrame>
      <p:sp>
        <p:nvSpPr>
          <p:cNvPr id="11328" name="Text Box 64"/>
          <p:cNvSpPr txBox="1">
            <a:spLocks noChangeArrowheads="1"/>
          </p:cNvSpPr>
          <p:nvPr/>
        </p:nvSpPr>
        <p:spPr bwMode="auto">
          <a:xfrm>
            <a:off x="1338263" y="119063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pitchFamily="34" charset="0"/>
              </a:rPr>
              <a:t>Hoàn thành bảng thức </a:t>
            </a:r>
            <a:r>
              <a:rPr lang="vi-VN" sz="2400" b="1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000099"/>
                </a:solidFill>
                <a:latin typeface="Arial" pitchFamily="34" charset="0"/>
              </a:rPr>
              <a:t>n chứa chất </a:t>
            </a:r>
            <a:r>
              <a:rPr lang="vi-VN" sz="2400" b="1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en-US" sz="2400" b="1">
                <a:solidFill>
                  <a:srgbClr val="000099"/>
                </a:solidFill>
                <a:latin typeface="Arial" pitchFamily="34" charset="0"/>
              </a:rPr>
              <a:t>ạm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1549</TotalTime>
  <Words>912</Words>
  <Application>Microsoft Office PowerPoint</Application>
  <PresentationFormat>On-screen Show (4:3)</PresentationFormat>
  <Paragraphs>176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Times New Roman</vt:lpstr>
      <vt:lpstr>Arial</vt:lpstr>
      <vt:lpstr>Calibri</vt:lpstr>
      <vt:lpstr>.VnTime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Bach Dang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hai ngµy 21 th¸ng 4 n¨m 2008 LuyÖn tõ vµ c©u</dc:title>
  <dc:creator>MrDung</dc:creator>
  <cp:lastModifiedBy>CSTeam</cp:lastModifiedBy>
  <cp:revision>128</cp:revision>
  <dcterms:created xsi:type="dcterms:W3CDTF">2008-04-23T13:02:15Z</dcterms:created>
  <dcterms:modified xsi:type="dcterms:W3CDTF">2016-06-30T01:09:04Z</dcterms:modified>
</cp:coreProperties>
</file>