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6" r:id="rId2"/>
    <p:sldId id="290" r:id="rId3"/>
    <p:sldId id="265" r:id="rId4"/>
    <p:sldId id="353" r:id="rId5"/>
    <p:sldId id="266" r:id="rId6"/>
    <p:sldId id="267" r:id="rId7"/>
    <p:sldId id="293" r:id="rId8"/>
    <p:sldId id="292" r:id="rId9"/>
    <p:sldId id="328" r:id="rId10"/>
    <p:sldId id="295" r:id="rId11"/>
    <p:sldId id="305" r:id="rId12"/>
    <p:sldId id="260" r:id="rId13"/>
    <p:sldId id="272" r:id="rId14"/>
    <p:sldId id="273" r:id="rId15"/>
    <p:sldId id="354" r:id="rId16"/>
    <p:sldId id="274" r:id="rId17"/>
    <p:sldId id="307" r:id="rId18"/>
    <p:sldId id="300" r:id="rId19"/>
    <p:sldId id="275" r:id="rId20"/>
    <p:sldId id="302" r:id="rId21"/>
    <p:sldId id="277" r:id="rId22"/>
    <p:sldId id="303" r:id="rId23"/>
    <p:sldId id="279" r:id="rId24"/>
    <p:sldId id="329" r:id="rId25"/>
    <p:sldId id="280" r:id="rId26"/>
    <p:sldId id="281" r:id="rId27"/>
    <p:sldId id="313" r:id="rId28"/>
    <p:sldId id="339" r:id="rId29"/>
    <p:sldId id="340" r:id="rId30"/>
    <p:sldId id="341" r:id="rId31"/>
    <p:sldId id="342" r:id="rId32"/>
    <p:sldId id="343" r:id="rId33"/>
    <p:sldId id="347" r:id="rId34"/>
    <p:sldId id="350" r:id="rId35"/>
    <p:sldId id="352" r:id="rId36"/>
    <p:sldId id="314" r:id="rId37"/>
    <p:sldId id="317" r:id="rId38"/>
    <p:sldId id="31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rgbClr val="00FFFF"/>
    </p:penClr>
  </p:showPr>
  <p:clrMru>
    <a:srgbClr val="FF0000"/>
    <a:srgbClr val="6600FF"/>
    <a:srgbClr val="A9B6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719" autoAdjust="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2B01D-E36E-4A69-931F-3E768A09C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FC930-407D-413A-AD85-1DC9CB1B7B4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091B7-7D8C-4CBE-8E6F-0D6319FBA26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E8EB-4977-4EE9-A0EF-C49BE243903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50F-B124-43B6-8A10-CCC2159B771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7D4F6-1762-4C77-BB05-9E0141728E9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4338" name="Rectangle 3"/>
          <p:cNvSpPr txBox="1">
            <a:spLocks noGrp="1" noChangeArrowheads="1"/>
          </p:cNvSpPr>
          <p:nvPr/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7B1033-06C6-40EE-8AAB-380AF78F82C3}" type="datetime1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6/30/2016</a:t>
            </a:fld>
            <a:endParaRPr lang="en-US" sz="1200">
              <a:latin typeface="+mn-lt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DF9FFE-A111-4672-9326-6D1329B341C3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latin typeface="+mn-lt"/>
            </a:endParaRPr>
          </a:p>
        </p:txBody>
      </p:sp>
      <p:sp>
        <p:nvSpPr>
          <p:cNvPr id="4608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6C58-17D8-4B1B-AE9A-02A072BD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BE0E-A9AB-40A1-9DA1-F9053B81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D1A8-C092-4E7B-B869-8D5228A4E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D1C1-3B20-4FD6-9412-D6727BD9B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29AF-0F1E-43BD-B67C-2851B29F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D296-59E8-4C35-9C35-426985A9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2D23-6E47-4EB4-BBC4-71C36AA1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E493-6DBF-42E8-A441-AE2C7202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E712-18ED-41B0-AEF3-B0743986D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190F2D-8E97-488D-91F7-FC72FF5A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%20h&#7885;c.wmv" TargetMode="Externa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52400" y="1828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080808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98525" y="188913"/>
            <a:ext cx="704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                                                     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       </a:t>
            </a:r>
            <a:r>
              <a:rPr lang="en-US" sz="3200" b="1" i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i="1"/>
          </a:p>
          <a:p>
            <a:pPr algn="ctr"/>
            <a:r>
              <a:rPr lang="en-US" sz="3200" b="1"/>
              <a:t>Địa lí: </a:t>
            </a:r>
          </a:p>
          <a:p>
            <a:pPr algn="ctr"/>
            <a:r>
              <a:rPr lang="en-US" sz="3200" b="1"/>
              <a:t>Bài 5: </a:t>
            </a:r>
            <a:r>
              <a:rPr lang="en-US" sz="3200" b="1">
                <a:solidFill>
                  <a:srgbClr val="FF0000"/>
                </a:solidFill>
              </a:rPr>
              <a:t>Trung du Bắc Bộ ( 79 )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571500" y="400050"/>
            <a:ext cx="5486400" cy="3352800"/>
            <a:chOff x="2112" y="1632"/>
            <a:chExt cx="3360" cy="2525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b="1" i="1">
                <a:solidFill>
                  <a:srgbClr val="006600"/>
                </a:solidFill>
              </a:endParaRPr>
            </a:p>
          </p:txBody>
        </p:sp>
        <p:pic>
          <p:nvPicPr>
            <p:cNvPr id="11273" name="Picture 7" descr="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2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3657600"/>
            <a:ext cx="91440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4400" b="1"/>
              <a:t> </a:t>
            </a:r>
            <a:r>
              <a:rPr lang="en-US" sz="4000" b="1">
                <a:solidFill>
                  <a:srgbClr val="FF0000"/>
                </a:solidFill>
              </a:rPr>
              <a:t>2. Cây chè và cây ăn quả ở trung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camsanh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small_4720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mageView_005_thum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ọ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oicheThaiNguyen-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124200" y="61722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288925"/>
            <a:ext cx="892175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     Với những đặc điểm và điều kiện tự nhiên như trên, theo em vùng trung du sẽ phù hợp trồng các loại cây nào?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18288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800">
                <a:solidFill>
                  <a:srgbClr val="FF0000"/>
                </a:solidFill>
              </a:rPr>
              <a:t>Với những đặc điểm riêng, vùng trung du rất thích hợp cho việc trồng một số loại cây ăn quả và cây công nghiệp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39227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	</a:t>
            </a:r>
            <a:r>
              <a:rPr lang="en-US" sz="2800"/>
              <a:t>Trong những năm gần đây, ở trung du Bắc Bộ  xuất hiện những trang trại chuyên trồng loại cây gì?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/>
      <p:bldP spid="686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762000" y="387350"/>
            <a:ext cx="5486400" cy="3352800"/>
            <a:chOff x="2112" y="1632"/>
            <a:chExt cx="3360" cy="2525"/>
          </a:xfrm>
        </p:grpSpPr>
        <p:sp>
          <p:nvSpPr>
            <p:cNvPr id="3080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sz="2000" b="1" i="1">
                <a:solidFill>
                  <a:srgbClr val="006600"/>
                </a:solidFill>
              </a:endParaRPr>
            </a:p>
          </p:txBody>
        </p:sp>
        <p:pic>
          <p:nvPicPr>
            <p:cNvPr id="3081" name="Picture 7" descr="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1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3657600"/>
            <a:ext cx="9144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4800" b="1"/>
              <a:t>  </a:t>
            </a:r>
            <a:r>
              <a:rPr lang="en-US" sz="4800" b="1">
                <a:solidFill>
                  <a:srgbClr val="FF0000"/>
                </a:solidFill>
              </a:rPr>
              <a:t>1. Trung Du là vùng đồi với đỉnh tròn, sườn thoải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762000" y="387350"/>
            <a:ext cx="5486400" cy="3352800"/>
            <a:chOff x="2112" y="1632"/>
            <a:chExt cx="3360" cy="2525"/>
          </a:xfrm>
        </p:grpSpPr>
        <p:sp>
          <p:nvSpPr>
            <p:cNvPr id="2151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sz="2000" b="1" i="1">
                <a:solidFill>
                  <a:srgbClr val="006600"/>
                </a:solidFill>
              </a:endParaRPr>
            </a:p>
          </p:txBody>
        </p:sp>
        <p:pic>
          <p:nvPicPr>
            <p:cNvPr id="21513" name="Picture 7" descr="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6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0" y="3657600"/>
            <a:ext cx="91440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3600" b="1"/>
              <a:t>3. Hoạt động trồng rừng và cây công nghiệp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oi troc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ồi trọc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ui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smtClean="0"/>
              <a:t>- Hiện nay ở các vùng núi và trung du đang có hiện tượng gì xảy ra?</a:t>
            </a:r>
            <a:r>
              <a:rPr lang="en-US" sz="4000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- Theo em, hiện tượng đất trống, đồi trọc sẽ gây hậu quả như thế nào?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17525" y="3733800"/>
            <a:ext cx="8294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200"/>
              <a:t> Để khắc phục tình trạng này người dân nơi </a:t>
            </a:r>
          </a:p>
          <a:p>
            <a:r>
              <a:rPr lang="en-US" sz="3200"/>
              <a:t>đây đã trồng những loại cây gì?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71" name="Group 75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2759075"/>
        </p:xfrm>
        <a:graphic>
          <a:graphicData uri="http://schemas.openxmlformats.org/drawingml/2006/table">
            <a:tbl>
              <a:tblPr/>
              <a:tblGrid>
                <a:gridCol w="3943350"/>
                <a:gridCol w="1844675"/>
                <a:gridCol w="1677988"/>
                <a:gridCol w="1677987"/>
              </a:tblGrid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</a:tr>
              <a:tr h="1808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 tích trồng rừng mới (ha)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24597" name="Text Box 73"/>
          <p:cNvSpPr txBox="1">
            <a:spLocks noChangeArrowheads="1"/>
          </p:cNvSpPr>
          <p:nvPr/>
        </p:nvSpPr>
        <p:spPr bwMode="auto">
          <a:xfrm>
            <a:off x="1295400" y="3581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0" y="3657600"/>
            <a:ext cx="937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(Bảng số liệu về diện tích rừng trồng mới ở Phú Thọ</a:t>
            </a:r>
            <a:r>
              <a:rPr lang="en-US" sz="3200"/>
              <a:t>)</a:t>
            </a:r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0" y="464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	Em có nhận xét gì về bảng số liệu trên? Nêu ý nghĩa của những số liệu đó.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/>
      <p:bldP spid="297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6783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	  	</a:t>
            </a:r>
            <a:r>
              <a:rPr lang="en-US" sz="3600" smtClean="0">
                <a:solidFill>
                  <a:srgbClr val="FF0000"/>
                </a:solidFill>
              </a:rPr>
              <a:t>Để che phủ đồi, ngăn cản đất trống, đồi núi trọc người dân vùng trung du tích cực trồng  cây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di họ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9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 eaLnBrk="1" hangingPunct="1"/>
            <a:r>
              <a:rPr lang="en-US" smtClean="0"/>
              <a:t>	Liên hệ ở huyện Văn Chấn, tỉnh Yên Bái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36725" y="3276600"/>
            <a:ext cx="397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040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57150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9700" name="Picture 4" descr="1 day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1149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007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3400" y="0"/>
            <a:ext cx="1021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CLAP15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LAP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him 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6105525"/>
            <a:ext cx="3524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 day c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0"/>
            <a:ext cx="3590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au ho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334000"/>
            <a:ext cx="1109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2484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HÃY CHỌN Ý ĐÚNG</a:t>
            </a:r>
            <a:endParaRPr lang="en-US" sz="3600" kern="10">
              <a:ln w="28575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0" fill="hold"/>
                                        <p:tgtEl>
                                          <p:spTgt spid="112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3"/>
                </p:tgtEl>
              </p:cMediaNode>
            </p:audio>
          </p:childTnLst>
        </p:cTn>
      </p:par>
    </p:tnLst>
    <p:bldLst>
      <p:bldP spid="1126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3624079380_f17e13ab1b_z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 1: </a:t>
            </a:r>
            <a:r>
              <a:rPr lang="en-US" sz="3600" b="1">
                <a:solidFill>
                  <a:srgbClr val="3333FF"/>
                </a:solidFill>
              </a:rPr>
              <a:t>Các tỉnh vùng trung du Bắc Bộ là: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90600" y="2667000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a.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>
                <a:latin typeface="Times New Roman" pitchFamily="18" charset="0"/>
              </a:rPr>
              <a:t>Thái nguyên, Phú Thọ, Vĩnh Phúc, Bắc Giang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990600" y="38862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b. Yên Bái, Hà Nội, Hải Phòng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762000" y="27432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1750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990600" y="47244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c. Lào Cai, Sơn La, Lai Châu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2" grpId="0"/>
      <p:bldP spid="114693" grpId="0" animBg="1"/>
      <p:bldP spid="114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28600" y="1600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/>
              <a:t>  Câu </a:t>
            </a:r>
            <a:r>
              <a:rPr lang="en-US" sz="3600" b="1">
                <a:solidFill>
                  <a:schemeClr val="tx2"/>
                </a:solidFill>
              </a:rPr>
              <a:t>2: Vùng trung du là:</a:t>
            </a:r>
            <a:endParaRPr lang="en-US" sz="3600" b="1">
              <a:solidFill>
                <a:schemeClr val="folHlink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 </a:t>
            </a:r>
            <a:r>
              <a:rPr lang="en-US" sz="3600">
                <a:solidFill>
                  <a:srgbClr val="9900FF"/>
                </a:solidFill>
              </a:rPr>
              <a:t>a. Vùng núi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295400" y="38100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 </a:t>
            </a:r>
            <a:r>
              <a:rPr lang="en-US" sz="3600">
                <a:solidFill>
                  <a:srgbClr val="6600FF"/>
                </a:solidFill>
              </a:rPr>
              <a:t>b.</a:t>
            </a:r>
            <a:r>
              <a:rPr lang="en-US" sz="3600"/>
              <a:t> </a:t>
            </a:r>
            <a:r>
              <a:rPr lang="en-US" sz="3600">
                <a:solidFill>
                  <a:srgbClr val="6600FF"/>
                </a:solidFill>
              </a:rPr>
              <a:t>Vùng đồi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43000" y="46482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  </a:t>
            </a:r>
            <a:r>
              <a:rPr lang="en-US" sz="3600">
                <a:solidFill>
                  <a:srgbClr val="6600FF"/>
                </a:solidFill>
              </a:rPr>
              <a:t>c. Vùng đồng bằng</a:t>
            </a:r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1219200" y="38100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32775" name="Picture 7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 3: </a:t>
            </a:r>
            <a:r>
              <a:rPr lang="en-US" sz="3600" b="1">
                <a:solidFill>
                  <a:srgbClr val="3333FF"/>
                </a:solidFill>
              </a:rPr>
              <a:t>Đỉnh và sườn đồi của vùng trung du là: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990600" y="3505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a. Đỉnh tròn, sườn thoải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90600" y="4419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b. Đỉnh nhọn, sườn dốc.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762000" y="35814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3798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17625" y="5402263"/>
            <a:ext cx="447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009650" y="5226050"/>
            <a:ext cx="4083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c. Tất cả các ý trên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4" grpId="0"/>
      <p:bldP spid="117765" grpId="0" animBg="1"/>
      <p:bldP spid="1177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 4: </a:t>
            </a:r>
            <a:r>
              <a:rPr lang="en-US" sz="3600" b="1">
                <a:solidFill>
                  <a:srgbClr val="FF0000"/>
                </a:solidFill>
              </a:rPr>
              <a:t>Vùng trung du phù hợp trồng những loại cây nào?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6200" y="2514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a. Cao su, cà phê.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52400" y="34290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b. Chôm chôm, mía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c. Cọ, chè, vải…</a:t>
            </a: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228600" y="43434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4823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/>
      <p:bldP spid="121860" grpId="0"/>
      <p:bldP spid="121861" grpId="0"/>
      <p:bldP spid="1218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Câu 5: </a:t>
            </a:r>
            <a:r>
              <a:rPr lang="en-US" sz="3600" b="1">
                <a:solidFill>
                  <a:srgbClr val="FF0000"/>
                </a:solidFill>
              </a:rPr>
              <a:t>Hiện tượng đất trống đồi trọc gây hậu quả như thế nào?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76200" y="2514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a. Gây sói mòn, sạt lở đất.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52400" y="34290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b. Gây lũ lụt, đất đai cằn cỗi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c. Tất cả các ý trên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228600" y="43434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5847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/>
      <p:bldP spid="125956" grpId="0"/>
      <p:bldP spid="125957" grpId="0"/>
      <p:bldP spid="1259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924800" cy="3810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Hoan hô: Các em rất giỏi 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6867" name="Picture 3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7" name="Picture 7" descr="SONNE00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85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228600" y="76200"/>
            <a:ext cx="8915400" cy="6934200"/>
            <a:chOff x="0" y="-24"/>
            <a:chExt cx="5760" cy="4368"/>
          </a:xfrm>
        </p:grpSpPr>
        <p:grpSp>
          <p:nvGrpSpPr>
            <p:cNvPr id="36873" name="Group 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6883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4" name="Picture 11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5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6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874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6875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6" name="Picture 16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7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8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9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0" name="Picture 20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1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2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smtClean="0"/>
          </a:p>
          <a:p>
            <a:pPr algn="ctr" eaLnBrk="1" hangingPunct="1">
              <a:buFontTx/>
              <a:buNone/>
            </a:pPr>
            <a:r>
              <a:rPr lang="en-US" smtClean="0"/>
              <a:t>Địa lí: Bài 5: Trung du Bắc Bộ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17925" y="493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0" y="1295400"/>
            <a:ext cx="3276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Trung du Bắc Bộ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52400" y="3200400"/>
            <a:ext cx="3352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Điều kiện tự nhiên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38800" y="3276600"/>
            <a:ext cx="3200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Hoạt động sản xuất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1524000" y="27432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324600" y="2743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4953000"/>
            <a:ext cx="4495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- Vừa mang đặc điểm đồng bằng, vừa </a:t>
            </a:r>
          </a:p>
          <a:p>
            <a:r>
              <a:rPr lang="en-US" sz="2000"/>
              <a:t>mang đặc điểm miền núi</a:t>
            </a:r>
          </a:p>
          <a:p>
            <a:r>
              <a:rPr lang="en-US" sz="2000"/>
              <a:t>- Vùng đồi với đỉnh tròn, sườn thoải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257800" y="4953000"/>
            <a:ext cx="3581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/>
              <a:t>Trồng cây ăn quả, cây công </a:t>
            </a:r>
          </a:p>
          <a:p>
            <a:r>
              <a:rPr lang="en-US" sz="2000"/>
              <a:t>nghiệp và trồng rừng</a:t>
            </a: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905000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7086600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9" grpId="0" animBg="1"/>
      <p:bldP spid="75790" grpId="0" animBg="1"/>
      <p:bldP spid="75792" grpId="0" animBg="1"/>
      <p:bldP spid="75794" grpId="0" animBg="1"/>
      <p:bldP spid="757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14400" y="1219200"/>
            <a:ext cx="800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/>
          </a:p>
          <a:p>
            <a:pPr algn="ctr"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Về nhà học thuộc phần ghi nhớ cuối bài và chuẩn bị trước bài Tây Nguyên.</a:t>
            </a:r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  <p:pic>
        <p:nvPicPr>
          <p:cNvPr id="38915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5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Dặn dò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1D452D-F023-48FD-8892-1A45FC4BEF4E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/>
            </a:endParaRPr>
          </a:p>
        </p:txBody>
      </p:sp>
      <p:pic>
        <p:nvPicPr>
          <p:cNvPr id="84995" name="Picture 2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Bouqu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2361">
            <a:off x="6324600" y="-152400"/>
            <a:ext cx="2325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76200" y="2325688"/>
            <a:ext cx="2819400" cy="4379912"/>
            <a:chOff x="48" y="624"/>
            <a:chExt cx="1776" cy="2759"/>
          </a:xfrm>
        </p:grpSpPr>
        <p:grpSp>
          <p:nvGrpSpPr>
            <p:cNvPr id="39956" name="Group 5"/>
            <p:cNvGrpSpPr>
              <a:grpSpLocks/>
            </p:cNvGrpSpPr>
            <p:nvPr/>
          </p:nvGrpSpPr>
          <p:grpSpPr bwMode="auto">
            <a:xfrm>
              <a:off x="48" y="624"/>
              <a:ext cx="1776" cy="2759"/>
              <a:chOff x="720" y="2496"/>
              <a:chExt cx="1632" cy="1632"/>
            </a:xfrm>
          </p:grpSpPr>
          <p:sp>
            <p:nvSpPr>
              <p:cNvPr id="39959" name="AutoShape 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60" name="Picture 7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7" name="Text Box 8"/>
            <p:cNvSpPr txBox="1">
              <a:spLocks noChangeArrowheads="1"/>
            </p:cNvSpPr>
            <p:nvPr/>
          </p:nvSpPr>
          <p:spPr bwMode="auto">
            <a:xfrm>
              <a:off x="470" y="688"/>
              <a:ext cx="1049" cy="4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000" b="1" i="1">
                  <a:solidFill>
                    <a:schemeClr val="bg1"/>
                  </a:solidFill>
                </a:rPr>
                <a:t>CHÚC</a:t>
              </a:r>
            </a:p>
          </p:txBody>
        </p:sp>
        <p:sp>
          <p:nvSpPr>
            <p:cNvPr id="39958" name="AutoShape 9"/>
            <p:cNvSpPr>
              <a:spLocks noChangeArrowheads="1"/>
            </p:cNvSpPr>
            <p:nvPr/>
          </p:nvSpPr>
          <p:spPr bwMode="auto">
            <a:xfrm rot="-554298">
              <a:off x="256" y="1291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C¸C</a:t>
              </a:r>
            </a:p>
            <a:p>
              <a:pPr algn="ctr"/>
              <a:r>
                <a:rPr lang="en-US" sz="32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EM</a:t>
              </a:r>
            </a:p>
          </p:txBody>
        </p:sp>
      </p:grp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2209800" y="2362200"/>
            <a:ext cx="3130550" cy="4311650"/>
            <a:chOff x="1440" y="624"/>
            <a:chExt cx="1972" cy="2716"/>
          </a:xfrm>
        </p:grpSpPr>
        <p:grpSp>
          <p:nvGrpSpPr>
            <p:cNvPr id="39951" name="Group 11"/>
            <p:cNvGrpSpPr>
              <a:grpSpLocks/>
            </p:cNvGrpSpPr>
            <p:nvPr/>
          </p:nvGrpSpPr>
          <p:grpSpPr bwMode="auto">
            <a:xfrm>
              <a:off x="1440" y="624"/>
              <a:ext cx="1972" cy="2716"/>
              <a:chOff x="720" y="2496"/>
              <a:chExt cx="1632" cy="1632"/>
            </a:xfrm>
          </p:grpSpPr>
          <p:sp>
            <p:nvSpPr>
              <p:cNvPr id="39954" name="AutoShape 1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55" name="Picture 13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2" name="AutoShape 14"/>
            <p:cNvSpPr>
              <a:spLocks noChangeArrowheads="1"/>
            </p:cNvSpPr>
            <p:nvPr/>
          </p:nvSpPr>
          <p:spPr bwMode="auto">
            <a:xfrm rot="-554298">
              <a:off x="1728" y="1296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 i="1">
                  <a:solidFill>
                    <a:schemeClr val="bg1"/>
                  </a:solidFill>
                  <a:latin typeface=".VnTimeH" pitchFamily="34" charset="0"/>
                  <a:cs typeface="Arial" charset="0"/>
                </a:rPr>
                <a:t>GIáI</a:t>
              </a:r>
            </a:p>
          </p:txBody>
        </p:sp>
        <p:sp>
          <p:nvSpPr>
            <p:cNvPr id="39953" name="Text Box 15"/>
            <p:cNvSpPr txBox="1">
              <a:spLocks noChangeArrowheads="1"/>
            </p:cNvSpPr>
            <p:nvPr/>
          </p:nvSpPr>
          <p:spPr bwMode="auto">
            <a:xfrm>
              <a:off x="2026" y="637"/>
              <a:ext cx="906" cy="4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i="1">
                  <a:solidFill>
                    <a:schemeClr val="bg1"/>
                  </a:solidFill>
                </a:rPr>
                <a:t>HỌC</a:t>
              </a:r>
            </a:p>
          </p:txBody>
        </p:sp>
      </p:grpSp>
      <p:grpSp>
        <p:nvGrpSpPr>
          <p:cNvPr id="39943" name="Group 16"/>
          <p:cNvGrpSpPr>
            <a:grpSpLocks/>
          </p:cNvGrpSpPr>
          <p:nvPr/>
        </p:nvGrpSpPr>
        <p:grpSpPr bwMode="auto">
          <a:xfrm>
            <a:off x="4876800" y="2525713"/>
            <a:ext cx="2930525" cy="4179887"/>
            <a:chOff x="2954" y="673"/>
            <a:chExt cx="1846" cy="2633"/>
          </a:xfrm>
        </p:grpSpPr>
        <p:grpSp>
          <p:nvGrpSpPr>
            <p:cNvPr id="39944" name="Group 17"/>
            <p:cNvGrpSpPr>
              <a:grpSpLocks/>
            </p:cNvGrpSpPr>
            <p:nvPr/>
          </p:nvGrpSpPr>
          <p:grpSpPr bwMode="auto">
            <a:xfrm>
              <a:off x="2954" y="692"/>
              <a:ext cx="1846" cy="2614"/>
              <a:chOff x="720" y="2496"/>
              <a:chExt cx="1632" cy="1632"/>
            </a:xfrm>
          </p:grpSpPr>
          <p:sp>
            <p:nvSpPr>
              <p:cNvPr id="39949" name="AutoShape 18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50" name="Picture 19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9945" name="Group 20"/>
            <p:cNvGrpSpPr>
              <a:grpSpLocks/>
            </p:cNvGrpSpPr>
            <p:nvPr/>
          </p:nvGrpSpPr>
          <p:grpSpPr bwMode="auto">
            <a:xfrm>
              <a:off x="3123" y="673"/>
              <a:ext cx="1356" cy="1775"/>
              <a:chOff x="3123" y="716"/>
              <a:chExt cx="1356" cy="1775"/>
            </a:xfrm>
          </p:grpSpPr>
          <p:sp>
            <p:nvSpPr>
              <p:cNvPr id="39946" name="AutoShape 21"/>
              <p:cNvSpPr>
                <a:spLocks noChangeArrowheads="1"/>
              </p:cNvSpPr>
              <p:nvPr/>
            </p:nvSpPr>
            <p:spPr bwMode="auto">
              <a:xfrm rot="-554298">
                <a:off x="3171" y="1291"/>
                <a:ext cx="1006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6 w 21600"/>
                  <a:gd name="T13" fmla="*/ 2286 h 21600"/>
                  <a:gd name="T14" fmla="*/ 16554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" name="Text Box 22"/>
              <p:cNvSpPr txBox="1">
                <a:spLocks noChangeArrowheads="1"/>
              </p:cNvSpPr>
              <p:nvPr/>
            </p:nvSpPr>
            <p:spPr bwMode="auto">
              <a:xfrm>
                <a:off x="3375" y="716"/>
                <a:ext cx="1104" cy="44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i="1">
                    <a:solidFill>
                      <a:schemeClr val="bg1"/>
                    </a:solidFill>
                  </a:rPr>
                  <a:t>CHĂM</a:t>
                </a:r>
              </a:p>
            </p:txBody>
          </p:sp>
          <p:sp>
            <p:nvSpPr>
              <p:cNvPr id="39948" name="Text Box 23"/>
              <p:cNvSpPr txBox="1">
                <a:spLocks noChangeArrowheads="1"/>
              </p:cNvSpPr>
              <p:nvPr/>
            </p:nvSpPr>
            <p:spPr bwMode="auto">
              <a:xfrm>
                <a:off x="3123" y="1507"/>
                <a:ext cx="1079" cy="36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chemeClr val="bg1"/>
                    </a:solidFill>
                  </a:rPr>
                  <a:t>NGOAN</a:t>
                </a:r>
              </a:p>
            </p:txBody>
          </p:sp>
        </p:grpSp>
      </p:grpSp>
    </p:spTree>
  </p:cSld>
  <p:clrMapOvr>
    <a:masterClrMapping/>
  </p:clrMapOvr>
  <p:transition spd="slow" advClick="0" advTm="5000">
    <p:wheel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4" name="Picture 2" descr="Nui_doi_Ha_Giang"/>
          <p:cNvPicPr>
            <a:picLocks noChangeAspect="1" noChangeArrowheads="1"/>
          </p:cNvPicPr>
          <p:nvPr/>
        </p:nvPicPr>
        <p:blipFill>
          <a:blip r:embed="rId2"/>
          <a:srcRect r="1601" b="3786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oDankia_5446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aocai5g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063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219200"/>
          </a:xfrm>
        </p:spPr>
        <p:txBody>
          <a:bodyPr/>
          <a:lstStyle/>
          <a:p>
            <a:pPr algn="l" eaLnBrk="1" hangingPunct="1"/>
            <a:r>
              <a:rPr lang="en-US" sz="2000" smtClean="0">
                <a:solidFill>
                  <a:schemeClr val="tx1"/>
                </a:solidFill>
              </a:rPr>
              <a:t>    - Nhóm 1: Vùng trung du là vùng núi, vùng đồi hay đồng bằng?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	 </a:t>
            </a:r>
            <a:r>
              <a:rPr lang="en-US" sz="2000" smtClean="0"/>
              <a:t>- Nhóm 2: Em có nhận xét gì về đỉnh, sườn đồi và cách sắp xếp các đồi của vùng trung</a:t>
            </a:r>
            <a:r>
              <a:rPr lang="en-US" sz="2400" smtClean="0"/>
              <a:t> </a:t>
            </a:r>
            <a:r>
              <a:rPr lang="en-US" sz="2000" smtClean="0"/>
              <a:t>du?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42354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- Nhóm 3 + 4 </a:t>
            </a:r>
            <a:r>
              <a:rPr lang="en-US" sz="1400"/>
              <a:t> </a:t>
            </a:r>
            <a:r>
              <a:rPr lang="en-US" sz="2000"/>
              <a:t>: So sánh đỉnh đồi, sườn đồi với dãy Hoàng Liên Sơn?</a:t>
            </a:r>
            <a:r>
              <a:rPr lang="en-US" sz="1400"/>
              <a:t>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44196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Thảo luận nhóm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117725" y="1676400"/>
            <a:ext cx="328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Trung du Bắc bộ là vùng đồi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0" y="3276600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	</a:t>
            </a:r>
            <a:r>
              <a:rPr lang="en-US" b="1">
                <a:solidFill>
                  <a:schemeClr val="hlink"/>
                </a:solidFill>
              </a:rPr>
              <a:t>Vùng trung du có đỉnh tròn, sườn thoải và các đồi xếp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nối liền nhau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5257800"/>
            <a:ext cx="899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>
                <a:solidFill>
                  <a:schemeClr val="hlink"/>
                </a:solidFill>
              </a:rPr>
              <a:t>Dãy hoàng Liên Sơn cao, đỉnh núi nhọn hơn và sườn dốc hơn so với đỉnh và sườn đồi của vùng trung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8" grpId="0"/>
      <p:bldP spid="52229" grpId="0"/>
      <p:bldP spid="52231" grpId="0"/>
      <p:bldP spid="52232" grpId="0"/>
      <p:bldP spid="52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/>
              <a:t>Kết luận: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		Vùng trung du là vùng chuyển tiếp giữa miền núi và đồng bằng, bởi vậy nó mang đặc điểm của cả miền núi và đồng bằng.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</a:t>
            </a:r>
            <a:r>
              <a:rPr lang="en-US" sz="2800" smtClean="0">
                <a:solidFill>
                  <a:srgbClr val="FF0000"/>
                </a:solidFill>
              </a:rPr>
              <a:t>Vùng trung du là vùng đồi có đỉnh tròn, sườn thoải, xếp cạnh nhau như bát úp.</a:t>
            </a:r>
          </a:p>
          <a:p>
            <a:pPr eaLnBrk="1" hangingPunct="1"/>
            <a:endParaRPr lang="en-US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0"/>
            <a:ext cx="8915400" cy="6858000"/>
            <a:chOff x="-144" y="0"/>
            <a:chExt cx="5904" cy="4291"/>
          </a:xfrm>
        </p:grpSpPr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2"/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800" b="1"/>
            </a:p>
          </p:txBody>
        </p:sp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000"/>
                <a:t>VĨNH </a:t>
              </a:r>
            </a:p>
            <a:p>
              <a:pPr algn="ctr"/>
              <a:r>
                <a:rPr lang="en-AU" sz="1000"/>
                <a:t>PHÚC</a:t>
              </a:r>
              <a:endParaRPr lang="en-US" sz="1000"/>
            </a:p>
          </p:txBody>
        </p:sp>
      </p:grp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4572000" y="3200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562600" y="2895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5181600" y="3505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528</Words>
  <Application>Microsoft Office PowerPoint</Application>
  <PresentationFormat>On-screen Show (4:3)</PresentationFormat>
  <Paragraphs>105</Paragraphs>
  <Slides>38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.VnTimeH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    - Nhóm 1: Vùng trung du là vùng núi, vùng đồi hay đồng bằng?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- Hiện nay ở các vùng núi và trung du đang có hiện tượng gì xảy ra? </vt:lpstr>
      <vt:lpstr>Slide 23</vt:lpstr>
      <vt:lpstr>Slide 24</vt:lpstr>
      <vt:lpstr>Slide 25</vt:lpstr>
      <vt:lpstr>Slide 26</vt:lpstr>
      <vt:lpstr> Liên hệ ở huyện Văn Chấn, tỉnh Yên Bái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46</cp:revision>
  <dcterms:created xsi:type="dcterms:W3CDTF">2010-09-28T15:46:42Z</dcterms:created>
  <dcterms:modified xsi:type="dcterms:W3CDTF">2016-06-30T02:21:32Z</dcterms:modified>
</cp:coreProperties>
</file>