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  <p:sldMasterId id="2147483729" r:id="rId3"/>
    <p:sldMasterId id="2147483821" r:id="rId4"/>
  </p:sldMasterIdLst>
  <p:notesMasterIdLst>
    <p:notesMasterId r:id="rId19"/>
  </p:notesMasterIdLst>
  <p:sldIdLst>
    <p:sldId id="257" r:id="rId5"/>
    <p:sldId id="284" r:id="rId6"/>
    <p:sldId id="258" r:id="rId7"/>
    <p:sldId id="267" r:id="rId8"/>
    <p:sldId id="286" r:id="rId9"/>
    <p:sldId id="282" r:id="rId10"/>
    <p:sldId id="269" r:id="rId11"/>
    <p:sldId id="270" r:id="rId12"/>
    <p:sldId id="287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33CC"/>
    <a:srgbClr val="D60093"/>
    <a:srgbClr val="990099"/>
    <a:srgbClr val="008000"/>
    <a:srgbClr val="006699"/>
    <a:srgbClr val="FF33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5" autoAdjust="0"/>
    <p:restoredTop sz="94660"/>
  </p:normalViewPr>
  <p:slideViewPr>
    <p:cSldViewPr>
      <p:cViewPr varScale="1">
        <p:scale>
          <a:sx n="38" d="100"/>
          <a:sy n="3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B307B0-C934-4776-A934-F2A0540448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4205D-AC56-41C4-BCD3-DC71327F60C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E9118-BDD0-4324-961F-7360EE1825E0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D921-F20F-43F3-9732-DEC84CDBDCE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165C2-8BFB-4AF7-9C0B-C73ABCA0F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B0B5-4845-4EB6-8808-9A98FD6CD476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5591B-B933-4CED-84EC-9262226C4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21E9-36F3-4858-9748-44FBAAA019A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B4A23-EDBA-49DC-8BDE-85A3DA0ED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745F-26DD-41F4-8A8E-0535DDAE45FD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62FA0-C556-4CF2-9998-076CF14E8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BF1E-EE2B-4564-AFA4-BBB009B8336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4CF0E-5A32-4F86-9C06-A9DADF31C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DD8D-B3DD-4222-9D6B-ED82AA089CD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EDD6-67D0-4533-84C9-F07CD526E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9E94-8214-4612-973B-FED5B4888CBD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FCF8-ADEE-4DDA-80E7-910B3D756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F5C7-A29B-4774-B864-8F42EC7BC266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80C92-9847-4B94-9A4D-72D941773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F8776-2DA0-494B-9AD9-3AC96D79F569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DF433-03EC-40AA-9A27-1A37101AB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196E-23D9-43EF-B722-5B8635DC843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D246F-54F6-4F04-A9DC-461054215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5A80-8049-405A-BFB0-D397F295429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43358-F188-4502-BA1D-F41567EB9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9E35-C6EC-4E42-869D-CE498DC85DE6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3B25-B856-43FE-944D-3DAEB2C15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DC54-9167-486F-AC9C-882BCCEC028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C380B-E631-423D-B859-5E336A4FA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27C5-CA5C-43D3-B79D-A3E76B37411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F9EC-DBAF-4117-8D43-5D668247D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2B99-6CB5-4BA7-A1DE-CC621A0DD70C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F2794-E65E-4E86-97FA-0DCEB19B9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C950-C20F-4C52-94EA-9305394E399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28A3-6E0C-4307-BBD3-B5ABF361D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2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C44B-22A3-4A7B-99B6-E438992DD447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317B1-DF8B-4E4B-98B1-0B811C1D4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E827-49F6-4D7D-A840-0F3A414FB56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E29C4-F5A4-4E16-A89E-C129C1AF1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5C9E-3055-47DD-8EAA-4E0E9B14B81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93F4-A857-4143-AE47-49FBD146F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DE67-6A51-44BC-94D2-FD362E42A50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91A0A-5276-41C7-92E2-53BEA5512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FEE8-6797-47A2-B434-68805F9B69E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9B1A3-AA05-43F2-B2AD-87D0B5FEF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D928-A85D-48D3-85BB-5AA821329FEE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1732D-09D8-4C0F-AD11-44ED27D85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D5CA-DA91-456D-8C21-B59B6C402F6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B9A01-AA82-4BE9-8F41-18EA43648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370E-C8F1-4F1F-B32F-D9E05C5AE87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1F5F2-DED1-4119-97D2-C8B89E89A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6D4F-F695-4CB2-B8FC-8A82885751E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90C8F-0908-4465-BD49-1D3065348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6952-F79F-4847-BAA3-C01BA2E9F22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0C4CA-3861-4001-B7C9-36B0FD12B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7C54-F77D-47C7-BECE-71B7E149DF0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F69B5-89A6-4839-95BB-B76A66DF2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5C89-B377-4A03-8838-AE412FEEDDAB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F4A2E-A826-447E-B9E9-B3B1D3632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E14C-3E1E-4DE1-B107-0CBF6A6A990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8581-4C53-49CD-A86D-CBA166DEA6A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6E07-8144-4B2F-8156-3C8BF7D1ADB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A4AB2-BACD-444E-8AC1-96BAE1622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9FD3-C76B-4B0B-A8C5-3903D5213B8E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4E9EC21-EB9D-4DEA-883B-7F4268C5054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106E-9F1D-4FF8-B053-FDE1DA01DBF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06B08-3735-4596-BE1B-7D22FD264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85CB-CC51-4018-9E9F-6B246EDC1D3E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EF664-256B-497B-961D-4A6D185E7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F7C7-6A16-4015-8BF5-D72AA046F3E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540ED-C42C-4038-80AF-C2F7CDDB7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F566-2DEC-4BA4-AF42-A7A2611272F7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6260-46C2-4C5A-963C-DA35C88AE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5BD7-19EB-4F7D-8A58-C9BB321980BE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5950-BC54-44AD-9C1D-D0D07107A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8E22-0478-4381-B947-CACDCE5C545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E34B-7F5A-4038-BDD7-F5CF1593C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C382-AA3A-4896-AF44-7BA60E0CDFE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8290A26-989D-41BE-A3B8-65443A972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DDB7-F586-48EB-A480-4B5798F489B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CDC9-BE20-4FB0-82A5-51035014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7344-BF32-42DA-8B1B-5E560685E4A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41A2C-C4E2-4EF6-87DF-F4AE1C29F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58285-4CCF-4FFF-A983-6B84FFABF5D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431CD-3BC3-4840-A230-932D8E1A5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CF79-E37E-406B-8CE9-7A2E72E23D1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CD7B8-3B01-4980-9A5E-AAF3FF424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B350-7915-4E35-9ED0-01652D389779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515DB-6DE9-4EE3-AAB6-FB46F98D5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EEBC-E29F-429D-B303-D5228B42CEF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86770-C2D1-483D-8567-30C2E2DBA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2A38-A25C-419C-B2F9-CF2643C4E1C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EAA26-A9D7-4F18-AF61-5F81B8986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6E44BE5-895F-42EB-8961-69FB7AACA5FD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7BB1C2-9740-46C5-81CE-0C818BBCE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C6BAB53D-C57D-4A55-9F15-61630A6E6763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fld id="{159DC4AB-A731-4E89-8D67-D7202A71D4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1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7A3157F-3668-4BBB-8894-03F40312B60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271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fld id="{2D402216-65A5-4BE9-B91A-94DAD9504E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0F56C36C-C94C-461A-A116-F7D4EAF30E76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BE0CD409-E3A3-4791-8EC8-9F43EBB6E8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35" r:id="rId8"/>
    <p:sldLayoutId id="2147484036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4.gif"/><Relationship Id="rId5" Type="http://schemas.openxmlformats.org/officeDocument/2006/relationships/image" Target="../media/image39.gif"/><Relationship Id="rId10" Type="http://schemas.openxmlformats.org/officeDocument/2006/relationships/hyperlink" Target="file:///C:\HONG%20ANH\anh%20thoai\phan%20bon.ppt" TargetMode="External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2.wav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6.gif"/><Relationship Id="rId11" Type="http://schemas.openxmlformats.org/officeDocument/2006/relationships/image" Target="../media/image51.png"/><Relationship Id="rId5" Type="http://schemas.openxmlformats.org/officeDocument/2006/relationships/image" Target="../media/image27.gif"/><Relationship Id="rId10" Type="http://schemas.openxmlformats.org/officeDocument/2006/relationships/image" Target="../media/image50.gif"/><Relationship Id="rId4" Type="http://schemas.openxmlformats.org/officeDocument/2006/relationships/image" Target="../media/image45.jpeg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0" name="Group 84"/>
          <p:cNvGraphicFramePr>
            <a:graphicFrameLocks noGrp="1"/>
          </p:cNvGraphicFramePr>
          <p:nvPr>
            <p:ph/>
          </p:nvPr>
        </p:nvGraphicFramePr>
        <p:xfrm>
          <a:off x="457200" y="1250950"/>
          <a:ext cx="8382000" cy="4692649"/>
        </p:xfrm>
        <a:graphic>
          <a:graphicData uri="http://schemas.openxmlformats.org/drawingml/2006/table">
            <a:tbl>
              <a:tblPr/>
              <a:tblGrid>
                <a:gridCol w="1419225"/>
                <a:gridCol w="69627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7" name="Text Box 39"/>
          <p:cNvSpPr txBox="1">
            <a:spLocks noChangeArrowheads="1"/>
          </p:cNvSpPr>
          <p:nvPr/>
        </p:nvSpPr>
        <p:spPr bwMode="auto">
          <a:xfrm>
            <a:off x="6096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81000" y="121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cs typeface="Times New Roman" pitchFamily="18" charset="0"/>
              </a:rPr>
              <a:t>Cơ quan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57200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cs typeface="Times New Roman" pitchFamily="18" charset="0"/>
              </a:rPr>
              <a:t>Tiêu hóa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19100" y="3594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cs typeface="Times New Roman" pitchFamily="18" charset="0"/>
              </a:rPr>
              <a:t>Hô hấp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431800" y="502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cs typeface="Times New Roman" pitchFamily="18" charset="0"/>
              </a:rPr>
              <a:t>Bài tiết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9050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D60093"/>
                </a:solidFill>
                <a:cs typeface="Times New Roman" pitchFamily="18" charset="0"/>
              </a:rPr>
              <a:t>Dấu hiệu bên ngoài của quá trình trao đổi chất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2057400" y="1828800"/>
            <a:ext cx="205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-</a:t>
            </a:r>
            <a:r>
              <a:rPr lang="en-US" sz="2200">
                <a:cs typeface="Times New Roman" pitchFamily="18" charset="0"/>
              </a:rPr>
              <a:t> </a:t>
            </a: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Lấy vào:   </a:t>
            </a:r>
            <a:endParaRPr lang="en-US" sz="18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2044700" y="2590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</a:rPr>
              <a:t>- </a:t>
            </a: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Thải ra:    </a:t>
            </a:r>
            <a:endParaRPr lang="en-US" sz="18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981200" y="32766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- Lấy vào</a:t>
            </a:r>
            <a:r>
              <a:rPr lang="en-US" sz="2200">
                <a:cs typeface="Times New Roman" pitchFamily="18" charset="0"/>
              </a:rPr>
              <a:t>:    </a:t>
            </a:r>
            <a:endParaRPr lang="en-US" sz="1800">
              <a:cs typeface="Times New Roman" pitchFamily="18" charset="0"/>
            </a:endParaRP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2057400" y="40259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</a:rPr>
              <a:t>- </a:t>
            </a: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Thải ra:   </a:t>
            </a:r>
            <a:r>
              <a:rPr lang="en-US" sz="2200">
                <a:solidFill>
                  <a:srgbClr val="0033CC"/>
                </a:solidFill>
              </a:rPr>
              <a:t> </a:t>
            </a:r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2057400" y="51054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cs typeface="Times New Roman" pitchFamily="18" charset="0"/>
              </a:rPr>
              <a:t>- Thải ra:    </a:t>
            </a:r>
            <a:endParaRPr lang="en-US" sz="18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3517900" y="18415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cs typeface="Times New Roman" pitchFamily="18" charset="0"/>
              </a:rPr>
              <a:t>thức ăn, nước uống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3479800" y="33909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khí </a:t>
            </a:r>
            <a:r>
              <a:rPr lang="en-US" sz="2000">
                <a:cs typeface="Times New Roman" pitchFamily="18" charset="0"/>
              </a:rPr>
              <a:t>ôxi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454400" y="4038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khí </a:t>
            </a:r>
            <a:r>
              <a:rPr lang="en-US" sz="2000">
                <a:cs typeface="Times New Roman" pitchFamily="18" charset="0"/>
              </a:rPr>
              <a:t>các-bô-nic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3505200" y="50546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cs typeface="Times New Roman" pitchFamily="18" charset="0"/>
              </a:rPr>
              <a:t>nước tiểu</a:t>
            </a:r>
          </a:p>
        </p:txBody>
      </p:sp>
      <p:sp>
        <p:nvSpPr>
          <p:cNvPr id="14407" name="Text Box 71"/>
          <p:cNvSpPr txBox="1">
            <a:spLocks noChangeArrowheads="1"/>
          </p:cNvSpPr>
          <p:nvPr/>
        </p:nvSpPr>
        <p:spPr bwMode="auto">
          <a:xfrm>
            <a:off x="3594100" y="1752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3581400" y="2527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543300" y="3302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3505200" y="393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3479800" y="49911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3505200" y="25908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cs typeface="Times New Roman" pitchFamily="18" charset="0"/>
              </a:rPr>
              <a:t>phân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222500" y="152400"/>
            <a:ext cx="5105400" cy="762000"/>
            <a:chOff x="2400" y="96"/>
            <a:chExt cx="3216" cy="480"/>
          </a:xfrm>
        </p:grpSpPr>
        <p:sp>
          <p:nvSpPr>
            <p:cNvPr id="12329" name="AutoShape 80"/>
            <p:cNvSpPr>
              <a:spLocks noChangeArrowheads="1"/>
            </p:cNvSpPr>
            <p:nvPr/>
          </p:nvSpPr>
          <p:spPr bwMode="auto">
            <a:xfrm>
              <a:off x="2832" y="96"/>
              <a:ext cx="2400" cy="480"/>
            </a:xfrm>
            <a:prstGeom prst="cloudCallout">
              <a:avLst>
                <a:gd name="adj1" fmla="val -35792"/>
                <a:gd name="adj2" fmla="val 21667"/>
              </a:avLst>
            </a:prstGeom>
            <a:solidFill>
              <a:srgbClr val="EDFC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2330" name="Text Box 81"/>
            <p:cNvSpPr txBox="1">
              <a:spLocks noChangeArrowheads="1"/>
            </p:cNvSpPr>
            <p:nvPr/>
          </p:nvSpPr>
          <p:spPr bwMode="auto">
            <a:xfrm>
              <a:off x="2400" y="152"/>
              <a:ext cx="321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500">
                  <a:solidFill>
                    <a:srgbClr val="FF0000"/>
                  </a:solidFill>
                </a:rPr>
                <a:t>2</a:t>
              </a:r>
              <a:r>
                <a:rPr lang="en-US" sz="2500">
                  <a:solidFill>
                    <a:srgbClr val="FF0000"/>
                  </a:solidFill>
                  <a:cs typeface="Times New Roman" pitchFamily="18" charset="0"/>
                </a:rPr>
                <a:t>/ Kiểm tra bài cũ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7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9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9" grpId="0"/>
      <p:bldP spid="14382" grpId="0"/>
      <p:bldP spid="14383" grpId="0"/>
      <p:bldP spid="14387" grpId="0"/>
      <p:bldP spid="14388" grpId="0"/>
      <p:bldP spid="14389" grpId="0"/>
      <p:bldP spid="14390" grpId="0"/>
      <p:bldP spid="14391" grpId="0"/>
      <p:bldP spid="14392" grpId="0"/>
      <p:bldP spid="14396" grpId="0"/>
      <p:bldP spid="14398" grpId="0"/>
      <p:bldP spid="14400" grpId="0"/>
      <p:bldP spid="14407" grpId="0"/>
      <p:bldP spid="14407" grpId="1"/>
      <p:bldP spid="14409" grpId="0"/>
      <p:bldP spid="14409" grpId="1"/>
      <p:bldP spid="14410" grpId="0"/>
      <p:bldP spid="14410" grpId="1"/>
      <p:bldP spid="14411" grpId="0"/>
      <p:bldP spid="14411" grpId="1"/>
      <p:bldP spid="14412" grpId="0"/>
      <p:bldP spid="14412" grpId="1"/>
      <p:bldP spid="14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97700" y="292100"/>
            <a:ext cx="1219200" cy="952500"/>
            <a:chOff x="672" y="336"/>
            <a:chExt cx="768" cy="624"/>
          </a:xfrm>
        </p:grpSpPr>
        <p:sp>
          <p:nvSpPr>
            <p:cNvPr id="23580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768" cy="624"/>
            </a:xfrm>
            <a:prstGeom prst="rect">
              <a:avLst/>
            </a:prstGeom>
            <a:solidFill>
              <a:srgbClr val="CFA5F9"/>
            </a:solidFill>
            <a:ln w="76200" cap="rnd" cmpd="tri">
              <a:solidFill>
                <a:srgbClr val="00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pic>
          <p:nvPicPr>
            <p:cNvPr id="23581" name="Picture 5" descr="thao luan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" y="400"/>
              <a:ext cx="288" cy="288"/>
            </a:xfrm>
            <a:prstGeom prst="rect">
              <a:avLst/>
            </a:prstGeom>
            <a:solidFill>
              <a:srgbClr val="CFA5F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7" descr="thao luan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600"/>
              <a:ext cx="288" cy="288"/>
            </a:xfrm>
            <a:prstGeom prst="rect">
              <a:avLst/>
            </a:prstGeom>
            <a:solidFill>
              <a:srgbClr val="CFA5F9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8102600" y="3556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 </a:t>
            </a:r>
            <a:r>
              <a:rPr lang="en-US" sz="2400" i="1">
                <a:solidFill>
                  <a:srgbClr val="0066FF"/>
                </a:solidFill>
              </a:rPr>
              <a:t>nhóm đôi 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- Hoàn thành bảng sau:</a:t>
            </a:r>
          </a:p>
        </p:txBody>
      </p:sp>
      <p:graphicFrame>
        <p:nvGraphicFramePr>
          <p:cNvPr id="219187" name="Group 51"/>
          <p:cNvGraphicFramePr>
            <a:graphicFrameLocks noGrp="1"/>
          </p:cNvGraphicFramePr>
          <p:nvPr>
            <p:ph/>
          </p:nvPr>
        </p:nvGraphicFramePr>
        <p:xfrm>
          <a:off x="533400" y="1511300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/>
                <a:gridCol w="2590800"/>
                <a:gridCol w="4800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 từ loại cây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Bún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4356100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lúa</a:t>
            </a:r>
          </a:p>
        </p:txBody>
      </p:sp>
      <p:sp>
        <p:nvSpPr>
          <p:cNvPr id="219185" name="Text Box 49"/>
          <p:cNvSpPr txBox="1">
            <a:spLocks noChangeArrowheads="1"/>
          </p:cNvSpPr>
          <p:nvPr/>
        </p:nvSpPr>
        <p:spPr bwMode="auto">
          <a:xfrm>
            <a:off x="4343400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1092200" algn="l"/>
              </a:tabLst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bắp (cây ngô)</a:t>
            </a:r>
          </a:p>
        </p:txBody>
      </p:sp>
      <p:sp>
        <p:nvSpPr>
          <p:cNvPr id="219186" name="Text Box 50"/>
          <p:cNvSpPr txBox="1">
            <a:spLocks noChangeArrowheads="1"/>
          </p:cNvSpPr>
          <p:nvPr/>
        </p:nvSpPr>
        <p:spPr bwMode="auto">
          <a:xfrm>
            <a:off x="4368800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lúa mì</a:t>
            </a:r>
          </a:p>
        </p:txBody>
      </p:sp>
      <p:sp>
        <p:nvSpPr>
          <p:cNvPr id="219188" name="Text Box 52"/>
          <p:cNvSpPr txBox="1">
            <a:spLocks noChangeArrowheads="1"/>
          </p:cNvSpPr>
          <p:nvPr/>
        </p:nvSpPr>
        <p:spPr bwMode="auto">
          <a:xfrm>
            <a:off x="4381500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lúa mì</a:t>
            </a:r>
          </a:p>
        </p:txBody>
      </p:sp>
      <p:sp>
        <p:nvSpPr>
          <p:cNvPr id="219189" name="Text Box 53"/>
          <p:cNvSpPr txBox="1">
            <a:spLocks noChangeArrowheads="1"/>
          </p:cNvSpPr>
          <p:nvPr/>
        </p:nvSpPr>
        <p:spPr bwMode="auto">
          <a:xfrm>
            <a:off x="4368800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lúa mì</a:t>
            </a:r>
          </a:p>
        </p:txBody>
      </p:sp>
      <p:sp>
        <p:nvSpPr>
          <p:cNvPr id="219190" name="Text Box 54"/>
          <p:cNvSpPr txBox="1">
            <a:spLocks noChangeArrowheads="1"/>
          </p:cNvSpPr>
          <p:nvPr/>
        </p:nvSpPr>
        <p:spPr bwMode="auto">
          <a:xfrm>
            <a:off x="4381500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khoai lang</a:t>
            </a:r>
          </a:p>
        </p:txBody>
      </p:sp>
      <p:sp>
        <p:nvSpPr>
          <p:cNvPr id="219191" name="Text Box 55"/>
          <p:cNvSpPr txBox="1">
            <a:spLocks noChangeArrowheads="1"/>
          </p:cNvSpPr>
          <p:nvPr/>
        </p:nvSpPr>
        <p:spPr bwMode="auto">
          <a:xfrm>
            <a:off x="4343400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chuối</a:t>
            </a:r>
          </a:p>
        </p:txBody>
      </p:sp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43688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lúa</a:t>
            </a:r>
          </a:p>
        </p:txBody>
      </p:sp>
      <p:sp>
        <p:nvSpPr>
          <p:cNvPr id="219193" name="Text Box 57"/>
          <p:cNvSpPr txBox="1">
            <a:spLocks noChangeArrowheads="1"/>
          </p:cNvSpPr>
          <p:nvPr/>
        </p:nvSpPr>
        <p:spPr bwMode="auto">
          <a:xfrm>
            <a:off x="4381500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Cây khoai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1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/>
      <p:bldP spid="219146" grpId="0"/>
      <p:bldP spid="219184" grpId="0"/>
      <p:bldP spid="219185" grpId="0"/>
      <p:bldP spid="219186" grpId="0"/>
      <p:bldP spid="219188" grpId="0"/>
      <p:bldP spid="219189" grpId="0"/>
      <p:bldP spid="219190" grpId="0"/>
      <p:bldP spid="219191" grpId="0"/>
      <p:bldP spid="219192" grpId="0"/>
      <p:bldP spid="2191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lua 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6" name="Picture 12" descr="n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8" name="Picture 14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9" name="Picture 15" descr="khoai 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3" name="Picture 1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685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lúa</a:t>
            </a: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286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lúa mì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3594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khoai lang</a:t>
            </a: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3352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bắp ngô</a:t>
            </a: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6286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khoai tây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736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cs typeface="Times New Roman" pitchFamily="18" charset="0"/>
              </a:rPr>
              <a:t>Cây chuối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4" grpId="0"/>
      <p:bldP spid="226325" grpId="0"/>
      <p:bldP spid="226326" grpId="0"/>
      <p:bldP spid="226327" grpId="0"/>
      <p:bldP spid="226329" grpId="0"/>
      <p:bldP spid="2263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023393" y="3328193"/>
            <a:ext cx="632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842794" y="3328194"/>
            <a:ext cx="6324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711200" y="1676400"/>
            <a:ext cx="1676400" cy="8382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Thức ăn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685800" y="4343400"/>
            <a:ext cx="7632700" cy="8382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Vai trò của những thức ăn chứa chất bột đường là gì?</a:t>
            </a:r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 flipV="1">
            <a:off x="2400300" y="762000"/>
            <a:ext cx="81280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3238500" y="533400"/>
            <a:ext cx="3429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Gồm những nhóm nào?</a:t>
            </a: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V="1">
            <a:off x="2387600" y="1676400"/>
            <a:ext cx="8382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3213100" y="533400"/>
            <a:ext cx="4724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Nhóm chứa nhiều chất bột đường.</a:t>
            </a:r>
          </a:p>
        </p:txBody>
      </p:sp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3225800" y="1346200"/>
            <a:ext cx="4343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Nhóm chứa nhiều chất đạm.</a:t>
            </a:r>
          </a:p>
        </p:txBody>
      </p:sp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3225800" y="2120900"/>
            <a:ext cx="4343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Nhóm chứa nhiều chất béo.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3238500" y="2895600"/>
            <a:ext cx="4343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Nhóm chứa nhiều vi-ta-min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         và chất khoáng.</a:t>
            </a:r>
          </a:p>
        </p:txBody>
      </p:sp>
      <p:sp>
        <p:nvSpPr>
          <p:cNvPr id="227351" name="Line 23"/>
          <p:cNvSpPr>
            <a:spLocks noChangeShapeType="1"/>
          </p:cNvSpPr>
          <p:nvPr/>
        </p:nvSpPr>
        <p:spPr bwMode="auto">
          <a:xfrm>
            <a:off x="2362200" y="2133600"/>
            <a:ext cx="8509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52" name="Line 24"/>
          <p:cNvSpPr>
            <a:spLocks noChangeShapeType="1"/>
          </p:cNvSpPr>
          <p:nvPr/>
        </p:nvSpPr>
        <p:spPr bwMode="auto">
          <a:xfrm>
            <a:off x="2400300" y="2146300"/>
            <a:ext cx="825500" cy="1130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57" name="Rectangle 29"/>
          <p:cNvSpPr>
            <a:spLocks noChangeArrowheads="1"/>
          </p:cNvSpPr>
          <p:nvPr/>
        </p:nvSpPr>
        <p:spPr bwMode="auto">
          <a:xfrm>
            <a:off x="685800" y="4343400"/>
            <a:ext cx="7632700" cy="11430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Vai trò của những thức ăn chứa chất bột đường là 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      cung cấp năng lượng cho mọi hoạt động 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và duy trì nhiệt độ của cơ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nimBg="1"/>
      <p:bldP spid="227338" grpId="0" animBg="1"/>
      <p:bldP spid="227338" grpId="1" animBg="1"/>
      <p:bldP spid="227339" grpId="0" animBg="1"/>
      <p:bldP spid="227340" grpId="0" animBg="1"/>
      <p:bldP spid="227340" grpId="1" animBg="1"/>
      <p:bldP spid="227341" grpId="0" animBg="1"/>
      <p:bldP spid="227344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tho ch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zx455523a20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5626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cs typeface="Times New Roman" pitchFamily="18" charset="0"/>
              </a:rPr>
              <a:t>Về nhà</a:t>
            </a:r>
          </a:p>
        </p:txBody>
      </p:sp>
      <p:pic>
        <p:nvPicPr>
          <p:cNvPr id="229383" name="Picture 7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4" name="Picture 8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5" name="Picture 9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6" name="Picture 10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7" name="Picture 11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 </a:t>
            </a:r>
            <a:r>
              <a:rPr lang="en-US" sz="3600">
                <a:solidFill>
                  <a:schemeClr val="accent2"/>
                </a:solidFill>
                <a:cs typeface="Times New Roman" pitchFamily="18" charset="0"/>
              </a:rPr>
              <a:t>Xem lại nội dung bài vừa học.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76200" y="3048000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chemeClr val="accent2"/>
                </a:solidFill>
                <a:cs typeface="Times New Roman" pitchFamily="18" charset="0"/>
              </a:rPr>
              <a:t> Chuẩn bị bài sau: </a:t>
            </a:r>
          </a:p>
          <a:p>
            <a:pPr lvl="2"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cs typeface="Times New Roman" pitchFamily="18" charset="0"/>
              </a:rPr>
              <a:t>“Vai trò của chất đạm và chất béo”.</a:t>
            </a:r>
          </a:p>
        </p:txBody>
      </p:sp>
      <p:pic>
        <p:nvPicPr>
          <p:cNvPr id="26637" name="Picture 15" descr="tho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86200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6" descr="Tinkerbell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812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7" descr="nha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572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8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397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9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06400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0" descr="ROSE1">
            <a:hlinkClick r:id="rId10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7305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2" descr="ROSE1">
            <a:hlinkClick r:id="rId10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81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3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048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70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74231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7162800" y="609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2" name="Picture 12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1143000" y="457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3" name="Picture 13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4267200" y="1219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4" name="Picture 14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7239000" y="39624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5" name="Picture 15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4114800" y="45720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6" name="Picture 16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1371600" y="41148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19" name="WordArt 19"/>
          <p:cNvSpPr>
            <a:spLocks noChangeArrowheads="1" noChangeShapeType="1" noTextEdit="1"/>
          </p:cNvSpPr>
          <p:nvPr/>
        </p:nvSpPr>
        <p:spPr bwMode="auto">
          <a:xfrm>
            <a:off x="1752600" y="2527300"/>
            <a:ext cx="57912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Xin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hẹn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gặp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lại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!</a:t>
            </a:r>
          </a:p>
        </p:txBody>
      </p:sp>
      <p:pic>
        <p:nvPicPr>
          <p:cNvPr id="27662" name="Picture 20" descr="7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1" name="Picture 21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2667000" y="838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2" name="Picture 22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5867400" y="1371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3" name="Picture 23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5867400" y="4648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4" name="Picture 24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2590800" y="4419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5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990600"/>
            <a:ext cx="60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7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533400"/>
            <a:ext cx="68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8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6576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9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57200"/>
            <a:ext cx="76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7" name="Picture 37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14400"/>
            <a:ext cx="1066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8" name="Picture 38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526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9" name="Picture 39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1981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0" name="Picture 40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5410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1" name="Picture 41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810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2" name="Picture 42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3810000"/>
            <a:ext cx="1143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3" name="Picture 43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81600"/>
            <a:ext cx="9906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4" name="Picture 44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33400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1" name="Picture 51" descr="th_nuhonm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22098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2" name="Picture 52" descr="th_nuhonm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22860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3" name="VO T26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VO TAY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60" fill="hold"/>
                                        <p:tgtEl>
                                          <p:spTgt spid="23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6553200" cy="162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CÁC CHẤT DINH DƯỠNG CÓ TRONG THỨC ĂN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809625" y="3657600"/>
            <a:ext cx="71913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VAI TRÒ CỦA CHẤT BỘT ĐƯỜNG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1600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ECFF"/>
                </a:solidFill>
                <a:latin typeface="Arial"/>
                <a:cs typeface="Arial"/>
              </a:rPr>
              <a:t>BÀI: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6399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03200" y="16637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Rau cải</a:t>
            </a:r>
          </a:p>
        </p:txBody>
      </p:sp>
      <p:pic>
        <p:nvPicPr>
          <p:cNvPr id="16402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75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536700" y="1701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Đậu cô-ve</a:t>
            </a:r>
          </a:p>
        </p:txBody>
      </p:sp>
      <p:pic>
        <p:nvPicPr>
          <p:cNvPr id="16405" name="Picture 21" descr="bi d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172200" y="363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Bí đao</a:t>
            </a:r>
          </a:p>
        </p:txBody>
      </p:sp>
      <p:pic>
        <p:nvPicPr>
          <p:cNvPr id="16408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5311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Đậu phộng</a:t>
            </a:r>
          </a:p>
        </p:txBody>
      </p:sp>
      <p:pic>
        <p:nvPicPr>
          <p:cNvPr id="16412" name="Picture 28" descr="thit ga quay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800" y="34290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073400" y="17145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Thịt gà</a:t>
            </a:r>
          </a:p>
        </p:txBody>
      </p:sp>
      <p:pic>
        <p:nvPicPr>
          <p:cNvPr id="16414" name="Picture 30" descr="sua 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900" y="39370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5339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Sữa bò</a:t>
            </a:r>
          </a:p>
        </p:txBody>
      </p:sp>
      <p:pic>
        <p:nvPicPr>
          <p:cNvPr id="16416" name="Picture 32" descr="nuoc c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4600" y="21336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531100" y="360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Nước cam</a:t>
            </a:r>
          </a:p>
        </p:txBody>
      </p:sp>
      <p:pic>
        <p:nvPicPr>
          <p:cNvPr id="16418" name="Picture 34" descr="Peixe_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20193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2730500" y="36449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Cá</a:t>
            </a:r>
          </a:p>
        </p:txBody>
      </p:sp>
      <p:pic>
        <p:nvPicPr>
          <p:cNvPr id="16421" name="Picture 37" descr="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22352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457700" y="3657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Cơm</a:t>
            </a:r>
          </a:p>
        </p:txBody>
      </p:sp>
      <p:pic>
        <p:nvPicPr>
          <p:cNvPr id="16423" name="Picture 39" descr="tom-su-hap-trai-du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0480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0" descr="thit l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2006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58928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Tôm</a:t>
            </a:r>
          </a:p>
        </p:txBody>
      </p:sp>
      <p:sp>
        <p:nvSpPr>
          <p:cNvPr id="1436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4572000" y="3810000"/>
            <a:ext cx="0" cy="3048000"/>
          </a:xfrm>
          <a:prstGeom prst="line">
            <a:avLst/>
          </a:prstGeom>
          <a:noFill/>
          <a:ln w="38100">
            <a:pattFill prst="trellis">
              <a:fgClr>
                <a:srgbClr val="99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57800" y="4267200"/>
            <a:ext cx="3352800" cy="830263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Thức ăn, đồ uống có nguồn gốc thực vật</a:t>
            </a:r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4572000" y="685800"/>
            <a:ext cx="0" cy="6172200"/>
          </a:xfrm>
          <a:prstGeom prst="line">
            <a:avLst/>
          </a:prstGeom>
          <a:noFill/>
          <a:ln w="38100">
            <a:pattFill prst="pct80">
              <a:fgClr>
                <a:srgbClr val="99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444500" y="36703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Thịt lợn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533400" y="4267200"/>
            <a:ext cx="3276600" cy="830263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Thức ăn, đồ uống có nguồn gốc động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49861 0.66412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33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5 L 0.49167 0.6944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3333 L 0.48889 0.6840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32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49444 0.6585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3125 0.6777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3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4028 0.66782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3368 0.6666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3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1.48148E-6 L -0.34583 0.66412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852 L -0.32344 0.6703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344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1.48148E-6 L -0.32222 0.6696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8704 L 0.00555 0.6888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00555 0.6696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0834 -0.48935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4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1 L 0.00157 -0.483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4.44444E-6 L -0.01945 0.07152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3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2639 0.08241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4445 0.0863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43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375 0.11111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2963 L -0.01389 0.104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389 -3.7037E-7 L -0.02083 0.1574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L -0.14166 0.0722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85185E-6 L 0.15833 -0.06759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4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0.28333 -0.1710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3" grpId="0"/>
      <p:bldP spid="16406" grpId="0"/>
      <p:bldP spid="16406" grpId="1"/>
      <p:bldP spid="16409" grpId="0"/>
      <p:bldP spid="16409" grpId="1"/>
      <p:bldP spid="16413" grpId="0"/>
      <p:bldP spid="16413" grpId="1"/>
      <p:bldP spid="16415" grpId="0"/>
      <p:bldP spid="16415" grpId="1"/>
      <p:bldP spid="16417" grpId="0"/>
      <p:bldP spid="16420" grpId="0"/>
      <p:bldP spid="16420" grpId="1"/>
      <p:bldP spid="16422" grpId="0"/>
      <p:bldP spid="16422" grpId="1"/>
      <p:bldP spid="16426" grpId="0"/>
      <p:bldP spid="16426" grpId="1"/>
      <p:bldP spid="16429" grpId="0" animBg="1"/>
      <p:bldP spid="16434" grpId="0" animBg="1"/>
      <p:bldP spid="16434" grpId="1" animBg="1"/>
      <p:bldP spid="16435" grpId="0" animBg="1"/>
      <p:bldP spid="16436" grpId="0"/>
      <p:bldP spid="16436" grpId="1"/>
      <p:bldP spid="16437" grpId="0" animBg="1"/>
      <p:bldP spid="164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3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066800" y="406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Người ta còn phân loại thức ăn theo cách nào?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1143000"/>
            <a:ext cx="1009650" cy="714375"/>
            <a:chOff x="144" y="1056"/>
            <a:chExt cx="636" cy="450"/>
          </a:xfrm>
        </p:grpSpPr>
        <p:pic>
          <p:nvPicPr>
            <p:cNvPr id="15372" name="Picture 7" descr="bong de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056"/>
              <a:ext cx="30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8" descr="45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112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5361" name="Picture 17" descr="muiten pai 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2057400"/>
            <a:ext cx="68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231900" y="2057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Có 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hai cách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phân loại thức ăn: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1231900" y="251460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cs typeface="Times New Roman" pitchFamily="18" charset="0"/>
              </a:rPr>
              <a:t>-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Dựa vào nguồn gốc thức ăn (động vật hay thực vật).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1219200" y="3124200"/>
            <a:ext cx="730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rgbClr val="0033CC"/>
                </a:solidFill>
              </a:rPr>
              <a:t>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Dựa vào các chất dinh dưỡng có trong thức ăn. Chia thức ăn thành 4 nhóm: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1295400" y="3962400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+ Nhóm thức ăn chứa nhiều chất bột đường.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+ Nhóm thức ăn chứa nhiều chất đạm.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+ Nhóm thức ăn chứa nhiều chất chất béo.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+ Nhóm thức ăn chứa nhiều vi-ta-min và chất khoáng</a:t>
            </a:r>
            <a:r>
              <a:rPr lang="en-US" sz="240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1155700" y="6035675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Ngoài ra trong nhiều loại thức ăn còn chứa chất xơ và nước.</a:t>
            </a: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219200" y="13335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/</a:t>
            </a:r>
            <a:r>
              <a:rPr lang="en-US" sz="2400">
                <a:solidFill>
                  <a:srgbClr val="FF3300"/>
                </a:solidFill>
                <a:cs typeface="Times New Roman" pitchFamily="18" charset="0"/>
              </a:rPr>
              <a:t>10 SGK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185364" grpId="0"/>
      <p:bldP spid="185366" grpId="0"/>
      <p:bldP spid="185367" grpId="0"/>
      <p:bldP spid="185368" grpId="0"/>
      <p:bldP spid="185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72" name="AutoShape 36"/>
          <p:cNvSpPr>
            <a:spLocks noChangeArrowheads="1"/>
          </p:cNvSpPr>
          <p:nvPr/>
        </p:nvSpPr>
        <p:spPr bwMode="auto">
          <a:xfrm>
            <a:off x="152400" y="3810000"/>
            <a:ext cx="77724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cmpd="dbl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u="sng">
                <a:solidFill>
                  <a:srgbClr val="002060"/>
                </a:solidFill>
                <a:cs typeface="Times New Roman" pitchFamily="18" charset="0"/>
              </a:rPr>
              <a:t>Hoạt động 1</a:t>
            </a:r>
            <a:r>
              <a:rPr lang="en-US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400">
                <a:solidFill>
                  <a:srgbClr val="990099"/>
                </a:solidFill>
                <a:cs typeface="Times New Roman" pitchFamily="18" charset="0"/>
              </a:rPr>
              <a:t>Phân loại thức ăn và đồ uống</a:t>
            </a:r>
          </a:p>
        </p:txBody>
      </p:sp>
      <p:sp>
        <p:nvSpPr>
          <p:cNvPr id="142378" name="WordArt 42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1828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hoc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553200" cy="162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CÁC CHẤT DINH DƯỠNG CÓ TRONG THỨC ĂN</a:t>
            </a:r>
            <a:endParaRPr lang="en-US" sz="32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1913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VAI TRÒ CỦA CHẤT BỘT ĐƯỜNG</a:t>
            </a:r>
            <a:endParaRPr lang="en-US" sz="32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152400" y="5029200"/>
            <a:ext cx="89916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cmpd="dbl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u="sng">
                <a:solidFill>
                  <a:srgbClr val="002060"/>
                </a:solidFill>
                <a:cs typeface="Times New Roman" pitchFamily="18" charset="0"/>
              </a:rPr>
              <a:t>Hoạt động 2</a:t>
            </a:r>
            <a:r>
              <a:rPr lang="en-US">
                <a:solidFill>
                  <a:srgbClr val="002060"/>
                </a:solidFill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990099"/>
                </a:solidFill>
                <a:cs typeface="Times New Roman" pitchFamily="18" charset="0"/>
              </a:rPr>
              <a:t>Nhóm thức ăn chứa nhiều chất bột đường </a:t>
            </a:r>
          </a:p>
          <a:p>
            <a:pPr algn="ctr" eaLnBrk="1" hangingPunct="1"/>
            <a:r>
              <a:rPr lang="en-US" sz="2400">
                <a:solidFill>
                  <a:srgbClr val="990099"/>
                </a:solidFill>
                <a:cs typeface="Times New Roman" pitchFamily="18" charset="0"/>
              </a:rPr>
              <a:t>và vai trò của chúng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2" grpId="0" animBg="1"/>
      <p:bldP spid="14237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ext Box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6000" u="sng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Hoạt động 1</a:t>
            </a:r>
            <a:r>
              <a:rPr lang="en-US" sz="600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990099"/>
                </a:solidFill>
                <a:latin typeface="Arial" pitchFamily="34" charset="0"/>
                <a:cs typeface="Times New Roman" pitchFamily="18" charset="0"/>
              </a:rPr>
              <a:t>Phân loại thức ăn và đồ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Gọi tên một số loại thức ăn chứa nhiều chất bột đường sau đây: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8115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0066"/>
                </a:solidFill>
                <a:cs typeface="Times New Roman" pitchFamily="18" charset="0"/>
              </a:rPr>
              <a:t>Làm </a:t>
            </a:r>
          </a:p>
          <a:p>
            <a:pPr algn="ctr" eaLnBrk="1" hangingPunct="1"/>
            <a:r>
              <a:rPr lang="en-US" sz="2400">
                <a:solidFill>
                  <a:srgbClr val="FF0066"/>
                </a:solidFill>
                <a:cs typeface="Times New Roman" pitchFamily="18" charset="0"/>
              </a:rPr>
              <a:t>việc </a:t>
            </a:r>
          </a:p>
          <a:p>
            <a:pPr algn="ctr" eaLnBrk="1" hangingPunct="1"/>
            <a:r>
              <a:rPr lang="en-US" sz="2400">
                <a:solidFill>
                  <a:srgbClr val="FF0066"/>
                </a:solidFill>
                <a:cs typeface="Times New Roman" pitchFamily="18" charset="0"/>
              </a:rPr>
              <a:t>cá </a:t>
            </a:r>
          </a:p>
          <a:p>
            <a:pPr algn="ctr" eaLnBrk="1" hangingPunct="1"/>
            <a:r>
              <a:rPr lang="en-US" sz="2400">
                <a:solidFill>
                  <a:srgbClr val="FF0066"/>
                </a:solidFill>
                <a:cs typeface="Times New Roman" pitchFamily="18" charset="0"/>
              </a:rPr>
              <a:t>nhân</a:t>
            </a:r>
          </a:p>
        </p:txBody>
      </p:sp>
      <p:pic>
        <p:nvPicPr>
          <p:cNvPr id="194569" name="Picture 9" descr="b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0" name="Picture 10" descr="ga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1" name="Picture 11" descr="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7" name="Picture 27" descr="b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8" name="Picture 28" descr="banh-mi-so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9" name="Picture 2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0" name="Picture 30" descr="khoai t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1" name="Picture 31" descr="bu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572000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2" name="Picture 32" descr="khoai la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2286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838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7" name="Text Box 37"/>
          <p:cNvSpPr txBox="1">
            <a:spLocks noChangeArrowheads="1"/>
          </p:cNvSpPr>
          <p:nvPr/>
        </p:nvSpPr>
        <p:spPr bwMode="auto">
          <a:xfrm>
            <a:off x="5346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3810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6934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431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601" name="Text Box 41"/>
          <p:cNvSpPr txBox="1">
            <a:spLocks noChangeArrowheads="1"/>
          </p:cNvSpPr>
          <p:nvPr/>
        </p:nvSpPr>
        <p:spPr bwMode="auto">
          <a:xfrm>
            <a:off x="2667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2" name="Text Box 42"/>
          <p:cNvSpPr txBox="1">
            <a:spLocks noChangeArrowheads="1"/>
          </p:cNvSpPr>
          <p:nvPr/>
        </p:nvSpPr>
        <p:spPr bwMode="auto">
          <a:xfrm>
            <a:off x="4940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7124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4" name="Text Box 44"/>
          <p:cNvSpPr txBox="1">
            <a:spLocks noChangeArrowheads="1"/>
          </p:cNvSpPr>
          <p:nvPr/>
        </p:nvSpPr>
        <p:spPr bwMode="auto">
          <a:xfrm>
            <a:off x="2273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Gạo</a:t>
            </a: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5346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Bắp (ngô)</a:t>
            </a:r>
          </a:p>
        </p:txBody>
      </p:sp>
      <p:sp>
        <p:nvSpPr>
          <p:cNvPr id="194606" name="Text Box 46"/>
          <p:cNvSpPr txBox="1">
            <a:spLocks noChangeArrowheads="1"/>
          </p:cNvSpPr>
          <p:nvPr/>
        </p:nvSpPr>
        <p:spPr bwMode="auto">
          <a:xfrm>
            <a:off x="838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Bánh quy</a:t>
            </a:r>
          </a:p>
        </p:txBody>
      </p:sp>
      <p:sp>
        <p:nvSpPr>
          <p:cNvPr id="194607" name="Text Box 47"/>
          <p:cNvSpPr txBox="1">
            <a:spLocks noChangeArrowheads="1"/>
          </p:cNvSpPr>
          <p:nvPr/>
        </p:nvSpPr>
        <p:spPr bwMode="auto">
          <a:xfrm>
            <a:off x="3822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Bánh mì</a:t>
            </a:r>
          </a:p>
        </p:txBody>
      </p:sp>
      <p:sp>
        <p:nvSpPr>
          <p:cNvPr id="194608" name="Text Box 48"/>
          <p:cNvSpPr txBox="1">
            <a:spLocks noChangeArrowheads="1"/>
          </p:cNvSpPr>
          <p:nvPr/>
        </p:nvSpPr>
        <p:spPr bwMode="auto">
          <a:xfrm>
            <a:off x="6921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Mì sợi</a:t>
            </a:r>
          </a:p>
        </p:txBody>
      </p:sp>
      <p:sp>
        <p:nvSpPr>
          <p:cNvPr id="194609" name="Text Box 49"/>
          <p:cNvSpPr txBox="1">
            <a:spLocks noChangeArrowheads="1"/>
          </p:cNvSpPr>
          <p:nvPr/>
        </p:nvSpPr>
        <p:spPr bwMode="auto">
          <a:xfrm>
            <a:off x="457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Chuối</a:t>
            </a:r>
          </a:p>
        </p:txBody>
      </p:sp>
      <p:sp>
        <p:nvSpPr>
          <p:cNvPr id="194611" name="Text Box 51"/>
          <p:cNvSpPr txBox="1">
            <a:spLocks noChangeArrowheads="1"/>
          </p:cNvSpPr>
          <p:nvPr/>
        </p:nvSpPr>
        <p:spPr bwMode="auto">
          <a:xfrm>
            <a:off x="2667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Bún</a:t>
            </a:r>
          </a:p>
        </p:txBody>
      </p:sp>
      <p:sp>
        <p:nvSpPr>
          <p:cNvPr id="194612" name="Text Box 52"/>
          <p:cNvSpPr txBox="1">
            <a:spLocks noChangeArrowheads="1"/>
          </p:cNvSpPr>
          <p:nvPr/>
        </p:nvSpPr>
        <p:spPr bwMode="auto">
          <a:xfrm>
            <a:off x="4800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Khoai lang</a:t>
            </a:r>
          </a:p>
        </p:txBody>
      </p:sp>
      <p:sp>
        <p:nvSpPr>
          <p:cNvPr id="194613" name="Text Box 53"/>
          <p:cNvSpPr txBox="1">
            <a:spLocks noChangeArrowheads="1"/>
          </p:cNvSpPr>
          <p:nvPr/>
        </p:nvSpPr>
        <p:spPr bwMode="auto">
          <a:xfrm>
            <a:off x="7124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Khoai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1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1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4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 animBg="1"/>
      <p:bldP spid="194593" grpId="0"/>
      <p:bldP spid="194593" grpId="1"/>
      <p:bldP spid="194596" grpId="0"/>
      <p:bldP spid="194596" grpId="1"/>
      <p:bldP spid="194597" grpId="0"/>
      <p:bldP spid="194597" grpId="1"/>
      <p:bldP spid="194598" grpId="0"/>
      <p:bldP spid="194598" grpId="1"/>
      <p:bldP spid="194599" grpId="0"/>
      <p:bldP spid="194599" grpId="1"/>
      <p:bldP spid="194600" grpId="0"/>
      <p:bldP spid="194600" grpId="1"/>
      <p:bldP spid="194601" grpId="0"/>
      <p:bldP spid="194601" grpId="1"/>
      <p:bldP spid="194602" grpId="0"/>
      <p:bldP spid="194602" grpId="1"/>
      <p:bldP spid="194603" grpId="0"/>
      <p:bldP spid="194603" grpId="1"/>
      <p:bldP spid="194604" grpId="0"/>
      <p:bldP spid="194605" grpId="0"/>
      <p:bldP spid="194606" grpId="0"/>
      <p:bldP spid="194607" grpId="0"/>
      <p:bldP spid="194608" grpId="0"/>
      <p:bldP spid="194609" grpId="0"/>
      <p:bldP spid="194611" grpId="0"/>
      <p:bldP spid="194612" grpId="0"/>
      <p:bldP spid="194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54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Nếu chúng ta không ăn những thức ăn trên thì chúng ta sẽ như thế nào?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2100" y="533400"/>
            <a:ext cx="914400" cy="1014413"/>
            <a:chOff x="192" y="296"/>
            <a:chExt cx="576" cy="639"/>
          </a:xfrm>
        </p:grpSpPr>
        <p:pic>
          <p:nvPicPr>
            <p:cNvPr id="21514" name="Picture 5" descr="dj128x12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9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 Box 6"/>
            <p:cNvSpPr txBox="1">
              <a:spLocks noChangeArrowheads="1"/>
            </p:cNvSpPr>
            <p:nvPr/>
          </p:nvSpPr>
          <p:spPr bwMode="auto">
            <a:xfrm>
              <a:off x="200" y="608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21508" name="Picture 7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53087" y="3367088"/>
            <a:ext cx="686276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692525" y="3035300"/>
            <a:ext cx="75152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762000" y="2286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cs typeface="Times New Roman" pitchFamily="18" charset="0"/>
              </a:rPr>
              <a:t>Chất bột đường cung cấp năng lượng cho mọi hoạt động và duy trì nhiệt độ của cơ thể.</a:t>
            </a:r>
          </a:p>
        </p:txBody>
      </p:sp>
      <p:pic>
        <p:nvPicPr>
          <p:cNvPr id="195598" name="Picture 14" descr="muiten pai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62200"/>
            <a:ext cx="68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57200" y="9144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u="sng">
                <a:solidFill>
                  <a:srgbClr val="002060"/>
                </a:solidFill>
                <a:cs typeface="Times New Roman" pitchFamily="18" charset="0"/>
              </a:rPr>
              <a:t>Hoạt động 2</a:t>
            </a:r>
            <a:r>
              <a:rPr lang="en-US" sz="3600">
                <a:solidFill>
                  <a:srgbClr val="002060"/>
                </a:solidFill>
                <a:cs typeface="Times New Roman" pitchFamily="18" charset="0"/>
              </a:rPr>
              <a:t>:</a:t>
            </a:r>
            <a:r>
              <a:rPr lang="en-US" sz="320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200">
                <a:solidFill>
                  <a:srgbClr val="990099"/>
                </a:solidFill>
                <a:cs typeface="Times New Roman" pitchFamily="18" charset="0"/>
              </a:rPr>
              <a:t>Nhóm thức ăn chứa nhiều chất bột đường </a:t>
            </a:r>
          </a:p>
          <a:p>
            <a:pPr eaLnBrk="1" hangingPunct="1"/>
            <a:r>
              <a:rPr lang="en-US" sz="3200">
                <a:solidFill>
                  <a:srgbClr val="990099"/>
                </a:solidFill>
                <a:cs typeface="Times New Roman" pitchFamily="18" charset="0"/>
              </a:rPr>
              <a:t>và vai trò của chúng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590</Words>
  <Application>Microsoft Office PowerPoint</Application>
  <PresentationFormat>On-screen Show (4:3)</PresentationFormat>
  <Paragraphs>140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Verdana</vt:lpstr>
      <vt:lpstr>Wingdings</vt:lpstr>
      <vt:lpstr>Franklin Gothic Book</vt:lpstr>
      <vt:lpstr>Perpetua</vt:lpstr>
      <vt:lpstr>Wingdings 2</vt:lpstr>
      <vt:lpstr>Times New Roman</vt:lpstr>
      <vt:lpstr>Default Design</vt:lpstr>
      <vt:lpstr>Profile</vt:lpstr>
      <vt:lpstr>Balloons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106</cp:revision>
  <dcterms:created xsi:type="dcterms:W3CDTF">2009-09-28T10:17:39Z</dcterms:created>
  <dcterms:modified xsi:type="dcterms:W3CDTF">2016-06-30T01:09:03Z</dcterms:modified>
</cp:coreProperties>
</file>