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9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99"/>
    <a:srgbClr val="009900"/>
    <a:srgbClr val="FFFFFF"/>
    <a:srgbClr val="FF0066"/>
    <a:srgbClr val="969696"/>
    <a:srgbClr val="C0C0C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72A925-B63C-4167-B43A-24E17A036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DCED-11D0-41AC-9A0A-4A6CBF7D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192A-9EAB-4734-BB84-D1319A8F2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C8E88-ECC4-462E-913D-9E27AC698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A07E-5E38-4343-B400-C7A918375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75481-B09C-4A6A-8E51-43CB3511A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D436-B795-440E-8BA9-A40E68A26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3D58D-CFF6-4CF7-9C1F-D5D3D78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B460-E5A4-45DE-BB2F-8BE87C58D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83E6-05DD-409D-A1A1-4B402FCE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B153-2A10-40F6-93CA-157C8F65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FF89040-1B14-4EC1-BEF5-5339D5BCE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09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800350" y="6000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1/ Đi đúng, đi sai luật giao thông.</a:t>
            </a:r>
          </a:p>
          <a:p>
            <a:pPr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pic>
        <p:nvPicPr>
          <p:cNvPr id="19462" name="Picture 6" descr="H21-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09800"/>
            <a:ext cx="487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0" y="2209800"/>
            <a:ext cx="49530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57150" y="2152650"/>
            <a:ext cx="19050" cy="470535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6200" y="6858000"/>
            <a:ext cx="48768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953000" y="2200275"/>
            <a:ext cx="76200" cy="4657725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7" name="Picture 11" descr="H2-l3"/>
          <p:cNvPicPr>
            <a:picLocks noChangeAspect="1" noChangeArrowheads="1"/>
          </p:cNvPicPr>
          <p:nvPr/>
        </p:nvPicPr>
        <p:blipFill>
          <a:blip r:embed="rId3"/>
          <a:srcRect t="42105" r="43637" b="22807"/>
          <a:stretch>
            <a:fillRect/>
          </a:stretch>
        </p:blipFill>
        <p:spPr bwMode="auto">
          <a:xfrm>
            <a:off x="5029200" y="4419600"/>
            <a:ext cx="18907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029200" y="2133600"/>
            <a:ext cx="4191000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9144000" y="2209800"/>
            <a:ext cx="0" cy="4648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029200" y="6858000"/>
            <a:ext cx="41910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029200" y="2133600"/>
            <a:ext cx="28575" cy="4724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72" name="Picture 16" descr="H2-l3"/>
          <p:cNvPicPr>
            <a:picLocks noChangeAspect="1" noChangeArrowheads="1"/>
          </p:cNvPicPr>
          <p:nvPr/>
        </p:nvPicPr>
        <p:blipFill>
          <a:blip r:embed="rId3"/>
          <a:srcRect b="61403"/>
          <a:stretch>
            <a:fillRect/>
          </a:stretch>
        </p:blipFill>
        <p:spPr bwMode="auto">
          <a:xfrm>
            <a:off x="5029200" y="213360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934200" y="4419600"/>
            <a:ext cx="2209800" cy="2400300"/>
            <a:chOff x="4464" y="3024"/>
            <a:chExt cx="1392" cy="1296"/>
          </a:xfrm>
        </p:grpSpPr>
        <p:pic>
          <p:nvPicPr>
            <p:cNvPr id="3090" name="Picture 17" descr="H2-l3"/>
            <p:cNvPicPr>
              <a:picLocks noChangeAspect="1" noChangeArrowheads="1"/>
            </p:cNvPicPr>
            <p:nvPr/>
          </p:nvPicPr>
          <p:blipFill>
            <a:blip r:embed="rId3"/>
            <a:srcRect l="47273" t="68420"/>
            <a:stretch>
              <a:fillRect/>
            </a:stretch>
          </p:blipFill>
          <p:spPr bwMode="auto">
            <a:xfrm>
              <a:off x="4464" y="3024"/>
              <a:ext cx="139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18" descr="H2-l3"/>
            <p:cNvPicPr>
              <a:picLocks noChangeAspect="1" noChangeArrowheads="1"/>
            </p:cNvPicPr>
            <p:nvPr/>
          </p:nvPicPr>
          <p:blipFill>
            <a:blip r:embed="rId3"/>
            <a:srcRect l="63895" t="68973" r="28656" b="21625"/>
            <a:stretch>
              <a:fillRect/>
            </a:stretch>
          </p:blipFill>
          <p:spPr bwMode="auto">
            <a:xfrm>
              <a:off x="4464" y="3024"/>
              <a:ext cx="242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5105400" y="4343400"/>
            <a:ext cx="4114800" cy="76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animBg="1"/>
      <p:bldP spid="19461" grpId="0"/>
      <p:bldP spid="19463" grpId="0" animBg="1"/>
      <p:bldP spid="19464" grpId="0" animBg="1"/>
      <p:bldP spid="19465" grpId="0" animBg="1"/>
      <p:bldP spid="19466" grpId="0" animBg="1"/>
      <p:bldP spid="19468" grpId="0" animBg="1"/>
      <p:bldP spid="19469" grpId="0" animBg="1"/>
      <p:bldP spid="19470" grpId="0" animBg="1"/>
      <p:bldP spid="19470" grpId="1" animBg="1"/>
      <p:bldP spid="19470" grpId="2" animBg="1"/>
      <p:bldP spid="19471" grpId="0" animBg="1"/>
      <p:bldP spid="19471" grpId="1" animBg="1"/>
      <p:bldP spid="194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457200" y="1095375"/>
            <a:ext cx="8077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TRÒ CHƠI: ĐÈN BÁO HIỆU GIAO THÔNG</a:t>
            </a:r>
            <a:endParaRPr lang="en-US" sz="40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2160" y="1056"/>
            <a:chExt cx="1056" cy="3264"/>
          </a:xfrm>
        </p:grpSpPr>
        <p:sp>
          <p:nvSpPr>
            <p:cNvPr id="12312" name="Oval 6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3" name="Oval 7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4" name="Oval 8"/>
            <p:cNvSpPr>
              <a:spLocks noChangeArrowheads="1"/>
            </p:cNvSpPr>
            <p:nvPr/>
          </p:nvSpPr>
          <p:spPr bwMode="auto">
            <a:xfrm>
              <a:off x="2160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5" name="Oval 9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6" name="Oval 10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7" name="Oval 11"/>
            <p:cNvSpPr>
              <a:spLocks noChangeArrowheads="1"/>
            </p:cNvSpPr>
            <p:nvPr/>
          </p:nvSpPr>
          <p:spPr bwMode="auto">
            <a:xfrm>
              <a:off x="2160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8" name="Oval 13"/>
            <p:cNvSpPr>
              <a:spLocks noChangeArrowheads="1"/>
            </p:cNvSpPr>
            <p:nvPr/>
          </p:nvSpPr>
          <p:spPr bwMode="auto">
            <a:xfrm>
              <a:off x="2208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2319" name="Oval 14"/>
            <p:cNvSpPr>
              <a:spLocks noChangeArrowheads="1"/>
            </p:cNvSpPr>
            <p:nvPr/>
          </p:nvSpPr>
          <p:spPr bwMode="auto">
            <a:xfrm>
              <a:off x="2208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3504" y="1056"/>
            <a:chExt cx="1056" cy="3264"/>
          </a:xfrm>
        </p:grpSpPr>
        <p:sp>
          <p:nvSpPr>
            <p:cNvPr id="12304" name="Oval 15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5" name="Oval 16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6" name="Oval 17"/>
            <p:cNvSpPr>
              <a:spLocks noChangeArrowheads="1"/>
            </p:cNvSpPr>
            <p:nvPr/>
          </p:nvSpPr>
          <p:spPr bwMode="auto">
            <a:xfrm>
              <a:off x="3504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7" name="Oval 18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8" name="Oval 19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9" name="Oval 20"/>
            <p:cNvSpPr>
              <a:spLocks noChangeArrowheads="1"/>
            </p:cNvSpPr>
            <p:nvPr/>
          </p:nvSpPr>
          <p:spPr bwMode="auto">
            <a:xfrm>
              <a:off x="3504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0" name="Oval 21"/>
            <p:cNvSpPr>
              <a:spLocks noChangeArrowheads="1"/>
            </p:cNvSpPr>
            <p:nvPr/>
          </p:nvSpPr>
          <p:spPr bwMode="auto">
            <a:xfrm>
              <a:off x="3552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3552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4752" y="1056"/>
            <a:chExt cx="1056" cy="3264"/>
          </a:xfrm>
        </p:grpSpPr>
        <p:sp>
          <p:nvSpPr>
            <p:cNvPr id="12296" name="Oval 24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297" name="Oval 25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298" name="Oval 26"/>
            <p:cNvSpPr>
              <a:spLocks noChangeArrowheads="1"/>
            </p:cNvSpPr>
            <p:nvPr/>
          </p:nvSpPr>
          <p:spPr bwMode="auto">
            <a:xfrm>
              <a:off x="4752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299" name="Oval 27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0" name="Oval 28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1" name="Oval 29"/>
            <p:cNvSpPr>
              <a:spLocks noChangeArrowheads="1"/>
            </p:cNvSpPr>
            <p:nvPr/>
          </p:nvSpPr>
          <p:spPr bwMode="auto">
            <a:xfrm>
              <a:off x="4752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02" name="Oval 30"/>
            <p:cNvSpPr>
              <a:spLocks noChangeArrowheads="1"/>
            </p:cNvSpPr>
            <p:nvPr/>
          </p:nvSpPr>
          <p:spPr bwMode="auto">
            <a:xfrm>
              <a:off x="4800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2303" name="Oval 31"/>
            <p:cNvSpPr>
              <a:spLocks noChangeArrowheads="1"/>
            </p:cNvSpPr>
            <p:nvPr/>
          </p:nvSpPr>
          <p:spPr bwMode="auto">
            <a:xfrm>
              <a:off x="4800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457200" y="1095375"/>
            <a:ext cx="8077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TRÒ CHƠI: ĐÈN BÁO HIỆU GIAO THÔNG</a:t>
            </a:r>
            <a:endParaRPr lang="en-US" sz="40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2160" y="1056"/>
            <a:chExt cx="1056" cy="3264"/>
          </a:xfrm>
        </p:grpSpPr>
        <p:sp>
          <p:nvSpPr>
            <p:cNvPr id="13336" name="Oval 7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7" name="Oval 8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8" name="Oval 9"/>
            <p:cNvSpPr>
              <a:spLocks noChangeArrowheads="1"/>
            </p:cNvSpPr>
            <p:nvPr/>
          </p:nvSpPr>
          <p:spPr bwMode="auto">
            <a:xfrm>
              <a:off x="2160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9" name="Oval 10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0" name="Oval 11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1" name="Oval 12"/>
            <p:cNvSpPr>
              <a:spLocks noChangeArrowheads="1"/>
            </p:cNvSpPr>
            <p:nvPr/>
          </p:nvSpPr>
          <p:spPr bwMode="auto">
            <a:xfrm>
              <a:off x="2160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2" name="Oval 13"/>
            <p:cNvSpPr>
              <a:spLocks noChangeArrowheads="1"/>
            </p:cNvSpPr>
            <p:nvPr/>
          </p:nvSpPr>
          <p:spPr bwMode="auto">
            <a:xfrm>
              <a:off x="2208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343" name="Oval 14"/>
            <p:cNvSpPr>
              <a:spLocks noChangeArrowheads="1"/>
            </p:cNvSpPr>
            <p:nvPr/>
          </p:nvSpPr>
          <p:spPr bwMode="auto">
            <a:xfrm>
              <a:off x="2208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3504" y="1056"/>
            <a:chExt cx="1056" cy="3264"/>
          </a:xfrm>
        </p:grpSpPr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3504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3504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3552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3552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4752" y="1056"/>
            <a:chExt cx="1056" cy="3264"/>
          </a:xfrm>
        </p:grpSpPr>
        <p:sp>
          <p:nvSpPr>
            <p:cNvPr id="13320" name="Oval 25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1" name="Oval 26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2" name="Oval 27"/>
            <p:cNvSpPr>
              <a:spLocks noChangeArrowheads="1"/>
            </p:cNvSpPr>
            <p:nvPr/>
          </p:nvSpPr>
          <p:spPr bwMode="auto">
            <a:xfrm>
              <a:off x="4752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3" name="Oval 28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4" name="Oval 29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5" name="Oval 30"/>
            <p:cNvSpPr>
              <a:spLocks noChangeArrowheads="1"/>
            </p:cNvSpPr>
            <p:nvPr/>
          </p:nvSpPr>
          <p:spPr bwMode="auto">
            <a:xfrm>
              <a:off x="4752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26" name="Oval 31"/>
            <p:cNvSpPr>
              <a:spLocks noChangeArrowheads="1"/>
            </p:cNvSpPr>
            <p:nvPr/>
          </p:nvSpPr>
          <p:spPr bwMode="auto">
            <a:xfrm>
              <a:off x="4800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3327" name="Oval 32"/>
            <p:cNvSpPr>
              <a:spLocks noChangeArrowheads="1"/>
            </p:cNvSpPr>
            <p:nvPr/>
          </p:nvSpPr>
          <p:spPr bwMode="auto">
            <a:xfrm>
              <a:off x="4800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57200" y="1095375"/>
            <a:ext cx="8077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TRÒ CHƠI: ĐÈN BÁO HIỆU GIAO THÔNG</a:t>
            </a:r>
            <a:endParaRPr lang="en-US" sz="40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2160" y="1056"/>
            <a:chExt cx="1056" cy="3264"/>
          </a:xfrm>
        </p:grpSpPr>
        <p:sp>
          <p:nvSpPr>
            <p:cNvPr id="14369" name="Oval 7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70" name="Oval 8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71" name="Oval 9"/>
            <p:cNvSpPr>
              <a:spLocks noChangeArrowheads="1"/>
            </p:cNvSpPr>
            <p:nvPr/>
          </p:nvSpPr>
          <p:spPr bwMode="auto">
            <a:xfrm>
              <a:off x="2160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72" name="Oval 10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73" name="Oval 11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74" name="Oval 12"/>
            <p:cNvSpPr>
              <a:spLocks noChangeArrowheads="1"/>
            </p:cNvSpPr>
            <p:nvPr/>
          </p:nvSpPr>
          <p:spPr bwMode="auto">
            <a:xfrm>
              <a:off x="2160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75" name="Oval 13"/>
            <p:cNvSpPr>
              <a:spLocks noChangeArrowheads="1"/>
            </p:cNvSpPr>
            <p:nvPr/>
          </p:nvSpPr>
          <p:spPr bwMode="auto">
            <a:xfrm>
              <a:off x="2208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376" name="Oval 14"/>
            <p:cNvSpPr>
              <a:spLocks noChangeArrowheads="1"/>
            </p:cNvSpPr>
            <p:nvPr/>
          </p:nvSpPr>
          <p:spPr bwMode="auto">
            <a:xfrm>
              <a:off x="2208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3504" y="1056"/>
            <a:chExt cx="1056" cy="3264"/>
          </a:xfrm>
        </p:grpSpPr>
        <p:sp>
          <p:nvSpPr>
            <p:cNvPr id="14361" name="Oval 16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62" name="Oval 17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63" name="Oval 18"/>
            <p:cNvSpPr>
              <a:spLocks noChangeArrowheads="1"/>
            </p:cNvSpPr>
            <p:nvPr/>
          </p:nvSpPr>
          <p:spPr bwMode="auto">
            <a:xfrm>
              <a:off x="3504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64" name="Oval 19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65" name="Oval 20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66" name="Oval 21"/>
            <p:cNvSpPr>
              <a:spLocks noChangeArrowheads="1"/>
            </p:cNvSpPr>
            <p:nvPr/>
          </p:nvSpPr>
          <p:spPr bwMode="auto">
            <a:xfrm>
              <a:off x="3504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67" name="Oval 22"/>
            <p:cNvSpPr>
              <a:spLocks noChangeArrowheads="1"/>
            </p:cNvSpPr>
            <p:nvPr/>
          </p:nvSpPr>
          <p:spPr bwMode="auto">
            <a:xfrm>
              <a:off x="3552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368" name="Oval 23"/>
            <p:cNvSpPr>
              <a:spLocks noChangeArrowheads="1"/>
            </p:cNvSpPr>
            <p:nvPr/>
          </p:nvSpPr>
          <p:spPr bwMode="auto">
            <a:xfrm>
              <a:off x="3552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4752" y="1056"/>
            <a:chExt cx="1056" cy="3264"/>
          </a:xfrm>
        </p:grpSpPr>
        <p:sp>
          <p:nvSpPr>
            <p:cNvPr id="14353" name="Oval 25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4" name="Oval 26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5" name="Oval 27"/>
            <p:cNvSpPr>
              <a:spLocks noChangeArrowheads="1"/>
            </p:cNvSpPr>
            <p:nvPr/>
          </p:nvSpPr>
          <p:spPr bwMode="auto">
            <a:xfrm>
              <a:off x="4752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6" name="Oval 28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7" name="Oval 29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8" name="Oval 30"/>
            <p:cNvSpPr>
              <a:spLocks noChangeArrowheads="1"/>
            </p:cNvSpPr>
            <p:nvPr/>
          </p:nvSpPr>
          <p:spPr bwMode="auto">
            <a:xfrm>
              <a:off x="4752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9" name="Oval 31"/>
            <p:cNvSpPr>
              <a:spLocks noChangeArrowheads="1"/>
            </p:cNvSpPr>
            <p:nvPr/>
          </p:nvSpPr>
          <p:spPr bwMode="auto">
            <a:xfrm>
              <a:off x="4800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360" name="Oval 32"/>
            <p:cNvSpPr>
              <a:spLocks noChangeArrowheads="1"/>
            </p:cNvSpPr>
            <p:nvPr/>
          </p:nvSpPr>
          <p:spPr bwMode="auto">
            <a:xfrm>
              <a:off x="4800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4752" y="1056"/>
            <a:chExt cx="1056" cy="3264"/>
          </a:xfrm>
        </p:grpSpPr>
        <p:sp>
          <p:nvSpPr>
            <p:cNvPr id="14345" name="Oval 34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46" name="Oval 35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47" name="Oval 36"/>
            <p:cNvSpPr>
              <a:spLocks noChangeArrowheads="1"/>
            </p:cNvSpPr>
            <p:nvPr/>
          </p:nvSpPr>
          <p:spPr bwMode="auto">
            <a:xfrm>
              <a:off x="4752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48" name="Oval 37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49" name="Oval 38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0" name="Oval 39"/>
            <p:cNvSpPr>
              <a:spLocks noChangeArrowheads="1"/>
            </p:cNvSpPr>
            <p:nvPr/>
          </p:nvSpPr>
          <p:spPr bwMode="auto">
            <a:xfrm>
              <a:off x="4752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51" name="Oval 40"/>
            <p:cNvSpPr>
              <a:spLocks noChangeArrowheads="1"/>
            </p:cNvSpPr>
            <p:nvPr/>
          </p:nvSpPr>
          <p:spPr bwMode="auto">
            <a:xfrm>
              <a:off x="4800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4352" name="Oval 41"/>
            <p:cNvSpPr>
              <a:spLocks noChangeArrowheads="1"/>
            </p:cNvSpPr>
            <p:nvPr/>
          </p:nvSpPr>
          <p:spPr bwMode="auto">
            <a:xfrm>
              <a:off x="4800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0" y="1752600"/>
            <a:ext cx="0" cy="510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90800" y="13716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Bài tập về nhà: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905000" y="23622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Bài 1, bài 2  vở bài tập trang 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9" grpId="0"/>
      <p:bldP spid="245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1/ Đi đúng, đi sai luật giao thông.</a:t>
            </a:r>
          </a:p>
        </p:txBody>
      </p:sp>
      <p:pic>
        <p:nvPicPr>
          <p:cNvPr id="16395" name="Picture 11" descr="H21-t3"/>
          <p:cNvPicPr>
            <a:picLocks noChangeAspect="1" noChangeArrowheads="1"/>
          </p:cNvPicPr>
          <p:nvPr/>
        </p:nvPicPr>
        <p:blipFill>
          <a:blip r:embed="rId2"/>
          <a:srcRect b="35353"/>
          <a:stretch>
            <a:fillRect/>
          </a:stretch>
        </p:blipFill>
        <p:spPr bwMode="auto">
          <a:xfrm>
            <a:off x="76200" y="1828800"/>
            <a:ext cx="5715000" cy="4876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0" y="64770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0" y="1752600"/>
            <a:ext cx="0" cy="510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0" y="1752600"/>
            <a:ext cx="571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5791200" y="1905000"/>
            <a:ext cx="0" cy="495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0" y="6858000"/>
            <a:ext cx="571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5943600" y="2209800"/>
            <a:ext cx="3200400" cy="3276600"/>
          </a:xfrm>
          <a:prstGeom prst="cloudCallout">
            <a:avLst>
              <a:gd name="adj1" fmla="val -57042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Arial" charset="0"/>
              </a:rPr>
              <a:t>Hình bên ai đi đúng, ai đi sai luật giao thông?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  <p:bldP spid="16398" grpId="0" animBg="1"/>
      <p:bldP spid="16399" grpId="0" animBg="1"/>
      <p:bldP spid="16400" grpId="0" animBg="1"/>
      <p:bldP spid="164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pic>
        <p:nvPicPr>
          <p:cNvPr id="7175" name="Picture 7" descr="H2-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Trong hình trên ai đi đúng, ai đi sai luật giao thông?</a:t>
            </a:r>
          </a:p>
        </p:txBody>
      </p:sp>
      <p:sp>
        <p:nvSpPr>
          <p:cNvPr id="5125" name="WordArt 9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0" y="1676400"/>
            <a:ext cx="9144000" cy="76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0" y="1905000"/>
            <a:ext cx="0" cy="44196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9144000" y="1676400"/>
            <a:ext cx="0" cy="45720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381000" y="1219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1/ Đi đúng, đi sai luật giao thông.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8" grpId="0" animBg="1"/>
      <p:bldP spid="7179" grpId="0" animBg="1"/>
      <p:bldP spid="7180" grpId="0" animBg="1"/>
      <p:bldP spid="7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pic>
        <p:nvPicPr>
          <p:cNvPr id="8199" name="Picture 7" descr="H3-L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81000" y="1371600"/>
            <a:ext cx="8077200" cy="1447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Hình dưới đây ai đi đúng,</a:t>
            </a:r>
          </a:p>
          <a:p>
            <a:pPr algn="ctr"/>
            <a:r>
              <a:rPr lang="en-US" b="1">
                <a:latin typeface="Arial" charset="0"/>
              </a:rPr>
              <a:t>ai đi sai luật giao thông?</a:t>
            </a:r>
          </a:p>
        </p:txBody>
      </p:sp>
      <p:sp>
        <p:nvSpPr>
          <p:cNvPr id="6149" name="WordArt 9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0" y="2819400"/>
            <a:ext cx="0" cy="403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9144000" y="2819400"/>
            <a:ext cx="0" cy="403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381000" y="1143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1/ Đi đúng, đi sai luật giao thông.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2" grpId="0" animBg="1"/>
      <p:bldP spid="8203" grpId="0" animBg="1"/>
      <p:bldP spid="8204" grpId="0" animBg="1"/>
      <p:bldP spid="82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019800" y="1676400"/>
            <a:ext cx="2895600" cy="3962400"/>
          </a:xfrm>
          <a:prstGeom prst="wedgeEllipseCallout">
            <a:avLst>
              <a:gd name="adj1" fmla="val -130704"/>
              <a:gd name="adj2" fmla="val -5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Arial" charset="0"/>
              </a:rPr>
              <a:t>Hình bên ai đi đúng, ai đi sai luật giao thông?</a:t>
            </a:r>
          </a:p>
        </p:txBody>
      </p:sp>
      <p:sp>
        <p:nvSpPr>
          <p:cNvPr id="7172" name="WordArt 9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81000" y="1143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1/ Đi đúng, đi sai luật giao thông.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0" y="1676400"/>
            <a:ext cx="58674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76200" y="1905000"/>
            <a:ext cx="0" cy="495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0" y="6858000"/>
            <a:ext cx="5867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867400" y="1752600"/>
            <a:ext cx="0" cy="510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31" name="Picture 15" descr="H2-l3"/>
          <p:cNvPicPr>
            <a:picLocks noChangeAspect="1" noChangeArrowheads="1"/>
          </p:cNvPicPr>
          <p:nvPr/>
        </p:nvPicPr>
        <p:blipFill>
          <a:blip r:embed="rId2"/>
          <a:srcRect t="42105" r="43637" b="22807"/>
          <a:stretch>
            <a:fillRect/>
          </a:stretch>
        </p:blipFill>
        <p:spPr bwMode="auto">
          <a:xfrm>
            <a:off x="0" y="1752600"/>
            <a:ext cx="304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8000" y="1752600"/>
            <a:ext cx="2819400" cy="5105400"/>
            <a:chOff x="4464" y="3024"/>
            <a:chExt cx="1392" cy="1296"/>
          </a:xfrm>
        </p:grpSpPr>
        <p:pic>
          <p:nvPicPr>
            <p:cNvPr id="7183" name="Picture 17" descr="H2-l3"/>
            <p:cNvPicPr>
              <a:picLocks noChangeAspect="1" noChangeArrowheads="1"/>
            </p:cNvPicPr>
            <p:nvPr/>
          </p:nvPicPr>
          <p:blipFill>
            <a:blip r:embed="rId2"/>
            <a:srcRect l="47273" t="68420"/>
            <a:stretch>
              <a:fillRect/>
            </a:stretch>
          </p:blipFill>
          <p:spPr bwMode="auto">
            <a:xfrm>
              <a:off x="4464" y="3024"/>
              <a:ext cx="139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8" descr="H2-l3"/>
            <p:cNvPicPr>
              <a:picLocks noChangeAspect="1" noChangeArrowheads="1"/>
            </p:cNvPicPr>
            <p:nvPr/>
          </p:nvPicPr>
          <p:blipFill>
            <a:blip r:embed="rId2"/>
            <a:srcRect l="63895" t="68973" r="28656" b="21625"/>
            <a:stretch>
              <a:fillRect/>
            </a:stretch>
          </p:blipFill>
          <p:spPr bwMode="auto">
            <a:xfrm>
              <a:off x="4464" y="3024"/>
              <a:ext cx="242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76200" y="1676400"/>
            <a:ext cx="0" cy="51816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0" y="6858000"/>
            <a:ext cx="58674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867400" y="1600200"/>
            <a:ext cx="0" cy="52578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7" grpId="0" animBg="1"/>
      <p:bldP spid="9228" grpId="0" animBg="1"/>
      <p:bldP spid="9229" grpId="0" animBg="1"/>
      <p:bldP spid="9230" grpId="0" animBg="1"/>
      <p:bldP spid="9235" grpId="0" animBg="1"/>
      <p:bldP spid="9236" grpId="0" animBg="1"/>
      <p:bldP spid="92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" y="1501775"/>
            <a:ext cx="8610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2/ Đi xe đạp như thế nào là đi đúng luật, như thế nào là đi sai luật?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A/ - Đi về bên phải đường,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    - Đi hàng một.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B/ - Đi về bên trái.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    - Dàn hàng trên đường.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C/ - Đi vào đường ngược chiều.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    - Đèo ba người.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D/ - Đi đúng phần đường.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    - Không chở vật cồng kềnh.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181600" y="2362200"/>
            <a:ext cx="9906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Đ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181600" y="5715000"/>
            <a:ext cx="990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Đ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181600" y="3429000"/>
            <a:ext cx="9906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181600" y="4572000"/>
            <a:ext cx="990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8200" name="WordArt 12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 animBg="1"/>
      <p:bldP spid="10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05200" y="16002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ĐI XE ĐẠP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124200" y="2133600"/>
            <a:ext cx="12954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419600" y="2133600"/>
            <a:ext cx="1447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43000" y="3352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ĐI ĐÚNG LUẬT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638800" y="3352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ĐI SAI LUẬT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1000" y="3810000"/>
            <a:ext cx="472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* + Đi về bên phải.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+ Đi hàng một.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* + Đi đúng phần đường.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+ Không chở vật cồng kềnh.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800600" y="3810000"/>
            <a:ext cx="472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* + Đi về bên trái.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+ Dàn hàng trên đường.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* + Đi  vào đường ngược chiều.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+ Đèo ba người.</a:t>
            </a:r>
          </a:p>
        </p:txBody>
      </p:sp>
      <p:sp>
        <p:nvSpPr>
          <p:cNvPr id="9226" name="Line 14"/>
          <p:cNvSpPr>
            <a:spLocks noChangeShapeType="1"/>
          </p:cNvSpPr>
          <p:nvPr/>
        </p:nvSpPr>
        <p:spPr bwMode="auto">
          <a:xfrm>
            <a:off x="4495800" y="33528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WordArt 15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273" grpId="0" animBg="1"/>
      <p:bldP spid="11274" grpId="0"/>
      <p:bldP spid="11275" grpId="0"/>
      <p:bldP spid="11276" grpId="0"/>
      <p:bldP spid="112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0" y="381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latin typeface="Arial" charset="0"/>
              </a:rPr>
              <a:t>Tự nhiên-xã hội: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219200" y="16764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219200" y="3048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219200" y="43434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219200" y="6477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114800" y="838200"/>
            <a:ext cx="42672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Biển cấm đi ngược chiều.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4038600" y="2057400"/>
            <a:ext cx="4724400" cy="1524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Biển cấm  xe đạp đi.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4038600" y="3276600"/>
            <a:ext cx="4648200" cy="1600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Biển cấm người đi bộ.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4191000" y="5562600"/>
            <a:ext cx="47244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Đường dành cho người</a:t>
            </a:r>
          </a:p>
          <a:p>
            <a:pPr algn="ctr"/>
            <a:r>
              <a:rPr lang="en-US" sz="1800" b="1">
                <a:latin typeface="Arial" charset="0"/>
              </a:rPr>
              <a:t>đi bộ  sang ngang.</a:t>
            </a:r>
          </a:p>
        </p:txBody>
      </p:sp>
      <p:sp>
        <p:nvSpPr>
          <p:cNvPr id="10251" name="WordArt 21"/>
          <p:cNvSpPr>
            <a:spLocks noChangeArrowheads="1" noChangeShapeType="1" noTextEdit="1"/>
          </p:cNvSpPr>
          <p:nvPr/>
        </p:nvSpPr>
        <p:spPr bwMode="auto">
          <a:xfrm>
            <a:off x="2800350" y="304800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pic>
        <p:nvPicPr>
          <p:cNvPr id="12311" name="Picture 23" descr="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4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h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121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6" descr="h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29300"/>
            <a:ext cx="1219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7" descr="h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8200"/>
            <a:ext cx="121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Text Box 28"/>
          <p:cNvSpPr txBox="1">
            <a:spLocks noChangeArrowheads="1"/>
          </p:cNvSpPr>
          <p:nvPr/>
        </p:nvSpPr>
        <p:spPr bwMode="auto">
          <a:xfrm>
            <a:off x="457200" y="762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3/ Đi theo biển báo hiệu: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1219200" y="54864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4114800" y="4572000"/>
            <a:ext cx="4343400" cy="1295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Biển dành cho người </a:t>
            </a:r>
          </a:p>
          <a:p>
            <a:pPr algn="ctr"/>
            <a:r>
              <a:rPr lang="en-US" sz="1800" b="1">
                <a:latin typeface="Arial" charset="0"/>
              </a:rPr>
              <a:t>đi bộ.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17" grpId="0" animBg="1"/>
      <p:bldP spid="12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457200" y="1095375"/>
            <a:ext cx="8077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TRÒ CHƠI: ĐÈN BÁO HIỆU GIAO THÔNG</a:t>
            </a:r>
            <a:endParaRPr lang="en-US" sz="40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685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Tự nhiên-xã hội:</a:t>
            </a:r>
          </a:p>
        </p:txBody>
      </p:sp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2800350" y="676275"/>
            <a:ext cx="4972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 TOÀN KHI ĐI XE ĐẠP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2160" y="1056"/>
            <a:chExt cx="1056" cy="3264"/>
          </a:xfrm>
        </p:grpSpPr>
        <p:sp>
          <p:nvSpPr>
            <p:cNvPr id="11288" name="Oval 7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9" name="Oval 8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90" name="Oval 9"/>
            <p:cNvSpPr>
              <a:spLocks noChangeArrowheads="1"/>
            </p:cNvSpPr>
            <p:nvPr/>
          </p:nvSpPr>
          <p:spPr bwMode="auto">
            <a:xfrm>
              <a:off x="2160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91" name="Oval 10"/>
            <p:cNvSpPr>
              <a:spLocks noChangeArrowheads="1"/>
            </p:cNvSpPr>
            <p:nvPr/>
          </p:nvSpPr>
          <p:spPr bwMode="auto">
            <a:xfrm>
              <a:off x="2160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92" name="Oval 11"/>
            <p:cNvSpPr>
              <a:spLocks noChangeArrowheads="1"/>
            </p:cNvSpPr>
            <p:nvPr/>
          </p:nvSpPr>
          <p:spPr bwMode="auto">
            <a:xfrm>
              <a:off x="2160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93" name="Oval 12"/>
            <p:cNvSpPr>
              <a:spLocks noChangeArrowheads="1"/>
            </p:cNvSpPr>
            <p:nvPr/>
          </p:nvSpPr>
          <p:spPr bwMode="auto">
            <a:xfrm>
              <a:off x="2160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94" name="Oval 13"/>
            <p:cNvSpPr>
              <a:spLocks noChangeArrowheads="1"/>
            </p:cNvSpPr>
            <p:nvPr/>
          </p:nvSpPr>
          <p:spPr bwMode="auto">
            <a:xfrm>
              <a:off x="2208" y="220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1295" name="Oval 14"/>
            <p:cNvSpPr>
              <a:spLocks noChangeArrowheads="1"/>
            </p:cNvSpPr>
            <p:nvPr/>
          </p:nvSpPr>
          <p:spPr bwMode="auto">
            <a:xfrm>
              <a:off x="2208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11270" name="Group 15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3504" y="1056"/>
            <a:chExt cx="1056" cy="3264"/>
          </a:xfrm>
        </p:grpSpPr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3504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3504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3504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3504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3552" y="1104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3552" y="3360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11271" name="Group 24"/>
          <p:cNvGrpSpPr>
            <a:grpSpLocks/>
          </p:cNvGrpSpPr>
          <p:nvPr/>
        </p:nvGrpSpPr>
        <p:grpSpPr bwMode="auto">
          <a:xfrm>
            <a:off x="3429000" y="1676400"/>
            <a:ext cx="1676400" cy="5181600"/>
            <a:chOff x="4752" y="1056"/>
            <a:chExt cx="1056" cy="3264"/>
          </a:xfrm>
        </p:grpSpPr>
        <p:sp>
          <p:nvSpPr>
            <p:cNvPr id="11272" name="Oval 25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73" name="Oval 26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74" name="Oval 27"/>
            <p:cNvSpPr>
              <a:spLocks noChangeArrowheads="1"/>
            </p:cNvSpPr>
            <p:nvPr/>
          </p:nvSpPr>
          <p:spPr bwMode="auto">
            <a:xfrm>
              <a:off x="4752" y="2160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75" name="Oval 28"/>
            <p:cNvSpPr>
              <a:spLocks noChangeArrowheads="1"/>
            </p:cNvSpPr>
            <p:nvPr/>
          </p:nvSpPr>
          <p:spPr bwMode="auto">
            <a:xfrm>
              <a:off x="4752" y="1056"/>
              <a:ext cx="1056" cy="1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76" name="Oval 29"/>
            <p:cNvSpPr>
              <a:spLocks noChangeArrowheads="1"/>
            </p:cNvSpPr>
            <p:nvPr/>
          </p:nvSpPr>
          <p:spPr bwMode="auto">
            <a:xfrm>
              <a:off x="4752" y="3312"/>
              <a:ext cx="1056" cy="100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77" name="Oval 30"/>
            <p:cNvSpPr>
              <a:spLocks noChangeArrowheads="1"/>
            </p:cNvSpPr>
            <p:nvPr/>
          </p:nvSpPr>
          <p:spPr bwMode="auto">
            <a:xfrm>
              <a:off x="4752" y="2208"/>
              <a:ext cx="105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78" name="Oval 31"/>
            <p:cNvSpPr>
              <a:spLocks noChangeArrowheads="1"/>
            </p:cNvSpPr>
            <p:nvPr/>
          </p:nvSpPr>
          <p:spPr bwMode="auto">
            <a:xfrm>
              <a:off x="4800" y="1104"/>
              <a:ext cx="960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1279" name="Oval 32"/>
            <p:cNvSpPr>
              <a:spLocks noChangeArrowheads="1"/>
            </p:cNvSpPr>
            <p:nvPr/>
          </p:nvSpPr>
          <p:spPr bwMode="auto">
            <a:xfrm>
              <a:off x="4800" y="2208"/>
              <a:ext cx="960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544</TotalTime>
  <Words>479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Calibri</vt:lpstr>
      <vt:lpstr>Mountain Top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45</cp:revision>
  <dcterms:created xsi:type="dcterms:W3CDTF">2008-11-27T14:12:42Z</dcterms:created>
  <dcterms:modified xsi:type="dcterms:W3CDTF">2016-06-29T10:35:05Z</dcterms:modified>
</cp:coreProperties>
</file>