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3" r:id="rId2"/>
    <p:sldId id="257" r:id="rId3"/>
    <p:sldId id="258" r:id="rId4"/>
    <p:sldId id="261" r:id="rId5"/>
    <p:sldId id="262" r:id="rId6"/>
    <p:sldId id="263" r:id="rId7"/>
    <p:sldId id="264" r:id="rId8"/>
    <p:sldId id="284" r:id="rId9"/>
    <p:sldId id="285" r:id="rId10"/>
    <p:sldId id="265" r:id="rId11"/>
    <p:sldId id="266" r:id="rId12"/>
    <p:sldId id="268" r:id="rId13"/>
    <p:sldId id="286" r:id="rId14"/>
    <p:sldId id="287" r:id="rId15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Bodon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173DF"/>
    <a:srgbClr val="73E2F1"/>
    <a:srgbClr val="993300"/>
    <a:srgbClr val="0000CC"/>
    <a:srgbClr val="FF0000"/>
    <a:srgbClr val="F6F371"/>
    <a:srgbClr val="CC3300"/>
    <a:srgbClr val="B6B7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31" autoAdjust="0"/>
    <p:restoredTop sz="94711" autoAdjust="0"/>
  </p:normalViewPr>
  <p:slideViewPr>
    <p:cSldViewPr>
      <p:cViewPr varScale="1">
        <p:scale>
          <a:sx n="41" d="100"/>
          <a:sy n="41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F786-96CF-4EDF-9822-E6F69BC9B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BA5F-5EFF-42A2-A1CA-E256A832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3205-5406-49FD-B28D-987C3AB5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19A4-B7D1-491F-B135-FE918DCE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3D8B-A864-412C-839A-3EC27F9A3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159F-2792-4DA7-ABE0-F4A2F3D9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81D5-6829-439C-B3EB-09393152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84A4-6920-4C12-8F62-26070CDD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A803-8E7B-422B-A7C8-646B6B38C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387E-4D18-4D94-AB4B-08192112B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C151-AF46-40B2-89D6-59764455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4C71-9870-44B9-9395-87988D81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5C80EE6-A6C5-4ABB-890C-6083F945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9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khong%20choi%20cac%20tro%20choi%20nguy%20hiem.ppt" TargetMode="External"/><Relationship Id="rId7" Type="http://schemas.openxmlformats.org/officeDocument/2006/relationships/slide" Target="slide1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4419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338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Tự nhiên và xã hội lớp 3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74676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Không chơi các trò chơi nguy hiểm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6" name="Picture 8" descr="BLUMEN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495800"/>
            <a:ext cx="533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Gach chan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6248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CJ004OXW8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2.  Em thấy các bạn  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ang ch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i trò lấy 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ất bột ném nhau, em sẽ: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Cùng tham gia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Th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a với thầy, cô giáo.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Cổ vũ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28600" y="457200"/>
            <a:ext cx="89154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1. Em thấy các bạn 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ang ch</a:t>
            </a:r>
            <a:r>
              <a:rPr lang="vi-VN" sz="3400" b="1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3400" b="1">
                <a:solidFill>
                  <a:srgbClr val="0000CC"/>
                </a:solidFill>
                <a:latin typeface="Arial" charset="0"/>
              </a:rPr>
              <a:t>i bắn nhau bằng súng cao su, em sẽ: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Hoan hô, cổ vũ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Cùng tham gia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400" b="1">
                <a:solidFill>
                  <a:srgbClr val="0000CC"/>
                </a:solidFill>
                <a:latin typeface="Arial" charset="0"/>
              </a:rPr>
              <a:t>Báo với thầy cô giáo.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28600" y="2971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52400" y="5562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229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334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5nnmp1i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10200"/>
            <a:ext cx="1619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0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334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0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743200"/>
            <a:ext cx="1347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angels_7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13325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09600" y="685800"/>
            <a:ext cx="85344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latin typeface="Arial" charset="0"/>
              </a:rPr>
              <a:t>1. Em thấy các bạn 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ang ch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trò nhảy dây, em sẽ:</a:t>
            </a:r>
          </a:p>
          <a:p>
            <a:pPr marL="342900" indent="-342900"/>
            <a:r>
              <a:rPr lang="en-US" sz="3200">
                <a:latin typeface="Arial" charset="0"/>
              </a:rPr>
              <a:t>a.Th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a với thầy, cô giáo.</a:t>
            </a:r>
          </a:p>
          <a:p>
            <a:pPr marL="342900" indent="-342900"/>
            <a:r>
              <a:rPr lang="en-US" sz="3200">
                <a:latin typeface="Arial" charset="0"/>
              </a:rPr>
              <a:t>b.Cùng tham gia.</a:t>
            </a:r>
          </a:p>
          <a:p>
            <a:pPr marL="342900" indent="-342900"/>
            <a:r>
              <a:rPr lang="en-US" sz="3200">
                <a:latin typeface="Arial" charset="0"/>
              </a:rPr>
              <a:t>c. Khuyên các bạn không ch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nữa.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09600" y="3505200"/>
            <a:ext cx="80010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>
                <a:latin typeface="Arial" charset="0"/>
              </a:rPr>
              <a:t>2.  Em thấy các bạn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ang ch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trò ng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ời  nhện leo trèo trên cây ph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ợng, em sẽ: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200">
                <a:latin typeface="Arial" charset="0"/>
              </a:rPr>
              <a:t>Cùng tham gia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200">
                <a:latin typeface="Arial" charset="0"/>
              </a:rPr>
              <a:t>Cổ vũ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lphaLcPeriod"/>
            </a:pPr>
            <a:r>
              <a:rPr lang="en-US" sz="3200">
                <a:latin typeface="Arial" charset="0"/>
              </a:rPr>
              <a:t>Th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a với thầy Bình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33400" y="2209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33400" y="586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3324" name="AutoShape 1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9" grpId="0" animBg="1"/>
      <p:bldP spid="26640" grpId="0" animBg="1"/>
      <p:bldP spid="266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0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0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5626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Picture6"/>
          <p:cNvPicPr>
            <a:picLocks noChangeAspect="1" noChangeArrowheads="1" noCrop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400800" y="228600"/>
            <a:ext cx="3048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Picture6"/>
          <p:cNvPicPr>
            <a:picLocks noChangeAspect="1" noChangeArrowheads="1" noCrop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28600" y="457200"/>
            <a:ext cx="29718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7200" y="220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344" name="Picture 12" descr="Picture6"/>
          <p:cNvPicPr>
            <a:picLocks noChangeAspect="1" noChangeArrowheads="1" noCrop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28600" y="457200"/>
            <a:ext cx="29718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74676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Không chơi các trò chơi nguy hiểm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1066800" y="20574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CC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CC"/>
                </a:solidFill>
                <a:latin typeface="Arial" charset="0"/>
              </a:rPr>
            </a:br>
            <a:r>
              <a:rPr lang="en-US" sz="2400">
                <a:solidFill>
                  <a:srgbClr val="0000CC"/>
                </a:solidFill>
                <a:latin typeface="Arial" charset="0"/>
              </a:rPr>
              <a:t>Tự nhiên và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̉nh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48006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Ảnh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Ảnh006"/>
          <p:cNvPicPr>
            <a:picLocks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-152400"/>
            <a:ext cx="4419600" cy="3733800"/>
          </a:xfrm>
          <a:noFill/>
        </p:spPr>
      </p:pic>
      <p:pic>
        <p:nvPicPr>
          <p:cNvPr id="15365" name="Picture 8" descr="Ảnh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05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Ảnh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Ảnh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Ảnh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5814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0100" y="2514600"/>
            <a:ext cx="723900" cy="990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terfly_bg_b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flower0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707339">
            <a:off x="7467600" y="533400"/>
            <a:ext cx="1981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flower0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352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4737fa2d_blumen-pflanzen139"/>
          <p:cNvPicPr>
            <a:picLocks noChangeAspect="1" noChangeArrowheads="1" noCrop="1"/>
          </p:cNvPicPr>
          <p:nvPr/>
        </p:nvPicPr>
        <p:blipFill>
          <a:blip r:embed="rId4">
            <a:lum bright="6000" contrast="-18000"/>
          </a:blip>
          <a:srcRect/>
          <a:stretch>
            <a:fillRect/>
          </a:stretch>
        </p:blipFill>
        <p:spPr bwMode="auto">
          <a:xfrm>
            <a:off x="228600" y="3124200"/>
            <a:ext cx="297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flower0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25420">
            <a:off x="7452519" y="5425281"/>
            <a:ext cx="1981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Rectangle 1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3400" smtClean="0">
                <a:latin typeface="Arial" charset="0"/>
              </a:rPr>
              <a:t/>
            </a:r>
            <a:br>
              <a:rPr lang="en-US" sz="3400" smtClean="0">
                <a:latin typeface="Arial" charset="0"/>
              </a:rPr>
            </a:br>
            <a:r>
              <a:rPr lang="en-US" sz="3400" smtClean="0">
                <a:latin typeface="Arial" charset="0"/>
              </a:rPr>
              <a:t>Tự nhiên và Xã hội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8001000" cy="1066800"/>
          </a:xfrm>
          <a:solidFill>
            <a:srgbClr val="F6F37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3333FF"/>
                </a:solidFill>
              </a:rPr>
              <a:t>1. </a:t>
            </a:r>
            <a:r>
              <a:rPr lang="en-US" smtClean="0">
                <a:solidFill>
                  <a:srgbClr val="3333FF"/>
                </a:solidFill>
                <a:latin typeface="Arial" charset="0"/>
              </a:rPr>
              <a:t>Ngoài hoạt </a:t>
            </a:r>
            <a:r>
              <a:rPr lang="vi-VN" smtClean="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3333FF"/>
                </a:solidFill>
                <a:latin typeface="Arial" charset="0"/>
              </a:rPr>
              <a:t>ộng học tập, ở tr</a:t>
            </a:r>
            <a:r>
              <a:rPr lang="vi-VN" smtClean="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mtClean="0">
                <a:solidFill>
                  <a:srgbClr val="3333FF"/>
                </a:solidFill>
                <a:latin typeface="Arial" charset="0"/>
              </a:rPr>
              <a:t>ờng còn có các hoạt </a:t>
            </a:r>
            <a:r>
              <a:rPr lang="vi-VN" smtClean="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mtClean="0">
                <a:solidFill>
                  <a:srgbClr val="3333FF"/>
                </a:solidFill>
                <a:latin typeface="Arial" charset="0"/>
              </a:rPr>
              <a:t>ộng nào?</a:t>
            </a:r>
          </a:p>
        </p:txBody>
      </p:sp>
      <p:sp>
        <p:nvSpPr>
          <p:cNvPr id="4105" name="Rectangle 19"/>
          <p:cNvSpPr>
            <a:spLocks noChangeArrowheads="1"/>
          </p:cNvSpPr>
          <p:nvPr/>
        </p:nvSpPr>
        <p:spPr bwMode="auto">
          <a:xfrm>
            <a:off x="1295400" y="8382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3000">
              <a:latin typeface="Arial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4419600"/>
            <a:ext cx="8001000" cy="1066800"/>
          </a:xfrm>
          <a:prstGeom prst="rect">
            <a:avLst/>
          </a:prstGeom>
          <a:solidFill>
            <a:srgbClr val="F6F3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000">
                <a:solidFill>
                  <a:srgbClr val="3333FF"/>
                </a:solidFill>
                <a:latin typeface="Verdana" pitchFamily="34" charset="0"/>
              </a:rPr>
              <a:t>2. </a:t>
            </a:r>
            <a:r>
              <a:rPr lang="en-US" sz="3000">
                <a:solidFill>
                  <a:srgbClr val="3333FF"/>
                </a:solidFill>
                <a:latin typeface="Arial" charset="0"/>
              </a:rPr>
              <a:t>Kể tên các hoạt </a:t>
            </a:r>
            <a:r>
              <a:rPr lang="vi-VN" sz="30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3333FF"/>
                </a:solidFill>
                <a:latin typeface="Arial" charset="0"/>
              </a:rPr>
              <a:t>ộng ở tr</a:t>
            </a:r>
            <a:r>
              <a:rPr lang="vi-VN" sz="300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3000">
                <a:solidFill>
                  <a:srgbClr val="3333FF"/>
                </a:solidFill>
                <a:latin typeface="Arial" charset="0"/>
              </a:rPr>
              <a:t>ờng em </a:t>
            </a:r>
            <a:r>
              <a:rPr lang="vi-VN" sz="30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3333FF"/>
                </a:solidFill>
                <a:latin typeface="Arial" charset="0"/>
              </a:rPr>
              <a:t>ã tham gia?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09600" y="17526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800">
                <a:solidFill>
                  <a:schemeClr val="tx2"/>
                </a:solidFill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33" grpId="0" build="p" animBg="1"/>
      <p:bldP spid="17434" grpId="0" animBg="1"/>
      <p:bldP spid="174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5123" name="Picture 3" descr="flower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27075" y="4572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>
                <a:solidFill>
                  <a:schemeClr val="bg1"/>
                </a:solidFill>
                <a:latin typeface="Arial" charset="0"/>
              </a:rPr>
              <a:t>KHỞI ĐỘNG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3200400"/>
            <a:ext cx="8001000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>
                <a:solidFill>
                  <a:schemeClr val="tx2"/>
                </a:solidFill>
                <a:latin typeface="Arial" charset="0"/>
              </a:rPr>
              <a:t>	Em 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ã ch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i những trò ch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i vui vẻ, khỏe mạnh và an toàn ch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a? 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81000" y="1905000"/>
            <a:ext cx="8001000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>
                <a:solidFill>
                  <a:schemeClr val="tx2"/>
                </a:solidFill>
                <a:latin typeface="Arial" charset="0"/>
              </a:rPr>
              <a:t>	Kể tên các trò ch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i em 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ã ch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ơ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i ở tr</a:t>
            </a:r>
            <a:r>
              <a:rPr lang="vi-VN" sz="3800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3800">
                <a:solidFill>
                  <a:schemeClr val="tx2"/>
                </a:solidFill>
                <a:latin typeface="Arial" charset="0"/>
              </a:rPr>
              <a:t>ờng?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 animBg="1"/>
      <p:bldP spid="184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>
                <a:solidFill>
                  <a:srgbClr val="0000CC"/>
                </a:solidFill>
                <a:latin typeface="Arial" charset="0"/>
              </a:rPr>
              <a:t/>
            </a:r>
            <a:br>
              <a:rPr lang="en-US" sz="2800">
                <a:solidFill>
                  <a:srgbClr val="0000CC"/>
                </a:solidFill>
                <a:latin typeface="Arial" charset="0"/>
              </a:rPr>
            </a:br>
            <a:r>
              <a:rPr lang="en-US" sz="2800">
                <a:solidFill>
                  <a:srgbClr val="0000CC"/>
                </a:solidFill>
                <a:latin typeface="Arial" charset="0"/>
              </a:rPr>
              <a:t>Tự nhiên và Xã hội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" y="12954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KHÔNG CH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I CÁC TRÒ CH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I   NGUY HIỂM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9600" y="2667000"/>
            <a:ext cx="8001000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>
                <a:solidFill>
                  <a:srgbClr val="0000CC"/>
                </a:solidFill>
                <a:latin typeface="Arial" charset="0"/>
              </a:rPr>
              <a:t>1. Trò ch</a:t>
            </a:r>
            <a:r>
              <a:rPr lang="vi-VN" sz="2800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CC"/>
                </a:solidFill>
                <a:latin typeface="Arial" charset="0"/>
              </a:rPr>
              <a:t>i an toàn và trò ch</a:t>
            </a:r>
            <a:r>
              <a:rPr lang="vi-VN" sz="2800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CC"/>
                </a:solidFill>
                <a:latin typeface="Arial" charset="0"/>
              </a:rPr>
              <a:t>i nguy hiểm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7200" y="3886200"/>
            <a:ext cx="8686800" cy="2282825"/>
          </a:xfrm>
          <a:prstGeom prst="rect">
            <a:avLst/>
          </a:prstGeom>
          <a:solidFill>
            <a:srgbClr val="F6F37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i="1">
                <a:solidFill>
                  <a:srgbClr val="3333FF"/>
                </a:solidFill>
                <a:latin typeface="Arial" charset="0"/>
              </a:rPr>
              <a:t>Hoạt </a:t>
            </a:r>
            <a:r>
              <a:rPr lang="vi-VN" sz="28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3333FF"/>
                </a:solidFill>
                <a:latin typeface="Arial" charset="0"/>
              </a:rPr>
              <a:t>ộng 1: Quan sát, trả lời:</a:t>
            </a:r>
            <a:br>
              <a:rPr lang="en-US" sz="2800" b="1" i="1">
                <a:solidFill>
                  <a:srgbClr val="3333FF"/>
                </a:solidFill>
                <a:latin typeface="Arial" charset="0"/>
              </a:rPr>
            </a:br>
            <a:r>
              <a:rPr lang="en-US" sz="2800">
                <a:solidFill>
                  <a:srgbClr val="3333FF"/>
                </a:solidFill>
                <a:latin typeface="Arial" charset="0"/>
              </a:rPr>
              <a:t>	Các bạn </a:t>
            </a:r>
            <a:r>
              <a:rPr lang="vi-VN" sz="28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ang ch</a:t>
            </a:r>
            <a:r>
              <a:rPr lang="vi-VN" sz="2800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i những trò ch</a:t>
            </a:r>
            <a:r>
              <a:rPr lang="vi-VN" sz="2800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i gì? </a:t>
            </a:r>
            <a:br>
              <a:rPr lang="en-US" sz="2800">
                <a:solidFill>
                  <a:srgbClr val="3333FF"/>
                </a:solidFill>
                <a:latin typeface="Arial" charset="0"/>
              </a:rPr>
            </a:br>
            <a:r>
              <a:rPr lang="en-US" sz="2800">
                <a:solidFill>
                  <a:srgbClr val="3333FF"/>
                </a:solidFill>
                <a:latin typeface="Arial" charset="0"/>
              </a:rPr>
              <a:t>	Trò ch</a:t>
            </a:r>
            <a:r>
              <a:rPr lang="vi-VN" sz="2800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i nào nguy hiểm? Trò ch</a:t>
            </a:r>
            <a:r>
              <a:rPr lang="vi-VN" sz="2800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3333FF"/>
                </a:solidFill>
                <a:latin typeface="Arial" charset="0"/>
              </a:rPr>
              <a:t>i nào an toàn?</a:t>
            </a:r>
          </a:p>
        </p:txBody>
      </p:sp>
      <p:sp>
        <p:nvSpPr>
          <p:cNvPr id="6151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2484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  <p:bldP spid="215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s PPT 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ov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446">
            <a:off x="552450" y="620713"/>
            <a:ext cx="12985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yog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71853">
            <a:off x="7318375" y="668338"/>
            <a:ext cx="1182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jeril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200400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jeril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76800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fjeril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hoacu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oacu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41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57200" y="685800"/>
            <a:ext cx="8686800" cy="2282825"/>
          </a:xfrm>
          <a:prstGeom prst="rect">
            <a:avLst/>
          </a:prstGeom>
          <a:solidFill>
            <a:srgbClr val="F6F37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Kết luận: Hoạt 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ộng vui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là cần thiết nh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ng không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những trò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nguy hiểm nh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: 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uổi nhau, 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ánh nhau, ném 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á, bắn súng cao su …</a:t>
            </a:r>
            <a:endParaRPr lang="en-US" sz="3200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s PPT 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4950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7938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4951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2133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495089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495800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495093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28600" y="304800"/>
            <a:ext cx="8686800" cy="987425"/>
          </a:xfrm>
          <a:prstGeom prst="rect">
            <a:avLst/>
          </a:prstGeom>
          <a:solidFill>
            <a:srgbClr val="F6F37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2. N ên và không nên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những trò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nào?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" y="1371600"/>
            <a:ext cx="8686800" cy="685800"/>
          </a:xfrm>
          <a:prstGeom prst="rect">
            <a:avLst/>
          </a:prstGeom>
          <a:solidFill>
            <a:srgbClr val="F6F37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Hoạt 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ộng 2 : Thảo luận theo 4 nhóm</a:t>
            </a:r>
            <a:endParaRPr lang="en-US" sz="32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28600" y="21336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Chọn và xếp các trò ch</a:t>
            </a:r>
            <a:r>
              <a:rPr lang="vi-VN" sz="3200" b="1" i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 i="1">
                <a:solidFill>
                  <a:srgbClr val="3333FF"/>
                </a:solidFill>
                <a:latin typeface="Arial" charset="0"/>
              </a:rPr>
              <a:t>i vào cột thích hợp:</a:t>
            </a:r>
            <a:endParaRPr lang="en-US" sz="28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202" name="Rectangle 65"/>
          <p:cNvSpPr>
            <a:spLocks noGrp="1" noChangeArrowheads="1"/>
          </p:cNvSpPr>
          <p:nvPr>
            <p:ph type="title"/>
          </p:nvPr>
        </p:nvSpPr>
        <p:spPr>
          <a:xfrm>
            <a:off x="609600" y="4800600"/>
            <a:ext cx="3886200" cy="1216025"/>
          </a:xfrm>
        </p:spPr>
        <p:txBody>
          <a:bodyPr/>
          <a:lstStyle/>
          <a:p>
            <a:pPr eaLnBrk="1" hangingPunct="1"/>
            <a:endParaRPr lang="en-US" sz="3600" smtClean="0">
              <a:latin typeface="Arial" charset="0"/>
            </a:endParaRPr>
          </a:p>
        </p:txBody>
      </p:sp>
      <p:graphicFrame>
        <p:nvGraphicFramePr>
          <p:cNvPr id="23643" name="Group 91"/>
          <p:cNvGraphicFramePr>
            <a:graphicFrameLocks noGrp="1"/>
          </p:cNvGraphicFramePr>
          <p:nvPr>
            <p:ph sz="half" idx="1"/>
          </p:nvPr>
        </p:nvGraphicFramePr>
        <p:xfrm>
          <a:off x="609600" y="4419600"/>
          <a:ext cx="7967663" cy="2133600"/>
        </p:xfrm>
        <a:graphic>
          <a:graphicData uri="http://schemas.openxmlformats.org/drawingml/2006/table">
            <a:tbl>
              <a:tblPr/>
              <a:tblGrid>
                <a:gridCol w="3984625"/>
                <a:gridCol w="3983038"/>
              </a:tblGrid>
              <a:tr h="645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Juni" pitchFamily="2" charset="0"/>
                          <a:cs typeface="Arial" charset="0"/>
                        </a:rPr>
                        <a:t>neân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Juni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Juni" pitchFamily="2" charset="0"/>
                          <a:cs typeface="Arial" charset="0"/>
                        </a:rPr>
                        <a:t>chôi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Juni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Juni" pitchFamily="2" charset="0"/>
                          <a:cs typeface="Arial" charset="0"/>
                        </a:rPr>
                        <a:t>khoâng neân chôi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Univer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Univer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2133600" y="3124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á cầu,</a:t>
            </a:r>
            <a:endParaRPr lang="en-US" b="1">
              <a:latin typeface="Arial" charset="0"/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3200400" y="3124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ánh nhau,</a:t>
            </a:r>
            <a:endParaRPr lang="en-US" b="1">
              <a:latin typeface="Arial" charset="0"/>
            </a:endParaRP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4876800" y="3124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nhảy dây,</a:t>
            </a:r>
            <a:endParaRPr lang="en-US" b="1">
              <a:latin typeface="Arial" charset="0"/>
            </a:endParaRP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609600" y="31242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ô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 quan,</a:t>
            </a:r>
            <a:endParaRPr lang="en-US" b="1">
              <a:latin typeface="Arial" charset="0"/>
            </a:endParaRP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5486400" y="35814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lấy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á ném nhau,</a:t>
            </a:r>
            <a:endParaRPr lang="en-US" b="1">
              <a:latin typeface="Arial" charset="0"/>
            </a:endParaRP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2743200" y="3962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leo cây.</a:t>
            </a:r>
            <a:endParaRPr lang="en-US" b="1">
              <a:latin typeface="Arial" charset="0"/>
            </a:endParaRP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09600" y="3581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ch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i chuyền,</a:t>
            </a:r>
            <a:endParaRPr lang="en-US" b="1">
              <a:latin typeface="Arial" charset="0"/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2514600" y="35814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uổi  nhau trên bàn,</a:t>
            </a:r>
            <a:endParaRPr lang="en-US" b="1">
              <a:latin typeface="Arial" charset="0"/>
            </a:endParaRP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6324600" y="3124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quay gụ,</a:t>
            </a:r>
            <a:endParaRPr lang="en-US" b="1">
              <a:latin typeface="Arial" charset="0"/>
            </a:endParaRP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609600" y="3962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bịt mắt bắt dê,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555 L -0.04166 0.33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0.27083 0.32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-0.20417 0.338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3699E-6 L -0.49167 0.504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0.20833 0.3551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237E-6 L 0.275 0.360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237E-6 L 0.07916 0.4605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L -0.02916 0.2774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6069E-6 L 0.2625 0.377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L 0.32917 0.187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6" grpId="0"/>
      <p:bldP spid="23631" grpId="0"/>
      <p:bldP spid="23631" grpId="1"/>
      <p:bldP spid="23632" grpId="0"/>
      <p:bldP spid="23632" grpId="1"/>
      <p:bldP spid="23633" grpId="0"/>
      <p:bldP spid="23633" grpId="1"/>
      <p:bldP spid="23634" grpId="0"/>
      <p:bldP spid="23634" grpId="1"/>
      <p:bldP spid="23635" grpId="0"/>
      <p:bldP spid="23635" grpId="1"/>
      <p:bldP spid="23636" grpId="0"/>
      <p:bldP spid="23636" grpId="1"/>
      <p:bldP spid="23637" grpId="0"/>
      <p:bldP spid="23637" grpId="1"/>
      <p:bldP spid="23638" grpId="0"/>
      <p:bldP spid="23638" grpId="1"/>
      <p:bldP spid="23639" grpId="0"/>
      <p:bldP spid="23639" grpId="1"/>
      <p:bldP spid="23640" grpId="0"/>
      <p:bldP spid="236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thuannguyen\hinhdong\15[1]85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Arial" charset="0"/>
              </a:rPr>
              <a:t>TRÒ CH</a:t>
            </a:r>
            <a:r>
              <a:rPr lang="vi-VN" sz="4000" smtClean="0">
                <a:latin typeface="Arial" charset="0"/>
              </a:rPr>
              <a:t>Ơ</a:t>
            </a:r>
            <a:r>
              <a:rPr lang="en-US" sz="4000" smtClean="0">
                <a:latin typeface="Arial" charset="0"/>
              </a:rPr>
              <a:t>I: ĐẤU TR</a:t>
            </a:r>
            <a:r>
              <a:rPr lang="vi-VN" sz="4000" smtClean="0">
                <a:latin typeface="Arial" charset="0"/>
              </a:rPr>
              <a:t>Ư</a:t>
            </a:r>
            <a:r>
              <a:rPr lang="en-US" sz="4000" smtClean="0">
                <a:latin typeface="Arial" charset="0"/>
              </a:rPr>
              <a:t>ỜNG 100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276600" y="4648200"/>
            <a:ext cx="3124200" cy="1905000"/>
          </a:xfrm>
          <a:prstGeom prst="irregularSeal2">
            <a:avLst/>
          </a:prstGeom>
          <a:solidFill>
            <a:srgbClr val="00FF00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VÀNG ANH</a:t>
            </a:r>
            <a:endParaRPr lang="en-US">
              <a:latin typeface="Arial" charset="0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791200" y="2819400"/>
            <a:ext cx="2209800" cy="1524000"/>
          </a:xfrm>
          <a:prstGeom prst="plaque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6F371"/>
                </a:solidFill>
                <a:latin typeface="Arial" charset="0"/>
              </a:rPr>
              <a:t>CHÍCH BÔNG</a:t>
            </a:r>
          </a:p>
        </p:txBody>
      </p:sp>
      <p:sp>
        <p:nvSpPr>
          <p:cNvPr id="24586" name="Oval 1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3352800"/>
            <a:ext cx="34290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CC00"/>
                </a:solidFill>
                <a:latin typeface="Arial" charset="0"/>
              </a:rPr>
              <a:t>HỌA MI</a:t>
            </a:r>
          </a:p>
        </p:txBody>
      </p:sp>
      <p:sp>
        <p:nvSpPr>
          <p:cNvPr id="24587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8610600" cy="4495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KHỞI ĐỘNG 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3657600" y="3048000"/>
            <a:ext cx="1752600" cy="18288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" charset="0"/>
              </a:rPr>
              <a:t>CHIM SẺ</a:t>
            </a:r>
            <a:endParaRPr lang="en-US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9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36576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592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50292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593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28956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594" name="AutoShape 1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33528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 animBg="1"/>
      <p:bldP spid="24588" grpId="0" animBg="1"/>
      <p:bldP spid="24591" grpId="0" animBg="1"/>
      <p:bldP spid="24592" grpId="0" animBg="1"/>
      <p:bldP spid="24593" grpId="0" animBg="1"/>
      <p:bldP spid="245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825625"/>
          </a:xfrm>
        </p:spPr>
        <p:txBody>
          <a:bodyPr/>
          <a:lstStyle/>
          <a:p>
            <a:pPr marL="647700" indent="-647700" eaLnBrk="1" hangingPunct="1">
              <a:buFontTx/>
              <a:buAutoNum type="arabicPeriod"/>
            </a:pPr>
            <a:r>
              <a:rPr lang="en-US" sz="3000" smtClean="0">
                <a:latin typeface="Arial" charset="0"/>
              </a:rPr>
              <a:t>Nhìn thấy các bạn </a:t>
            </a:r>
            <a:r>
              <a:rPr lang="vi-VN" sz="3000" smtClean="0">
                <a:latin typeface="Arial" charset="0"/>
              </a:rPr>
              <a:t>đ</a:t>
            </a:r>
            <a:r>
              <a:rPr lang="en-US" sz="3000" smtClean="0">
                <a:latin typeface="Arial" charset="0"/>
              </a:rPr>
              <a:t>ang ch</a:t>
            </a:r>
            <a:r>
              <a:rPr lang="vi-VN" sz="3000" smtClean="0">
                <a:latin typeface="Arial" charset="0"/>
              </a:rPr>
              <a:t>ơ</a:t>
            </a:r>
            <a:r>
              <a:rPr lang="en-US" sz="3000" smtClean="0">
                <a:latin typeface="Arial" charset="0"/>
              </a:rPr>
              <a:t>i trò </a:t>
            </a:r>
            <a:r>
              <a:rPr lang="vi-VN" sz="3000" smtClean="0">
                <a:latin typeface="Arial" charset="0"/>
              </a:rPr>
              <a:t>đ</a:t>
            </a:r>
            <a:r>
              <a:rPr lang="en-US" sz="3000" smtClean="0">
                <a:latin typeface="Arial" charset="0"/>
              </a:rPr>
              <a:t>ánh nhau, em sẽ:</a:t>
            </a:r>
            <a:br>
              <a:rPr lang="en-US" sz="3000" smtClean="0">
                <a:latin typeface="Arial" charset="0"/>
              </a:rPr>
            </a:br>
            <a:r>
              <a:rPr lang="en-US" sz="3000" smtClean="0">
                <a:latin typeface="Arial" charset="0"/>
              </a:rPr>
              <a:t>a. Tham gia</a:t>
            </a:r>
            <a:br>
              <a:rPr lang="en-US" sz="3000" smtClean="0">
                <a:latin typeface="Arial" charset="0"/>
              </a:rPr>
            </a:br>
            <a:r>
              <a:rPr lang="en-US" sz="3000" smtClean="0">
                <a:latin typeface="Arial" charset="0"/>
              </a:rPr>
              <a:t>b. Ng</a:t>
            </a:r>
            <a:r>
              <a:rPr lang="vi-VN" sz="3000" smtClean="0">
                <a:latin typeface="Arial" charset="0"/>
              </a:rPr>
              <a:t>ă</a:t>
            </a:r>
            <a:r>
              <a:rPr lang="en-US" sz="3000" smtClean="0">
                <a:latin typeface="Arial" charset="0"/>
              </a:rPr>
              <a:t>n các bạn không </a:t>
            </a:r>
            <a:r>
              <a:rPr lang="vi-VN" sz="3000" smtClean="0">
                <a:latin typeface="Arial" charset="0"/>
              </a:rPr>
              <a:t>đ</a:t>
            </a:r>
            <a:r>
              <a:rPr lang="en-US" sz="3000" smtClean="0">
                <a:latin typeface="Arial" charset="0"/>
              </a:rPr>
              <a:t>ánh nhau</a:t>
            </a:r>
            <a:br>
              <a:rPr lang="en-US" sz="3000" smtClean="0">
                <a:latin typeface="Arial" charset="0"/>
              </a:rPr>
            </a:br>
            <a:r>
              <a:rPr lang="en-US" sz="3000" smtClean="0">
                <a:latin typeface="Arial" charset="0"/>
              </a:rPr>
              <a:t>c. Cổ vũ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001000" cy="2286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2. 	Em thấy các bạn nam ch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i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á cầu, em sẽ: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mtClean="0">
                <a:latin typeface="Arial" charset="0"/>
              </a:rPr>
              <a:t>Khuyên các bạn không ch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i </a:t>
            </a:r>
            <a:r>
              <a:rPr lang="vi-VN" smtClean="0">
                <a:latin typeface="Arial" charset="0"/>
              </a:rPr>
              <a:t>đ</a:t>
            </a:r>
            <a:r>
              <a:rPr lang="en-US" smtClean="0">
                <a:latin typeface="Arial" charset="0"/>
              </a:rPr>
              <a:t>á cầu sẽ nguy hiểm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mtClean="0">
                <a:latin typeface="Arial" charset="0"/>
              </a:rPr>
              <a:t>C</a:t>
            </a:r>
            <a:r>
              <a:rPr lang="vi-VN" smtClean="0">
                <a:latin typeface="Arial" charset="0"/>
              </a:rPr>
              <a:t>ư</a:t>
            </a:r>
            <a:r>
              <a:rPr lang="en-US" smtClean="0">
                <a:latin typeface="Arial" charset="0"/>
              </a:rPr>
              <a:t>ớp cầu của các bạn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mtClean="0">
                <a:latin typeface="Arial" charset="0"/>
              </a:rPr>
              <a:t>Cùng tham gia.</a:t>
            </a: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609600" y="2209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609600" y="586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810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6" grpId="0" animBg="1"/>
      <p:bldP spid="583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01000" cy="2130425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Arial" charset="0"/>
              </a:rPr>
              <a:t>1. Em thấy các bạn nữ </a:t>
            </a:r>
            <a:r>
              <a:rPr lang="vi-VN" sz="3400" smtClean="0">
                <a:latin typeface="Arial" charset="0"/>
              </a:rPr>
              <a:t>đ</a:t>
            </a:r>
            <a:r>
              <a:rPr lang="en-US" sz="3400" smtClean="0">
                <a:latin typeface="Arial" charset="0"/>
              </a:rPr>
              <a:t>ang </a:t>
            </a:r>
            <a:r>
              <a:rPr lang="vi-VN" sz="3400" smtClean="0">
                <a:latin typeface="Arial" charset="0"/>
              </a:rPr>
              <a:t>đ</a:t>
            </a:r>
            <a:r>
              <a:rPr lang="en-US" sz="3400" smtClean="0">
                <a:latin typeface="Arial" charset="0"/>
              </a:rPr>
              <a:t>ọc truyện, em sẽ: </a:t>
            </a:r>
            <a:br>
              <a:rPr lang="en-US" sz="3400" smtClean="0">
                <a:latin typeface="Arial" charset="0"/>
              </a:rPr>
            </a:br>
            <a:r>
              <a:rPr lang="en-US" sz="3400" smtClean="0">
                <a:latin typeface="Arial" charset="0"/>
              </a:rPr>
              <a:t>a. Xin bạn cùng </a:t>
            </a:r>
            <a:r>
              <a:rPr lang="vi-VN" sz="3400" smtClean="0">
                <a:latin typeface="Arial" charset="0"/>
              </a:rPr>
              <a:t>đ</a:t>
            </a:r>
            <a:r>
              <a:rPr lang="en-US" sz="3400" smtClean="0">
                <a:latin typeface="Arial" charset="0"/>
              </a:rPr>
              <a:t>ọc.</a:t>
            </a:r>
            <a:br>
              <a:rPr lang="en-US" sz="3400" smtClean="0">
                <a:latin typeface="Arial" charset="0"/>
              </a:rPr>
            </a:br>
            <a:r>
              <a:rPr lang="en-US" sz="3400" smtClean="0">
                <a:latin typeface="Arial" charset="0"/>
              </a:rPr>
              <a:t>b. C</a:t>
            </a:r>
            <a:r>
              <a:rPr lang="vi-VN" sz="3400" smtClean="0">
                <a:latin typeface="Arial" charset="0"/>
              </a:rPr>
              <a:t>ư</a:t>
            </a:r>
            <a:r>
              <a:rPr lang="en-US" sz="3400" smtClean="0">
                <a:latin typeface="Arial" charset="0"/>
              </a:rPr>
              <a:t>ớp truyện của bạn</a:t>
            </a:r>
            <a:br>
              <a:rPr lang="en-US" sz="3400" smtClean="0">
                <a:latin typeface="Arial" charset="0"/>
              </a:rPr>
            </a:br>
            <a:r>
              <a:rPr lang="en-US" sz="3400" smtClean="0">
                <a:latin typeface="Arial" charset="0"/>
              </a:rPr>
              <a:t>c. Chọc phá bạn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305800" cy="3048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3400" smtClean="0">
                <a:latin typeface="Arial" charset="0"/>
              </a:rPr>
              <a:t>2. Em nhìn thấy các bạn </a:t>
            </a:r>
            <a:r>
              <a:rPr lang="vi-VN" sz="3400" smtClean="0">
                <a:latin typeface="Arial" charset="0"/>
              </a:rPr>
              <a:t>đ</a:t>
            </a:r>
            <a:r>
              <a:rPr lang="en-US" sz="3400" smtClean="0">
                <a:latin typeface="Arial" charset="0"/>
              </a:rPr>
              <a:t>ang ch</a:t>
            </a:r>
            <a:r>
              <a:rPr lang="vi-VN" sz="3400" smtClean="0">
                <a:latin typeface="Arial" charset="0"/>
              </a:rPr>
              <a:t>ơ</a:t>
            </a:r>
            <a:r>
              <a:rPr lang="en-US" sz="3400" smtClean="0">
                <a:latin typeface="Arial" charset="0"/>
              </a:rPr>
              <a:t>i chuyền, em sẽ: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z="3400" smtClean="0">
                <a:latin typeface="Arial" charset="0"/>
              </a:rPr>
              <a:t>Th</a:t>
            </a:r>
            <a:r>
              <a:rPr lang="vi-VN" sz="3400" smtClean="0">
                <a:latin typeface="Arial" charset="0"/>
              </a:rPr>
              <a:t>ư</a:t>
            </a:r>
            <a:r>
              <a:rPr lang="en-US" sz="3400" smtClean="0">
                <a:latin typeface="Arial" charset="0"/>
              </a:rPr>
              <a:t>a với cô giáo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z="3400" smtClean="0">
                <a:latin typeface="Arial" charset="0"/>
              </a:rPr>
              <a:t>Xin tham gia cùng ch</a:t>
            </a:r>
            <a:r>
              <a:rPr lang="vi-VN" sz="3400" smtClean="0">
                <a:latin typeface="Arial" charset="0"/>
              </a:rPr>
              <a:t>ơ</a:t>
            </a:r>
            <a:r>
              <a:rPr lang="en-US" sz="3400" smtClean="0">
                <a:latin typeface="Arial" charset="0"/>
              </a:rPr>
              <a:t>i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n-US" sz="3400" smtClean="0">
                <a:latin typeface="Arial" charset="0"/>
              </a:rPr>
              <a:t>Chọc phá bạn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381000" y="1600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26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2819400"/>
            <a:ext cx="3810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533400" y="5410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401" grpId="0" animBg="1"/>
      <p:bldP spid="59407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488</Words>
  <Application>Microsoft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VNI-Bodon</vt:lpstr>
      <vt:lpstr>Arial</vt:lpstr>
      <vt:lpstr>Verdana</vt:lpstr>
      <vt:lpstr>Wingdings</vt:lpstr>
      <vt:lpstr>VNI-Juni</vt:lpstr>
      <vt:lpstr>VNI-Univer</vt:lpstr>
      <vt:lpstr>Profile</vt:lpstr>
      <vt:lpstr>Slide 1</vt:lpstr>
      <vt:lpstr> Tự nhiên và Xã hội</vt:lpstr>
      <vt:lpstr>Slide 3</vt:lpstr>
      <vt:lpstr>Slide 4</vt:lpstr>
      <vt:lpstr>Slide 5</vt:lpstr>
      <vt:lpstr>Slide 6</vt:lpstr>
      <vt:lpstr>TRÒ CHƠI: ĐẤU TRƯỜNG 100</vt:lpstr>
      <vt:lpstr>Nhìn thấy các bạn đang chơi trò đánh nhau, em sẽ: a. Tham gia b. Ngăn các bạn không đánh nhau c. Cổ vũ</vt:lpstr>
      <vt:lpstr>1. Em thấy các bạn nữ đang đọc truyện, em sẽ:  a. Xin bạn cùng đọc. b. Cướp truyện của bạn c. Chọc phá bạn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100</cp:revision>
  <cp:lastPrinted>1601-01-01T00:00:00Z</cp:lastPrinted>
  <dcterms:created xsi:type="dcterms:W3CDTF">1601-01-01T00:00:00Z</dcterms:created>
  <dcterms:modified xsi:type="dcterms:W3CDTF">2016-06-29T10:34:48Z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