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sldIdLst>
    <p:sldId id="294" r:id="rId2"/>
    <p:sldId id="295" r:id="rId3"/>
    <p:sldId id="261" r:id="rId4"/>
    <p:sldId id="265" r:id="rId5"/>
    <p:sldId id="296" r:id="rId6"/>
    <p:sldId id="272" r:id="rId7"/>
    <p:sldId id="276" r:id="rId8"/>
    <p:sldId id="274"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I Times" pitchFamily="2" charset="0"/>
        <a:ea typeface="+mn-ea"/>
        <a:cs typeface="+mn-cs"/>
      </a:defRPr>
    </a:lvl1pPr>
    <a:lvl2pPr marL="457200" algn="l" rtl="0" eaLnBrk="0" fontAlgn="base" hangingPunct="0">
      <a:spcBef>
        <a:spcPct val="0"/>
      </a:spcBef>
      <a:spcAft>
        <a:spcPct val="0"/>
      </a:spcAft>
      <a:defRPr kern="1200">
        <a:solidFill>
          <a:schemeClr val="tx1"/>
        </a:solidFill>
        <a:latin typeface="VNI Times" pitchFamily="2" charset="0"/>
        <a:ea typeface="+mn-ea"/>
        <a:cs typeface="+mn-cs"/>
      </a:defRPr>
    </a:lvl2pPr>
    <a:lvl3pPr marL="914400" algn="l" rtl="0" eaLnBrk="0" fontAlgn="base" hangingPunct="0">
      <a:spcBef>
        <a:spcPct val="0"/>
      </a:spcBef>
      <a:spcAft>
        <a:spcPct val="0"/>
      </a:spcAft>
      <a:defRPr kern="1200">
        <a:solidFill>
          <a:schemeClr val="tx1"/>
        </a:solidFill>
        <a:latin typeface="VNI Times" pitchFamily="2" charset="0"/>
        <a:ea typeface="+mn-ea"/>
        <a:cs typeface="+mn-cs"/>
      </a:defRPr>
    </a:lvl3pPr>
    <a:lvl4pPr marL="1371600" algn="l" rtl="0" eaLnBrk="0" fontAlgn="base" hangingPunct="0">
      <a:spcBef>
        <a:spcPct val="0"/>
      </a:spcBef>
      <a:spcAft>
        <a:spcPct val="0"/>
      </a:spcAft>
      <a:defRPr kern="1200">
        <a:solidFill>
          <a:schemeClr val="tx1"/>
        </a:solidFill>
        <a:latin typeface="VNI Times" pitchFamily="2" charset="0"/>
        <a:ea typeface="+mn-ea"/>
        <a:cs typeface="+mn-cs"/>
      </a:defRPr>
    </a:lvl4pPr>
    <a:lvl5pPr marL="1828800" algn="l" rtl="0" eaLnBrk="0" fontAlgn="base" hangingPunct="0">
      <a:spcBef>
        <a:spcPct val="0"/>
      </a:spcBef>
      <a:spcAft>
        <a:spcPct val="0"/>
      </a:spcAft>
      <a:defRPr kern="1200">
        <a:solidFill>
          <a:schemeClr val="tx1"/>
        </a:solidFill>
        <a:latin typeface="VNI Times" pitchFamily="2" charset="0"/>
        <a:ea typeface="+mn-ea"/>
        <a:cs typeface="+mn-cs"/>
      </a:defRPr>
    </a:lvl5pPr>
    <a:lvl6pPr marL="2286000" algn="l" defTabSz="914400" rtl="0" eaLnBrk="1" latinLnBrk="0" hangingPunct="1">
      <a:defRPr kern="1200">
        <a:solidFill>
          <a:schemeClr val="tx1"/>
        </a:solidFill>
        <a:latin typeface="VNI Times" pitchFamily="2" charset="0"/>
        <a:ea typeface="+mn-ea"/>
        <a:cs typeface="+mn-cs"/>
      </a:defRPr>
    </a:lvl6pPr>
    <a:lvl7pPr marL="2743200" algn="l" defTabSz="914400" rtl="0" eaLnBrk="1" latinLnBrk="0" hangingPunct="1">
      <a:defRPr kern="1200">
        <a:solidFill>
          <a:schemeClr val="tx1"/>
        </a:solidFill>
        <a:latin typeface="VNI Times" pitchFamily="2" charset="0"/>
        <a:ea typeface="+mn-ea"/>
        <a:cs typeface="+mn-cs"/>
      </a:defRPr>
    </a:lvl7pPr>
    <a:lvl8pPr marL="3200400" algn="l" defTabSz="914400" rtl="0" eaLnBrk="1" latinLnBrk="0" hangingPunct="1">
      <a:defRPr kern="1200">
        <a:solidFill>
          <a:schemeClr val="tx1"/>
        </a:solidFill>
        <a:latin typeface="VNI Times" pitchFamily="2" charset="0"/>
        <a:ea typeface="+mn-ea"/>
        <a:cs typeface="+mn-cs"/>
      </a:defRPr>
    </a:lvl8pPr>
    <a:lvl9pPr marL="3657600" algn="l" defTabSz="914400" rtl="0" eaLnBrk="1" latinLnBrk="0" hangingPunct="1">
      <a:defRPr kern="1200">
        <a:solidFill>
          <a:schemeClr val="tx1"/>
        </a:solidFill>
        <a:latin typeface="VNI 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150B836-4D44-4C3D-8EAC-2642E5A4BF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BA4C5F8C-3983-44C4-A491-D33186AE0984}" type="slidenum">
              <a:rPr lang="en-US" smtClean="0"/>
              <a:pPr/>
              <a:t>6</a:t>
            </a:fld>
            <a:endParaRPr 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6A738AF-DE34-4D28-A8B8-AA21DC50B158}" type="slidenum">
              <a:rPr lang="en-US" smtClean="0"/>
              <a:pPr/>
              <a:t>7</a:t>
            </a:fld>
            <a:endParaRPr 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FBEFCEC-BFCA-4C62-8EFD-239EB6713627}" type="slidenum">
              <a:rPr lang="en-US" smtClean="0"/>
              <a:pPr/>
              <a:t>8</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861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86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E27DF8C-8FAB-4AB2-A04E-C0DCD3D5D8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75DEAC1-797D-4ED1-8099-4A78C52F55D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6792FCF-083F-4D4F-B35D-5F3B0D51BDF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A606C84-7F1E-402F-81D3-9CB687BCD8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CE4233-741F-4FB1-A620-BC9C3E724D3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21ACB69-3362-4883-8DC1-C421D91646D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7EF3C37-970F-4629-A1D3-79DAB40246F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06D0AA6-8E95-43E2-85E9-B8703641D8D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D1DFFC-D5DA-494A-963B-A10886ED509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5848A9-9452-4256-921E-A25A6F5ECFB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279C439-9097-47FD-8516-90BBF1034B9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75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0924DF3-BE6F-4050-A5FD-DEE5462EE2B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75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75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75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675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75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75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675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hyperlink" Target="http://images.google.com.vn/imgres?imgurl=http://www.amthuc365.vn/forums/imagehosting/10490e9098077fa.jpg&amp;imgrefurl=http://www.amthuc365.vn/forums/showthread.php%3Ft%3D3927&amp;usg=__cwtJGEpi8X6iQSqCFWh3ZXswEj8=&amp;h=489&amp;w=415&amp;sz=49&amp;hl=vi&amp;start=1&amp;tbnid=YXahmp-vfa0j7M:&amp;tbnh=130&amp;tbnw=110&amp;prev=/images%3Fq%3DSAU%2BRIENG%26gbv%3D2%26hl%3Dvi" TargetMode="External"/><Relationship Id="rId12"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hyperlink" Target="http://images.google.com.vn/imgres?imgurl=http://ngonnguhoc.org/bttiengviet/a/test%25201/tuvung/xoai.jpg&amp;imgrefurl=http://ngonnguhoc.org/bttiengviet/a/test%25201/tuvung/test1_tuvung2.htm&amp;usg=__raPZFx-iiLL3VoRHQ-2ty13K6Gk=&amp;h=242&amp;w=212&amp;sz=9&amp;hl=vi&amp;start=9&amp;tbnid=KPFYSuhfYM_5KM:&amp;tbnh=110&amp;tbnw=96&amp;prev=/images%3Fq%3DXOAI%26gbv%3D2%26hl%3Dvi" TargetMode="Externa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914400" y="1524000"/>
            <a:ext cx="7010400" cy="7134225"/>
          </a:xfrm>
          <a:prstGeom prst="rect">
            <a:avLst/>
          </a:prstGeom>
        </p:spPr>
        <p:txBody>
          <a:bodyPr spcFirstLastPara="1" wrap="none" fromWordArt="1">
            <a:prstTxWarp prst="textArchUp">
              <a:avLst>
                <a:gd name="adj" fmla="val 11158820"/>
              </a:avLst>
            </a:prstTxWarp>
          </a:bodyPr>
          <a:lstStyle/>
          <a:p>
            <a:pPr algn="ctr"/>
            <a:r>
              <a:rPr lang="vi-VN"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Hoạt động sản xuất của người dân đồng bằng Nam Bộ</a:t>
            </a:r>
            <a:endParaRPr lang="en-US"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3075" name="WordArt 5"/>
          <p:cNvSpPr>
            <a:spLocks noChangeArrowheads="1" noChangeShapeType="1" noTextEdit="1"/>
          </p:cNvSpPr>
          <p:nvPr/>
        </p:nvSpPr>
        <p:spPr bwMode="auto">
          <a:xfrm>
            <a:off x="3048000" y="2514600"/>
            <a:ext cx="2667000" cy="381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a:t>
            </a:r>
          </a:p>
        </p:txBody>
      </p:sp>
      <p:pic>
        <p:nvPicPr>
          <p:cNvPr id="3076" name="Picture 6" descr="4554"/>
          <p:cNvPicPr>
            <a:picLocks noChangeAspect="1" noChangeArrowheads="1" noCrop="1"/>
          </p:cNvPicPr>
          <p:nvPr/>
        </p:nvPicPr>
        <p:blipFill>
          <a:blip r:embed="rId2"/>
          <a:srcRect/>
          <a:stretch>
            <a:fillRect/>
          </a:stretch>
        </p:blipFill>
        <p:spPr bwMode="auto">
          <a:xfrm>
            <a:off x="4800600" y="3124200"/>
            <a:ext cx="762000" cy="952500"/>
          </a:xfrm>
          <a:prstGeom prst="rect">
            <a:avLst/>
          </a:prstGeom>
          <a:noFill/>
          <a:ln w="9525">
            <a:noFill/>
            <a:miter lim="800000"/>
            <a:headEnd/>
            <a:tailEnd/>
          </a:ln>
        </p:spPr>
      </p:pic>
      <p:pic>
        <p:nvPicPr>
          <p:cNvPr id="3077" name="Picture 7" descr="4554"/>
          <p:cNvPicPr>
            <a:picLocks noChangeAspect="1" noChangeArrowheads="1" noCrop="1"/>
          </p:cNvPicPr>
          <p:nvPr/>
        </p:nvPicPr>
        <p:blipFill>
          <a:blip r:embed="rId2"/>
          <a:srcRect/>
          <a:stretch>
            <a:fillRect/>
          </a:stretch>
        </p:blipFill>
        <p:spPr bwMode="auto">
          <a:xfrm flipH="1">
            <a:off x="3505200" y="3048000"/>
            <a:ext cx="685800" cy="952500"/>
          </a:xfrm>
          <a:prstGeom prst="rect">
            <a:avLst/>
          </a:prstGeom>
          <a:noFill/>
          <a:ln w="9525">
            <a:noFill/>
            <a:miter lim="800000"/>
            <a:headEnd/>
            <a:tailEnd/>
          </a:ln>
        </p:spPr>
      </p:pic>
      <p:pic>
        <p:nvPicPr>
          <p:cNvPr id="3078" name="Picture 8" descr="A1"/>
          <p:cNvPicPr>
            <a:picLocks noChangeAspect="1" noChangeArrowheads="1"/>
          </p:cNvPicPr>
          <p:nvPr/>
        </p:nvPicPr>
        <p:blipFill>
          <a:blip r:embed="rId3"/>
          <a:srcRect l="36363" t="-13333" r="36363"/>
          <a:stretch>
            <a:fillRect/>
          </a:stretch>
        </p:blipFill>
        <p:spPr bwMode="auto">
          <a:xfrm>
            <a:off x="3657600" y="3200400"/>
            <a:ext cx="1676400" cy="1357313"/>
          </a:xfrm>
          <a:prstGeom prst="rect">
            <a:avLst/>
          </a:prstGeom>
          <a:noFill/>
          <a:ln w="9525">
            <a:noFill/>
            <a:miter lim="800000"/>
            <a:headEnd/>
            <a:tailEnd/>
          </a:ln>
        </p:spPr>
      </p:pic>
      <p:grpSp>
        <p:nvGrpSpPr>
          <p:cNvPr id="3079" name="Group 9"/>
          <p:cNvGrpSpPr>
            <a:grpSpLocks/>
          </p:cNvGrpSpPr>
          <p:nvPr/>
        </p:nvGrpSpPr>
        <p:grpSpPr bwMode="auto">
          <a:xfrm>
            <a:off x="4343400" y="0"/>
            <a:ext cx="4800600" cy="847725"/>
            <a:chOff x="2350" y="1008"/>
            <a:chExt cx="1826" cy="534"/>
          </a:xfrm>
        </p:grpSpPr>
        <p:pic>
          <p:nvPicPr>
            <p:cNvPr id="3107" name="Picture 1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108" name="Picture 1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109" name="Picture 1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110" name="Picture 1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080" name="Group 14"/>
          <p:cNvGrpSpPr>
            <a:grpSpLocks/>
          </p:cNvGrpSpPr>
          <p:nvPr/>
        </p:nvGrpSpPr>
        <p:grpSpPr bwMode="auto">
          <a:xfrm>
            <a:off x="4343400" y="4038600"/>
            <a:ext cx="4800600" cy="847725"/>
            <a:chOff x="2350" y="1008"/>
            <a:chExt cx="1826" cy="534"/>
          </a:xfrm>
        </p:grpSpPr>
        <p:pic>
          <p:nvPicPr>
            <p:cNvPr id="3103" name="Picture 1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104" name="Picture 1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105" name="Picture 1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106" name="Picture 1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081" name="Group 19"/>
          <p:cNvGrpSpPr>
            <a:grpSpLocks/>
          </p:cNvGrpSpPr>
          <p:nvPr/>
        </p:nvGrpSpPr>
        <p:grpSpPr bwMode="auto">
          <a:xfrm>
            <a:off x="0" y="1524000"/>
            <a:ext cx="4800600" cy="847725"/>
            <a:chOff x="2350" y="1008"/>
            <a:chExt cx="1826" cy="534"/>
          </a:xfrm>
        </p:grpSpPr>
        <p:pic>
          <p:nvPicPr>
            <p:cNvPr id="3099" name="Picture 2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100" name="Picture 2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101" name="Picture 2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102" name="Picture 2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082" name="Group 24"/>
          <p:cNvGrpSpPr>
            <a:grpSpLocks/>
          </p:cNvGrpSpPr>
          <p:nvPr/>
        </p:nvGrpSpPr>
        <p:grpSpPr bwMode="auto">
          <a:xfrm>
            <a:off x="0" y="3505200"/>
            <a:ext cx="4800600" cy="847725"/>
            <a:chOff x="2350" y="1008"/>
            <a:chExt cx="1826" cy="534"/>
          </a:xfrm>
        </p:grpSpPr>
        <p:pic>
          <p:nvPicPr>
            <p:cNvPr id="3095" name="Picture 2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096" name="Picture 2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097" name="Picture 2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098" name="Picture 2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083" name="Group 29"/>
          <p:cNvGrpSpPr>
            <a:grpSpLocks/>
          </p:cNvGrpSpPr>
          <p:nvPr/>
        </p:nvGrpSpPr>
        <p:grpSpPr bwMode="auto">
          <a:xfrm>
            <a:off x="4495800" y="1905000"/>
            <a:ext cx="4800600" cy="847725"/>
            <a:chOff x="2350" y="1008"/>
            <a:chExt cx="1826" cy="534"/>
          </a:xfrm>
        </p:grpSpPr>
        <p:pic>
          <p:nvPicPr>
            <p:cNvPr id="3091" name="Picture 3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092" name="Picture 3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093" name="Picture 3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094" name="Picture 3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084" name="Group 34"/>
          <p:cNvGrpSpPr>
            <a:grpSpLocks/>
          </p:cNvGrpSpPr>
          <p:nvPr/>
        </p:nvGrpSpPr>
        <p:grpSpPr bwMode="auto">
          <a:xfrm>
            <a:off x="1066800" y="5562600"/>
            <a:ext cx="4800600" cy="847725"/>
            <a:chOff x="2350" y="1008"/>
            <a:chExt cx="1826" cy="534"/>
          </a:xfrm>
        </p:grpSpPr>
        <p:pic>
          <p:nvPicPr>
            <p:cNvPr id="3087" name="Picture 3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088" name="Picture 3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089" name="Picture 3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090" name="Picture 3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pic>
        <p:nvPicPr>
          <p:cNvPr id="3085" name="Picture 39" descr="SPARKLES"/>
          <p:cNvPicPr>
            <a:picLocks noChangeAspect="1" noChangeArrowheads="1" noCrop="1"/>
          </p:cNvPicPr>
          <p:nvPr/>
        </p:nvPicPr>
        <p:blipFill>
          <a:blip r:embed="rId4"/>
          <a:srcRect/>
          <a:stretch>
            <a:fillRect/>
          </a:stretch>
        </p:blipFill>
        <p:spPr bwMode="auto">
          <a:xfrm>
            <a:off x="8153400" y="5791200"/>
            <a:ext cx="612775" cy="771525"/>
          </a:xfrm>
          <a:prstGeom prst="rect">
            <a:avLst/>
          </a:prstGeom>
          <a:noFill/>
          <a:ln w="9525">
            <a:noFill/>
            <a:miter lim="800000"/>
            <a:headEnd/>
            <a:tailEnd/>
          </a:ln>
        </p:spPr>
      </p:pic>
      <p:pic>
        <p:nvPicPr>
          <p:cNvPr id="3086" name="Picture 40" descr="SPARKLES"/>
          <p:cNvPicPr>
            <a:picLocks noChangeAspect="1" noChangeArrowheads="1" noCrop="1"/>
          </p:cNvPicPr>
          <p:nvPr/>
        </p:nvPicPr>
        <p:blipFill>
          <a:blip r:embed="rId4"/>
          <a:srcRect/>
          <a:stretch>
            <a:fillRect/>
          </a:stretch>
        </p:blipFill>
        <p:spPr bwMode="auto">
          <a:xfrm>
            <a:off x="685800" y="304800"/>
            <a:ext cx="6127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914400" y="0"/>
            <a:ext cx="7620000" cy="830263"/>
          </a:xfrm>
          <a:prstGeom prst="rect">
            <a:avLst/>
          </a:prstGeom>
          <a:noFill/>
          <a:ln w="9525">
            <a:noFill/>
            <a:miter lim="800000"/>
            <a:headEnd/>
            <a:tailEnd/>
          </a:ln>
          <a:effectLst/>
        </p:spPr>
        <p:txBody>
          <a:bodyPr>
            <a:spAutoFit/>
          </a:bodyPr>
          <a:lstStyle/>
          <a:p>
            <a:pPr algn="ctr">
              <a:defRPr/>
            </a:pPr>
            <a:r>
              <a:rPr lang="en-US" sz="2400" dirty="0">
                <a:effectLst>
                  <a:outerShdw blurRad="38100" dist="38100" dir="2700000" algn="tl">
                    <a:srgbClr val="000000"/>
                  </a:outerShdw>
                </a:effectLst>
                <a:latin typeface="Arial"/>
              </a:rPr>
              <a:t/>
            </a:r>
            <a:br>
              <a:rPr lang="en-US" sz="2400" dirty="0">
                <a:effectLst>
                  <a:outerShdw blurRad="38100" dist="38100" dir="2700000" algn="tl">
                    <a:srgbClr val="000000"/>
                  </a:outerShdw>
                </a:effectLst>
                <a:latin typeface="Arial"/>
              </a:rPr>
            </a:br>
            <a:r>
              <a:rPr lang="en-US" sz="2400" u="sng" dirty="0" err="1">
                <a:effectLst>
                  <a:outerShdw blurRad="38100" dist="38100" dir="2700000" algn="tl">
                    <a:srgbClr val="000000"/>
                  </a:outerShdw>
                </a:effectLst>
                <a:latin typeface="Arial"/>
              </a:rPr>
              <a:t>Địa</a:t>
            </a:r>
            <a:r>
              <a:rPr lang="en-US" sz="2400" u="sng" dirty="0">
                <a:effectLst>
                  <a:outerShdw blurRad="38100" dist="38100" dir="2700000" algn="tl">
                    <a:srgbClr val="000000"/>
                  </a:outerShdw>
                </a:effectLst>
                <a:latin typeface="Arial"/>
              </a:rPr>
              <a:t> </a:t>
            </a:r>
            <a:r>
              <a:rPr lang="en-US" sz="2400" u="sng" dirty="0" err="1">
                <a:effectLst>
                  <a:outerShdw blurRad="38100" dist="38100" dir="2700000" algn="tl">
                    <a:srgbClr val="000000"/>
                  </a:outerShdw>
                </a:effectLst>
                <a:latin typeface="Arial"/>
              </a:rPr>
              <a:t>lý</a:t>
            </a:r>
            <a:endParaRPr lang="en-US" sz="2400" dirty="0">
              <a:effectLst>
                <a:outerShdw blurRad="38100" dist="38100" dir="2700000" algn="tl">
                  <a:srgbClr val="000000"/>
                </a:outerShdw>
              </a:effectLst>
              <a:latin typeface="Arial"/>
            </a:endParaRPr>
          </a:p>
        </p:txBody>
      </p:sp>
      <p:sp>
        <p:nvSpPr>
          <p:cNvPr id="70661" name="Text Box 5"/>
          <p:cNvSpPr txBox="1">
            <a:spLocks noChangeArrowheads="1"/>
          </p:cNvSpPr>
          <p:nvPr/>
        </p:nvSpPr>
        <p:spPr bwMode="auto">
          <a:xfrm>
            <a:off x="304800" y="1371600"/>
            <a:ext cx="41148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Kiểm tra bài cũ</a:t>
            </a:r>
          </a:p>
        </p:txBody>
      </p:sp>
      <p:sp>
        <p:nvSpPr>
          <p:cNvPr id="70666" name="Text Box 10"/>
          <p:cNvSpPr txBox="1">
            <a:spLocks noChangeArrowheads="1"/>
          </p:cNvSpPr>
          <p:nvPr/>
        </p:nvSpPr>
        <p:spPr bwMode="auto">
          <a:xfrm>
            <a:off x="228600" y="1981200"/>
            <a:ext cx="8382000" cy="457200"/>
          </a:xfrm>
          <a:prstGeom prst="rect">
            <a:avLst/>
          </a:prstGeom>
          <a:noFill/>
          <a:ln w="9525">
            <a:noFill/>
            <a:miter lim="800000"/>
            <a:headEnd/>
            <a:tailEnd/>
          </a:ln>
        </p:spPr>
        <p:txBody>
          <a:bodyPr>
            <a:spAutoFit/>
          </a:bodyPr>
          <a:lstStyle/>
          <a:p>
            <a:pPr>
              <a:spcBef>
                <a:spcPct val="50000"/>
              </a:spcBef>
            </a:pPr>
            <a:r>
              <a:rPr lang="en-US" sz="2400">
                <a:latin typeface="Arial" charset="0"/>
              </a:rPr>
              <a:t>Câu1. Kể tên một số dân tộc sống ở đồng bằng Nam Bộ.</a:t>
            </a:r>
          </a:p>
        </p:txBody>
      </p:sp>
      <p:sp>
        <p:nvSpPr>
          <p:cNvPr id="70667" name="Text Box 11"/>
          <p:cNvSpPr txBox="1">
            <a:spLocks noChangeArrowheads="1"/>
          </p:cNvSpPr>
          <p:nvPr/>
        </p:nvSpPr>
        <p:spPr bwMode="auto">
          <a:xfrm>
            <a:off x="304800" y="2362200"/>
            <a:ext cx="8458200" cy="830263"/>
          </a:xfrm>
          <a:prstGeom prst="rect">
            <a:avLst/>
          </a:prstGeom>
          <a:noFill/>
          <a:ln w="9525">
            <a:noFill/>
            <a:miter lim="800000"/>
            <a:headEnd/>
            <a:tailEnd/>
          </a:ln>
        </p:spPr>
        <p:txBody>
          <a:bodyPr>
            <a:spAutoFit/>
          </a:bodyPr>
          <a:lstStyle/>
          <a:p>
            <a:pPr>
              <a:spcBef>
                <a:spcPct val="50000"/>
              </a:spcBef>
            </a:pPr>
            <a:r>
              <a:rPr lang="en-US" sz="2400">
                <a:latin typeface="Arial" charset="0"/>
              </a:rPr>
              <a:t>- Một số dân tộc sống ở đồng bằng Nam Bộ: Kinh, Khơ-me, Chăm, Hoa.</a:t>
            </a:r>
          </a:p>
        </p:txBody>
      </p:sp>
      <p:sp>
        <p:nvSpPr>
          <p:cNvPr id="70668" name="Text Box 12"/>
          <p:cNvSpPr txBox="1">
            <a:spLocks noChangeArrowheads="1"/>
          </p:cNvSpPr>
          <p:nvPr/>
        </p:nvSpPr>
        <p:spPr bwMode="auto">
          <a:xfrm>
            <a:off x="228600" y="3048000"/>
            <a:ext cx="8534400" cy="830263"/>
          </a:xfrm>
          <a:prstGeom prst="rect">
            <a:avLst/>
          </a:prstGeom>
          <a:noFill/>
          <a:ln w="9525">
            <a:noFill/>
            <a:miter lim="800000"/>
            <a:headEnd/>
            <a:tailEnd/>
          </a:ln>
        </p:spPr>
        <p:txBody>
          <a:bodyPr>
            <a:spAutoFit/>
          </a:bodyPr>
          <a:lstStyle/>
          <a:p>
            <a:pPr>
              <a:spcBef>
                <a:spcPct val="50000"/>
              </a:spcBef>
            </a:pPr>
            <a:r>
              <a:rPr lang="en-US" sz="2400">
                <a:latin typeface="Arial" charset="0"/>
              </a:rPr>
              <a:t>Câu 2. Trình bày một số đặc điểm về nhà ở, trang phục của người dân ở đồng bằng Nam Bộ.</a:t>
            </a:r>
          </a:p>
        </p:txBody>
      </p:sp>
      <p:sp>
        <p:nvSpPr>
          <p:cNvPr id="70669" name="Text Box 13"/>
          <p:cNvSpPr txBox="1">
            <a:spLocks noChangeArrowheads="1"/>
          </p:cNvSpPr>
          <p:nvPr/>
        </p:nvSpPr>
        <p:spPr bwMode="auto">
          <a:xfrm>
            <a:off x="304800" y="3733800"/>
            <a:ext cx="8610600" cy="830263"/>
          </a:xfrm>
          <a:prstGeom prst="rect">
            <a:avLst/>
          </a:prstGeom>
          <a:noFill/>
          <a:ln w="9525">
            <a:noFill/>
            <a:miter lim="800000"/>
            <a:headEnd/>
            <a:tailEnd/>
          </a:ln>
        </p:spPr>
        <p:txBody>
          <a:bodyPr>
            <a:spAutoFit/>
          </a:bodyPr>
          <a:lstStyle/>
          <a:p>
            <a:pPr>
              <a:spcBef>
                <a:spcPct val="50000"/>
              </a:spcBef>
            </a:pPr>
            <a:r>
              <a:rPr lang="en-US" sz="2400">
                <a:latin typeface="Arial" charset="0"/>
              </a:rPr>
              <a:t>- Người dân ở Tây Nam Bộ thường làm nhà dọc theo các sông ngòi, kênh rạch, nhà cửa đơn sơ.</a:t>
            </a:r>
          </a:p>
        </p:txBody>
      </p:sp>
      <p:sp>
        <p:nvSpPr>
          <p:cNvPr id="70671" name="Text Box 15"/>
          <p:cNvSpPr txBox="1">
            <a:spLocks noChangeArrowheads="1"/>
          </p:cNvSpPr>
          <p:nvPr/>
        </p:nvSpPr>
        <p:spPr bwMode="auto">
          <a:xfrm>
            <a:off x="304800" y="4495800"/>
            <a:ext cx="8534400" cy="830263"/>
          </a:xfrm>
          <a:prstGeom prst="rect">
            <a:avLst/>
          </a:prstGeom>
          <a:noFill/>
          <a:ln w="9525">
            <a:noFill/>
            <a:miter lim="800000"/>
            <a:headEnd/>
            <a:tailEnd/>
          </a:ln>
        </p:spPr>
        <p:txBody>
          <a:bodyPr>
            <a:spAutoFit/>
          </a:bodyPr>
          <a:lstStyle/>
          <a:p>
            <a:pPr>
              <a:spcBef>
                <a:spcPct val="50000"/>
              </a:spcBef>
            </a:pPr>
            <a:r>
              <a:rPr lang="en-US" sz="2400">
                <a:latin typeface="Arial" charset="0"/>
              </a:rPr>
              <a:t>- Trang phục phổ biến của người dân đồng bằng Nam Bộ trước đây là áo bà ba và chiếc khăn rằn.</a:t>
            </a:r>
          </a:p>
        </p:txBody>
      </p:sp>
      <p:pic>
        <p:nvPicPr>
          <p:cNvPr id="70676" name="Picture 20" descr="5"/>
          <p:cNvPicPr>
            <a:picLocks noChangeAspect="1" noChangeArrowheads="1"/>
          </p:cNvPicPr>
          <p:nvPr/>
        </p:nvPicPr>
        <p:blipFill>
          <a:blip r:embed="rId2"/>
          <a:srcRect/>
          <a:stretch>
            <a:fillRect/>
          </a:stretch>
        </p:blipFill>
        <p:spPr bwMode="auto">
          <a:xfrm>
            <a:off x="4572000" y="1905000"/>
            <a:ext cx="4381500" cy="2371725"/>
          </a:xfrm>
          <a:prstGeom prst="rect">
            <a:avLst/>
          </a:prstGeom>
          <a:noFill/>
          <a:ln w="9525">
            <a:noFill/>
            <a:miter lim="800000"/>
            <a:headEnd/>
            <a:tailEnd/>
          </a:ln>
        </p:spPr>
      </p:pic>
      <p:pic>
        <p:nvPicPr>
          <p:cNvPr id="70677" name="Picture 21" descr="canh dong lua"/>
          <p:cNvPicPr>
            <a:picLocks noChangeAspect="1" noChangeArrowheads="1"/>
          </p:cNvPicPr>
          <p:nvPr/>
        </p:nvPicPr>
        <p:blipFill>
          <a:blip r:embed="rId3"/>
          <a:srcRect/>
          <a:stretch>
            <a:fillRect/>
          </a:stretch>
        </p:blipFill>
        <p:spPr bwMode="auto">
          <a:xfrm>
            <a:off x="304800" y="1905000"/>
            <a:ext cx="4038600" cy="2362200"/>
          </a:xfrm>
          <a:prstGeom prst="rect">
            <a:avLst/>
          </a:prstGeom>
          <a:noFill/>
          <a:ln w="9525">
            <a:noFill/>
            <a:miter lim="800000"/>
            <a:headEnd/>
            <a:tailEnd/>
          </a:ln>
        </p:spPr>
      </p:pic>
      <p:pic>
        <p:nvPicPr>
          <p:cNvPr id="70678" name="Picture 22" descr="u10799_t1248254750_dFZO7"/>
          <p:cNvPicPr>
            <a:picLocks noChangeAspect="1" noChangeArrowheads="1"/>
          </p:cNvPicPr>
          <p:nvPr/>
        </p:nvPicPr>
        <p:blipFill>
          <a:blip r:embed="rId4"/>
          <a:srcRect/>
          <a:stretch>
            <a:fillRect/>
          </a:stretch>
        </p:blipFill>
        <p:spPr bwMode="auto">
          <a:xfrm>
            <a:off x="4572000" y="4419600"/>
            <a:ext cx="4381500" cy="2263775"/>
          </a:xfrm>
          <a:prstGeom prst="rect">
            <a:avLst/>
          </a:prstGeom>
          <a:noFill/>
          <a:ln w="9525">
            <a:noFill/>
            <a:miter lim="800000"/>
            <a:headEnd/>
            <a:tailEnd/>
          </a:ln>
        </p:spPr>
      </p:pic>
      <p:pic>
        <p:nvPicPr>
          <p:cNvPr id="70679" name="Picture 23" descr="trongrautraivuoncam"/>
          <p:cNvPicPr>
            <a:picLocks noChangeAspect="1" noChangeArrowheads="1"/>
          </p:cNvPicPr>
          <p:nvPr/>
        </p:nvPicPr>
        <p:blipFill>
          <a:blip r:embed="rId5"/>
          <a:srcRect/>
          <a:stretch>
            <a:fillRect/>
          </a:stretch>
        </p:blipFill>
        <p:spPr bwMode="auto">
          <a:xfrm>
            <a:off x="228600" y="4419600"/>
            <a:ext cx="4114800" cy="2209800"/>
          </a:xfrm>
          <a:prstGeom prst="rect">
            <a:avLst/>
          </a:prstGeom>
          <a:noFill/>
          <a:ln w="9525">
            <a:noFill/>
            <a:miter lim="800000"/>
            <a:headEnd/>
            <a:tailEnd/>
          </a:ln>
        </p:spPr>
      </p:pic>
      <p:sp>
        <p:nvSpPr>
          <p:cNvPr id="70680" name="Rectangle 24"/>
          <p:cNvSpPr>
            <a:spLocks noChangeArrowheads="1"/>
          </p:cNvSpPr>
          <p:nvPr/>
        </p:nvSpPr>
        <p:spPr bwMode="auto">
          <a:xfrm>
            <a:off x="1676400" y="744538"/>
            <a:ext cx="5943600" cy="946150"/>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8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800" b="1">
              <a:solidFill>
                <a:srgbClr val="FF3300"/>
              </a:solidFill>
              <a:effectLst>
                <a:outerShdw blurRad="38100" dist="38100" dir="2700000" algn="tl">
                  <a:srgbClr val="00000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blinds(horizontal)">
                                      <p:cBhvr>
                                        <p:cTn id="7" dur="500"/>
                                        <p:tgtEl>
                                          <p:spTgt spid="706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0666"/>
                                        </p:tgtEl>
                                        <p:attrNameLst>
                                          <p:attrName>style.visibility</p:attrName>
                                        </p:attrNameLst>
                                      </p:cBhvr>
                                      <p:to>
                                        <p:strVal val="visible"/>
                                      </p:to>
                                    </p:set>
                                    <p:animEffect transition="in" filter="wheel(4)">
                                      <p:cBhvr>
                                        <p:cTn id="12" dur="2000"/>
                                        <p:tgtEl>
                                          <p:spTgt spid="70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0667"/>
                                        </p:tgtEl>
                                        <p:attrNameLst>
                                          <p:attrName>style.visibility</p:attrName>
                                        </p:attrNameLst>
                                      </p:cBhvr>
                                      <p:to>
                                        <p:strVal val="visible"/>
                                      </p:to>
                                    </p:set>
                                    <p:animEffect transition="in" filter="diamond(in)">
                                      <p:cBhvr>
                                        <p:cTn id="17" dur="2000"/>
                                        <p:tgtEl>
                                          <p:spTgt spid="70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68"/>
                                        </p:tgtEl>
                                        <p:attrNameLst>
                                          <p:attrName>style.visibility</p:attrName>
                                        </p:attrNameLst>
                                      </p:cBhvr>
                                      <p:to>
                                        <p:strVal val="visible"/>
                                      </p:to>
                                    </p:set>
                                    <p:animEffect transition="in" filter="box(in)">
                                      <p:cBhvr>
                                        <p:cTn id="22" dur="500"/>
                                        <p:tgtEl>
                                          <p:spTgt spid="706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669"/>
                                        </p:tgtEl>
                                        <p:attrNameLst>
                                          <p:attrName>style.visibility</p:attrName>
                                        </p:attrNameLst>
                                      </p:cBhvr>
                                      <p:to>
                                        <p:strVal val="visible"/>
                                      </p:to>
                                    </p:set>
                                    <p:animEffect transition="in" filter="diamond(in)">
                                      <p:cBhvr>
                                        <p:cTn id="27" dur="2000"/>
                                        <p:tgtEl>
                                          <p:spTgt spid="7066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70671"/>
                                        </p:tgtEl>
                                        <p:attrNameLst>
                                          <p:attrName>style.visibility</p:attrName>
                                        </p:attrNameLst>
                                      </p:cBhvr>
                                      <p:to>
                                        <p:strVal val="visible"/>
                                      </p:to>
                                    </p:set>
                                    <p:animEffect transition="in" filter="diamond(in)">
                                      <p:cBhvr>
                                        <p:cTn id="30" dur="2000"/>
                                        <p:tgtEl>
                                          <p:spTgt spid="706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0" nodeType="clickEffect">
                                  <p:stCondLst>
                                    <p:cond delay="0"/>
                                  </p:stCondLst>
                                  <p:childTnLst>
                                    <p:animEffect transition="out" filter="box(in)">
                                      <p:cBhvr>
                                        <p:cTn id="34" dur="500"/>
                                        <p:tgtEl>
                                          <p:spTgt spid="70661">
                                            <p:txEl>
                                              <p:pRg st="0" end="0"/>
                                            </p:txEl>
                                          </p:spTgt>
                                        </p:tgtEl>
                                      </p:cBhvr>
                                    </p:animEffect>
                                    <p:set>
                                      <p:cBhvr>
                                        <p:cTn id="35" dur="1" fill="hold">
                                          <p:stCondLst>
                                            <p:cond delay="499"/>
                                          </p:stCondLst>
                                        </p:cTn>
                                        <p:tgtEl>
                                          <p:spTgt spid="70661">
                                            <p:txEl>
                                              <p:pRg st="0" end="0"/>
                                            </p:txEl>
                                          </p:spTgt>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70666"/>
                                        </p:tgtEl>
                                      </p:cBhvr>
                                    </p:animEffect>
                                    <p:set>
                                      <p:cBhvr>
                                        <p:cTn id="38" dur="1" fill="hold">
                                          <p:stCondLst>
                                            <p:cond delay="499"/>
                                          </p:stCondLst>
                                        </p:cTn>
                                        <p:tgtEl>
                                          <p:spTgt spid="70666"/>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70667"/>
                                        </p:tgtEl>
                                      </p:cBhvr>
                                    </p:animEffect>
                                    <p:set>
                                      <p:cBhvr>
                                        <p:cTn id="41" dur="1" fill="hold">
                                          <p:stCondLst>
                                            <p:cond delay="499"/>
                                          </p:stCondLst>
                                        </p:cTn>
                                        <p:tgtEl>
                                          <p:spTgt spid="70667"/>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70668"/>
                                        </p:tgtEl>
                                      </p:cBhvr>
                                    </p:animEffect>
                                    <p:set>
                                      <p:cBhvr>
                                        <p:cTn id="44" dur="1" fill="hold">
                                          <p:stCondLst>
                                            <p:cond delay="499"/>
                                          </p:stCondLst>
                                        </p:cTn>
                                        <p:tgtEl>
                                          <p:spTgt spid="70668"/>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70669"/>
                                        </p:tgtEl>
                                      </p:cBhvr>
                                    </p:animEffect>
                                    <p:set>
                                      <p:cBhvr>
                                        <p:cTn id="47" dur="1" fill="hold">
                                          <p:stCondLst>
                                            <p:cond delay="499"/>
                                          </p:stCondLst>
                                        </p:cTn>
                                        <p:tgtEl>
                                          <p:spTgt spid="70669"/>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70671"/>
                                        </p:tgtEl>
                                      </p:cBhvr>
                                    </p:animEffect>
                                    <p:set>
                                      <p:cBhvr>
                                        <p:cTn id="50" dur="1" fill="hold">
                                          <p:stCondLst>
                                            <p:cond delay="499"/>
                                          </p:stCondLst>
                                        </p:cTn>
                                        <p:tgtEl>
                                          <p:spTgt spid="7067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1" presetClass="entr" presetSubtype="4" fill="hold" nodeType="clickEffect">
                                  <p:stCondLst>
                                    <p:cond delay="0"/>
                                  </p:stCondLst>
                                  <p:childTnLst>
                                    <p:set>
                                      <p:cBhvr>
                                        <p:cTn id="54" dur="1" fill="hold">
                                          <p:stCondLst>
                                            <p:cond delay="0"/>
                                          </p:stCondLst>
                                        </p:cTn>
                                        <p:tgtEl>
                                          <p:spTgt spid="70677"/>
                                        </p:tgtEl>
                                        <p:attrNameLst>
                                          <p:attrName>style.visibility</p:attrName>
                                        </p:attrNameLst>
                                      </p:cBhvr>
                                      <p:to>
                                        <p:strVal val="visible"/>
                                      </p:to>
                                    </p:set>
                                    <p:animEffect transition="in" filter="wheel(4)">
                                      <p:cBhvr>
                                        <p:cTn id="55" dur="2000"/>
                                        <p:tgtEl>
                                          <p:spTgt spid="70677"/>
                                        </p:tgtEl>
                                      </p:cBhvr>
                                    </p:animEffect>
                                  </p:childTnLst>
                                </p:cTn>
                              </p:par>
                              <p:par>
                                <p:cTn id="56" presetID="21" presetClass="entr" presetSubtype="4" fill="hold" nodeType="withEffect">
                                  <p:stCondLst>
                                    <p:cond delay="0"/>
                                  </p:stCondLst>
                                  <p:childTnLst>
                                    <p:set>
                                      <p:cBhvr>
                                        <p:cTn id="57" dur="1" fill="hold">
                                          <p:stCondLst>
                                            <p:cond delay="0"/>
                                          </p:stCondLst>
                                        </p:cTn>
                                        <p:tgtEl>
                                          <p:spTgt spid="70676"/>
                                        </p:tgtEl>
                                        <p:attrNameLst>
                                          <p:attrName>style.visibility</p:attrName>
                                        </p:attrNameLst>
                                      </p:cBhvr>
                                      <p:to>
                                        <p:strVal val="visible"/>
                                      </p:to>
                                    </p:set>
                                    <p:animEffect transition="in" filter="wheel(4)">
                                      <p:cBhvr>
                                        <p:cTn id="58" dur="2000"/>
                                        <p:tgtEl>
                                          <p:spTgt spid="70676"/>
                                        </p:tgtEl>
                                      </p:cBhvr>
                                    </p:animEffect>
                                  </p:childTnLst>
                                </p:cTn>
                              </p:par>
                              <p:par>
                                <p:cTn id="59" presetID="21" presetClass="entr" presetSubtype="4" fill="hold" nodeType="withEffect">
                                  <p:stCondLst>
                                    <p:cond delay="0"/>
                                  </p:stCondLst>
                                  <p:childTnLst>
                                    <p:set>
                                      <p:cBhvr>
                                        <p:cTn id="60" dur="1" fill="hold">
                                          <p:stCondLst>
                                            <p:cond delay="0"/>
                                          </p:stCondLst>
                                        </p:cTn>
                                        <p:tgtEl>
                                          <p:spTgt spid="70678"/>
                                        </p:tgtEl>
                                        <p:attrNameLst>
                                          <p:attrName>style.visibility</p:attrName>
                                        </p:attrNameLst>
                                      </p:cBhvr>
                                      <p:to>
                                        <p:strVal val="visible"/>
                                      </p:to>
                                    </p:set>
                                    <p:animEffect transition="in" filter="wheel(4)">
                                      <p:cBhvr>
                                        <p:cTn id="61" dur="2000"/>
                                        <p:tgtEl>
                                          <p:spTgt spid="70678"/>
                                        </p:tgtEl>
                                      </p:cBhvr>
                                    </p:animEffect>
                                  </p:childTnLst>
                                </p:cTn>
                              </p:par>
                              <p:par>
                                <p:cTn id="62" presetID="21" presetClass="entr" presetSubtype="4" fill="hold" nodeType="withEffect">
                                  <p:stCondLst>
                                    <p:cond delay="0"/>
                                  </p:stCondLst>
                                  <p:childTnLst>
                                    <p:set>
                                      <p:cBhvr>
                                        <p:cTn id="63" dur="1" fill="hold">
                                          <p:stCondLst>
                                            <p:cond delay="0"/>
                                          </p:stCondLst>
                                        </p:cTn>
                                        <p:tgtEl>
                                          <p:spTgt spid="70679"/>
                                        </p:tgtEl>
                                        <p:attrNameLst>
                                          <p:attrName>style.visibility</p:attrName>
                                        </p:attrNameLst>
                                      </p:cBhvr>
                                      <p:to>
                                        <p:strVal val="visible"/>
                                      </p:to>
                                    </p:set>
                                    <p:animEffect transition="in" filter="wheel(4)">
                                      <p:cBhvr>
                                        <p:cTn id="64" dur="2000"/>
                                        <p:tgtEl>
                                          <p:spTgt spid="7067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4" fill="hold" grpId="0" nodeType="clickEffect">
                                  <p:stCondLst>
                                    <p:cond delay="0"/>
                                  </p:stCondLst>
                                  <p:childTnLst>
                                    <p:set>
                                      <p:cBhvr>
                                        <p:cTn id="68" dur="1" fill="hold">
                                          <p:stCondLst>
                                            <p:cond delay="0"/>
                                          </p:stCondLst>
                                        </p:cTn>
                                        <p:tgtEl>
                                          <p:spTgt spid="70680"/>
                                        </p:tgtEl>
                                        <p:attrNameLst>
                                          <p:attrName>style.visibility</p:attrName>
                                        </p:attrNameLst>
                                      </p:cBhvr>
                                      <p:to>
                                        <p:strVal val="visible"/>
                                      </p:to>
                                    </p:set>
                                    <p:animEffect transition="in" filter="wheel(4)">
                                      <p:cBhvr>
                                        <p:cTn id="69" dur="2000"/>
                                        <p:tgtEl>
                                          <p:spTgt spid="70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allAtOnce"/>
      <p:bldP spid="70666" grpId="0"/>
      <p:bldP spid="70666" grpId="1"/>
      <p:bldP spid="70667" grpId="0"/>
      <p:bldP spid="70667" grpId="1"/>
      <p:bldP spid="70668" grpId="0"/>
      <p:bldP spid="70668" grpId="1"/>
      <p:bldP spid="70669" grpId="0"/>
      <p:bldP spid="70669" grpId="1"/>
      <p:bldP spid="70671" grpId="0"/>
      <p:bldP spid="70671" grpId="1"/>
      <p:bldP spid="706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1676400" y="744538"/>
            <a:ext cx="5943600" cy="830262"/>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10247" name="Text Box 7"/>
          <p:cNvSpPr txBox="1">
            <a:spLocks noChangeArrowheads="1"/>
          </p:cNvSpPr>
          <p:nvPr/>
        </p:nvSpPr>
        <p:spPr bwMode="auto">
          <a:xfrm>
            <a:off x="152400" y="2133600"/>
            <a:ext cx="5410200" cy="400050"/>
          </a:xfrm>
          <a:prstGeom prst="rect">
            <a:avLst/>
          </a:prstGeom>
          <a:noFill/>
          <a:ln w="9525">
            <a:noFill/>
            <a:miter lim="800000"/>
            <a:headEnd/>
            <a:tailEnd/>
          </a:ln>
        </p:spPr>
        <p:txBody>
          <a:bodyPr>
            <a:spAutoFit/>
          </a:bodyPr>
          <a:lstStyle/>
          <a:p>
            <a:pPr>
              <a:spcBef>
                <a:spcPct val="50000"/>
              </a:spcBef>
            </a:pPr>
            <a:r>
              <a:rPr lang="en-US" sz="2000">
                <a:latin typeface="Arial" charset="0"/>
              </a:rPr>
              <a:t>  Hoạt động 1: Thảo luận nhóm đôi</a:t>
            </a:r>
          </a:p>
        </p:txBody>
      </p:sp>
      <p:sp>
        <p:nvSpPr>
          <p:cNvPr id="10248" name="Rectangle 8"/>
          <p:cNvSpPr>
            <a:spLocks noChangeArrowheads="1"/>
          </p:cNvSpPr>
          <p:nvPr/>
        </p:nvSpPr>
        <p:spPr bwMode="auto">
          <a:xfrm>
            <a:off x="152400" y="2514600"/>
            <a:ext cx="8686800" cy="1016000"/>
          </a:xfrm>
          <a:prstGeom prst="rect">
            <a:avLst/>
          </a:prstGeom>
          <a:noFill/>
          <a:ln w="9525">
            <a:noFill/>
            <a:miter lim="800000"/>
            <a:headEnd/>
            <a:tailEnd/>
          </a:ln>
          <a:effectLst/>
        </p:spPr>
        <p:txBody>
          <a:bodyPr>
            <a:spAutoFit/>
          </a:bodyPr>
          <a:lstStyle/>
          <a:p>
            <a:pPr>
              <a:defRPr/>
            </a:pPr>
            <a:r>
              <a:rPr lang="en-US" sz="2000">
                <a:solidFill>
                  <a:schemeClr val="hlink"/>
                </a:solidFill>
                <a:effectLst>
                  <a:outerShdw blurRad="38100" dist="38100" dir="2700000" algn="tl">
                    <a:srgbClr val="000000"/>
                  </a:outerShdw>
                </a:effectLst>
                <a:latin typeface="Arial"/>
              </a:rPr>
              <a:t>  1. ĐBNB có những điều </a:t>
            </a:r>
            <a:r>
              <a:rPr lang="vi-VN" sz="2000">
                <a:solidFill>
                  <a:schemeClr val="hlink"/>
                </a:solidFill>
                <a:effectLst>
                  <a:outerShdw blurRad="38100" dist="38100" dir="2700000" algn="tl">
                    <a:srgbClr val="000000"/>
                  </a:outerShdw>
                </a:effectLst>
                <a:latin typeface="Arial"/>
              </a:rPr>
              <a:t>kiện thuận lợi nào để trở thành vựa lúa, vựa trái cây lớn nhất cả nước?</a:t>
            </a:r>
          </a:p>
          <a:p>
            <a:pPr>
              <a:defRPr/>
            </a:pPr>
            <a:r>
              <a:rPr lang="en-US" sz="2000">
                <a:solidFill>
                  <a:schemeClr val="hlink"/>
                </a:solidFill>
                <a:effectLst>
                  <a:outerShdw blurRad="38100" dist="38100" dir="2700000" algn="tl">
                    <a:srgbClr val="000000"/>
                  </a:outerShdw>
                </a:effectLst>
                <a:latin typeface="Arial"/>
              </a:rPr>
              <a:t>  </a:t>
            </a:r>
            <a:r>
              <a:rPr lang="vi-VN" sz="2000">
                <a:solidFill>
                  <a:schemeClr val="hlink"/>
                </a:solidFill>
                <a:effectLst>
                  <a:outerShdw blurRad="38100" dist="38100" dir="2700000" algn="tl">
                    <a:srgbClr val="000000"/>
                  </a:outerShdw>
                </a:effectLst>
                <a:latin typeface="Arial"/>
              </a:rPr>
              <a:t>2. Lúa gạo trái cây ở  ĐBNB cung cấp cho những nơi nào?</a:t>
            </a:r>
          </a:p>
        </p:txBody>
      </p:sp>
      <p:sp>
        <p:nvSpPr>
          <p:cNvPr id="10249" name="AutoShape 9"/>
          <p:cNvSpPr>
            <a:spLocks noChangeArrowheads="1"/>
          </p:cNvSpPr>
          <p:nvPr/>
        </p:nvSpPr>
        <p:spPr bwMode="auto">
          <a:xfrm>
            <a:off x="457200" y="3733800"/>
            <a:ext cx="8382000" cy="1219200"/>
          </a:xfrm>
          <a:prstGeom prst="star24">
            <a:avLst>
              <a:gd name="adj" fmla="val 37500"/>
            </a:avLst>
          </a:prstGeom>
          <a:solidFill>
            <a:schemeClr val="accent1"/>
          </a:solidFill>
          <a:ln w="9525">
            <a:solidFill>
              <a:schemeClr val="folHlink"/>
            </a:solidFill>
            <a:miter lim="800000"/>
            <a:headEnd/>
            <a:tailEnd/>
          </a:ln>
        </p:spPr>
        <p:txBody>
          <a:bodyPr wrap="none" anchor="ctr"/>
          <a:lstStyle/>
          <a:p>
            <a:pPr algn="ctr"/>
            <a:r>
              <a:rPr lang="en-US" sz="2000">
                <a:solidFill>
                  <a:schemeClr val="hlink"/>
                </a:solidFill>
                <a:latin typeface="Arial" charset="0"/>
              </a:rPr>
              <a:t>Những điều kiện thuận lợi để ĐBNB </a:t>
            </a:r>
          </a:p>
          <a:p>
            <a:pPr algn="ctr"/>
            <a:r>
              <a:rPr lang="en-US" sz="2000">
                <a:solidFill>
                  <a:schemeClr val="hlink"/>
                </a:solidFill>
                <a:latin typeface="Arial" charset="0"/>
              </a:rPr>
              <a:t>  trở thành vựa lúa, vựa trái cây lớn nhất cả nước</a:t>
            </a:r>
            <a:r>
              <a:rPr lang="en-US" sz="2000" b="1">
                <a:solidFill>
                  <a:schemeClr val="hlink"/>
                </a:solidFill>
                <a:latin typeface="Arial" charset="0"/>
              </a:rPr>
              <a:t>:</a:t>
            </a:r>
          </a:p>
        </p:txBody>
      </p:sp>
      <p:sp>
        <p:nvSpPr>
          <p:cNvPr id="10250" name="AutoShape 10"/>
          <p:cNvSpPr>
            <a:spLocks noChangeArrowheads="1"/>
          </p:cNvSpPr>
          <p:nvPr/>
        </p:nvSpPr>
        <p:spPr bwMode="auto">
          <a:xfrm rot="-1491500">
            <a:off x="2286000" y="5105400"/>
            <a:ext cx="2057400" cy="307975"/>
          </a:xfrm>
          <a:prstGeom prst="leftArrow">
            <a:avLst>
              <a:gd name="adj1" fmla="val 50000"/>
              <a:gd name="adj2" fmla="val 167010"/>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10251" name="AutoShape 11"/>
          <p:cNvSpPr>
            <a:spLocks noChangeArrowheads="1"/>
          </p:cNvSpPr>
          <p:nvPr/>
        </p:nvSpPr>
        <p:spPr bwMode="auto">
          <a:xfrm>
            <a:off x="457200" y="5715000"/>
            <a:ext cx="2590800" cy="3905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solidFill>
                  <a:srgbClr val="FF0000"/>
                </a:solidFill>
                <a:latin typeface="Arial" charset="0"/>
              </a:rPr>
              <a:t>Đất đai màu mỡ</a:t>
            </a:r>
          </a:p>
        </p:txBody>
      </p:sp>
      <p:sp>
        <p:nvSpPr>
          <p:cNvPr id="10252" name="AutoShape 12"/>
          <p:cNvSpPr>
            <a:spLocks noChangeArrowheads="1"/>
          </p:cNvSpPr>
          <p:nvPr/>
        </p:nvSpPr>
        <p:spPr bwMode="auto">
          <a:xfrm>
            <a:off x="5867400" y="5715000"/>
            <a:ext cx="27432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solidFill>
                  <a:srgbClr val="3333FF"/>
                </a:solidFill>
                <a:latin typeface="Arial" charset="0"/>
              </a:rPr>
              <a:t> </a:t>
            </a:r>
            <a:r>
              <a:rPr lang="en-US" sz="2000">
                <a:solidFill>
                  <a:srgbClr val="FF0000"/>
                </a:solidFill>
                <a:latin typeface="Arial" charset="0"/>
              </a:rPr>
              <a:t>Khí hậu nóng ẩm</a:t>
            </a:r>
          </a:p>
        </p:txBody>
      </p:sp>
      <p:sp>
        <p:nvSpPr>
          <p:cNvPr id="10253" name="AutoShape 13"/>
          <p:cNvSpPr>
            <a:spLocks noChangeArrowheads="1"/>
          </p:cNvSpPr>
          <p:nvPr/>
        </p:nvSpPr>
        <p:spPr bwMode="auto">
          <a:xfrm rot="-9655185">
            <a:off x="4572000" y="5029200"/>
            <a:ext cx="2219325" cy="306388"/>
          </a:xfrm>
          <a:prstGeom prst="leftArrow">
            <a:avLst>
              <a:gd name="adj1" fmla="val 50000"/>
              <a:gd name="adj2" fmla="val 181088"/>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10254" name="AutoShape 14"/>
          <p:cNvSpPr>
            <a:spLocks noChangeArrowheads="1"/>
          </p:cNvSpPr>
          <p:nvPr/>
        </p:nvSpPr>
        <p:spPr bwMode="auto">
          <a:xfrm rot="-5400000">
            <a:off x="3781425" y="5362575"/>
            <a:ext cx="1408113" cy="284163"/>
          </a:xfrm>
          <a:prstGeom prst="leftArrow">
            <a:avLst>
              <a:gd name="adj1" fmla="val 50000"/>
              <a:gd name="adj2" fmla="val 123883"/>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10255" name="AutoShape 15"/>
          <p:cNvSpPr>
            <a:spLocks noChangeArrowheads="1"/>
          </p:cNvSpPr>
          <p:nvPr/>
        </p:nvSpPr>
        <p:spPr bwMode="auto">
          <a:xfrm>
            <a:off x="2286000" y="6248400"/>
            <a:ext cx="4038600" cy="390525"/>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2000">
                <a:solidFill>
                  <a:srgbClr val="FF0000"/>
                </a:solidFill>
                <a:latin typeface="Arial" charset="0"/>
              </a:rPr>
              <a:t>Người dân cần cù lao động</a:t>
            </a:r>
          </a:p>
        </p:txBody>
      </p:sp>
      <p:sp>
        <p:nvSpPr>
          <p:cNvPr id="10258" name="AutoShape 18"/>
          <p:cNvSpPr>
            <a:spLocks noChangeArrowheads="1"/>
          </p:cNvSpPr>
          <p:nvPr/>
        </p:nvSpPr>
        <p:spPr bwMode="auto">
          <a:xfrm>
            <a:off x="381000" y="3810000"/>
            <a:ext cx="8305800" cy="914400"/>
          </a:xfrm>
          <a:prstGeom prst="cloudCallout">
            <a:avLst>
              <a:gd name="adj1" fmla="val -24310"/>
              <a:gd name="adj2" fmla="val 16667"/>
            </a:avLst>
          </a:prstGeom>
          <a:solidFill>
            <a:schemeClr val="accent1"/>
          </a:solidFill>
          <a:ln w="9525">
            <a:solidFill>
              <a:schemeClr val="bg1"/>
            </a:solidFill>
            <a:round/>
            <a:headEnd/>
            <a:tailEnd/>
          </a:ln>
        </p:spPr>
        <p:txBody>
          <a:bodyPr/>
          <a:lstStyle/>
          <a:p>
            <a:pPr algn="ctr"/>
            <a:r>
              <a:rPr lang="en-US" sz="2000">
                <a:solidFill>
                  <a:schemeClr val="hlink"/>
                </a:solidFill>
                <a:latin typeface="Arial" charset="0"/>
              </a:rPr>
              <a:t>Lúa gạo, trái cây ở ĐBNB cung cấp:</a:t>
            </a:r>
            <a:endParaRPr lang="vi-VN" sz="2000">
              <a:solidFill>
                <a:schemeClr val="hlink"/>
              </a:solidFill>
              <a:latin typeface="Arial" charset="0"/>
            </a:endParaRPr>
          </a:p>
        </p:txBody>
      </p:sp>
      <p:sp>
        <p:nvSpPr>
          <p:cNvPr id="10259" name="AutoShape 19"/>
          <p:cNvSpPr>
            <a:spLocks noChangeArrowheads="1"/>
          </p:cNvSpPr>
          <p:nvPr/>
        </p:nvSpPr>
        <p:spPr bwMode="auto">
          <a:xfrm rot="10800000">
            <a:off x="990600" y="5638800"/>
            <a:ext cx="2971800" cy="1044575"/>
          </a:xfrm>
          <a:prstGeom prst="wedgeEllipseCallout">
            <a:avLst>
              <a:gd name="adj1" fmla="val -47866"/>
              <a:gd name="adj2" fmla="val 146500"/>
            </a:avLst>
          </a:prstGeom>
          <a:solidFill>
            <a:schemeClr val="accent1"/>
          </a:solidFill>
          <a:ln w="9525">
            <a:solidFill>
              <a:schemeClr val="bg1"/>
            </a:solidFill>
            <a:miter lim="800000"/>
            <a:headEnd/>
            <a:tailEnd/>
          </a:ln>
        </p:spPr>
        <p:txBody>
          <a:bodyPr rot="10800000"/>
          <a:lstStyle/>
          <a:p>
            <a:pPr algn="ctr"/>
            <a:r>
              <a:rPr lang="en-US" sz="2000">
                <a:solidFill>
                  <a:srgbClr val="FF0000"/>
                </a:solidFill>
                <a:latin typeface="Arial" charset="0"/>
              </a:rPr>
              <a:t>Nhiều n</a:t>
            </a:r>
            <a:r>
              <a:rPr lang="vi-VN" sz="2000">
                <a:solidFill>
                  <a:srgbClr val="FF0000"/>
                </a:solidFill>
                <a:latin typeface="Arial" charset="0"/>
              </a:rPr>
              <a:t>ơ</a:t>
            </a:r>
            <a:r>
              <a:rPr lang="en-US" sz="2000">
                <a:solidFill>
                  <a:srgbClr val="FF0000"/>
                </a:solidFill>
                <a:latin typeface="Arial" charset="0"/>
              </a:rPr>
              <a:t>i trong n</a:t>
            </a:r>
            <a:r>
              <a:rPr lang="vi-VN" sz="2000">
                <a:solidFill>
                  <a:srgbClr val="FF0000"/>
                </a:solidFill>
                <a:latin typeface="Arial" charset="0"/>
              </a:rPr>
              <a:t>ư</a:t>
            </a:r>
            <a:r>
              <a:rPr lang="en-US" sz="2000">
                <a:solidFill>
                  <a:srgbClr val="FF0000"/>
                </a:solidFill>
                <a:latin typeface="Arial" charset="0"/>
              </a:rPr>
              <a:t>ớc</a:t>
            </a:r>
            <a:r>
              <a:rPr lang="en-US" sz="2000">
                <a:solidFill>
                  <a:schemeClr val="hlink"/>
                </a:solidFill>
                <a:latin typeface="Arial" charset="0"/>
              </a:rPr>
              <a:t> </a:t>
            </a:r>
            <a:endParaRPr lang="vi-VN" sz="2000">
              <a:latin typeface="Arial" charset="0"/>
            </a:endParaRPr>
          </a:p>
        </p:txBody>
      </p:sp>
      <p:sp>
        <p:nvSpPr>
          <p:cNvPr id="10260" name="AutoShape 20"/>
          <p:cNvSpPr>
            <a:spLocks noChangeArrowheads="1"/>
          </p:cNvSpPr>
          <p:nvPr/>
        </p:nvSpPr>
        <p:spPr bwMode="auto">
          <a:xfrm rot="10800000">
            <a:off x="5029200" y="5638800"/>
            <a:ext cx="2895600" cy="1001713"/>
          </a:xfrm>
          <a:prstGeom prst="wedgeEllipseCallout">
            <a:avLst>
              <a:gd name="adj1" fmla="val 50931"/>
              <a:gd name="adj2" fmla="val 153009"/>
            </a:avLst>
          </a:prstGeom>
          <a:solidFill>
            <a:schemeClr val="accent1"/>
          </a:solidFill>
          <a:ln w="9525">
            <a:solidFill>
              <a:schemeClr val="bg1"/>
            </a:solidFill>
            <a:miter lim="800000"/>
            <a:headEnd/>
            <a:tailEnd/>
          </a:ln>
        </p:spPr>
        <p:txBody>
          <a:bodyPr rot="10800000"/>
          <a:lstStyle/>
          <a:p>
            <a:pPr algn="ctr"/>
            <a:r>
              <a:rPr lang="en-US" sz="2000">
                <a:solidFill>
                  <a:srgbClr val="FF0000"/>
                </a:solidFill>
                <a:latin typeface="Arial" charset="0"/>
              </a:rPr>
              <a:t>xuất khẩu</a:t>
            </a:r>
            <a:endParaRPr lang="vi-VN" sz="2000">
              <a:solidFill>
                <a:srgbClr val="FF0000"/>
              </a:solidFill>
              <a:latin typeface="Arial" charset="0"/>
            </a:endParaRPr>
          </a:p>
        </p:txBody>
      </p:sp>
      <p:sp>
        <p:nvSpPr>
          <p:cNvPr id="10264" name="Rectangle 24"/>
          <p:cNvSpPr>
            <a:spLocks noChangeArrowheads="1"/>
          </p:cNvSpPr>
          <p:nvPr/>
        </p:nvSpPr>
        <p:spPr bwMode="auto">
          <a:xfrm>
            <a:off x="3810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10265" name="Rectangle 25"/>
          <p:cNvSpPr>
            <a:spLocks noChangeArrowheads="1"/>
          </p:cNvSpPr>
          <p:nvPr/>
        </p:nvSpPr>
        <p:spPr bwMode="auto">
          <a:xfrm>
            <a:off x="1676400" y="744538"/>
            <a:ext cx="5943600" cy="830262"/>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10266" name="Text Box 26"/>
          <p:cNvSpPr txBox="1">
            <a:spLocks noChangeArrowheads="1"/>
          </p:cNvSpPr>
          <p:nvPr/>
        </p:nvSpPr>
        <p:spPr bwMode="auto">
          <a:xfrm>
            <a:off x="228600" y="1676400"/>
            <a:ext cx="71628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I. Vựa lúa, vựa trái cây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66"/>
                                        </p:tgtEl>
                                        <p:attrNameLst>
                                          <p:attrName>style.visibility</p:attrName>
                                        </p:attrNameLst>
                                      </p:cBhvr>
                                      <p:to>
                                        <p:strVal val="visible"/>
                                      </p:to>
                                    </p:set>
                                    <p:animEffect transition="in" filter="diamond(in)">
                                      <p:cBhvr>
                                        <p:cTn id="7" dur="2000"/>
                                        <p:tgtEl>
                                          <p:spTgt spid="10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diamond(in)">
                                      <p:cBhvr>
                                        <p:cTn id="12" dur="2000"/>
                                        <p:tgtEl>
                                          <p:spTgt spid="1024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diamond(in)">
                                      <p:cBhvr>
                                        <p:cTn id="15" dur="2000"/>
                                        <p:tgtEl>
                                          <p:spTgt spid="102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diamond(in)">
                                      <p:cBhvr>
                                        <p:cTn id="20" dur="2000"/>
                                        <p:tgtEl>
                                          <p:spTgt spid="102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250"/>
                                        </p:tgtEl>
                                        <p:attrNameLst>
                                          <p:attrName>style.visibility</p:attrName>
                                        </p:attrNameLst>
                                      </p:cBhvr>
                                      <p:to>
                                        <p:strVal val="visible"/>
                                      </p:to>
                                    </p:set>
                                    <p:animEffect transition="in" filter="wipe(up)">
                                      <p:cBhvr>
                                        <p:cTn id="25" dur="500"/>
                                        <p:tgtEl>
                                          <p:spTgt spid="102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10251"/>
                                        </p:tgtEl>
                                        <p:attrNameLst>
                                          <p:attrName>style.visibility</p:attrName>
                                        </p:attrNameLst>
                                      </p:cBhvr>
                                      <p:to>
                                        <p:strVal val="visible"/>
                                      </p:to>
                                    </p:set>
                                    <p:animEffect transition="in" filter="wipe(down)">
                                      <p:cBhvr>
                                        <p:cTn id="30" dur="580">
                                          <p:stCondLst>
                                            <p:cond delay="0"/>
                                          </p:stCondLst>
                                        </p:cTn>
                                        <p:tgtEl>
                                          <p:spTgt spid="10251"/>
                                        </p:tgtEl>
                                      </p:cBhvr>
                                    </p:animEffect>
                                    <p:anim calcmode="lin" valueType="num">
                                      <p:cBhvr>
                                        <p:cTn id="31" dur="1822" tmFilter="0,0; 0.14,0.36; 0.43,0.73; 0.71,0.91; 1.0,1.0">
                                          <p:stCondLst>
                                            <p:cond delay="0"/>
                                          </p:stCondLst>
                                        </p:cTn>
                                        <p:tgtEl>
                                          <p:spTgt spid="102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51"/>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51"/>
                                        </p:tgtEl>
                                      </p:cBhvr>
                                      <p:to x="100000" y="60000"/>
                                    </p:animScale>
                                    <p:animScale>
                                      <p:cBhvr>
                                        <p:cTn id="37" dur="166" decel="50000">
                                          <p:stCondLst>
                                            <p:cond delay="676"/>
                                          </p:stCondLst>
                                        </p:cTn>
                                        <p:tgtEl>
                                          <p:spTgt spid="10251"/>
                                        </p:tgtEl>
                                      </p:cBhvr>
                                      <p:to x="100000" y="100000"/>
                                    </p:animScale>
                                    <p:animScale>
                                      <p:cBhvr>
                                        <p:cTn id="38" dur="26">
                                          <p:stCondLst>
                                            <p:cond delay="1312"/>
                                          </p:stCondLst>
                                        </p:cTn>
                                        <p:tgtEl>
                                          <p:spTgt spid="10251"/>
                                        </p:tgtEl>
                                      </p:cBhvr>
                                      <p:to x="100000" y="80000"/>
                                    </p:animScale>
                                    <p:animScale>
                                      <p:cBhvr>
                                        <p:cTn id="39" dur="166" decel="50000">
                                          <p:stCondLst>
                                            <p:cond delay="1338"/>
                                          </p:stCondLst>
                                        </p:cTn>
                                        <p:tgtEl>
                                          <p:spTgt spid="10251"/>
                                        </p:tgtEl>
                                      </p:cBhvr>
                                      <p:to x="100000" y="100000"/>
                                    </p:animScale>
                                    <p:animScale>
                                      <p:cBhvr>
                                        <p:cTn id="40" dur="26">
                                          <p:stCondLst>
                                            <p:cond delay="1642"/>
                                          </p:stCondLst>
                                        </p:cTn>
                                        <p:tgtEl>
                                          <p:spTgt spid="10251"/>
                                        </p:tgtEl>
                                      </p:cBhvr>
                                      <p:to x="100000" y="90000"/>
                                    </p:animScale>
                                    <p:animScale>
                                      <p:cBhvr>
                                        <p:cTn id="41" dur="166" decel="50000">
                                          <p:stCondLst>
                                            <p:cond delay="1668"/>
                                          </p:stCondLst>
                                        </p:cTn>
                                        <p:tgtEl>
                                          <p:spTgt spid="10251"/>
                                        </p:tgtEl>
                                      </p:cBhvr>
                                      <p:to x="100000" y="100000"/>
                                    </p:animScale>
                                    <p:animScale>
                                      <p:cBhvr>
                                        <p:cTn id="42" dur="26">
                                          <p:stCondLst>
                                            <p:cond delay="1808"/>
                                          </p:stCondLst>
                                        </p:cTn>
                                        <p:tgtEl>
                                          <p:spTgt spid="10251"/>
                                        </p:tgtEl>
                                      </p:cBhvr>
                                      <p:to x="100000" y="95000"/>
                                    </p:animScale>
                                    <p:animScale>
                                      <p:cBhvr>
                                        <p:cTn id="43" dur="166" decel="50000">
                                          <p:stCondLst>
                                            <p:cond delay="1834"/>
                                          </p:stCondLst>
                                        </p:cTn>
                                        <p:tgtEl>
                                          <p:spTgt spid="10251"/>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253"/>
                                        </p:tgtEl>
                                        <p:attrNameLst>
                                          <p:attrName>style.visibility</p:attrName>
                                        </p:attrNameLst>
                                      </p:cBhvr>
                                      <p:to>
                                        <p:strVal val="visible"/>
                                      </p:to>
                                    </p:set>
                                    <p:animEffect transition="in" filter="wipe(up)">
                                      <p:cBhvr>
                                        <p:cTn id="48" dur="500"/>
                                        <p:tgtEl>
                                          <p:spTgt spid="102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nodeType="clickEffect">
                                  <p:stCondLst>
                                    <p:cond delay="0"/>
                                  </p:stCondLst>
                                  <p:childTnLst>
                                    <p:set>
                                      <p:cBhvr>
                                        <p:cTn id="52" dur="1" fill="hold">
                                          <p:stCondLst>
                                            <p:cond delay="0"/>
                                          </p:stCondLst>
                                        </p:cTn>
                                        <p:tgtEl>
                                          <p:spTgt spid="10252"/>
                                        </p:tgtEl>
                                        <p:attrNameLst>
                                          <p:attrName>style.visibility</p:attrName>
                                        </p:attrNameLst>
                                      </p:cBhvr>
                                      <p:to>
                                        <p:strVal val="visible"/>
                                      </p:to>
                                    </p:set>
                                    <p:anim calcmode="lin" valueType="num">
                                      <p:cBhvr>
                                        <p:cTn id="53" dur="1000" fill="hold"/>
                                        <p:tgtEl>
                                          <p:spTgt spid="10252"/>
                                        </p:tgtEl>
                                        <p:attrNameLst>
                                          <p:attrName>ppt_w</p:attrName>
                                        </p:attrNameLst>
                                      </p:cBhvr>
                                      <p:tavLst>
                                        <p:tav tm="0">
                                          <p:val>
                                            <p:fltVal val="0"/>
                                          </p:val>
                                        </p:tav>
                                        <p:tav tm="100000">
                                          <p:val>
                                            <p:strVal val="#ppt_w"/>
                                          </p:val>
                                        </p:tav>
                                      </p:tavLst>
                                    </p:anim>
                                    <p:anim calcmode="lin" valueType="num">
                                      <p:cBhvr>
                                        <p:cTn id="54" dur="1000" fill="hold"/>
                                        <p:tgtEl>
                                          <p:spTgt spid="10252"/>
                                        </p:tgtEl>
                                        <p:attrNameLst>
                                          <p:attrName>ppt_h</p:attrName>
                                        </p:attrNameLst>
                                      </p:cBhvr>
                                      <p:tavLst>
                                        <p:tav tm="0">
                                          <p:val>
                                            <p:fltVal val="0"/>
                                          </p:val>
                                        </p:tav>
                                        <p:tav tm="100000">
                                          <p:val>
                                            <p:strVal val="#ppt_h"/>
                                          </p:val>
                                        </p:tav>
                                      </p:tavLst>
                                    </p:anim>
                                    <p:anim calcmode="lin" valueType="num">
                                      <p:cBhvr>
                                        <p:cTn id="55" dur="1000" fill="hold"/>
                                        <p:tgtEl>
                                          <p:spTgt spid="1025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2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254"/>
                                        </p:tgtEl>
                                        <p:attrNameLst>
                                          <p:attrName>style.visibility</p:attrName>
                                        </p:attrNameLst>
                                      </p:cBhvr>
                                      <p:to>
                                        <p:strVal val="visible"/>
                                      </p:to>
                                    </p:set>
                                    <p:animEffect transition="in" filter="wipe(up)">
                                      <p:cBhvr>
                                        <p:cTn id="61" dur="500"/>
                                        <p:tgtEl>
                                          <p:spTgt spid="1025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5" presetClass="entr" presetSubtype="0" fill="hold" nodeType="clickEffect">
                                  <p:stCondLst>
                                    <p:cond delay="0"/>
                                  </p:stCondLst>
                                  <p:childTnLst>
                                    <p:set>
                                      <p:cBhvr>
                                        <p:cTn id="65" dur="1" fill="hold">
                                          <p:stCondLst>
                                            <p:cond delay="0"/>
                                          </p:stCondLst>
                                        </p:cTn>
                                        <p:tgtEl>
                                          <p:spTgt spid="10255"/>
                                        </p:tgtEl>
                                        <p:attrNameLst>
                                          <p:attrName>style.visibility</p:attrName>
                                        </p:attrNameLst>
                                      </p:cBhvr>
                                      <p:to>
                                        <p:strVal val="visible"/>
                                      </p:to>
                                    </p:set>
                                    <p:animEffect transition="in" filter="fade">
                                      <p:cBhvr>
                                        <p:cTn id="66" dur="500"/>
                                        <p:tgtEl>
                                          <p:spTgt spid="10255"/>
                                        </p:tgtEl>
                                      </p:cBhvr>
                                    </p:animEffect>
                                    <p:anim calcmode="lin" valueType="num">
                                      <p:cBhvr>
                                        <p:cTn id="67" dur="500" fill="hold"/>
                                        <p:tgtEl>
                                          <p:spTgt spid="10255"/>
                                        </p:tgtEl>
                                        <p:attrNameLst>
                                          <p:attrName>style.rotation</p:attrName>
                                        </p:attrNameLst>
                                      </p:cBhvr>
                                      <p:tavLst>
                                        <p:tav tm="0">
                                          <p:val>
                                            <p:fltVal val="720"/>
                                          </p:val>
                                        </p:tav>
                                        <p:tav tm="100000">
                                          <p:val>
                                            <p:fltVal val="0"/>
                                          </p:val>
                                        </p:tav>
                                      </p:tavLst>
                                    </p:anim>
                                    <p:anim calcmode="lin" valueType="num">
                                      <p:cBhvr>
                                        <p:cTn id="68" dur="500" fill="hold"/>
                                        <p:tgtEl>
                                          <p:spTgt spid="10255"/>
                                        </p:tgtEl>
                                        <p:attrNameLst>
                                          <p:attrName>ppt_h</p:attrName>
                                        </p:attrNameLst>
                                      </p:cBhvr>
                                      <p:tavLst>
                                        <p:tav tm="0">
                                          <p:val>
                                            <p:fltVal val="0"/>
                                          </p:val>
                                        </p:tav>
                                        <p:tav tm="100000">
                                          <p:val>
                                            <p:strVal val="#ppt_h"/>
                                          </p:val>
                                        </p:tav>
                                      </p:tavLst>
                                    </p:anim>
                                    <p:anim calcmode="lin" valueType="num">
                                      <p:cBhvr>
                                        <p:cTn id="69" dur="500" fill="hold"/>
                                        <p:tgtEl>
                                          <p:spTgt spid="10255"/>
                                        </p:tgtEl>
                                        <p:attrNameLst>
                                          <p:attrName>ppt_w</p:attrName>
                                        </p:attrNameLst>
                                      </p:cBhvr>
                                      <p:tavLst>
                                        <p:tav tm="0">
                                          <p:val>
                                            <p:fltVal val="0"/>
                                          </p:val>
                                        </p:tav>
                                        <p:tav tm="100000">
                                          <p:val>
                                            <p:strVal val="#ppt_w"/>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xit" presetSubtype="16" fill="hold" grpId="1" nodeType="clickEffect">
                                  <p:stCondLst>
                                    <p:cond delay="0"/>
                                  </p:stCondLst>
                                  <p:childTnLst>
                                    <p:animEffect transition="out" filter="diamond(in)">
                                      <p:cBhvr>
                                        <p:cTn id="73" dur="2000"/>
                                        <p:tgtEl>
                                          <p:spTgt spid="10249"/>
                                        </p:tgtEl>
                                      </p:cBhvr>
                                    </p:animEffect>
                                    <p:set>
                                      <p:cBhvr>
                                        <p:cTn id="74" dur="1" fill="hold">
                                          <p:stCondLst>
                                            <p:cond delay="1999"/>
                                          </p:stCondLst>
                                        </p:cTn>
                                        <p:tgtEl>
                                          <p:spTgt spid="10249"/>
                                        </p:tgtEl>
                                        <p:attrNameLst>
                                          <p:attrName>style.visibility</p:attrName>
                                        </p:attrNameLst>
                                      </p:cBhvr>
                                      <p:to>
                                        <p:strVal val="hidden"/>
                                      </p:to>
                                    </p:set>
                                  </p:childTnLst>
                                </p:cTn>
                              </p:par>
                              <p:par>
                                <p:cTn id="75" presetID="8" presetClass="exit" presetSubtype="16" fill="hold" grpId="1" nodeType="withEffect">
                                  <p:stCondLst>
                                    <p:cond delay="0"/>
                                  </p:stCondLst>
                                  <p:childTnLst>
                                    <p:animEffect transition="out" filter="diamond(in)">
                                      <p:cBhvr>
                                        <p:cTn id="76" dur="2000"/>
                                        <p:tgtEl>
                                          <p:spTgt spid="10250"/>
                                        </p:tgtEl>
                                      </p:cBhvr>
                                    </p:animEffect>
                                    <p:set>
                                      <p:cBhvr>
                                        <p:cTn id="77" dur="1" fill="hold">
                                          <p:stCondLst>
                                            <p:cond delay="1999"/>
                                          </p:stCondLst>
                                        </p:cTn>
                                        <p:tgtEl>
                                          <p:spTgt spid="10250"/>
                                        </p:tgtEl>
                                        <p:attrNameLst>
                                          <p:attrName>style.visibility</p:attrName>
                                        </p:attrNameLst>
                                      </p:cBhvr>
                                      <p:to>
                                        <p:strVal val="hidden"/>
                                      </p:to>
                                    </p:set>
                                  </p:childTnLst>
                                </p:cTn>
                              </p:par>
                              <p:par>
                                <p:cTn id="78" presetID="8" presetClass="exit" presetSubtype="16" fill="hold" grpId="1" nodeType="withEffect">
                                  <p:stCondLst>
                                    <p:cond delay="0"/>
                                  </p:stCondLst>
                                  <p:childTnLst>
                                    <p:animEffect transition="out" filter="diamond(in)">
                                      <p:cBhvr>
                                        <p:cTn id="79" dur="2000"/>
                                        <p:tgtEl>
                                          <p:spTgt spid="10254"/>
                                        </p:tgtEl>
                                      </p:cBhvr>
                                    </p:animEffect>
                                    <p:set>
                                      <p:cBhvr>
                                        <p:cTn id="80" dur="1" fill="hold">
                                          <p:stCondLst>
                                            <p:cond delay="1999"/>
                                          </p:stCondLst>
                                        </p:cTn>
                                        <p:tgtEl>
                                          <p:spTgt spid="10254"/>
                                        </p:tgtEl>
                                        <p:attrNameLst>
                                          <p:attrName>style.visibility</p:attrName>
                                        </p:attrNameLst>
                                      </p:cBhvr>
                                      <p:to>
                                        <p:strVal val="hidden"/>
                                      </p:to>
                                    </p:set>
                                  </p:childTnLst>
                                </p:cTn>
                              </p:par>
                              <p:par>
                                <p:cTn id="81" presetID="8" presetClass="exit" presetSubtype="16" fill="hold" grpId="1" nodeType="withEffect">
                                  <p:stCondLst>
                                    <p:cond delay="0"/>
                                  </p:stCondLst>
                                  <p:childTnLst>
                                    <p:animEffect transition="out" filter="diamond(in)">
                                      <p:cBhvr>
                                        <p:cTn id="82" dur="2000"/>
                                        <p:tgtEl>
                                          <p:spTgt spid="10253"/>
                                        </p:tgtEl>
                                      </p:cBhvr>
                                    </p:animEffect>
                                    <p:set>
                                      <p:cBhvr>
                                        <p:cTn id="83" dur="1" fill="hold">
                                          <p:stCondLst>
                                            <p:cond delay="1999"/>
                                          </p:stCondLst>
                                        </p:cTn>
                                        <p:tgtEl>
                                          <p:spTgt spid="10253"/>
                                        </p:tgtEl>
                                        <p:attrNameLst>
                                          <p:attrName>style.visibility</p:attrName>
                                        </p:attrNameLst>
                                      </p:cBhvr>
                                      <p:to>
                                        <p:strVal val="hidden"/>
                                      </p:to>
                                    </p:set>
                                  </p:childTnLst>
                                </p:cTn>
                              </p:par>
                              <p:par>
                                <p:cTn id="84" presetID="8" presetClass="exit" presetSubtype="16" fill="hold" grpId="0" nodeType="withEffect">
                                  <p:stCondLst>
                                    <p:cond delay="0"/>
                                  </p:stCondLst>
                                  <p:childTnLst>
                                    <p:animEffect transition="out" filter="diamond(in)">
                                      <p:cBhvr>
                                        <p:cTn id="85" dur="2000"/>
                                        <p:tgtEl>
                                          <p:spTgt spid="10251"/>
                                        </p:tgtEl>
                                      </p:cBhvr>
                                    </p:animEffect>
                                    <p:set>
                                      <p:cBhvr>
                                        <p:cTn id="86" dur="1" fill="hold">
                                          <p:stCondLst>
                                            <p:cond delay="1999"/>
                                          </p:stCondLst>
                                        </p:cTn>
                                        <p:tgtEl>
                                          <p:spTgt spid="10251"/>
                                        </p:tgtEl>
                                        <p:attrNameLst>
                                          <p:attrName>style.visibility</p:attrName>
                                        </p:attrNameLst>
                                      </p:cBhvr>
                                      <p:to>
                                        <p:strVal val="hidden"/>
                                      </p:to>
                                    </p:set>
                                  </p:childTnLst>
                                </p:cTn>
                              </p:par>
                              <p:par>
                                <p:cTn id="87" presetID="8" presetClass="exit" presetSubtype="16" fill="hold" grpId="0" nodeType="withEffect">
                                  <p:stCondLst>
                                    <p:cond delay="0"/>
                                  </p:stCondLst>
                                  <p:childTnLst>
                                    <p:animEffect transition="out" filter="diamond(in)">
                                      <p:cBhvr>
                                        <p:cTn id="88" dur="2000"/>
                                        <p:tgtEl>
                                          <p:spTgt spid="10255"/>
                                        </p:tgtEl>
                                      </p:cBhvr>
                                    </p:animEffect>
                                    <p:set>
                                      <p:cBhvr>
                                        <p:cTn id="89" dur="1" fill="hold">
                                          <p:stCondLst>
                                            <p:cond delay="1999"/>
                                          </p:stCondLst>
                                        </p:cTn>
                                        <p:tgtEl>
                                          <p:spTgt spid="10255"/>
                                        </p:tgtEl>
                                        <p:attrNameLst>
                                          <p:attrName>style.visibility</p:attrName>
                                        </p:attrNameLst>
                                      </p:cBhvr>
                                      <p:to>
                                        <p:strVal val="hidden"/>
                                      </p:to>
                                    </p:set>
                                  </p:childTnLst>
                                </p:cTn>
                              </p:par>
                              <p:par>
                                <p:cTn id="90" presetID="8" presetClass="exit" presetSubtype="16" fill="hold" grpId="0" nodeType="withEffect">
                                  <p:stCondLst>
                                    <p:cond delay="0"/>
                                  </p:stCondLst>
                                  <p:childTnLst>
                                    <p:animEffect transition="out" filter="diamond(in)">
                                      <p:cBhvr>
                                        <p:cTn id="91" dur="2000"/>
                                        <p:tgtEl>
                                          <p:spTgt spid="10252"/>
                                        </p:tgtEl>
                                      </p:cBhvr>
                                    </p:animEffect>
                                    <p:set>
                                      <p:cBhvr>
                                        <p:cTn id="92" dur="1" fill="hold">
                                          <p:stCondLst>
                                            <p:cond delay="1999"/>
                                          </p:stCondLst>
                                        </p:cTn>
                                        <p:tgtEl>
                                          <p:spTgt spid="10252"/>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ntr" presetSubtype="4" fill="hold" grpId="0" nodeType="clickEffect">
                                  <p:stCondLst>
                                    <p:cond delay="0"/>
                                  </p:stCondLst>
                                  <p:childTnLst>
                                    <p:set>
                                      <p:cBhvr>
                                        <p:cTn id="96" dur="1" fill="hold">
                                          <p:stCondLst>
                                            <p:cond delay="0"/>
                                          </p:stCondLst>
                                        </p:cTn>
                                        <p:tgtEl>
                                          <p:spTgt spid="10258"/>
                                        </p:tgtEl>
                                        <p:attrNameLst>
                                          <p:attrName>style.visibility</p:attrName>
                                        </p:attrNameLst>
                                      </p:cBhvr>
                                      <p:to>
                                        <p:strVal val="visible"/>
                                      </p:to>
                                    </p:set>
                                    <p:animEffect transition="in" filter="wheel(4)">
                                      <p:cBhvr>
                                        <p:cTn id="97" dur="2000"/>
                                        <p:tgtEl>
                                          <p:spTgt spid="1025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0259"/>
                                        </p:tgtEl>
                                        <p:attrNameLst>
                                          <p:attrName>style.visibility</p:attrName>
                                        </p:attrNameLst>
                                      </p:cBhvr>
                                      <p:to>
                                        <p:strVal val="visible"/>
                                      </p:to>
                                    </p:set>
                                    <p:anim calcmode="lin" valueType="num">
                                      <p:cBhvr>
                                        <p:cTn id="102" dur="500" fill="hold"/>
                                        <p:tgtEl>
                                          <p:spTgt spid="10259"/>
                                        </p:tgtEl>
                                        <p:attrNameLst>
                                          <p:attrName>ppt_w</p:attrName>
                                        </p:attrNameLst>
                                      </p:cBhvr>
                                      <p:tavLst>
                                        <p:tav tm="0">
                                          <p:val>
                                            <p:fltVal val="0"/>
                                          </p:val>
                                        </p:tav>
                                        <p:tav tm="100000">
                                          <p:val>
                                            <p:strVal val="#ppt_w"/>
                                          </p:val>
                                        </p:tav>
                                      </p:tavLst>
                                    </p:anim>
                                    <p:anim calcmode="lin" valueType="num">
                                      <p:cBhvr>
                                        <p:cTn id="103" dur="500" fill="hold"/>
                                        <p:tgtEl>
                                          <p:spTgt spid="10259"/>
                                        </p:tgtEl>
                                        <p:attrNameLst>
                                          <p:attrName>ppt_h</p:attrName>
                                        </p:attrNameLst>
                                      </p:cBhvr>
                                      <p:tavLst>
                                        <p:tav tm="0">
                                          <p:val>
                                            <p:fltVal val="0"/>
                                          </p:val>
                                        </p:tav>
                                        <p:tav tm="100000">
                                          <p:val>
                                            <p:strVal val="#ppt_h"/>
                                          </p:val>
                                        </p:tav>
                                      </p:tavLst>
                                    </p:anim>
                                    <p:animEffect transition="in" filter="fade">
                                      <p:cBhvr>
                                        <p:cTn id="104" dur="500"/>
                                        <p:tgtEl>
                                          <p:spTgt spid="1025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10260"/>
                                        </p:tgtEl>
                                        <p:attrNameLst>
                                          <p:attrName>style.visibility</p:attrName>
                                        </p:attrNameLst>
                                      </p:cBhvr>
                                      <p:to>
                                        <p:strVal val="visible"/>
                                      </p:to>
                                    </p:set>
                                    <p:anim calcmode="lin" valueType="num">
                                      <p:cBhvr>
                                        <p:cTn id="109" dur="500" fill="hold"/>
                                        <p:tgtEl>
                                          <p:spTgt spid="10260"/>
                                        </p:tgtEl>
                                        <p:attrNameLst>
                                          <p:attrName>ppt_w</p:attrName>
                                        </p:attrNameLst>
                                      </p:cBhvr>
                                      <p:tavLst>
                                        <p:tav tm="0">
                                          <p:val>
                                            <p:fltVal val="0"/>
                                          </p:val>
                                        </p:tav>
                                        <p:tav tm="100000">
                                          <p:val>
                                            <p:strVal val="#ppt_w"/>
                                          </p:val>
                                        </p:tav>
                                      </p:tavLst>
                                    </p:anim>
                                    <p:anim calcmode="lin" valueType="num">
                                      <p:cBhvr>
                                        <p:cTn id="110" dur="500" fill="hold"/>
                                        <p:tgtEl>
                                          <p:spTgt spid="10260"/>
                                        </p:tgtEl>
                                        <p:attrNameLst>
                                          <p:attrName>ppt_h</p:attrName>
                                        </p:attrNameLst>
                                      </p:cBhvr>
                                      <p:tavLst>
                                        <p:tav tm="0">
                                          <p:val>
                                            <p:fltVal val="0"/>
                                          </p:val>
                                        </p:tav>
                                        <p:tav tm="100000">
                                          <p:val>
                                            <p:strVal val="#ppt_h"/>
                                          </p:val>
                                        </p:tav>
                                      </p:tavLst>
                                    </p:anim>
                                    <p:animEffect transition="in" filter="fade">
                                      <p:cBhvr>
                                        <p:cTn id="111"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animBg="1"/>
      <p:bldP spid="10249" grpId="1" animBg="1"/>
      <p:bldP spid="10250" grpId="0" animBg="1"/>
      <p:bldP spid="10250" grpId="1" animBg="1"/>
      <p:bldP spid="10251" grpId="0" animBg="1"/>
      <p:bldP spid="10252" grpId="0" animBg="1"/>
      <p:bldP spid="10253" grpId="0" animBg="1"/>
      <p:bldP spid="10253" grpId="1" animBg="1"/>
      <p:bldP spid="10254" grpId="0" animBg="1"/>
      <p:bldP spid="10254" grpId="1" animBg="1"/>
      <p:bldP spid="10255" grpId="0" animBg="1"/>
      <p:bldP spid="10258" grpId="0" animBg="1"/>
      <p:bldP spid="10259" grpId="0" animBg="1"/>
      <p:bldP spid="10260" grpId="0" animBg="1"/>
      <p:bldP spid="102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04800" y="2362200"/>
            <a:ext cx="8610600" cy="708025"/>
          </a:xfrm>
          <a:prstGeom prst="rect">
            <a:avLst/>
          </a:prstGeom>
          <a:noFill/>
          <a:ln w="9525">
            <a:noFill/>
            <a:miter lim="800000"/>
            <a:headEnd/>
            <a:tailEnd/>
          </a:ln>
          <a:effectLst/>
        </p:spPr>
        <p:txBody>
          <a:bodyPr>
            <a:spAutoFit/>
          </a:bodyPr>
          <a:lstStyle/>
          <a:p>
            <a:pPr marL="342900" indent="-342900">
              <a:buFontTx/>
              <a:buAutoNum type="arabicPeriod"/>
              <a:defRPr/>
            </a:pPr>
            <a:r>
              <a:rPr lang="en-US" sz="2000">
                <a:solidFill>
                  <a:schemeClr val="hlink"/>
                </a:solidFill>
                <a:effectLst>
                  <a:outerShdw blurRad="38100" dist="38100" dir="2700000" algn="tl">
                    <a:srgbClr val="000000"/>
                  </a:outerShdw>
                </a:effectLst>
                <a:latin typeface="Arial"/>
              </a:rPr>
              <a:t>Quan sát các hình dưới đây, kể tên thứ tự các công việc trong thu hoạch và chế biến gạo xuất khẩu ở đồng bằng Nam Bộ.</a:t>
            </a:r>
          </a:p>
        </p:txBody>
      </p:sp>
      <p:sp>
        <p:nvSpPr>
          <p:cNvPr id="16389" name="Rectangle 5"/>
          <p:cNvSpPr>
            <a:spLocks noChangeArrowheads="1"/>
          </p:cNvSpPr>
          <p:nvPr/>
        </p:nvSpPr>
        <p:spPr bwMode="auto">
          <a:xfrm>
            <a:off x="9144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16390" name="Rectangle 6"/>
          <p:cNvSpPr>
            <a:spLocks noChangeArrowheads="1"/>
          </p:cNvSpPr>
          <p:nvPr/>
        </p:nvSpPr>
        <p:spPr bwMode="auto">
          <a:xfrm>
            <a:off x="1676400" y="744538"/>
            <a:ext cx="5943600" cy="830262"/>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6149" name="Text Box 7"/>
          <p:cNvSpPr txBox="1">
            <a:spLocks noChangeArrowheads="1"/>
          </p:cNvSpPr>
          <p:nvPr/>
        </p:nvSpPr>
        <p:spPr bwMode="auto">
          <a:xfrm>
            <a:off x="228600" y="1676400"/>
            <a:ext cx="71628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I. Vựa lúa, vựa trái cây lớn nhất cả nước.</a:t>
            </a:r>
          </a:p>
        </p:txBody>
      </p:sp>
      <p:sp>
        <p:nvSpPr>
          <p:cNvPr id="16392" name="Rectangle 8"/>
          <p:cNvSpPr>
            <a:spLocks noChangeArrowheads="1"/>
          </p:cNvSpPr>
          <p:nvPr/>
        </p:nvSpPr>
        <p:spPr bwMode="auto">
          <a:xfrm>
            <a:off x="228600" y="1992313"/>
            <a:ext cx="3962400" cy="400050"/>
          </a:xfrm>
          <a:prstGeom prst="rect">
            <a:avLst/>
          </a:prstGeom>
          <a:noFill/>
          <a:ln w="9525">
            <a:noFill/>
            <a:miter lim="800000"/>
            <a:headEnd/>
            <a:tailEnd/>
          </a:ln>
        </p:spPr>
        <p:txBody>
          <a:bodyPr>
            <a:spAutoFit/>
          </a:bodyPr>
          <a:lstStyle/>
          <a:p>
            <a:pPr>
              <a:spcBef>
                <a:spcPct val="50000"/>
              </a:spcBef>
            </a:pPr>
            <a:r>
              <a:rPr lang="en-US" sz="2000">
                <a:latin typeface="Arial" charset="0"/>
              </a:rPr>
              <a:t>Hoạt động 2: làm việc cá nhân</a:t>
            </a:r>
          </a:p>
        </p:txBody>
      </p:sp>
      <p:sp>
        <p:nvSpPr>
          <p:cNvPr id="6151" name="Text Box 44"/>
          <p:cNvSpPr txBox="1">
            <a:spLocks noChangeArrowheads="1"/>
          </p:cNvSpPr>
          <p:nvPr/>
        </p:nvSpPr>
        <p:spPr bwMode="auto">
          <a:xfrm>
            <a:off x="3200400" y="4419600"/>
            <a:ext cx="365125" cy="461963"/>
          </a:xfrm>
          <a:prstGeom prst="rect">
            <a:avLst/>
          </a:prstGeom>
          <a:noFill/>
          <a:ln w="9525">
            <a:noFill/>
            <a:miter lim="800000"/>
            <a:headEnd/>
            <a:tailEnd/>
          </a:ln>
        </p:spPr>
        <p:txBody>
          <a:bodyPr>
            <a:spAutoFit/>
          </a:bodyPr>
          <a:lstStyle/>
          <a:p>
            <a:pPr algn="ctr"/>
            <a:endParaRPr lang="en-US" sz="2400">
              <a:solidFill>
                <a:srgbClr val="FF0000"/>
              </a:solidFill>
              <a:latin typeface="Arial" charset="0"/>
            </a:endParaRPr>
          </a:p>
        </p:txBody>
      </p:sp>
      <p:sp>
        <p:nvSpPr>
          <p:cNvPr id="6152" name="Text Box 47"/>
          <p:cNvSpPr txBox="1">
            <a:spLocks noChangeArrowheads="1"/>
          </p:cNvSpPr>
          <p:nvPr/>
        </p:nvSpPr>
        <p:spPr bwMode="auto">
          <a:xfrm>
            <a:off x="0" y="3671888"/>
            <a:ext cx="184150" cy="461962"/>
          </a:xfrm>
          <a:prstGeom prst="rect">
            <a:avLst/>
          </a:prstGeom>
          <a:noFill/>
          <a:ln w="9525">
            <a:noFill/>
            <a:miter lim="800000"/>
            <a:headEnd/>
            <a:tailEnd/>
          </a:ln>
        </p:spPr>
        <p:txBody>
          <a:bodyPr>
            <a:spAutoFit/>
          </a:bodyPr>
          <a:lstStyle/>
          <a:p>
            <a:pPr algn="ctr"/>
            <a:endParaRPr lang="en-US" sz="2400">
              <a:solidFill>
                <a:srgbClr val="FF0000"/>
              </a:solidFill>
              <a:latin typeface="Arial" charset="0"/>
            </a:endParaRPr>
          </a:p>
        </p:txBody>
      </p:sp>
      <p:pic>
        <p:nvPicPr>
          <p:cNvPr id="16472" name="Picture 88" descr="gat lua"/>
          <p:cNvPicPr>
            <a:picLocks noChangeAspect="1" noChangeArrowheads="1"/>
          </p:cNvPicPr>
          <p:nvPr/>
        </p:nvPicPr>
        <p:blipFill>
          <a:blip r:embed="rId2"/>
          <a:srcRect/>
          <a:stretch>
            <a:fillRect/>
          </a:stretch>
        </p:blipFill>
        <p:spPr bwMode="auto">
          <a:xfrm>
            <a:off x="0" y="3124200"/>
            <a:ext cx="3124200" cy="1497013"/>
          </a:xfrm>
          <a:prstGeom prst="rect">
            <a:avLst/>
          </a:prstGeom>
          <a:noFill/>
          <a:ln w="9525">
            <a:noFill/>
            <a:miter lim="800000"/>
            <a:headEnd/>
            <a:tailEnd/>
          </a:ln>
        </p:spPr>
      </p:pic>
      <p:pic>
        <p:nvPicPr>
          <p:cNvPr id="16473" name="Picture 89" descr="tuot lua"/>
          <p:cNvPicPr>
            <a:picLocks noChangeAspect="1" noChangeArrowheads="1"/>
          </p:cNvPicPr>
          <p:nvPr/>
        </p:nvPicPr>
        <p:blipFill>
          <a:blip r:embed="rId3"/>
          <a:srcRect/>
          <a:stretch>
            <a:fillRect/>
          </a:stretch>
        </p:blipFill>
        <p:spPr bwMode="auto">
          <a:xfrm>
            <a:off x="3200400" y="3124200"/>
            <a:ext cx="3048000" cy="1497013"/>
          </a:xfrm>
          <a:prstGeom prst="rect">
            <a:avLst/>
          </a:prstGeom>
          <a:noFill/>
          <a:ln w="9525">
            <a:noFill/>
            <a:miter lim="800000"/>
            <a:headEnd/>
            <a:tailEnd/>
          </a:ln>
        </p:spPr>
      </p:pic>
      <p:pic>
        <p:nvPicPr>
          <p:cNvPr id="16474" name="Picture 90" descr="phoi lua 1"/>
          <p:cNvPicPr>
            <a:picLocks noChangeAspect="1" noChangeArrowheads="1"/>
          </p:cNvPicPr>
          <p:nvPr/>
        </p:nvPicPr>
        <p:blipFill>
          <a:blip r:embed="rId4"/>
          <a:srcRect/>
          <a:stretch>
            <a:fillRect/>
          </a:stretch>
        </p:blipFill>
        <p:spPr bwMode="auto">
          <a:xfrm>
            <a:off x="6324600" y="3124200"/>
            <a:ext cx="2819400" cy="1524000"/>
          </a:xfrm>
          <a:prstGeom prst="rect">
            <a:avLst/>
          </a:prstGeom>
          <a:noFill/>
          <a:ln w="9525">
            <a:noFill/>
            <a:miter lim="800000"/>
            <a:headEnd/>
            <a:tailEnd/>
          </a:ln>
        </p:spPr>
      </p:pic>
      <p:pic>
        <p:nvPicPr>
          <p:cNvPr id="16475" name="Picture 91" descr="xay lua gao"/>
          <p:cNvPicPr>
            <a:picLocks noChangeAspect="1" noChangeArrowheads="1"/>
          </p:cNvPicPr>
          <p:nvPr/>
        </p:nvPicPr>
        <p:blipFill>
          <a:blip r:embed="rId5"/>
          <a:srcRect/>
          <a:stretch>
            <a:fillRect/>
          </a:stretch>
        </p:blipFill>
        <p:spPr bwMode="auto">
          <a:xfrm>
            <a:off x="1143000" y="4876800"/>
            <a:ext cx="3124200" cy="1600200"/>
          </a:xfrm>
          <a:prstGeom prst="rect">
            <a:avLst/>
          </a:prstGeom>
          <a:noFill/>
          <a:ln w="9525">
            <a:noFill/>
            <a:miter lim="800000"/>
            <a:headEnd/>
            <a:tailEnd/>
          </a:ln>
        </p:spPr>
      </p:pic>
      <p:pic>
        <p:nvPicPr>
          <p:cNvPr id="16476" name="Picture 92" descr="xuat khau gao 1"/>
          <p:cNvPicPr>
            <a:picLocks noChangeAspect="1" noChangeArrowheads="1"/>
          </p:cNvPicPr>
          <p:nvPr/>
        </p:nvPicPr>
        <p:blipFill>
          <a:blip r:embed="rId6"/>
          <a:srcRect/>
          <a:stretch>
            <a:fillRect/>
          </a:stretch>
        </p:blipFill>
        <p:spPr bwMode="auto">
          <a:xfrm>
            <a:off x="5105400" y="4876800"/>
            <a:ext cx="3124200" cy="1547813"/>
          </a:xfrm>
          <a:prstGeom prst="rect">
            <a:avLst/>
          </a:prstGeom>
          <a:noFill/>
          <a:ln w="9525">
            <a:noFill/>
            <a:miter lim="800000"/>
            <a:headEnd/>
            <a:tailEnd/>
          </a:ln>
        </p:spPr>
      </p:pic>
      <p:sp>
        <p:nvSpPr>
          <p:cNvPr id="16477" name="Text Box 93"/>
          <p:cNvSpPr txBox="1">
            <a:spLocks noChangeArrowheads="1"/>
          </p:cNvSpPr>
          <p:nvPr/>
        </p:nvSpPr>
        <p:spPr bwMode="auto">
          <a:xfrm>
            <a:off x="457200" y="4191000"/>
            <a:ext cx="1009650"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Gặt lúa</a:t>
            </a:r>
          </a:p>
        </p:txBody>
      </p:sp>
      <p:sp>
        <p:nvSpPr>
          <p:cNvPr id="16478" name="Text Box 94"/>
          <p:cNvSpPr txBox="1">
            <a:spLocks noChangeArrowheads="1"/>
          </p:cNvSpPr>
          <p:nvPr/>
        </p:nvSpPr>
        <p:spPr bwMode="auto">
          <a:xfrm>
            <a:off x="3505200" y="4114800"/>
            <a:ext cx="1101725"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Tuốt lúa</a:t>
            </a:r>
          </a:p>
        </p:txBody>
      </p:sp>
      <p:sp>
        <p:nvSpPr>
          <p:cNvPr id="16479" name="Text Box 95"/>
          <p:cNvSpPr txBox="1">
            <a:spLocks noChangeArrowheads="1"/>
          </p:cNvSpPr>
          <p:nvPr/>
        </p:nvSpPr>
        <p:spPr bwMode="auto">
          <a:xfrm>
            <a:off x="6705600" y="4191000"/>
            <a:ext cx="1138238"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Phơi lúa</a:t>
            </a:r>
          </a:p>
        </p:txBody>
      </p:sp>
      <p:sp>
        <p:nvSpPr>
          <p:cNvPr id="16480" name="Text Box 96"/>
          <p:cNvSpPr txBox="1">
            <a:spLocks noChangeArrowheads="1"/>
          </p:cNvSpPr>
          <p:nvPr/>
        </p:nvSpPr>
        <p:spPr bwMode="auto">
          <a:xfrm>
            <a:off x="1066800" y="6400800"/>
            <a:ext cx="3019425"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Xay xát gạo và đóng bao</a:t>
            </a:r>
          </a:p>
        </p:txBody>
      </p:sp>
      <p:sp>
        <p:nvSpPr>
          <p:cNvPr id="16481" name="Text Box 97"/>
          <p:cNvSpPr txBox="1">
            <a:spLocks noChangeArrowheads="1"/>
          </p:cNvSpPr>
          <p:nvPr/>
        </p:nvSpPr>
        <p:spPr bwMode="auto">
          <a:xfrm>
            <a:off x="5105400" y="6400800"/>
            <a:ext cx="4038600" cy="400050"/>
          </a:xfrm>
          <a:prstGeom prst="rect">
            <a:avLst/>
          </a:prstGeom>
          <a:noFill/>
          <a:ln w="9525">
            <a:noFill/>
            <a:miter lim="800000"/>
            <a:headEnd/>
            <a:tailEnd/>
          </a:ln>
        </p:spPr>
        <p:txBody>
          <a:bodyPr>
            <a:spAutoFit/>
          </a:bodyPr>
          <a:lstStyle/>
          <a:p>
            <a:r>
              <a:rPr lang="en-US" sz="2000">
                <a:solidFill>
                  <a:srgbClr val="FF0000"/>
                </a:solidFill>
                <a:latin typeface="Arial" charset="0"/>
              </a:rPr>
              <a:t>Xếp gạo lên tàu để xuất khẩu</a:t>
            </a:r>
          </a:p>
        </p:txBody>
      </p:sp>
      <p:sp>
        <p:nvSpPr>
          <p:cNvPr id="16482" name="Text Box 98"/>
          <p:cNvSpPr txBox="1">
            <a:spLocks noChangeArrowheads="1"/>
          </p:cNvSpPr>
          <p:nvPr/>
        </p:nvSpPr>
        <p:spPr bwMode="auto">
          <a:xfrm>
            <a:off x="4763" y="4114800"/>
            <a:ext cx="355600" cy="461963"/>
          </a:xfrm>
          <a:prstGeom prst="rect">
            <a:avLst/>
          </a:prstGeom>
          <a:noFill/>
          <a:ln w="9525">
            <a:noFill/>
            <a:miter lim="800000"/>
            <a:headEnd/>
            <a:tailEnd/>
          </a:ln>
        </p:spPr>
        <p:txBody>
          <a:bodyPr wrap="none">
            <a:spAutoFit/>
          </a:bodyPr>
          <a:lstStyle/>
          <a:p>
            <a:pPr algn="ctr"/>
            <a:r>
              <a:rPr lang="en-US" sz="2400">
                <a:solidFill>
                  <a:srgbClr val="FF0000"/>
                </a:solidFill>
                <a:latin typeface="Arial" charset="0"/>
              </a:rPr>
              <a:t>1</a:t>
            </a:r>
          </a:p>
        </p:txBody>
      </p:sp>
      <p:sp>
        <p:nvSpPr>
          <p:cNvPr id="16483" name="Text Box 99"/>
          <p:cNvSpPr txBox="1">
            <a:spLocks noChangeArrowheads="1"/>
          </p:cNvSpPr>
          <p:nvPr/>
        </p:nvSpPr>
        <p:spPr bwMode="auto">
          <a:xfrm>
            <a:off x="3200400" y="40386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2</a:t>
            </a:r>
          </a:p>
        </p:txBody>
      </p:sp>
      <p:sp>
        <p:nvSpPr>
          <p:cNvPr id="16484" name="Text Box 100"/>
          <p:cNvSpPr txBox="1">
            <a:spLocks noChangeArrowheads="1"/>
          </p:cNvSpPr>
          <p:nvPr/>
        </p:nvSpPr>
        <p:spPr bwMode="auto">
          <a:xfrm>
            <a:off x="6324600" y="41148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3</a:t>
            </a:r>
          </a:p>
        </p:txBody>
      </p:sp>
      <p:sp>
        <p:nvSpPr>
          <p:cNvPr id="16485" name="Text Box 101"/>
          <p:cNvSpPr txBox="1">
            <a:spLocks noChangeArrowheads="1"/>
          </p:cNvSpPr>
          <p:nvPr/>
        </p:nvSpPr>
        <p:spPr bwMode="auto">
          <a:xfrm>
            <a:off x="1143000" y="59436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4</a:t>
            </a:r>
          </a:p>
        </p:txBody>
      </p:sp>
      <p:sp>
        <p:nvSpPr>
          <p:cNvPr id="16486" name="Text Box 102"/>
          <p:cNvSpPr txBox="1">
            <a:spLocks noChangeArrowheads="1"/>
          </p:cNvSpPr>
          <p:nvPr/>
        </p:nvSpPr>
        <p:spPr bwMode="auto">
          <a:xfrm>
            <a:off x="5105400" y="58674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5</a:t>
            </a:r>
          </a:p>
        </p:txBody>
      </p:sp>
      <p:pic>
        <p:nvPicPr>
          <p:cNvPr id="16487" name="Picture 103" descr="gat lua"/>
          <p:cNvPicPr>
            <a:picLocks noChangeAspect="1" noChangeArrowheads="1"/>
          </p:cNvPicPr>
          <p:nvPr/>
        </p:nvPicPr>
        <p:blipFill>
          <a:blip r:embed="rId2"/>
          <a:srcRect/>
          <a:stretch>
            <a:fillRect/>
          </a:stretch>
        </p:blipFill>
        <p:spPr bwMode="auto">
          <a:xfrm>
            <a:off x="0" y="3124200"/>
            <a:ext cx="3124200" cy="1497013"/>
          </a:xfrm>
          <a:prstGeom prst="rect">
            <a:avLst/>
          </a:prstGeom>
          <a:noFill/>
          <a:ln w="9525">
            <a:noFill/>
            <a:miter lim="800000"/>
            <a:headEnd/>
            <a:tailEnd/>
          </a:ln>
        </p:spPr>
      </p:pic>
      <p:pic>
        <p:nvPicPr>
          <p:cNvPr id="16488" name="Picture 104" descr="tuot lua"/>
          <p:cNvPicPr>
            <a:picLocks noChangeAspect="1" noChangeArrowheads="1"/>
          </p:cNvPicPr>
          <p:nvPr/>
        </p:nvPicPr>
        <p:blipFill>
          <a:blip r:embed="rId3"/>
          <a:srcRect/>
          <a:stretch>
            <a:fillRect/>
          </a:stretch>
        </p:blipFill>
        <p:spPr bwMode="auto">
          <a:xfrm>
            <a:off x="3200400" y="3124200"/>
            <a:ext cx="3048000" cy="1497013"/>
          </a:xfrm>
          <a:prstGeom prst="rect">
            <a:avLst/>
          </a:prstGeom>
          <a:noFill/>
          <a:ln w="9525">
            <a:noFill/>
            <a:miter lim="800000"/>
            <a:headEnd/>
            <a:tailEnd/>
          </a:ln>
        </p:spPr>
      </p:pic>
      <p:pic>
        <p:nvPicPr>
          <p:cNvPr id="16489" name="Picture 105" descr="phoi lua 1"/>
          <p:cNvPicPr>
            <a:picLocks noChangeAspect="1" noChangeArrowheads="1"/>
          </p:cNvPicPr>
          <p:nvPr/>
        </p:nvPicPr>
        <p:blipFill>
          <a:blip r:embed="rId4"/>
          <a:srcRect/>
          <a:stretch>
            <a:fillRect/>
          </a:stretch>
        </p:blipFill>
        <p:spPr bwMode="auto">
          <a:xfrm>
            <a:off x="6324600" y="3124200"/>
            <a:ext cx="2819400" cy="1524000"/>
          </a:xfrm>
          <a:prstGeom prst="rect">
            <a:avLst/>
          </a:prstGeom>
          <a:noFill/>
          <a:ln w="9525">
            <a:noFill/>
            <a:miter lim="800000"/>
            <a:headEnd/>
            <a:tailEnd/>
          </a:ln>
        </p:spPr>
      </p:pic>
      <p:pic>
        <p:nvPicPr>
          <p:cNvPr id="16490" name="Picture 106" descr="xay lua gao"/>
          <p:cNvPicPr>
            <a:picLocks noChangeAspect="1" noChangeArrowheads="1"/>
          </p:cNvPicPr>
          <p:nvPr/>
        </p:nvPicPr>
        <p:blipFill>
          <a:blip r:embed="rId5"/>
          <a:srcRect/>
          <a:stretch>
            <a:fillRect/>
          </a:stretch>
        </p:blipFill>
        <p:spPr bwMode="auto">
          <a:xfrm>
            <a:off x="1143000" y="4876800"/>
            <a:ext cx="3124200" cy="1600200"/>
          </a:xfrm>
          <a:prstGeom prst="rect">
            <a:avLst/>
          </a:prstGeom>
          <a:noFill/>
          <a:ln w="9525">
            <a:noFill/>
            <a:miter lim="800000"/>
            <a:headEnd/>
            <a:tailEnd/>
          </a:ln>
        </p:spPr>
      </p:pic>
      <p:sp>
        <p:nvSpPr>
          <p:cNvPr id="16491" name="Text Box 107"/>
          <p:cNvSpPr txBox="1">
            <a:spLocks noChangeArrowheads="1"/>
          </p:cNvSpPr>
          <p:nvPr/>
        </p:nvSpPr>
        <p:spPr bwMode="auto">
          <a:xfrm>
            <a:off x="457200" y="4191000"/>
            <a:ext cx="1009650"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Gặt lúa</a:t>
            </a:r>
          </a:p>
        </p:txBody>
      </p:sp>
      <p:sp>
        <p:nvSpPr>
          <p:cNvPr id="16492" name="Text Box 108"/>
          <p:cNvSpPr txBox="1">
            <a:spLocks noChangeArrowheads="1"/>
          </p:cNvSpPr>
          <p:nvPr/>
        </p:nvSpPr>
        <p:spPr bwMode="auto">
          <a:xfrm>
            <a:off x="3505200" y="4114800"/>
            <a:ext cx="1101725"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Tuốt lúa</a:t>
            </a:r>
          </a:p>
        </p:txBody>
      </p:sp>
      <p:sp>
        <p:nvSpPr>
          <p:cNvPr id="16493" name="Text Box 109"/>
          <p:cNvSpPr txBox="1">
            <a:spLocks noChangeArrowheads="1"/>
          </p:cNvSpPr>
          <p:nvPr/>
        </p:nvSpPr>
        <p:spPr bwMode="auto">
          <a:xfrm>
            <a:off x="6705600" y="4191000"/>
            <a:ext cx="1138238"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Phơi lúa</a:t>
            </a:r>
          </a:p>
        </p:txBody>
      </p:sp>
      <p:sp>
        <p:nvSpPr>
          <p:cNvPr id="16494" name="Text Box 110"/>
          <p:cNvSpPr txBox="1">
            <a:spLocks noChangeArrowheads="1"/>
          </p:cNvSpPr>
          <p:nvPr/>
        </p:nvSpPr>
        <p:spPr bwMode="auto">
          <a:xfrm>
            <a:off x="1066800" y="6400800"/>
            <a:ext cx="3019425" cy="400050"/>
          </a:xfrm>
          <a:prstGeom prst="rect">
            <a:avLst/>
          </a:prstGeom>
          <a:noFill/>
          <a:ln w="9525">
            <a:noFill/>
            <a:miter lim="800000"/>
            <a:headEnd/>
            <a:tailEnd/>
          </a:ln>
        </p:spPr>
        <p:txBody>
          <a:bodyPr wrap="none">
            <a:spAutoFit/>
          </a:bodyPr>
          <a:lstStyle/>
          <a:p>
            <a:r>
              <a:rPr lang="en-US" sz="2000">
                <a:solidFill>
                  <a:srgbClr val="FF0000"/>
                </a:solidFill>
                <a:latin typeface="Arial" charset="0"/>
              </a:rPr>
              <a:t>Xay xát gạo và đóng bao</a:t>
            </a:r>
          </a:p>
        </p:txBody>
      </p:sp>
      <p:sp>
        <p:nvSpPr>
          <p:cNvPr id="16495" name="Text Box 111"/>
          <p:cNvSpPr txBox="1">
            <a:spLocks noChangeArrowheads="1"/>
          </p:cNvSpPr>
          <p:nvPr/>
        </p:nvSpPr>
        <p:spPr bwMode="auto">
          <a:xfrm>
            <a:off x="4763" y="4114800"/>
            <a:ext cx="355600" cy="461963"/>
          </a:xfrm>
          <a:prstGeom prst="rect">
            <a:avLst/>
          </a:prstGeom>
          <a:noFill/>
          <a:ln w="9525">
            <a:noFill/>
            <a:miter lim="800000"/>
            <a:headEnd/>
            <a:tailEnd/>
          </a:ln>
        </p:spPr>
        <p:txBody>
          <a:bodyPr wrap="none">
            <a:spAutoFit/>
          </a:bodyPr>
          <a:lstStyle/>
          <a:p>
            <a:pPr algn="ctr"/>
            <a:r>
              <a:rPr lang="en-US" sz="2400">
                <a:solidFill>
                  <a:srgbClr val="FF0000"/>
                </a:solidFill>
                <a:latin typeface="Arial" charset="0"/>
              </a:rPr>
              <a:t>1</a:t>
            </a:r>
          </a:p>
        </p:txBody>
      </p:sp>
      <p:sp>
        <p:nvSpPr>
          <p:cNvPr id="16496" name="Text Box 112"/>
          <p:cNvSpPr txBox="1">
            <a:spLocks noChangeArrowheads="1"/>
          </p:cNvSpPr>
          <p:nvPr/>
        </p:nvSpPr>
        <p:spPr bwMode="auto">
          <a:xfrm>
            <a:off x="3200400" y="40386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2</a:t>
            </a:r>
          </a:p>
        </p:txBody>
      </p:sp>
      <p:sp>
        <p:nvSpPr>
          <p:cNvPr id="16497" name="Text Box 113"/>
          <p:cNvSpPr txBox="1">
            <a:spLocks noChangeArrowheads="1"/>
          </p:cNvSpPr>
          <p:nvPr/>
        </p:nvSpPr>
        <p:spPr bwMode="auto">
          <a:xfrm>
            <a:off x="6324600" y="41148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3</a:t>
            </a:r>
          </a:p>
        </p:txBody>
      </p:sp>
      <p:sp>
        <p:nvSpPr>
          <p:cNvPr id="16498" name="Text Box 114"/>
          <p:cNvSpPr txBox="1">
            <a:spLocks noChangeArrowheads="1"/>
          </p:cNvSpPr>
          <p:nvPr/>
        </p:nvSpPr>
        <p:spPr bwMode="auto">
          <a:xfrm>
            <a:off x="1143000" y="5943600"/>
            <a:ext cx="365125" cy="461963"/>
          </a:xfrm>
          <a:prstGeom prst="rect">
            <a:avLst/>
          </a:prstGeom>
          <a:noFill/>
          <a:ln w="9525">
            <a:noFill/>
            <a:miter lim="800000"/>
            <a:headEnd/>
            <a:tailEnd/>
          </a:ln>
        </p:spPr>
        <p:txBody>
          <a:bodyPr>
            <a:spAutoFit/>
          </a:bodyPr>
          <a:lstStyle/>
          <a:p>
            <a:pPr algn="ctr"/>
            <a:r>
              <a:rPr lang="en-US" sz="2400">
                <a:solidFill>
                  <a:srgbClr val="FF0000"/>
                </a:solidFill>
                <a:latin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diamond(in)">
                                      <p:cBhvr>
                                        <p:cTn id="7" dur="20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heel(4)">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6472"/>
                                        </p:tgtEl>
                                        <p:attrNameLst>
                                          <p:attrName>style.visibility</p:attrName>
                                        </p:attrNameLst>
                                      </p:cBhvr>
                                      <p:to>
                                        <p:strVal val="visible"/>
                                      </p:to>
                                    </p:set>
                                    <p:animEffect transition="in" filter="wheel(4)">
                                      <p:cBhvr>
                                        <p:cTn id="17" dur="2000"/>
                                        <p:tgtEl>
                                          <p:spTgt spid="16472"/>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16482"/>
                                        </p:tgtEl>
                                        <p:attrNameLst>
                                          <p:attrName>style.visibility</p:attrName>
                                        </p:attrNameLst>
                                      </p:cBhvr>
                                      <p:to>
                                        <p:strVal val="visible"/>
                                      </p:to>
                                    </p:set>
                                    <p:animEffect transition="in" filter="wheel(4)">
                                      <p:cBhvr>
                                        <p:cTn id="20" dur="2000"/>
                                        <p:tgtEl>
                                          <p:spTgt spid="16482"/>
                                        </p:tgtEl>
                                      </p:cBhvr>
                                    </p:animEffect>
                                  </p:childTnLst>
                                </p:cTn>
                              </p:par>
                              <p:par>
                                <p:cTn id="21" presetID="21" presetClass="entr" presetSubtype="4" fill="hold" nodeType="withEffect">
                                  <p:stCondLst>
                                    <p:cond delay="0"/>
                                  </p:stCondLst>
                                  <p:childTnLst>
                                    <p:set>
                                      <p:cBhvr>
                                        <p:cTn id="22" dur="1" fill="hold">
                                          <p:stCondLst>
                                            <p:cond delay="0"/>
                                          </p:stCondLst>
                                        </p:cTn>
                                        <p:tgtEl>
                                          <p:spTgt spid="16473"/>
                                        </p:tgtEl>
                                        <p:attrNameLst>
                                          <p:attrName>style.visibility</p:attrName>
                                        </p:attrNameLst>
                                      </p:cBhvr>
                                      <p:to>
                                        <p:strVal val="visible"/>
                                      </p:to>
                                    </p:set>
                                    <p:animEffect transition="in" filter="wheel(4)">
                                      <p:cBhvr>
                                        <p:cTn id="23" dur="2000"/>
                                        <p:tgtEl>
                                          <p:spTgt spid="16473"/>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6483"/>
                                        </p:tgtEl>
                                        <p:attrNameLst>
                                          <p:attrName>style.visibility</p:attrName>
                                        </p:attrNameLst>
                                      </p:cBhvr>
                                      <p:to>
                                        <p:strVal val="visible"/>
                                      </p:to>
                                    </p:set>
                                    <p:animEffect transition="in" filter="wheel(4)">
                                      <p:cBhvr>
                                        <p:cTn id="26" dur="2000"/>
                                        <p:tgtEl>
                                          <p:spTgt spid="16483"/>
                                        </p:tgtEl>
                                      </p:cBhvr>
                                    </p:animEffect>
                                  </p:childTnLst>
                                </p:cTn>
                              </p:par>
                              <p:par>
                                <p:cTn id="27" presetID="21" presetClass="entr" presetSubtype="4" fill="hold" nodeType="withEffect">
                                  <p:stCondLst>
                                    <p:cond delay="0"/>
                                  </p:stCondLst>
                                  <p:childTnLst>
                                    <p:set>
                                      <p:cBhvr>
                                        <p:cTn id="28" dur="1" fill="hold">
                                          <p:stCondLst>
                                            <p:cond delay="0"/>
                                          </p:stCondLst>
                                        </p:cTn>
                                        <p:tgtEl>
                                          <p:spTgt spid="16474"/>
                                        </p:tgtEl>
                                        <p:attrNameLst>
                                          <p:attrName>style.visibility</p:attrName>
                                        </p:attrNameLst>
                                      </p:cBhvr>
                                      <p:to>
                                        <p:strVal val="visible"/>
                                      </p:to>
                                    </p:set>
                                    <p:animEffect transition="in" filter="wheel(4)">
                                      <p:cBhvr>
                                        <p:cTn id="29" dur="2000"/>
                                        <p:tgtEl>
                                          <p:spTgt spid="16474"/>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16484"/>
                                        </p:tgtEl>
                                        <p:attrNameLst>
                                          <p:attrName>style.visibility</p:attrName>
                                        </p:attrNameLst>
                                      </p:cBhvr>
                                      <p:to>
                                        <p:strVal val="visible"/>
                                      </p:to>
                                    </p:set>
                                    <p:animEffect transition="in" filter="wheel(4)">
                                      <p:cBhvr>
                                        <p:cTn id="32" dur="2000"/>
                                        <p:tgtEl>
                                          <p:spTgt spid="16484"/>
                                        </p:tgtEl>
                                      </p:cBhvr>
                                    </p:animEffect>
                                  </p:childTnLst>
                                </p:cTn>
                              </p:par>
                              <p:par>
                                <p:cTn id="33" presetID="21" presetClass="entr" presetSubtype="4" fill="hold" nodeType="withEffect">
                                  <p:stCondLst>
                                    <p:cond delay="0"/>
                                  </p:stCondLst>
                                  <p:childTnLst>
                                    <p:set>
                                      <p:cBhvr>
                                        <p:cTn id="34" dur="1" fill="hold">
                                          <p:stCondLst>
                                            <p:cond delay="0"/>
                                          </p:stCondLst>
                                        </p:cTn>
                                        <p:tgtEl>
                                          <p:spTgt spid="16475"/>
                                        </p:tgtEl>
                                        <p:attrNameLst>
                                          <p:attrName>style.visibility</p:attrName>
                                        </p:attrNameLst>
                                      </p:cBhvr>
                                      <p:to>
                                        <p:strVal val="visible"/>
                                      </p:to>
                                    </p:set>
                                    <p:animEffect transition="in" filter="wheel(4)">
                                      <p:cBhvr>
                                        <p:cTn id="35" dur="2000"/>
                                        <p:tgtEl>
                                          <p:spTgt spid="16475"/>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6485"/>
                                        </p:tgtEl>
                                        <p:attrNameLst>
                                          <p:attrName>style.visibility</p:attrName>
                                        </p:attrNameLst>
                                      </p:cBhvr>
                                      <p:to>
                                        <p:strVal val="visible"/>
                                      </p:to>
                                    </p:set>
                                    <p:animEffect transition="in" filter="wheel(4)">
                                      <p:cBhvr>
                                        <p:cTn id="38" dur="2000"/>
                                        <p:tgtEl>
                                          <p:spTgt spid="16485"/>
                                        </p:tgtEl>
                                      </p:cBhvr>
                                    </p:animEffect>
                                  </p:childTnLst>
                                </p:cTn>
                              </p:par>
                              <p:par>
                                <p:cTn id="39" presetID="21" presetClass="entr" presetSubtype="4" fill="hold" nodeType="withEffect">
                                  <p:stCondLst>
                                    <p:cond delay="0"/>
                                  </p:stCondLst>
                                  <p:childTnLst>
                                    <p:set>
                                      <p:cBhvr>
                                        <p:cTn id="40" dur="1" fill="hold">
                                          <p:stCondLst>
                                            <p:cond delay="0"/>
                                          </p:stCondLst>
                                        </p:cTn>
                                        <p:tgtEl>
                                          <p:spTgt spid="16476"/>
                                        </p:tgtEl>
                                        <p:attrNameLst>
                                          <p:attrName>style.visibility</p:attrName>
                                        </p:attrNameLst>
                                      </p:cBhvr>
                                      <p:to>
                                        <p:strVal val="visible"/>
                                      </p:to>
                                    </p:set>
                                    <p:animEffect transition="in" filter="wheel(4)">
                                      <p:cBhvr>
                                        <p:cTn id="41" dur="2000"/>
                                        <p:tgtEl>
                                          <p:spTgt spid="16476"/>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16486"/>
                                        </p:tgtEl>
                                        <p:attrNameLst>
                                          <p:attrName>style.visibility</p:attrName>
                                        </p:attrNameLst>
                                      </p:cBhvr>
                                      <p:to>
                                        <p:strVal val="visible"/>
                                      </p:to>
                                    </p:set>
                                    <p:animEffect transition="in" filter="wheel(4)">
                                      <p:cBhvr>
                                        <p:cTn id="44" dur="2000"/>
                                        <p:tgtEl>
                                          <p:spTgt spid="1648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4" fill="hold" nodeType="clickEffect">
                                  <p:stCondLst>
                                    <p:cond delay="0"/>
                                  </p:stCondLst>
                                  <p:childTnLst>
                                    <p:set>
                                      <p:cBhvr>
                                        <p:cTn id="48" dur="1" fill="hold">
                                          <p:stCondLst>
                                            <p:cond delay="0"/>
                                          </p:stCondLst>
                                        </p:cTn>
                                        <p:tgtEl>
                                          <p:spTgt spid="16487"/>
                                        </p:tgtEl>
                                        <p:attrNameLst>
                                          <p:attrName>style.visibility</p:attrName>
                                        </p:attrNameLst>
                                      </p:cBhvr>
                                      <p:to>
                                        <p:strVal val="visible"/>
                                      </p:to>
                                    </p:set>
                                    <p:animEffect transition="in" filter="wheel(4)">
                                      <p:cBhvr>
                                        <p:cTn id="49" dur="2000"/>
                                        <p:tgtEl>
                                          <p:spTgt spid="16487"/>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16495"/>
                                        </p:tgtEl>
                                        <p:attrNameLst>
                                          <p:attrName>style.visibility</p:attrName>
                                        </p:attrNameLst>
                                      </p:cBhvr>
                                      <p:to>
                                        <p:strVal val="visible"/>
                                      </p:to>
                                    </p:set>
                                    <p:animEffect transition="in" filter="wheel(4)">
                                      <p:cBhvr>
                                        <p:cTn id="52" dur="2000"/>
                                        <p:tgtEl>
                                          <p:spTgt spid="16495"/>
                                        </p:tgtEl>
                                      </p:cBhvr>
                                    </p:animEffect>
                                  </p:childTnLst>
                                </p:cTn>
                              </p:par>
                              <p:par>
                                <p:cTn id="53" presetID="21" presetClass="entr" presetSubtype="4" fill="hold" nodeType="withEffect">
                                  <p:stCondLst>
                                    <p:cond delay="0"/>
                                  </p:stCondLst>
                                  <p:childTnLst>
                                    <p:set>
                                      <p:cBhvr>
                                        <p:cTn id="54" dur="1" fill="hold">
                                          <p:stCondLst>
                                            <p:cond delay="0"/>
                                          </p:stCondLst>
                                        </p:cTn>
                                        <p:tgtEl>
                                          <p:spTgt spid="16488"/>
                                        </p:tgtEl>
                                        <p:attrNameLst>
                                          <p:attrName>style.visibility</p:attrName>
                                        </p:attrNameLst>
                                      </p:cBhvr>
                                      <p:to>
                                        <p:strVal val="visible"/>
                                      </p:to>
                                    </p:set>
                                    <p:animEffect transition="in" filter="wheel(4)">
                                      <p:cBhvr>
                                        <p:cTn id="55" dur="2000"/>
                                        <p:tgtEl>
                                          <p:spTgt spid="16488"/>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16496"/>
                                        </p:tgtEl>
                                        <p:attrNameLst>
                                          <p:attrName>style.visibility</p:attrName>
                                        </p:attrNameLst>
                                      </p:cBhvr>
                                      <p:to>
                                        <p:strVal val="visible"/>
                                      </p:to>
                                    </p:set>
                                    <p:animEffect transition="in" filter="wheel(4)">
                                      <p:cBhvr>
                                        <p:cTn id="58" dur="2000"/>
                                        <p:tgtEl>
                                          <p:spTgt spid="16496"/>
                                        </p:tgtEl>
                                      </p:cBhvr>
                                    </p:animEffect>
                                  </p:childTnLst>
                                </p:cTn>
                              </p:par>
                              <p:par>
                                <p:cTn id="59" presetID="21" presetClass="entr" presetSubtype="4" fill="hold" nodeType="withEffect">
                                  <p:stCondLst>
                                    <p:cond delay="0"/>
                                  </p:stCondLst>
                                  <p:childTnLst>
                                    <p:set>
                                      <p:cBhvr>
                                        <p:cTn id="60" dur="1" fill="hold">
                                          <p:stCondLst>
                                            <p:cond delay="0"/>
                                          </p:stCondLst>
                                        </p:cTn>
                                        <p:tgtEl>
                                          <p:spTgt spid="16489"/>
                                        </p:tgtEl>
                                        <p:attrNameLst>
                                          <p:attrName>style.visibility</p:attrName>
                                        </p:attrNameLst>
                                      </p:cBhvr>
                                      <p:to>
                                        <p:strVal val="visible"/>
                                      </p:to>
                                    </p:set>
                                    <p:animEffect transition="in" filter="wheel(4)">
                                      <p:cBhvr>
                                        <p:cTn id="61" dur="2000"/>
                                        <p:tgtEl>
                                          <p:spTgt spid="1648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16497"/>
                                        </p:tgtEl>
                                        <p:attrNameLst>
                                          <p:attrName>style.visibility</p:attrName>
                                        </p:attrNameLst>
                                      </p:cBhvr>
                                      <p:to>
                                        <p:strVal val="visible"/>
                                      </p:to>
                                    </p:set>
                                    <p:animEffect transition="in" filter="wheel(4)">
                                      <p:cBhvr>
                                        <p:cTn id="64" dur="2000"/>
                                        <p:tgtEl>
                                          <p:spTgt spid="16497"/>
                                        </p:tgtEl>
                                      </p:cBhvr>
                                    </p:animEffect>
                                  </p:childTnLst>
                                </p:cTn>
                              </p:par>
                              <p:par>
                                <p:cTn id="65" presetID="21" presetClass="entr" presetSubtype="4" fill="hold" nodeType="withEffect">
                                  <p:stCondLst>
                                    <p:cond delay="0"/>
                                  </p:stCondLst>
                                  <p:childTnLst>
                                    <p:set>
                                      <p:cBhvr>
                                        <p:cTn id="66" dur="1" fill="hold">
                                          <p:stCondLst>
                                            <p:cond delay="0"/>
                                          </p:stCondLst>
                                        </p:cTn>
                                        <p:tgtEl>
                                          <p:spTgt spid="16490"/>
                                        </p:tgtEl>
                                        <p:attrNameLst>
                                          <p:attrName>style.visibility</p:attrName>
                                        </p:attrNameLst>
                                      </p:cBhvr>
                                      <p:to>
                                        <p:strVal val="visible"/>
                                      </p:to>
                                    </p:set>
                                    <p:animEffect transition="in" filter="wheel(4)">
                                      <p:cBhvr>
                                        <p:cTn id="67" dur="2000"/>
                                        <p:tgtEl>
                                          <p:spTgt spid="16490"/>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16498"/>
                                        </p:tgtEl>
                                        <p:attrNameLst>
                                          <p:attrName>style.visibility</p:attrName>
                                        </p:attrNameLst>
                                      </p:cBhvr>
                                      <p:to>
                                        <p:strVal val="visible"/>
                                      </p:to>
                                    </p:set>
                                    <p:animEffect transition="in" filter="wheel(4)">
                                      <p:cBhvr>
                                        <p:cTn id="70" dur="2000"/>
                                        <p:tgtEl>
                                          <p:spTgt spid="164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647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6477"/>
                                        </p:tgtEl>
                                        <p:attrNameLst>
                                          <p:attrName>style.visibility</p:attrName>
                                        </p:attrNameLst>
                                      </p:cBhvr>
                                      <p:to>
                                        <p:strVal val="visible"/>
                                      </p:to>
                                    </p:set>
                                    <p:animEffect transition="in" filter="blinds(horizontal)">
                                      <p:cBhvr>
                                        <p:cTn id="76" dur="500"/>
                                        <p:tgtEl>
                                          <p:spTgt spid="16477"/>
                                        </p:tgtEl>
                                      </p:cBhvr>
                                    </p:animEffect>
                                  </p:childTnLst>
                                </p:cTn>
                              </p:par>
                            </p:childTnLst>
                          </p:cTn>
                        </p:par>
                      </p:childTnLst>
                    </p:cTn>
                  </p:par>
                </p:childTnLst>
              </p:cTn>
              <p:nextCondLst>
                <p:cond evt="onClick" delay="0">
                  <p:tgtEl>
                    <p:spTgt spid="16472"/>
                  </p:tgtEl>
                </p:cond>
              </p:nextCondLst>
            </p:seq>
            <p:seq concurrent="1" nextAc="seek">
              <p:cTn id="77" restart="whenNotActive" fill="hold" evtFilter="cancelBubble" nodeType="interactiveSeq">
                <p:stCondLst>
                  <p:cond evt="onClick" delay="0">
                    <p:tgtEl>
                      <p:spTgt spid="16473"/>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6478"/>
                                        </p:tgtEl>
                                        <p:attrNameLst>
                                          <p:attrName>style.visibility</p:attrName>
                                        </p:attrNameLst>
                                      </p:cBhvr>
                                      <p:to>
                                        <p:strVal val="visible"/>
                                      </p:to>
                                    </p:set>
                                    <p:animEffect transition="in" filter="box(in)">
                                      <p:cBhvr>
                                        <p:cTn id="82" dur="500"/>
                                        <p:tgtEl>
                                          <p:spTgt spid="16478"/>
                                        </p:tgtEl>
                                      </p:cBhvr>
                                    </p:animEffect>
                                  </p:childTnLst>
                                </p:cTn>
                              </p:par>
                            </p:childTnLst>
                          </p:cTn>
                        </p:par>
                      </p:childTnLst>
                    </p:cTn>
                  </p:par>
                </p:childTnLst>
              </p:cTn>
              <p:nextCondLst>
                <p:cond evt="onClick" delay="0">
                  <p:tgtEl>
                    <p:spTgt spid="16473"/>
                  </p:tgtEl>
                </p:cond>
              </p:nextCondLst>
            </p:seq>
            <p:seq concurrent="1" nextAc="seek">
              <p:cTn id="83" restart="whenNotActive" fill="hold" evtFilter="cancelBubble" nodeType="interactiveSeq">
                <p:stCondLst>
                  <p:cond evt="onClick" delay="0">
                    <p:tgtEl>
                      <p:spTgt spid="1647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16479"/>
                                        </p:tgtEl>
                                        <p:attrNameLst>
                                          <p:attrName>style.visibility</p:attrName>
                                        </p:attrNameLst>
                                      </p:cBhvr>
                                      <p:to>
                                        <p:strVal val="visible"/>
                                      </p:to>
                                    </p:set>
                                    <p:animEffect transition="in" filter="wipe(down)">
                                      <p:cBhvr>
                                        <p:cTn id="88" dur="580">
                                          <p:stCondLst>
                                            <p:cond delay="0"/>
                                          </p:stCondLst>
                                        </p:cTn>
                                        <p:tgtEl>
                                          <p:spTgt spid="16479"/>
                                        </p:tgtEl>
                                      </p:cBhvr>
                                    </p:animEffect>
                                    <p:anim calcmode="lin" valueType="num">
                                      <p:cBhvr>
                                        <p:cTn id="89" dur="1822" tmFilter="0,0; 0.14,0.36; 0.43,0.73; 0.71,0.91; 1.0,1.0">
                                          <p:stCondLst>
                                            <p:cond delay="0"/>
                                          </p:stCondLst>
                                        </p:cTn>
                                        <p:tgtEl>
                                          <p:spTgt spid="16479"/>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6479"/>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6479"/>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6479"/>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6479"/>
                                        </p:tgtEl>
                                        <p:attrNameLst>
                                          <p:attrName>ppt_y</p:attrName>
                                        </p:attrNameLst>
                                      </p:cBhvr>
                                      <p:tavLst>
                                        <p:tav tm="0" fmla="#ppt_y-sin(pi*$)/81">
                                          <p:val>
                                            <p:fltVal val="0"/>
                                          </p:val>
                                        </p:tav>
                                        <p:tav tm="100000">
                                          <p:val>
                                            <p:fltVal val="1"/>
                                          </p:val>
                                        </p:tav>
                                      </p:tavLst>
                                    </p:anim>
                                    <p:animScale>
                                      <p:cBhvr>
                                        <p:cTn id="94" dur="26">
                                          <p:stCondLst>
                                            <p:cond delay="650"/>
                                          </p:stCondLst>
                                        </p:cTn>
                                        <p:tgtEl>
                                          <p:spTgt spid="16479"/>
                                        </p:tgtEl>
                                      </p:cBhvr>
                                      <p:to x="100000" y="60000"/>
                                    </p:animScale>
                                    <p:animScale>
                                      <p:cBhvr>
                                        <p:cTn id="95" dur="166" decel="50000">
                                          <p:stCondLst>
                                            <p:cond delay="676"/>
                                          </p:stCondLst>
                                        </p:cTn>
                                        <p:tgtEl>
                                          <p:spTgt spid="16479"/>
                                        </p:tgtEl>
                                      </p:cBhvr>
                                      <p:to x="100000" y="100000"/>
                                    </p:animScale>
                                    <p:animScale>
                                      <p:cBhvr>
                                        <p:cTn id="96" dur="26">
                                          <p:stCondLst>
                                            <p:cond delay="1312"/>
                                          </p:stCondLst>
                                        </p:cTn>
                                        <p:tgtEl>
                                          <p:spTgt spid="16479"/>
                                        </p:tgtEl>
                                      </p:cBhvr>
                                      <p:to x="100000" y="80000"/>
                                    </p:animScale>
                                    <p:animScale>
                                      <p:cBhvr>
                                        <p:cTn id="97" dur="166" decel="50000">
                                          <p:stCondLst>
                                            <p:cond delay="1338"/>
                                          </p:stCondLst>
                                        </p:cTn>
                                        <p:tgtEl>
                                          <p:spTgt spid="16479"/>
                                        </p:tgtEl>
                                      </p:cBhvr>
                                      <p:to x="100000" y="100000"/>
                                    </p:animScale>
                                    <p:animScale>
                                      <p:cBhvr>
                                        <p:cTn id="98" dur="26">
                                          <p:stCondLst>
                                            <p:cond delay="1642"/>
                                          </p:stCondLst>
                                        </p:cTn>
                                        <p:tgtEl>
                                          <p:spTgt spid="16479"/>
                                        </p:tgtEl>
                                      </p:cBhvr>
                                      <p:to x="100000" y="90000"/>
                                    </p:animScale>
                                    <p:animScale>
                                      <p:cBhvr>
                                        <p:cTn id="99" dur="166" decel="50000">
                                          <p:stCondLst>
                                            <p:cond delay="1668"/>
                                          </p:stCondLst>
                                        </p:cTn>
                                        <p:tgtEl>
                                          <p:spTgt spid="16479"/>
                                        </p:tgtEl>
                                      </p:cBhvr>
                                      <p:to x="100000" y="100000"/>
                                    </p:animScale>
                                    <p:animScale>
                                      <p:cBhvr>
                                        <p:cTn id="100" dur="26">
                                          <p:stCondLst>
                                            <p:cond delay="1808"/>
                                          </p:stCondLst>
                                        </p:cTn>
                                        <p:tgtEl>
                                          <p:spTgt spid="16479"/>
                                        </p:tgtEl>
                                      </p:cBhvr>
                                      <p:to x="100000" y="95000"/>
                                    </p:animScale>
                                    <p:animScale>
                                      <p:cBhvr>
                                        <p:cTn id="101" dur="166" decel="50000">
                                          <p:stCondLst>
                                            <p:cond delay="1834"/>
                                          </p:stCondLst>
                                        </p:cTn>
                                        <p:tgtEl>
                                          <p:spTgt spid="16479"/>
                                        </p:tgtEl>
                                      </p:cBhvr>
                                      <p:to x="100000" y="100000"/>
                                    </p:animScale>
                                  </p:childTnLst>
                                </p:cTn>
                              </p:par>
                            </p:childTnLst>
                          </p:cTn>
                        </p:par>
                      </p:childTnLst>
                    </p:cTn>
                  </p:par>
                </p:childTnLst>
              </p:cTn>
              <p:nextCondLst>
                <p:cond evt="onClick" delay="0">
                  <p:tgtEl>
                    <p:spTgt spid="16474"/>
                  </p:tgtEl>
                </p:cond>
              </p:nextCondLst>
            </p:seq>
            <p:seq concurrent="1" nextAc="seek">
              <p:cTn id="102" restart="whenNotActive" fill="hold" evtFilter="cancelBubble" nodeType="interactiveSeq">
                <p:stCondLst>
                  <p:cond evt="onClick" delay="0">
                    <p:tgtEl>
                      <p:spTgt spid="1647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6480"/>
                                        </p:tgtEl>
                                        <p:attrNameLst>
                                          <p:attrName>style.visibility</p:attrName>
                                        </p:attrNameLst>
                                      </p:cBhvr>
                                      <p:to>
                                        <p:strVal val="visible"/>
                                      </p:to>
                                    </p:set>
                                    <p:animEffect transition="in" filter="blinds(horizontal)">
                                      <p:cBhvr>
                                        <p:cTn id="107" dur="500"/>
                                        <p:tgtEl>
                                          <p:spTgt spid="16480"/>
                                        </p:tgtEl>
                                      </p:cBhvr>
                                    </p:animEffect>
                                  </p:childTnLst>
                                </p:cTn>
                              </p:par>
                            </p:childTnLst>
                          </p:cTn>
                        </p:par>
                      </p:childTnLst>
                    </p:cTn>
                  </p:par>
                </p:childTnLst>
              </p:cTn>
              <p:nextCondLst>
                <p:cond evt="onClick" delay="0">
                  <p:tgtEl>
                    <p:spTgt spid="16475"/>
                  </p:tgtEl>
                </p:cond>
              </p:nextCondLst>
            </p:seq>
            <p:seq concurrent="1" nextAc="seek">
              <p:cTn id="108" restart="whenNotActive" fill="hold" evtFilter="cancelBubble" nodeType="interactiveSeq">
                <p:stCondLst>
                  <p:cond evt="onClick" delay="0">
                    <p:tgtEl>
                      <p:spTgt spid="1647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6481"/>
                                        </p:tgtEl>
                                        <p:attrNameLst>
                                          <p:attrName>style.visibility</p:attrName>
                                        </p:attrNameLst>
                                      </p:cBhvr>
                                      <p:to>
                                        <p:strVal val="visible"/>
                                      </p:to>
                                    </p:set>
                                    <p:animEffect transition="in" filter="blinds(horizontal)">
                                      <p:cBhvr>
                                        <p:cTn id="113" dur="500"/>
                                        <p:tgtEl>
                                          <p:spTgt spid="16481"/>
                                        </p:tgtEl>
                                      </p:cBhvr>
                                    </p:animEffect>
                                  </p:childTnLst>
                                </p:cTn>
                              </p:par>
                            </p:childTnLst>
                          </p:cTn>
                        </p:par>
                      </p:childTnLst>
                    </p:cTn>
                  </p:par>
                </p:childTnLst>
              </p:cTn>
              <p:nextCondLst>
                <p:cond evt="onClick" delay="0">
                  <p:tgtEl>
                    <p:spTgt spid="16476"/>
                  </p:tgtEl>
                </p:cond>
              </p:nextCondLst>
            </p:seq>
            <p:seq concurrent="1" nextAc="seek">
              <p:cTn id="114" restart="whenNotActive" fill="hold" evtFilter="cancelBubble" nodeType="interactiveSeq">
                <p:stCondLst>
                  <p:cond evt="onClick" delay="0">
                    <p:tgtEl>
                      <p:spTgt spid="1648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6491"/>
                                        </p:tgtEl>
                                        <p:attrNameLst>
                                          <p:attrName>style.visibility</p:attrName>
                                        </p:attrNameLst>
                                      </p:cBhvr>
                                      <p:to>
                                        <p:strVal val="visible"/>
                                      </p:to>
                                    </p:set>
                                    <p:animEffect transition="in" filter="blinds(horizontal)">
                                      <p:cBhvr>
                                        <p:cTn id="119" dur="500"/>
                                        <p:tgtEl>
                                          <p:spTgt spid="16491"/>
                                        </p:tgtEl>
                                      </p:cBhvr>
                                    </p:animEffect>
                                  </p:childTnLst>
                                </p:cTn>
                              </p:par>
                            </p:childTnLst>
                          </p:cTn>
                        </p:par>
                      </p:childTnLst>
                    </p:cTn>
                  </p:par>
                </p:childTnLst>
              </p:cTn>
              <p:nextCondLst>
                <p:cond evt="onClick" delay="0">
                  <p:tgtEl>
                    <p:spTgt spid="16487"/>
                  </p:tgtEl>
                </p:cond>
              </p:nextCondLst>
            </p:seq>
            <p:seq concurrent="1" nextAc="seek">
              <p:cTn id="120" restart="whenNotActive" fill="hold" evtFilter="cancelBubble" nodeType="interactiveSeq">
                <p:stCondLst>
                  <p:cond evt="onClick" delay="0">
                    <p:tgtEl>
                      <p:spTgt spid="16488"/>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16492"/>
                                        </p:tgtEl>
                                        <p:attrNameLst>
                                          <p:attrName>style.visibility</p:attrName>
                                        </p:attrNameLst>
                                      </p:cBhvr>
                                      <p:to>
                                        <p:strVal val="visible"/>
                                      </p:to>
                                    </p:set>
                                    <p:animEffect transition="in" filter="box(in)">
                                      <p:cBhvr>
                                        <p:cTn id="125" dur="500"/>
                                        <p:tgtEl>
                                          <p:spTgt spid="16492"/>
                                        </p:tgtEl>
                                      </p:cBhvr>
                                    </p:animEffect>
                                  </p:childTnLst>
                                </p:cTn>
                              </p:par>
                            </p:childTnLst>
                          </p:cTn>
                        </p:par>
                      </p:childTnLst>
                    </p:cTn>
                  </p:par>
                </p:childTnLst>
              </p:cTn>
              <p:nextCondLst>
                <p:cond evt="onClick" delay="0">
                  <p:tgtEl>
                    <p:spTgt spid="16488"/>
                  </p:tgtEl>
                </p:cond>
              </p:nextCondLst>
            </p:seq>
            <p:seq concurrent="1" nextAc="seek">
              <p:cTn id="126" restart="whenNotActive" fill="hold" evtFilter="cancelBubble" nodeType="interactiveSeq">
                <p:stCondLst>
                  <p:cond evt="onClick" delay="0">
                    <p:tgtEl>
                      <p:spTgt spid="16489"/>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16493"/>
                                        </p:tgtEl>
                                        <p:attrNameLst>
                                          <p:attrName>style.visibility</p:attrName>
                                        </p:attrNameLst>
                                      </p:cBhvr>
                                      <p:to>
                                        <p:strVal val="visible"/>
                                      </p:to>
                                    </p:set>
                                    <p:animEffect transition="in" filter="wipe(down)">
                                      <p:cBhvr>
                                        <p:cTn id="131" dur="580">
                                          <p:stCondLst>
                                            <p:cond delay="0"/>
                                          </p:stCondLst>
                                        </p:cTn>
                                        <p:tgtEl>
                                          <p:spTgt spid="16493"/>
                                        </p:tgtEl>
                                      </p:cBhvr>
                                    </p:animEffect>
                                    <p:anim calcmode="lin" valueType="num">
                                      <p:cBhvr>
                                        <p:cTn id="132" dur="1822" tmFilter="0,0; 0.14,0.36; 0.43,0.73; 0.71,0.91; 1.0,1.0">
                                          <p:stCondLst>
                                            <p:cond delay="0"/>
                                          </p:stCondLst>
                                        </p:cTn>
                                        <p:tgtEl>
                                          <p:spTgt spid="16493"/>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6493"/>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6493"/>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6493"/>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6493"/>
                                        </p:tgtEl>
                                        <p:attrNameLst>
                                          <p:attrName>ppt_y</p:attrName>
                                        </p:attrNameLst>
                                      </p:cBhvr>
                                      <p:tavLst>
                                        <p:tav tm="0" fmla="#ppt_y-sin(pi*$)/81">
                                          <p:val>
                                            <p:fltVal val="0"/>
                                          </p:val>
                                        </p:tav>
                                        <p:tav tm="100000">
                                          <p:val>
                                            <p:fltVal val="1"/>
                                          </p:val>
                                        </p:tav>
                                      </p:tavLst>
                                    </p:anim>
                                    <p:animScale>
                                      <p:cBhvr>
                                        <p:cTn id="137" dur="26">
                                          <p:stCondLst>
                                            <p:cond delay="650"/>
                                          </p:stCondLst>
                                        </p:cTn>
                                        <p:tgtEl>
                                          <p:spTgt spid="16493"/>
                                        </p:tgtEl>
                                      </p:cBhvr>
                                      <p:to x="100000" y="60000"/>
                                    </p:animScale>
                                    <p:animScale>
                                      <p:cBhvr>
                                        <p:cTn id="138" dur="166" decel="50000">
                                          <p:stCondLst>
                                            <p:cond delay="676"/>
                                          </p:stCondLst>
                                        </p:cTn>
                                        <p:tgtEl>
                                          <p:spTgt spid="16493"/>
                                        </p:tgtEl>
                                      </p:cBhvr>
                                      <p:to x="100000" y="100000"/>
                                    </p:animScale>
                                    <p:animScale>
                                      <p:cBhvr>
                                        <p:cTn id="139" dur="26">
                                          <p:stCondLst>
                                            <p:cond delay="1312"/>
                                          </p:stCondLst>
                                        </p:cTn>
                                        <p:tgtEl>
                                          <p:spTgt spid="16493"/>
                                        </p:tgtEl>
                                      </p:cBhvr>
                                      <p:to x="100000" y="80000"/>
                                    </p:animScale>
                                    <p:animScale>
                                      <p:cBhvr>
                                        <p:cTn id="140" dur="166" decel="50000">
                                          <p:stCondLst>
                                            <p:cond delay="1338"/>
                                          </p:stCondLst>
                                        </p:cTn>
                                        <p:tgtEl>
                                          <p:spTgt spid="16493"/>
                                        </p:tgtEl>
                                      </p:cBhvr>
                                      <p:to x="100000" y="100000"/>
                                    </p:animScale>
                                    <p:animScale>
                                      <p:cBhvr>
                                        <p:cTn id="141" dur="26">
                                          <p:stCondLst>
                                            <p:cond delay="1642"/>
                                          </p:stCondLst>
                                        </p:cTn>
                                        <p:tgtEl>
                                          <p:spTgt spid="16493"/>
                                        </p:tgtEl>
                                      </p:cBhvr>
                                      <p:to x="100000" y="90000"/>
                                    </p:animScale>
                                    <p:animScale>
                                      <p:cBhvr>
                                        <p:cTn id="142" dur="166" decel="50000">
                                          <p:stCondLst>
                                            <p:cond delay="1668"/>
                                          </p:stCondLst>
                                        </p:cTn>
                                        <p:tgtEl>
                                          <p:spTgt spid="16493"/>
                                        </p:tgtEl>
                                      </p:cBhvr>
                                      <p:to x="100000" y="100000"/>
                                    </p:animScale>
                                    <p:animScale>
                                      <p:cBhvr>
                                        <p:cTn id="143" dur="26">
                                          <p:stCondLst>
                                            <p:cond delay="1808"/>
                                          </p:stCondLst>
                                        </p:cTn>
                                        <p:tgtEl>
                                          <p:spTgt spid="16493"/>
                                        </p:tgtEl>
                                      </p:cBhvr>
                                      <p:to x="100000" y="95000"/>
                                    </p:animScale>
                                    <p:animScale>
                                      <p:cBhvr>
                                        <p:cTn id="144" dur="166" decel="50000">
                                          <p:stCondLst>
                                            <p:cond delay="1834"/>
                                          </p:stCondLst>
                                        </p:cTn>
                                        <p:tgtEl>
                                          <p:spTgt spid="16493"/>
                                        </p:tgtEl>
                                      </p:cBhvr>
                                      <p:to x="100000" y="100000"/>
                                    </p:animScale>
                                  </p:childTnLst>
                                </p:cTn>
                              </p:par>
                            </p:childTnLst>
                          </p:cTn>
                        </p:par>
                      </p:childTnLst>
                    </p:cTn>
                  </p:par>
                </p:childTnLst>
              </p:cTn>
              <p:nextCondLst>
                <p:cond evt="onClick" delay="0">
                  <p:tgtEl>
                    <p:spTgt spid="16489"/>
                  </p:tgtEl>
                </p:cond>
              </p:nextCondLst>
            </p:seq>
            <p:seq concurrent="1" nextAc="seek">
              <p:cTn id="145" restart="whenNotActive" fill="hold" evtFilter="cancelBubble" nodeType="interactiveSeq">
                <p:stCondLst>
                  <p:cond evt="onClick" delay="0">
                    <p:tgtEl>
                      <p:spTgt spid="16490"/>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6494"/>
                                        </p:tgtEl>
                                        <p:attrNameLst>
                                          <p:attrName>style.visibility</p:attrName>
                                        </p:attrNameLst>
                                      </p:cBhvr>
                                      <p:to>
                                        <p:strVal val="visible"/>
                                      </p:to>
                                    </p:set>
                                    <p:animEffect transition="in" filter="blinds(horizontal)">
                                      <p:cBhvr>
                                        <p:cTn id="150" dur="500"/>
                                        <p:tgtEl>
                                          <p:spTgt spid="16494"/>
                                        </p:tgtEl>
                                      </p:cBhvr>
                                    </p:animEffect>
                                  </p:childTnLst>
                                </p:cTn>
                              </p:par>
                            </p:childTnLst>
                          </p:cTn>
                        </p:par>
                      </p:childTnLst>
                    </p:cTn>
                  </p:par>
                </p:childTnLst>
              </p:cTn>
              <p:nextCondLst>
                <p:cond evt="onClick" delay="0">
                  <p:tgtEl>
                    <p:spTgt spid="16490"/>
                  </p:tgtEl>
                </p:cond>
              </p:nextCondLst>
            </p:seq>
          </p:childTnLst>
        </p:cTn>
      </p:par>
    </p:tnLst>
    <p:bldLst>
      <p:bldP spid="16392" grpId="0"/>
      <p:bldP spid="16477" grpId="0"/>
      <p:bldP spid="16478" grpId="0"/>
      <p:bldP spid="16479" grpId="0"/>
      <p:bldP spid="16480" grpId="0"/>
      <p:bldP spid="16481" grpId="0"/>
      <p:bldP spid="16482" grpId="0"/>
      <p:bldP spid="16483" grpId="0"/>
      <p:bldP spid="16484" grpId="0"/>
      <p:bldP spid="16485" grpId="0"/>
      <p:bldP spid="16486" grpId="0"/>
      <p:bldP spid="16491" grpId="0"/>
      <p:bldP spid="16492" grpId="0"/>
      <p:bldP spid="16493" grpId="0"/>
      <p:bldP spid="16494" grpId="0"/>
      <p:bldP spid="16495" grpId="0"/>
      <p:bldP spid="16496" grpId="0"/>
      <p:bldP spid="16497" grpId="0"/>
      <p:bldP spid="164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ChangeArrowheads="1"/>
          </p:cNvSpPr>
          <p:nvPr/>
        </p:nvSpPr>
        <p:spPr bwMode="auto">
          <a:xfrm>
            <a:off x="9144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71686" name="Rectangle 6"/>
          <p:cNvSpPr>
            <a:spLocks noChangeArrowheads="1"/>
          </p:cNvSpPr>
          <p:nvPr/>
        </p:nvSpPr>
        <p:spPr bwMode="auto">
          <a:xfrm>
            <a:off x="1676400" y="744538"/>
            <a:ext cx="5943600" cy="830262"/>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7172" name="Text Box 7"/>
          <p:cNvSpPr txBox="1">
            <a:spLocks noChangeArrowheads="1"/>
          </p:cNvSpPr>
          <p:nvPr/>
        </p:nvSpPr>
        <p:spPr bwMode="auto">
          <a:xfrm>
            <a:off x="228600" y="1676400"/>
            <a:ext cx="71628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I. Vựa lúa, vựa trái cây lớn nhất cả nước.</a:t>
            </a:r>
          </a:p>
        </p:txBody>
      </p:sp>
      <p:sp>
        <p:nvSpPr>
          <p:cNvPr id="71688" name="Rectangle 8"/>
          <p:cNvSpPr>
            <a:spLocks noChangeArrowheads="1"/>
          </p:cNvSpPr>
          <p:nvPr/>
        </p:nvSpPr>
        <p:spPr bwMode="auto">
          <a:xfrm>
            <a:off x="228600" y="2057400"/>
            <a:ext cx="3962400" cy="400050"/>
          </a:xfrm>
          <a:prstGeom prst="rect">
            <a:avLst/>
          </a:prstGeom>
          <a:noFill/>
          <a:ln w="9525">
            <a:noFill/>
            <a:miter lim="800000"/>
            <a:headEnd/>
            <a:tailEnd/>
          </a:ln>
        </p:spPr>
        <p:txBody>
          <a:bodyPr>
            <a:spAutoFit/>
          </a:bodyPr>
          <a:lstStyle/>
          <a:p>
            <a:pPr>
              <a:spcBef>
                <a:spcPct val="50000"/>
              </a:spcBef>
            </a:pPr>
            <a:r>
              <a:rPr lang="en-US" sz="2000">
                <a:latin typeface="Arial" charset="0"/>
              </a:rPr>
              <a:t>Hoạt động 2: làm việc cá nhân</a:t>
            </a:r>
          </a:p>
        </p:txBody>
      </p:sp>
      <p:sp>
        <p:nvSpPr>
          <p:cNvPr id="71689" name="Rectangle 9"/>
          <p:cNvSpPr>
            <a:spLocks noChangeArrowheads="1"/>
          </p:cNvSpPr>
          <p:nvPr/>
        </p:nvSpPr>
        <p:spPr bwMode="auto">
          <a:xfrm>
            <a:off x="304800" y="2438400"/>
            <a:ext cx="5532438" cy="400050"/>
          </a:xfrm>
          <a:prstGeom prst="rect">
            <a:avLst/>
          </a:prstGeom>
          <a:noFill/>
          <a:ln w="9525">
            <a:noFill/>
            <a:miter lim="800000"/>
            <a:headEnd/>
            <a:tailEnd/>
          </a:ln>
          <a:effectLst/>
        </p:spPr>
        <p:txBody>
          <a:bodyPr wrap="none">
            <a:spAutoFit/>
          </a:bodyPr>
          <a:lstStyle/>
          <a:p>
            <a:pPr marL="342900" indent="-342900">
              <a:defRPr/>
            </a:pPr>
            <a:r>
              <a:rPr lang="en-US" sz="2000">
                <a:solidFill>
                  <a:schemeClr val="hlink"/>
                </a:solidFill>
                <a:effectLst>
                  <a:outerShdw blurRad="38100" dist="38100" dir="2700000" algn="tl">
                    <a:srgbClr val="000000"/>
                  </a:outerShdw>
                </a:effectLst>
                <a:latin typeface="Arial"/>
              </a:rPr>
              <a:t>2. Kể tên một số trái cây ở đồng bằng Nam Bộ.</a:t>
            </a:r>
          </a:p>
        </p:txBody>
      </p:sp>
      <p:pic>
        <p:nvPicPr>
          <p:cNvPr id="71691" name="Picture 11" descr="dua%20hau"/>
          <p:cNvPicPr>
            <a:picLocks noChangeAspect="1" noChangeArrowheads="1"/>
          </p:cNvPicPr>
          <p:nvPr/>
        </p:nvPicPr>
        <p:blipFill>
          <a:blip r:embed="rId2"/>
          <a:srcRect/>
          <a:stretch>
            <a:fillRect/>
          </a:stretch>
        </p:blipFill>
        <p:spPr bwMode="auto">
          <a:xfrm>
            <a:off x="3505200" y="5105400"/>
            <a:ext cx="1905000" cy="1752600"/>
          </a:xfrm>
          <a:prstGeom prst="rect">
            <a:avLst/>
          </a:prstGeom>
          <a:noFill/>
          <a:ln w="9525">
            <a:noFill/>
            <a:miter lim="800000"/>
            <a:headEnd/>
            <a:tailEnd/>
          </a:ln>
        </p:spPr>
      </p:pic>
      <p:pic>
        <p:nvPicPr>
          <p:cNvPr id="71692" name="Picture 12" descr="tg1h"/>
          <p:cNvPicPr>
            <a:picLocks noChangeAspect="1" noChangeArrowheads="1"/>
          </p:cNvPicPr>
          <p:nvPr/>
        </p:nvPicPr>
        <p:blipFill>
          <a:blip r:embed="rId3"/>
          <a:srcRect/>
          <a:stretch>
            <a:fillRect/>
          </a:stretch>
        </p:blipFill>
        <p:spPr bwMode="auto">
          <a:xfrm>
            <a:off x="7239000" y="5105400"/>
            <a:ext cx="1905000" cy="1752600"/>
          </a:xfrm>
          <a:prstGeom prst="rect">
            <a:avLst/>
          </a:prstGeom>
          <a:noFill/>
          <a:ln w="9525">
            <a:noFill/>
            <a:miter lim="800000"/>
            <a:headEnd/>
            <a:tailEnd/>
          </a:ln>
        </p:spPr>
      </p:pic>
      <p:pic>
        <p:nvPicPr>
          <p:cNvPr id="71693" name="Picture 13" descr="culaothoison"/>
          <p:cNvPicPr>
            <a:picLocks noChangeAspect="1" noChangeArrowheads="1"/>
          </p:cNvPicPr>
          <p:nvPr/>
        </p:nvPicPr>
        <p:blipFill>
          <a:blip r:embed="rId4"/>
          <a:srcRect/>
          <a:stretch>
            <a:fillRect/>
          </a:stretch>
        </p:blipFill>
        <p:spPr bwMode="auto">
          <a:xfrm>
            <a:off x="5410200" y="5105400"/>
            <a:ext cx="1847850" cy="1752600"/>
          </a:xfrm>
          <a:prstGeom prst="rect">
            <a:avLst/>
          </a:prstGeom>
          <a:noFill/>
          <a:ln w="9525">
            <a:noFill/>
            <a:miter lim="800000"/>
            <a:headEnd/>
            <a:tailEnd/>
          </a:ln>
        </p:spPr>
      </p:pic>
      <p:pic>
        <p:nvPicPr>
          <p:cNvPr id="71694" name="Picture 14" descr="xoai">
            <a:hlinkClick r:id="rId5"/>
          </p:cNvPr>
          <p:cNvPicPr>
            <a:picLocks noChangeAspect="1" noChangeArrowheads="1"/>
          </p:cNvPicPr>
          <p:nvPr/>
        </p:nvPicPr>
        <p:blipFill>
          <a:blip r:embed="rId6"/>
          <a:srcRect/>
          <a:stretch>
            <a:fillRect/>
          </a:stretch>
        </p:blipFill>
        <p:spPr bwMode="auto">
          <a:xfrm>
            <a:off x="7467600" y="3048000"/>
            <a:ext cx="1676400" cy="1981200"/>
          </a:xfrm>
          <a:prstGeom prst="rect">
            <a:avLst/>
          </a:prstGeom>
          <a:noFill/>
          <a:ln w="9525">
            <a:noFill/>
            <a:miter lim="800000"/>
            <a:headEnd/>
            <a:tailEnd/>
          </a:ln>
        </p:spPr>
      </p:pic>
      <p:pic>
        <p:nvPicPr>
          <p:cNvPr id="71695" name="Picture 15" descr="10490e9098077fa">
            <a:hlinkClick r:id="rId7"/>
          </p:cNvPr>
          <p:cNvPicPr>
            <a:picLocks noChangeAspect="1" noChangeArrowheads="1"/>
          </p:cNvPicPr>
          <p:nvPr/>
        </p:nvPicPr>
        <p:blipFill>
          <a:blip r:embed="rId8"/>
          <a:srcRect/>
          <a:stretch>
            <a:fillRect/>
          </a:stretch>
        </p:blipFill>
        <p:spPr bwMode="auto">
          <a:xfrm>
            <a:off x="0" y="3048000"/>
            <a:ext cx="1828800" cy="1981200"/>
          </a:xfrm>
          <a:prstGeom prst="rect">
            <a:avLst/>
          </a:prstGeom>
          <a:noFill/>
          <a:ln w="9525">
            <a:noFill/>
            <a:miter lim="800000"/>
            <a:headEnd/>
            <a:tailEnd/>
          </a:ln>
        </p:spPr>
      </p:pic>
      <p:pic>
        <p:nvPicPr>
          <p:cNvPr id="71696" name="Picture 16" descr="450px-Pineapple1"/>
          <p:cNvPicPr>
            <a:picLocks noChangeAspect="1" noChangeArrowheads="1"/>
          </p:cNvPicPr>
          <p:nvPr>
            <p:ph type="body" idx="1"/>
          </p:nvPr>
        </p:nvPicPr>
        <p:blipFill>
          <a:blip r:embed="rId9"/>
          <a:srcRect/>
          <a:stretch>
            <a:fillRect/>
          </a:stretch>
        </p:blipFill>
        <p:spPr>
          <a:xfrm>
            <a:off x="5715000" y="3048000"/>
            <a:ext cx="1722438" cy="1981200"/>
          </a:xfrm>
          <a:noFill/>
        </p:spPr>
      </p:pic>
      <p:pic>
        <p:nvPicPr>
          <p:cNvPr id="71697" name="Picture 17" descr="hieuptfood-papaya"/>
          <p:cNvPicPr>
            <a:picLocks noChangeAspect="1" noChangeArrowheads="1"/>
          </p:cNvPicPr>
          <p:nvPr/>
        </p:nvPicPr>
        <p:blipFill>
          <a:blip r:embed="rId10"/>
          <a:srcRect/>
          <a:stretch>
            <a:fillRect/>
          </a:stretch>
        </p:blipFill>
        <p:spPr bwMode="auto">
          <a:xfrm>
            <a:off x="1828800" y="3048000"/>
            <a:ext cx="2057400" cy="1981200"/>
          </a:xfrm>
          <a:prstGeom prst="rect">
            <a:avLst/>
          </a:prstGeom>
          <a:noFill/>
          <a:ln w="9525">
            <a:noFill/>
            <a:miter lim="800000"/>
            <a:headEnd/>
            <a:tailEnd/>
          </a:ln>
        </p:spPr>
      </p:pic>
      <p:pic>
        <p:nvPicPr>
          <p:cNvPr id="71698" name="Picture 18" descr="dua"/>
          <p:cNvPicPr>
            <a:picLocks noChangeAspect="1" noChangeArrowheads="1"/>
          </p:cNvPicPr>
          <p:nvPr/>
        </p:nvPicPr>
        <p:blipFill>
          <a:blip r:embed="rId11" cstate="print"/>
          <a:srcRect/>
          <a:stretch>
            <a:fillRect/>
          </a:stretch>
        </p:blipFill>
        <p:spPr bwMode="auto">
          <a:xfrm>
            <a:off x="1676400" y="5105400"/>
            <a:ext cx="1828800" cy="1752600"/>
          </a:xfrm>
          <a:prstGeom prst="rect">
            <a:avLst/>
          </a:prstGeom>
          <a:noFill/>
          <a:ln w="9525">
            <a:noFill/>
            <a:miter lim="800000"/>
            <a:headEnd/>
            <a:tailEnd/>
          </a:ln>
        </p:spPr>
      </p:pic>
      <p:pic>
        <p:nvPicPr>
          <p:cNvPr id="71699" name="Picture 19" descr="du du"/>
          <p:cNvPicPr>
            <a:picLocks noChangeAspect="1" noChangeArrowheads="1"/>
          </p:cNvPicPr>
          <p:nvPr/>
        </p:nvPicPr>
        <p:blipFill>
          <a:blip r:embed="rId12"/>
          <a:srcRect/>
          <a:stretch>
            <a:fillRect/>
          </a:stretch>
        </p:blipFill>
        <p:spPr bwMode="auto">
          <a:xfrm>
            <a:off x="3886200" y="3048000"/>
            <a:ext cx="1828800" cy="1995488"/>
          </a:xfrm>
          <a:prstGeom prst="rect">
            <a:avLst/>
          </a:prstGeom>
          <a:noFill/>
          <a:ln w="9525">
            <a:noFill/>
            <a:miter lim="800000"/>
            <a:headEnd/>
            <a:tailEnd/>
          </a:ln>
        </p:spPr>
      </p:pic>
      <p:pic>
        <p:nvPicPr>
          <p:cNvPr id="71700" name="Picture 20" descr="u10799_t1248254750_dFZO7"/>
          <p:cNvPicPr>
            <a:picLocks noChangeAspect="1" noChangeArrowheads="1"/>
          </p:cNvPicPr>
          <p:nvPr/>
        </p:nvPicPr>
        <p:blipFill>
          <a:blip r:embed="rId13" cstate="print"/>
          <a:srcRect/>
          <a:stretch>
            <a:fillRect/>
          </a:stretch>
        </p:blipFill>
        <p:spPr bwMode="auto">
          <a:xfrm>
            <a:off x="0" y="5105400"/>
            <a:ext cx="1752600" cy="1752600"/>
          </a:xfrm>
          <a:prstGeom prst="rect">
            <a:avLst/>
          </a:prstGeom>
          <a:noFill/>
          <a:ln w="9525">
            <a:noFill/>
            <a:miter lim="800000"/>
            <a:headEnd/>
            <a:tailEnd/>
          </a:ln>
        </p:spPr>
      </p:pic>
      <p:sp>
        <p:nvSpPr>
          <p:cNvPr id="71708" name="AutoShape 28"/>
          <p:cNvSpPr>
            <a:spLocks noChangeArrowheads="1"/>
          </p:cNvSpPr>
          <p:nvPr/>
        </p:nvSpPr>
        <p:spPr bwMode="auto">
          <a:xfrm>
            <a:off x="228600" y="2362200"/>
            <a:ext cx="8382000" cy="2667000"/>
          </a:xfrm>
          <a:prstGeom prst="flowChartTerminator">
            <a:avLst/>
          </a:prstGeom>
          <a:solidFill>
            <a:schemeClr val="accent1"/>
          </a:solidFill>
          <a:ln w="9525">
            <a:solidFill>
              <a:schemeClr val="tx1"/>
            </a:solidFill>
            <a:miter lim="800000"/>
            <a:headEnd/>
            <a:tailEnd/>
          </a:ln>
          <a:effectLst/>
        </p:spPr>
        <p:txBody>
          <a:bodyPr wrap="none" anchor="ctr"/>
          <a:lstStyle/>
          <a:p>
            <a:pPr>
              <a:defRPr/>
            </a:pPr>
            <a:r>
              <a:rPr lang="en-US" sz="2000" i="1">
                <a:solidFill>
                  <a:schemeClr val="hlink"/>
                </a:solidFill>
                <a:effectLst>
                  <a:outerShdw blurRad="38100" dist="38100" dir="2700000" algn="tl">
                    <a:srgbClr val="000000"/>
                  </a:outerShdw>
                </a:effectLst>
                <a:latin typeface="Arial"/>
              </a:rPr>
              <a:t>                                            Kết luận:</a:t>
            </a:r>
          </a:p>
          <a:p>
            <a:pPr>
              <a:defRPr/>
            </a:pPr>
            <a:r>
              <a:rPr lang="en-US" sz="2000" i="1">
                <a:solidFill>
                  <a:schemeClr val="hlink"/>
                </a:solidFill>
                <a:effectLst>
                  <a:outerShdw blurRad="38100" dist="38100" dir="2700000" algn="tl">
                    <a:srgbClr val="000000"/>
                  </a:outerShdw>
                </a:effectLst>
                <a:latin typeface="Arial"/>
              </a:rPr>
              <a:t> -  Nhờ có đất màu mỡ, khí hậu nóng ẩm, người dân cần cù lao </a:t>
            </a:r>
          </a:p>
          <a:p>
            <a:pPr>
              <a:defRPr/>
            </a:pPr>
            <a:r>
              <a:rPr lang="en-US" sz="2000" i="1">
                <a:solidFill>
                  <a:schemeClr val="hlink"/>
                </a:solidFill>
                <a:effectLst>
                  <a:outerShdw blurRad="38100" dist="38100" dir="2700000" algn="tl">
                    <a:srgbClr val="000000"/>
                  </a:outerShdw>
                </a:effectLst>
                <a:latin typeface="Arial"/>
              </a:rPr>
              <a:t>động, đồng bằng Nam Bộ trở thành vựa lúa, vựa trái cây lớn </a:t>
            </a:r>
          </a:p>
          <a:p>
            <a:pPr>
              <a:defRPr/>
            </a:pPr>
            <a:r>
              <a:rPr lang="en-US" sz="2000" i="1">
                <a:solidFill>
                  <a:schemeClr val="hlink"/>
                </a:solidFill>
                <a:effectLst>
                  <a:outerShdw blurRad="38100" dist="38100" dir="2700000" algn="tl">
                    <a:srgbClr val="000000"/>
                  </a:outerShdw>
                </a:effectLst>
                <a:latin typeface="Arial"/>
              </a:rPr>
              <a:t>nhất cả nước .</a:t>
            </a:r>
            <a:br>
              <a:rPr lang="en-US" sz="2000" i="1">
                <a:solidFill>
                  <a:schemeClr val="hlink"/>
                </a:solidFill>
                <a:effectLst>
                  <a:outerShdw blurRad="38100" dist="38100" dir="2700000" algn="tl">
                    <a:srgbClr val="000000"/>
                  </a:outerShdw>
                </a:effectLst>
                <a:latin typeface="Arial"/>
              </a:rPr>
            </a:br>
            <a:r>
              <a:rPr lang="en-US" sz="2000" i="1">
                <a:solidFill>
                  <a:schemeClr val="hlink"/>
                </a:solidFill>
                <a:effectLst>
                  <a:outerShdw blurRad="38100" dist="38100" dir="2700000" algn="tl">
                    <a:srgbClr val="000000"/>
                  </a:outerShdw>
                </a:effectLst>
                <a:latin typeface="Arial"/>
              </a:rPr>
              <a:t> </a:t>
            </a:r>
            <a:r>
              <a:rPr lang="en-US" sz="2000" i="1">
                <a:solidFill>
                  <a:schemeClr val="hlink"/>
                </a:solidFill>
                <a:latin typeface="Arial"/>
              </a:rPr>
              <a:t>- Lúa gạo ở đây cung cấp cho nhiều nơi trong nước và xuất </a:t>
            </a:r>
          </a:p>
          <a:p>
            <a:pPr>
              <a:defRPr/>
            </a:pPr>
            <a:r>
              <a:rPr lang="en-US" sz="2000" i="1">
                <a:solidFill>
                  <a:schemeClr val="hlink"/>
                </a:solidFill>
                <a:latin typeface="Arial"/>
              </a:rPr>
              <a:t>khẩu.</a:t>
            </a:r>
          </a:p>
        </p:txBody>
      </p:sp>
      <p:sp>
        <p:nvSpPr>
          <p:cNvPr id="71711" name="Text Box 31"/>
          <p:cNvSpPr txBox="1">
            <a:spLocks noChangeArrowheads="1"/>
          </p:cNvSpPr>
          <p:nvPr/>
        </p:nvSpPr>
        <p:spPr bwMode="auto">
          <a:xfrm>
            <a:off x="304800" y="2514600"/>
            <a:ext cx="8839200" cy="70802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imes New Roman" pitchFamily="18" charset="0"/>
              </a:rPr>
              <a:t>Một số trái cây ở đồng bằng Nam Bộ: Sầu riêng, đu đủ, mít, dứa, xoài, vải thiều, d</a:t>
            </a:r>
            <a:r>
              <a:rPr lang="en-US" sz="2000">
                <a:solidFill>
                  <a:srgbClr val="FF0000"/>
                </a:solidFill>
                <a:latin typeface="Arial" charset="0"/>
              </a:rPr>
              <a:t>ừa</a:t>
            </a:r>
            <a:r>
              <a:rPr lang="en-US" sz="2000">
                <a:solidFill>
                  <a:srgbClr val="FF0000"/>
                </a:solidFill>
                <a:latin typeface="Times New Roman" pitchFamily="18" charset="0"/>
              </a:rPr>
              <a:t>, dưa hấu, mận, quýt, cam, măng cụt, chôm chôm,thanh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heel(4)">
                                      <p:cBhvr>
                                        <p:cTn id="7" dur="2000"/>
                                        <p:tgtEl>
                                          <p:spTgt spid="71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heel(4)">
                                      <p:cBhvr>
                                        <p:cTn id="12" dur="2000"/>
                                        <p:tgtEl>
                                          <p:spTgt spid="71691"/>
                                        </p:tgtEl>
                                      </p:cBhvr>
                                    </p:animEffect>
                                  </p:childTnLst>
                                </p:cTn>
                              </p:par>
                              <p:par>
                                <p:cTn id="13" presetID="21" presetClass="entr" presetSubtype="4" fill="hold" nodeType="withEffect">
                                  <p:stCondLst>
                                    <p:cond delay="0"/>
                                  </p:stCondLst>
                                  <p:childTnLst>
                                    <p:set>
                                      <p:cBhvr>
                                        <p:cTn id="14" dur="1" fill="hold">
                                          <p:stCondLst>
                                            <p:cond delay="0"/>
                                          </p:stCondLst>
                                        </p:cTn>
                                        <p:tgtEl>
                                          <p:spTgt spid="71692"/>
                                        </p:tgtEl>
                                        <p:attrNameLst>
                                          <p:attrName>style.visibility</p:attrName>
                                        </p:attrNameLst>
                                      </p:cBhvr>
                                      <p:to>
                                        <p:strVal val="visible"/>
                                      </p:to>
                                    </p:set>
                                    <p:animEffect transition="in" filter="wheel(4)">
                                      <p:cBhvr>
                                        <p:cTn id="15" dur="2000"/>
                                        <p:tgtEl>
                                          <p:spTgt spid="71692"/>
                                        </p:tgtEl>
                                      </p:cBhvr>
                                    </p:animEffect>
                                  </p:childTnLst>
                                </p:cTn>
                              </p:par>
                              <p:par>
                                <p:cTn id="16" presetID="21" presetClass="entr" presetSubtype="4" fill="hold" nodeType="withEffect">
                                  <p:stCondLst>
                                    <p:cond delay="0"/>
                                  </p:stCondLst>
                                  <p:childTnLst>
                                    <p:set>
                                      <p:cBhvr>
                                        <p:cTn id="17" dur="1" fill="hold">
                                          <p:stCondLst>
                                            <p:cond delay="0"/>
                                          </p:stCondLst>
                                        </p:cTn>
                                        <p:tgtEl>
                                          <p:spTgt spid="71693"/>
                                        </p:tgtEl>
                                        <p:attrNameLst>
                                          <p:attrName>style.visibility</p:attrName>
                                        </p:attrNameLst>
                                      </p:cBhvr>
                                      <p:to>
                                        <p:strVal val="visible"/>
                                      </p:to>
                                    </p:set>
                                    <p:animEffect transition="in" filter="wheel(4)">
                                      <p:cBhvr>
                                        <p:cTn id="18" dur="2000"/>
                                        <p:tgtEl>
                                          <p:spTgt spid="71693"/>
                                        </p:tgtEl>
                                      </p:cBhvr>
                                    </p:animEffect>
                                  </p:childTnLst>
                                </p:cTn>
                              </p:par>
                              <p:par>
                                <p:cTn id="19" presetID="21" presetClass="entr" presetSubtype="4" fill="hold" nodeType="withEffect">
                                  <p:stCondLst>
                                    <p:cond delay="0"/>
                                  </p:stCondLst>
                                  <p:childTnLst>
                                    <p:set>
                                      <p:cBhvr>
                                        <p:cTn id="20" dur="1" fill="hold">
                                          <p:stCondLst>
                                            <p:cond delay="0"/>
                                          </p:stCondLst>
                                        </p:cTn>
                                        <p:tgtEl>
                                          <p:spTgt spid="71694"/>
                                        </p:tgtEl>
                                        <p:attrNameLst>
                                          <p:attrName>style.visibility</p:attrName>
                                        </p:attrNameLst>
                                      </p:cBhvr>
                                      <p:to>
                                        <p:strVal val="visible"/>
                                      </p:to>
                                    </p:set>
                                    <p:animEffect transition="in" filter="wheel(4)">
                                      <p:cBhvr>
                                        <p:cTn id="21" dur="2000"/>
                                        <p:tgtEl>
                                          <p:spTgt spid="71694"/>
                                        </p:tgtEl>
                                      </p:cBhvr>
                                    </p:animEffect>
                                  </p:childTnLst>
                                </p:cTn>
                              </p:par>
                              <p:par>
                                <p:cTn id="22" presetID="21" presetClass="entr" presetSubtype="4" fill="hold" nodeType="withEffect">
                                  <p:stCondLst>
                                    <p:cond delay="0"/>
                                  </p:stCondLst>
                                  <p:childTnLst>
                                    <p:set>
                                      <p:cBhvr>
                                        <p:cTn id="23" dur="1" fill="hold">
                                          <p:stCondLst>
                                            <p:cond delay="0"/>
                                          </p:stCondLst>
                                        </p:cTn>
                                        <p:tgtEl>
                                          <p:spTgt spid="71695"/>
                                        </p:tgtEl>
                                        <p:attrNameLst>
                                          <p:attrName>style.visibility</p:attrName>
                                        </p:attrNameLst>
                                      </p:cBhvr>
                                      <p:to>
                                        <p:strVal val="visible"/>
                                      </p:to>
                                    </p:set>
                                    <p:animEffect transition="in" filter="wheel(4)">
                                      <p:cBhvr>
                                        <p:cTn id="24" dur="2000"/>
                                        <p:tgtEl>
                                          <p:spTgt spid="71695"/>
                                        </p:tgtEl>
                                      </p:cBhvr>
                                    </p:animEffect>
                                  </p:childTnLst>
                                </p:cTn>
                              </p:par>
                              <p:par>
                                <p:cTn id="25" presetID="21" presetClass="entr" presetSubtype="4" fill="hold" nodeType="withEffect">
                                  <p:stCondLst>
                                    <p:cond delay="0"/>
                                  </p:stCondLst>
                                  <p:childTnLst>
                                    <p:set>
                                      <p:cBhvr>
                                        <p:cTn id="26" dur="1" fill="hold">
                                          <p:stCondLst>
                                            <p:cond delay="0"/>
                                          </p:stCondLst>
                                        </p:cTn>
                                        <p:tgtEl>
                                          <p:spTgt spid="71696"/>
                                        </p:tgtEl>
                                        <p:attrNameLst>
                                          <p:attrName>style.visibility</p:attrName>
                                        </p:attrNameLst>
                                      </p:cBhvr>
                                      <p:to>
                                        <p:strVal val="visible"/>
                                      </p:to>
                                    </p:set>
                                    <p:animEffect transition="in" filter="wheel(4)">
                                      <p:cBhvr>
                                        <p:cTn id="27" dur="2000"/>
                                        <p:tgtEl>
                                          <p:spTgt spid="71696"/>
                                        </p:tgtEl>
                                      </p:cBhvr>
                                    </p:animEffect>
                                  </p:childTnLst>
                                </p:cTn>
                              </p:par>
                              <p:par>
                                <p:cTn id="28" presetID="21" presetClass="entr" presetSubtype="4" fill="hold" nodeType="withEffect">
                                  <p:stCondLst>
                                    <p:cond delay="0"/>
                                  </p:stCondLst>
                                  <p:childTnLst>
                                    <p:set>
                                      <p:cBhvr>
                                        <p:cTn id="29" dur="1" fill="hold">
                                          <p:stCondLst>
                                            <p:cond delay="0"/>
                                          </p:stCondLst>
                                        </p:cTn>
                                        <p:tgtEl>
                                          <p:spTgt spid="71697"/>
                                        </p:tgtEl>
                                        <p:attrNameLst>
                                          <p:attrName>style.visibility</p:attrName>
                                        </p:attrNameLst>
                                      </p:cBhvr>
                                      <p:to>
                                        <p:strVal val="visible"/>
                                      </p:to>
                                    </p:set>
                                    <p:animEffect transition="in" filter="wheel(4)">
                                      <p:cBhvr>
                                        <p:cTn id="30" dur="2000"/>
                                        <p:tgtEl>
                                          <p:spTgt spid="71697"/>
                                        </p:tgtEl>
                                      </p:cBhvr>
                                    </p:animEffect>
                                  </p:childTnLst>
                                </p:cTn>
                              </p:par>
                              <p:par>
                                <p:cTn id="31" presetID="21" presetClass="entr" presetSubtype="4" fill="hold" nodeType="withEffect">
                                  <p:stCondLst>
                                    <p:cond delay="0"/>
                                  </p:stCondLst>
                                  <p:childTnLst>
                                    <p:set>
                                      <p:cBhvr>
                                        <p:cTn id="32" dur="1" fill="hold">
                                          <p:stCondLst>
                                            <p:cond delay="0"/>
                                          </p:stCondLst>
                                        </p:cTn>
                                        <p:tgtEl>
                                          <p:spTgt spid="71698"/>
                                        </p:tgtEl>
                                        <p:attrNameLst>
                                          <p:attrName>style.visibility</p:attrName>
                                        </p:attrNameLst>
                                      </p:cBhvr>
                                      <p:to>
                                        <p:strVal val="visible"/>
                                      </p:to>
                                    </p:set>
                                    <p:animEffect transition="in" filter="wheel(4)">
                                      <p:cBhvr>
                                        <p:cTn id="33" dur="2000"/>
                                        <p:tgtEl>
                                          <p:spTgt spid="71698"/>
                                        </p:tgtEl>
                                      </p:cBhvr>
                                    </p:animEffect>
                                  </p:childTnLst>
                                </p:cTn>
                              </p:par>
                              <p:par>
                                <p:cTn id="34" presetID="21" presetClass="entr" presetSubtype="4" fill="hold" nodeType="withEffect">
                                  <p:stCondLst>
                                    <p:cond delay="0"/>
                                  </p:stCondLst>
                                  <p:childTnLst>
                                    <p:set>
                                      <p:cBhvr>
                                        <p:cTn id="35" dur="1" fill="hold">
                                          <p:stCondLst>
                                            <p:cond delay="0"/>
                                          </p:stCondLst>
                                        </p:cTn>
                                        <p:tgtEl>
                                          <p:spTgt spid="71699"/>
                                        </p:tgtEl>
                                        <p:attrNameLst>
                                          <p:attrName>style.visibility</p:attrName>
                                        </p:attrNameLst>
                                      </p:cBhvr>
                                      <p:to>
                                        <p:strVal val="visible"/>
                                      </p:to>
                                    </p:set>
                                    <p:animEffect transition="in" filter="wheel(4)">
                                      <p:cBhvr>
                                        <p:cTn id="36" dur="2000"/>
                                        <p:tgtEl>
                                          <p:spTgt spid="71699"/>
                                        </p:tgtEl>
                                      </p:cBhvr>
                                    </p:animEffect>
                                  </p:childTnLst>
                                </p:cTn>
                              </p:par>
                              <p:par>
                                <p:cTn id="37" presetID="21" presetClass="entr" presetSubtype="4" fill="hold" nodeType="withEffect">
                                  <p:stCondLst>
                                    <p:cond delay="0"/>
                                  </p:stCondLst>
                                  <p:childTnLst>
                                    <p:set>
                                      <p:cBhvr>
                                        <p:cTn id="38" dur="1" fill="hold">
                                          <p:stCondLst>
                                            <p:cond delay="0"/>
                                          </p:stCondLst>
                                        </p:cTn>
                                        <p:tgtEl>
                                          <p:spTgt spid="71700"/>
                                        </p:tgtEl>
                                        <p:attrNameLst>
                                          <p:attrName>style.visibility</p:attrName>
                                        </p:attrNameLst>
                                      </p:cBhvr>
                                      <p:to>
                                        <p:strVal val="visible"/>
                                      </p:to>
                                    </p:set>
                                    <p:animEffect transition="in" filter="wheel(4)">
                                      <p:cBhvr>
                                        <p:cTn id="39" dur="2000"/>
                                        <p:tgtEl>
                                          <p:spTgt spid="717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xit" presetSubtype="16" fill="hold" nodeType="clickEffect">
                                  <p:stCondLst>
                                    <p:cond delay="0"/>
                                  </p:stCondLst>
                                  <p:childTnLst>
                                    <p:animEffect transition="out" filter="diamond(in)">
                                      <p:cBhvr>
                                        <p:cTn id="43" dur="2000"/>
                                        <p:tgtEl>
                                          <p:spTgt spid="71695"/>
                                        </p:tgtEl>
                                      </p:cBhvr>
                                    </p:animEffect>
                                    <p:set>
                                      <p:cBhvr>
                                        <p:cTn id="44" dur="1" fill="hold">
                                          <p:stCondLst>
                                            <p:cond delay="1999"/>
                                          </p:stCondLst>
                                        </p:cTn>
                                        <p:tgtEl>
                                          <p:spTgt spid="71695"/>
                                        </p:tgtEl>
                                        <p:attrNameLst>
                                          <p:attrName>style.visibility</p:attrName>
                                        </p:attrNameLst>
                                      </p:cBhvr>
                                      <p:to>
                                        <p:strVal val="hidden"/>
                                      </p:to>
                                    </p:set>
                                  </p:childTnLst>
                                </p:cTn>
                              </p:par>
                              <p:par>
                                <p:cTn id="45" presetID="8" presetClass="exit" presetSubtype="16" fill="hold" nodeType="withEffect">
                                  <p:stCondLst>
                                    <p:cond delay="0"/>
                                  </p:stCondLst>
                                  <p:childTnLst>
                                    <p:animEffect transition="out" filter="diamond(in)">
                                      <p:cBhvr>
                                        <p:cTn id="46" dur="2000"/>
                                        <p:tgtEl>
                                          <p:spTgt spid="71697"/>
                                        </p:tgtEl>
                                      </p:cBhvr>
                                    </p:animEffect>
                                    <p:set>
                                      <p:cBhvr>
                                        <p:cTn id="47" dur="1" fill="hold">
                                          <p:stCondLst>
                                            <p:cond delay="1999"/>
                                          </p:stCondLst>
                                        </p:cTn>
                                        <p:tgtEl>
                                          <p:spTgt spid="71697"/>
                                        </p:tgtEl>
                                        <p:attrNameLst>
                                          <p:attrName>style.visibility</p:attrName>
                                        </p:attrNameLst>
                                      </p:cBhvr>
                                      <p:to>
                                        <p:strVal val="hidden"/>
                                      </p:to>
                                    </p:set>
                                  </p:childTnLst>
                                </p:cTn>
                              </p:par>
                              <p:par>
                                <p:cTn id="48" presetID="8" presetClass="exit" presetSubtype="16" fill="hold" nodeType="withEffect">
                                  <p:stCondLst>
                                    <p:cond delay="0"/>
                                  </p:stCondLst>
                                  <p:childTnLst>
                                    <p:animEffect transition="out" filter="diamond(in)">
                                      <p:cBhvr>
                                        <p:cTn id="49" dur="2000"/>
                                        <p:tgtEl>
                                          <p:spTgt spid="71699"/>
                                        </p:tgtEl>
                                      </p:cBhvr>
                                    </p:animEffect>
                                    <p:set>
                                      <p:cBhvr>
                                        <p:cTn id="50" dur="1" fill="hold">
                                          <p:stCondLst>
                                            <p:cond delay="1999"/>
                                          </p:stCondLst>
                                        </p:cTn>
                                        <p:tgtEl>
                                          <p:spTgt spid="71699"/>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2000"/>
                                        <p:tgtEl>
                                          <p:spTgt spid="71696"/>
                                        </p:tgtEl>
                                      </p:cBhvr>
                                    </p:animEffect>
                                    <p:set>
                                      <p:cBhvr>
                                        <p:cTn id="53" dur="1" fill="hold">
                                          <p:stCondLst>
                                            <p:cond delay="1999"/>
                                          </p:stCondLst>
                                        </p:cTn>
                                        <p:tgtEl>
                                          <p:spTgt spid="71696"/>
                                        </p:tgtEl>
                                        <p:attrNameLst>
                                          <p:attrName>style.visibility</p:attrName>
                                        </p:attrNameLst>
                                      </p:cBhvr>
                                      <p:to>
                                        <p:strVal val="hidden"/>
                                      </p:to>
                                    </p:set>
                                  </p:childTnLst>
                                </p:cTn>
                              </p:par>
                              <p:par>
                                <p:cTn id="54" presetID="8" presetClass="exit" presetSubtype="16" fill="hold" nodeType="withEffect">
                                  <p:stCondLst>
                                    <p:cond delay="0"/>
                                  </p:stCondLst>
                                  <p:childTnLst>
                                    <p:animEffect transition="out" filter="diamond(in)">
                                      <p:cBhvr>
                                        <p:cTn id="55" dur="2000"/>
                                        <p:tgtEl>
                                          <p:spTgt spid="71694"/>
                                        </p:tgtEl>
                                      </p:cBhvr>
                                    </p:animEffect>
                                    <p:set>
                                      <p:cBhvr>
                                        <p:cTn id="56" dur="1" fill="hold">
                                          <p:stCondLst>
                                            <p:cond delay="1999"/>
                                          </p:stCondLst>
                                        </p:cTn>
                                        <p:tgtEl>
                                          <p:spTgt spid="71694"/>
                                        </p:tgtEl>
                                        <p:attrNameLst>
                                          <p:attrName>style.visibility</p:attrName>
                                        </p:attrNameLst>
                                      </p:cBhvr>
                                      <p:to>
                                        <p:strVal val="hidden"/>
                                      </p:to>
                                    </p:set>
                                  </p:childTnLst>
                                </p:cTn>
                              </p:par>
                              <p:par>
                                <p:cTn id="57" presetID="8" presetClass="exit" presetSubtype="16" fill="hold" nodeType="withEffect">
                                  <p:stCondLst>
                                    <p:cond delay="0"/>
                                  </p:stCondLst>
                                  <p:childTnLst>
                                    <p:animEffect transition="out" filter="diamond(in)">
                                      <p:cBhvr>
                                        <p:cTn id="58" dur="2000"/>
                                        <p:tgtEl>
                                          <p:spTgt spid="71700"/>
                                        </p:tgtEl>
                                      </p:cBhvr>
                                    </p:animEffect>
                                    <p:set>
                                      <p:cBhvr>
                                        <p:cTn id="59" dur="1" fill="hold">
                                          <p:stCondLst>
                                            <p:cond delay="1999"/>
                                          </p:stCondLst>
                                        </p:cTn>
                                        <p:tgtEl>
                                          <p:spTgt spid="71700"/>
                                        </p:tgtEl>
                                        <p:attrNameLst>
                                          <p:attrName>style.visibility</p:attrName>
                                        </p:attrNameLst>
                                      </p:cBhvr>
                                      <p:to>
                                        <p:strVal val="hidden"/>
                                      </p:to>
                                    </p:set>
                                  </p:childTnLst>
                                </p:cTn>
                              </p:par>
                              <p:par>
                                <p:cTn id="60" presetID="8" presetClass="exit" presetSubtype="16" fill="hold" nodeType="withEffect">
                                  <p:stCondLst>
                                    <p:cond delay="0"/>
                                  </p:stCondLst>
                                  <p:childTnLst>
                                    <p:animEffect transition="out" filter="diamond(in)">
                                      <p:cBhvr>
                                        <p:cTn id="61" dur="2000"/>
                                        <p:tgtEl>
                                          <p:spTgt spid="71698"/>
                                        </p:tgtEl>
                                      </p:cBhvr>
                                    </p:animEffect>
                                    <p:set>
                                      <p:cBhvr>
                                        <p:cTn id="62" dur="1" fill="hold">
                                          <p:stCondLst>
                                            <p:cond delay="1999"/>
                                          </p:stCondLst>
                                        </p:cTn>
                                        <p:tgtEl>
                                          <p:spTgt spid="71698"/>
                                        </p:tgtEl>
                                        <p:attrNameLst>
                                          <p:attrName>style.visibility</p:attrName>
                                        </p:attrNameLst>
                                      </p:cBhvr>
                                      <p:to>
                                        <p:strVal val="hidden"/>
                                      </p:to>
                                    </p:set>
                                  </p:childTnLst>
                                </p:cTn>
                              </p:par>
                              <p:par>
                                <p:cTn id="63" presetID="8" presetClass="exit" presetSubtype="16" fill="hold" nodeType="withEffect">
                                  <p:stCondLst>
                                    <p:cond delay="0"/>
                                  </p:stCondLst>
                                  <p:childTnLst>
                                    <p:animEffect transition="out" filter="diamond(in)">
                                      <p:cBhvr>
                                        <p:cTn id="64" dur="2000"/>
                                        <p:tgtEl>
                                          <p:spTgt spid="71691"/>
                                        </p:tgtEl>
                                      </p:cBhvr>
                                    </p:animEffect>
                                    <p:set>
                                      <p:cBhvr>
                                        <p:cTn id="65" dur="1" fill="hold">
                                          <p:stCondLst>
                                            <p:cond delay="1999"/>
                                          </p:stCondLst>
                                        </p:cTn>
                                        <p:tgtEl>
                                          <p:spTgt spid="71691"/>
                                        </p:tgtEl>
                                        <p:attrNameLst>
                                          <p:attrName>style.visibility</p:attrName>
                                        </p:attrNameLst>
                                      </p:cBhvr>
                                      <p:to>
                                        <p:strVal val="hidden"/>
                                      </p:to>
                                    </p:set>
                                  </p:childTnLst>
                                </p:cTn>
                              </p:par>
                              <p:par>
                                <p:cTn id="66" presetID="8" presetClass="exit" presetSubtype="16" fill="hold" nodeType="withEffect">
                                  <p:stCondLst>
                                    <p:cond delay="0"/>
                                  </p:stCondLst>
                                  <p:childTnLst>
                                    <p:animEffect transition="out" filter="diamond(in)">
                                      <p:cBhvr>
                                        <p:cTn id="67" dur="2000"/>
                                        <p:tgtEl>
                                          <p:spTgt spid="71693"/>
                                        </p:tgtEl>
                                      </p:cBhvr>
                                    </p:animEffect>
                                    <p:set>
                                      <p:cBhvr>
                                        <p:cTn id="68" dur="1" fill="hold">
                                          <p:stCondLst>
                                            <p:cond delay="1999"/>
                                          </p:stCondLst>
                                        </p:cTn>
                                        <p:tgtEl>
                                          <p:spTgt spid="71693"/>
                                        </p:tgtEl>
                                        <p:attrNameLst>
                                          <p:attrName>style.visibility</p:attrName>
                                        </p:attrNameLst>
                                      </p:cBhvr>
                                      <p:to>
                                        <p:strVal val="hidden"/>
                                      </p:to>
                                    </p:set>
                                  </p:childTnLst>
                                </p:cTn>
                              </p:par>
                              <p:par>
                                <p:cTn id="69" presetID="8" presetClass="exit" presetSubtype="16" fill="hold" nodeType="withEffect">
                                  <p:stCondLst>
                                    <p:cond delay="0"/>
                                  </p:stCondLst>
                                  <p:childTnLst>
                                    <p:animEffect transition="out" filter="diamond(in)">
                                      <p:cBhvr>
                                        <p:cTn id="70" dur="2000"/>
                                        <p:tgtEl>
                                          <p:spTgt spid="71692"/>
                                        </p:tgtEl>
                                      </p:cBhvr>
                                    </p:animEffect>
                                    <p:set>
                                      <p:cBhvr>
                                        <p:cTn id="71" dur="1" fill="hold">
                                          <p:stCondLst>
                                            <p:cond delay="1999"/>
                                          </p:stCondLst>
                                        </p:cTn>
                                        <p:tgtEl>
                                          <p:spTgt spid="71692"/>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1711"/>
                                        </p:tgtEl>
                                        <p:attrNameLst>
                                          <p:attrName>style.visibility</p:attrName>
                                        </p:attrNameLst>
                                      </p:cBhvr>
                                      <p:to>
                                        <p:strVal val="visible"/>
                                      </p:to>
                                    </p:set>
                                    <p:anim calcmode="lin" valueType="num">
                                      <p:cBhvr additive="base">
                                        <p:cTn id="76" dur="500" fill="hold"/>
                                        <p:tgtEl>
                                          <p:spTgt spid="71711"/>
                                        </p:tgtEl>
                                        <p:attrNameLst>
                                          <p:attrName>ppt_x</p:attrName>
                                        </p:attrNameLst>
                                      </p:cBhvr>
                                      <p:tavLst>
                                        <p:tav tm="0">
                                          <p:val>
                                            <p:strVal val="#ppt_x"/>
                                          </p:val>
                                        </p:tav>
                                        <p:tav tm="100000">
                                          <p:val>
                                            <p:strVal val="#ppt_x"/>
                                          </p:val>
                                        </p:tav>
                                      </p:tavLst>
                                    </p:anim>
                                    <p:anim calcmode="lin" valueType="num">
                                      <p:cBhvr additive="base">
                                        <p:cTn id="77" dur="500" fill="hold"/>
                                        <p:tgtEl>
                                          <p:spTgt spid="71711"/>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xit" presetSubtype="16" fill="hold" grpId="1" nodeType="clickEffect">
                                  <p:stCondLst>
                                    <p:cond delay="0"/>
                                  </p:stCondLst>
                                  <p:childTnLst>
                                    <p:animEffect transition="out" filter="diamond(in)">
                                      <p:cBhvr>
                                        <p:cTn id="81" dur="2000"/>
                                        <p:tgtEl>
                                          <p:spTgt spid="71711"/>
                                        </p:tgtEl>
                                      </p:cBhvr>
                                    </p:animEffect>
                                    <p:set>
                                      <p:cBhvr>
                                        <p:cTn id="82" dur="1" fill="hold">
                                          <p:stCondLst>
                                            <p:cond delay="1999"/>
                                          </p:stCondLst>
                                        </p:cTn>
                                        <p:tgtEl>
                                          <p:spTgt spid="71711"/>
                                        </p:tgtEl>
                                        <p:attrNameLst>
                                          <p:attrName>style.visibility</p:attrName>
                                        </p:attrNameLst>
                                      </p:cBhvr>
                                      <p:to>
                                        <p:strVal val="hidden"/>
                                      </p:to>
                                    </p:set>
                                  </p:childTnLst>
                                </p:cTn>
                              </p:par>
                              <p:par>
                                <p:cTn id="83" presetID="8" presetClass="exit" presetSubtype="16" fill="hold" grpId="1" nodeType="withEffect">
                                  <p:stCondLst>
                                    <p:cond delay="0"/>
                                  </p:stCondLst>
                                  <p:childTnLst>
                                    <p:animEffect transition="out" filter="diamond(in)">
                                      <p:cBhvr>
                                        <p:cTn id="84" dur="2000"/>
                                        <p:tgtEl>
                                          <p:spTgt spid="71689"/>
                                        </p:tgtEl>
                                      </p:cBhvr>
                                    </p:animEffect>
                                    <p:set>
                                      <p:cBhvr>
                                        <p:cTn id="85" dur="1" fill="hold">
                                          <p:stCondLst>
                                            <p:cond delay="1999"/>
                                          </p:stCondLst>
                                        </p:cTn>
                                        <p:tgtEl>
                                          <p:spTgt spid="71689"/>
                                        </p:tgtEl>
                                        <p:attrNameLst>
                                          <p:attrName>style.visibility</p:attrName>
                                        </p:attrNameLst>
                                      </p:cBhvr>
                                      <p:to>
                                        <p:strVal val="hidden"/>
                                      </p:to>
                                    </p:set>
                                  </p:childTnLst>
                                </p:cTn>
                              </p:par>
                              <p:par>
                                <p:cTn id="86" presetID="8" presetClass="exit" presetSubtype="16" fill="hold" grpId="0" nodeType="withEffect">
                                  <p:stCondLst>
                                    <p:cond delay="0"/>
                                  </p:stCondLst>
                                  <p:childTnLst>
                                    <p:animEffect transition="out" filter="diamond(in)">
                                      <p:cBhvr>
                                        <p:cTn id="87" dur="2000"/>
                                        <p:tgtEl>
                                          <p:spTgt spid="71688"/>
                                        </p:tgtEl>
                                      </p:cBhvr>
                                    </p:animEffect>
                                    <p:set>
                                      <p:cBhvr>
                                        <p:cTn id="88" dur="1" fill="hold">
                                          <p:stCondLst>
                                            <p:cond delay="1999"/>
                                          </p:stCondLst>
                                        </p:cTn>
                                        <p:tgtEl>
                                          <p:spTgt spid="71688"/>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1" presetClass="entr" presetSubtype="4" fill="hold" grpId="0" nodeType="clickEffect">
                                  <p:stCondLst>
                                    <p:cond delay="0"/>
                                  </p:stCondLst>
                                  <p:childTnLst>
                                    <p:set>
                                      <p:cBhvr>
                                        <p:cTn id="92" dur="1" fill="hold">
                                          <p:stCondLst>
                                            <p:cond delay="0"/>
                                          </p:stCondLst>
                                        </p:cTn>
                                        <p:tgtEl>
                                          <p:spTgt spid="71708"/>
                                        </p:tgtEl>
                                        <p:attrNameLst>
                                          <p:attrName>style.visibility</p:attrName>
                                        </p:attrNameLst>
                                      </p:cBhvr>
                                      <p:to>
                                        <p:strVal val="visible"/>
                                      </p:to>
                                    </p:set>
                                    <p:animEffect transition="in" filter="wheel(4)">
                                      <p:cBhvr>
                                        <p:cTn id="93" dur="2000"/>
                                        <p:tgtEl>
                                          <p:spTgt spid="7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P spid="71689" grpId="0"/>
      <p:bldP spid="71689" grpId="1"/>
      <p:bldP spid="71708" grpId="0" animBg="1"/>
      <p:bldP spid="71711" grpId="0"/>
      <p:bldP spid="71711"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9144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27655" name="Rectangle 7"/>
          <p:cNvSpPr>
            <a:spLocks noChangeArrowheads="1"/>
          </p:cNvSpPr>
          <p:nvPr/>
        </p:nvSpPr>
        <p:spPr bwMode="auto">
          <a:xfrm>
            <a:off x="1676400" y="744538"/>
            <a:ext cx="5943600" cy="830262"/>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8196" name="Text Box 8"/>
          <p:cNvSpPr txBox="1">
            <a:spLocks noChangeArrowheads="1"/>
          </p:cNvSpPr>
          <p:nvPr/>
        </p:nvSpPr>
        <p:spPr bwMode="auto">
          <a:xfrm>
            <a:off x="228600" y="1676400"/>
            <a:ext cx="71628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I. Vựa lúa, vựa trái cây lớn nhất cả nước.</a:t>
            </a:r>
          </a:p>
        </p:txBody>
      </p:sp>
      <p:sp>
        <p:nvSpPr>
          <p:cNvPr id="27658" name="Text Box 10"/>
          <p:cNvSpPr txBox="1">
            <a:spLocks noChangeArrowheads="1"/>
          </p:cNvSpPr>
          <p:nvPr/>
        </p:nvSpPr>
        <p:spPr bwMode="auto">
          <a:xfrm>
            <a:off x="0" y="3048000"/>
            <a:ext cx="8610600" cy="1323975"/>
          </a:xfrm>
          <a:prstGeom prst="rect">
            <a:avLst/>
          </a:prstGeom>
          <a:noFill/>
          <a:ln w="9525">
            <a:noFill/>
            <a:miter lim="800000"/>
            <a:headEnd/>
            <a:tailEnd/>
          </a:ln>
          <a:effectLst/>
        </p:spPr>
        <p:txBody>
          <a:bodyPr>
            <a:spAutoFit/>
          </a:bodyPr>
          <a:lstStyle/>
          <a:p>
            <a:pPr marL="342900" indent="-342900">
              <a:defRPr/>
            </a:pPr>
            <a:r>
              <a:rPr lang="en-US" sz="2000">
                <a:solidFill>
                  <a:schemeClr val="hlink"/>
                </a:solidFill>
                <a:effectLst>
                  <a:outerShdw blurRad="38100" dist="38100" dir="2700000" algn="tl">
                    <a:srgbClr val="000000"/>
                  </a:outerShdw>
                </a:effectLst>
                <a:latin typeface="Arial"/>
              </a:rPr>
              <a:t>1. Điều kiện nào làm cho ĐBNB </a:t>
            </a:r>
            <a:r>
              <a:rPr lang="vi-VN" sz="2000">
                <a:solidFill>
                  <a:schemeClr val="hlink"/>
                </a:solidFill>
                <a:effectLst>
                  <a:outerShdw blurRad="38100" dist="38100" dir="2700000" algn="tl">
                    <a:srgbClr val="000000"/>
                  </a:outerShdw>
                </a:effectLst>
                <a:latin typeface="Arial"/>
              </a:rPr>
              <a:t>đ</a:t>
            </a:r>
            <a:r>
              <a:rPr lang="en-US" sz="2000">
                <a:solidFill>
                  <a:schemeClr val="hlink"/>
                </a:solidFill>
                <a:effectLst>
                  <a:outerShdw blurRad="38100" dist="38100" dir="2700000" algn="tl">
                    <a:srgbClr val="000000"/>
                  </a:outerShdw>
                </a:effectLst>
                <a:latin typeface="Arial"/>
              </a:rPr>
              <a:t>ánh bắt </a:t>
            </a:r>
            <a:r>
              <a:rPr lang="vi-VN" sz="2000">
                <a:solidFill>
                  <a:schemeClr val="hlink"/>
                </a:solidFill>
                <a:effectLst>
                  <a:outerShdw blurRad="38100" dist="38100" dir="2700000" algn="tl">
                    <a:srgbClr val="000000"/>
                  </a:outerShdw>
                </a:effectLst>
                <a:latin typeface="Arial"/>
              </a:rPr>
              <a:t>đư</a:t>
            </a:r>
            <a:r>
              <a:rPr lang="en-US" sz="2000">
                <a:solidFill>
                  <a:schemeClr val="hlink"/>
                </a:solidFill>
                <a:effectLst>
                  <a:outerShdw blurRad="38100" dist="38100" dir="2700000" algn="tl">
                    <a:srgbClr val="000000"/>
                  </a:outerShdw>
                </a:effectLst>
                <a:latin typeface="Arial"/>
              </a:rPr>
              <a:t>ợc nhiều thuỷ sản nhất cả n</a:t>
            </a:r>
            <a:r>
              <a:rPr lang="vi-VN" sz="2000">
                <a:solidFill>
                  <a:schemeClr val="hlink"/>
                </a:solidFill>
                <a:effectLst>
                  <a:outerShdw blurRad="38100" dist="38100" dir="2700000" algn="tl">
                    <a:srgbClr val="000000"/>
                  </a:outerShdw>
                </a:effectLst>
                <a:latin typeface="Arial"/>
              </a:rPr>
              <a:t>ư</a:t>
            </a:r>
            <a:r>
              <a:rPr lang="en-US" sz="2000">
                <a:solidFill>
                  <a:schemeClr val="hlink"/>
                </a:solidFill>
                <a:effectLst>
                  <a:outerShdw blurRad="38100" dist="38100" dir="2700000" algn="tl">
                    <a:srgbClr val="000000"/>
                  </a:outerShdw>
                </a:effectLst>
                <a:latin typeface="Arial"/>
              </a:rPr>
              <a:t>ớc?</a:t>
            </a:r>
          </a:p>
          <a:p>
            <a:pPr marL="342900" indent="-342900">
              <a:defRPr/>
            </a:pPr>
            <a:r>
              <a:rPr lang="en-US" sz="2000">
                <a:solidFill>
                  <a:schemeClr val="hlink"/>
                </a:solidFill>
                <a:effectLst>
                  <a:outerShdw blurRad="38100" dist="38100" dir="2700000" algn="tl">
                    <a:srgbClr val="000000"/>
                  </a:outerShdw>
                </a:effectLst>
                <a:latin typeface="Arial"/>
              </a:rPr>
              <a:t>2. Kể tên một số thuỷ sản </a:t>
            </a:r>
            <a:r>
              <a:rPr lang="vi-VN" sz="2000">
                <a:solidFill>
                  <a:schemeClr val="hlink"/>
                </a:solidFill>
                <a:effectLst>
                  <a:outerShdw blurRad="38100" dist="38100" dir="2700000" algn="tl">
                    <a:srgbClr val="000000"/>
                  </a:outerShdw>
                </a:effectLst>
                <a:latin typeface="Arial"/>
              </a:rPr>
              <a:t>đư</a:t>
            </a:r>
            <a:r>
              <a:rPr lang="en-US" sz="2000">
                <a:solidFill>
                  <a:schemeClr val="hlink"/>
                </a:solidFill>
                <a:effectLst>
                  <a:outerShdw blurRad="38100" dist="38100" dir="2700000" algn="tl">
                    <a:srgbClr val="000000"/>
                  </a:outerShdw>
                </a:effectLst>
                <a:latin typeface="Arial"/>
              </a:rPr>
              <a:t>ợc nuôi nhiều ở </a:t>
            </a:r>
            <a:r>
              <a:rPr lang="vi-VN" sz="2000">
                <a:solidFill>
                  <a:schemeClr val="hlink"/>
                </a:solidFill>
                <a:effectLst>
                  <a:outerShdw blurRad="38100" dist="38100" dir="2700000" algn="tl">
                    <a:srgbClr val="000000"/>
                  </a:outerShdw>
                </a:effectLst>
                <a:latin typeface="Arial"/>
              </a:rPr>
              <a:t>đ</a:t>
            </a:r>
            <a:r>
              <a:rPr lang="en-US" sz="2000">
                <a:solidFill>
                  <a:schemeClr val="hlink"/>
                </a:solidFill>
                <a:effectLst>
                  <a:outerShdw blurRad="38100" dist="38100" dir="2700000" algn="tl">
                    <a:srgbClr val="000000"/>
                  </a:outerShdw>
                </a:effectLst>
                <a:latin typeface="Arial"/>
              </a:rPr>
              <a:t>ây.</a:t>
            </a:r>
          </a:p>
          <a:p>
            <a:pPr marL="342900" indent="-342900">
              <a:defRPr/>
            </a:pPr>
            <a:r>
              <a:rPr lang="en-US" sz="2000">
                <a:solidFill>
                  <a:schemeClr val="hlink"/>
                </a:solidFill>
                <a:effectLst>
                  <a:outerShdw blurRad="38100" dist="38100" dir="2700000" algn="tl">
                    <a:srgbClr val="000000"/>
                  </a:outerShdw>
                </a:effectLst>
                <a:latin typeface="Arial"/>
              </a:rPr>
              <a:t>3. Thuỷ sản của ĐBNB </a:t>
            </a:r>
            <a:r>
              <a:rPr lang="vi-VN" sz="2000">
                <a:solidFill>
                  <a:schemeClr val="hlink"/>
                </a:solidFill>
                <a:effectLst>
                  <a:outerShdw blurRad="38100" dist="38100" dir="2700000" algn="tl">
                    <a:srgbClr val="000000"/>
                  </a:outerShdw>
                </a:effectLst>
                <a:latin typeface="Arial"/>
              </a:rPr>
              <a:t>đư</a:t>
            </a:r>
            <a:r>
              <a:rPr lang="en-US" sz="2000">
                <a:solidFill>
                  <a:schemeClr val="hlink"/>
                </a:solidFill>
                <a:effectLst>
                  <a:outerShdw blurRad="38100" dist="38100" dir="2700000" algn="tl">
                    <a:srgbClr val="000000"/>
                  </a:outerShdw>
                </a:effectLst>
                <a:latin typeface="Arial"/>
              </a:rPr>
              <a:t>ợc tiêu thụ ở những </a:t>
            </a:r>
            <a:r>
              <a:rPr lang="vi-VN" sz="2000">
                <a:solidFill>
                  <a:schemeClr val="hlink"/>
                </a:solidFill>
                <a:effectLst>
                  <a:outerShdw blurRad="38100" dist="38100" dir="2700000" algn="tl">
                    <a:srgbClr val="000000"/>
                  </a:outerShdw>
                </a:effectLst>
                <a:latin typeface="Arial"/>
              </a:rPr>
              <a:t>đ</a:t>
            </a:r>
            <a:r>
              <a:rPr lang="en-US" sz="2000">
                <a:solidFill>
                  <a:schemeClr val="hlink"/>
                </a:solidFill>
                <a:effectLst>
                  <a:outerShdw blurRad="38100" dist="38100" dir="2700000" algn="tl">
                    <a:srgbClr val="000000"/>
                  </a:outerShdw>
                </a:effectLst>
                <a:latin typeface="Arial"/>
              </a:rPr>
              <a:t>âu?</a:t>
            </a:r>
            <a:endParaRPr lang="vi-VN" sz="2000">
              <a:solidFill>
                <a:schemeClr val="hlink"/>
              </a:solidFill>
              <a:latin typeface="Arial"/>
            </a:endParaRPr>
          </a:p>
        </p:txBody>
      </p:sp>
      <p:sp>
        <p:nvSpPr>
          <p:cNvPr id="27659" name="Rectangle 11"/>
          <p:cNvSpPr>
            <a:spLocks noGrp="1" noChangeArrowheads="1"/>
          </p:cNvSpPr>
          <p:nvPr>
            <p:ph type="body" idx="1"/>
          </p:nvPr>
        </p:nvSpPr>
        <p:spPr>
          <a:xfrm>
            <a:off x="228600" y="2133600"/>
            <a:ext cx="8001000" cy="609600"/>
          </a:xfrm>
        </p:spPr>
        <p:txBody>
          <a:bodyPr/>
          <a:lstStyle/>
          <a:p>
            <a:pPr eaLnBrk="1" hangingPunct="1">
              <a:buFont typeface="Wingdings" pitchFamily="2" charset="2"/>
              <a:buNone/>
              <a:defRPr/>
            </a:pPr>
            <a:r>
              <a:rPr lang="en-US" sz="2000" b="1" smtClean="0">
                <a:latin typeface="Arial"/>
              </a:rPr>
              <a:t>II. Nơi nuôi và đánh bắt nhiều thủy sản nhất cả nước.</a:t>
            </a:r>
          </a:p>
        </p:txBody>
      </p:sp>
      <p:sp>
        <p:nvSpPr>
          <p:cNvPr id="27660" name="Rectangle 12"/>
          <p:cNvSpPr>
            <a:spLocks noChangeArrowheads="1"/>
          </p:cNvSpPr>
          <p:nvPr/>
        </p:nvSpPr>
        <p:spPr bwMode="auto">
          <a:xfrm>
            <a:off x="228600" y="2590800"/>
            <a:ext cx="4267200" cy="400050"/>
          </a:xfrm>
          <a:prstGeom prst="rect">
            <a:avLst/>
          </a:prstGeom>
          <a:noFill/>
          <a:ln w="9525">
            <a:noFill/>
            <a:miter lim="800000"/>
            <a:headEnd/>
            <a:tailEnd/>
          </a:ln>
        </p:spPr>
        <p:txBody>
          <a:bodyPr>
            <a:spAutoFit/>
          </a:bodyPr>
          <a:lstStyle/>
          <a:p>
            <a:pPr>
              <a:spcBef>
                <a:spcPct val="50000"/>
              </a:spcBef>
            </a:pPr>
            <a:r>
              <a:rPr lang="en-US" sz="2000">
                <a:latin typeface="Arial" charset="0"/>
              </a:rPr>
              <a:t>Hoạt động 2: Hoạt động nhóm 5</a:t>
            </a:r>
          </a:p>
        </p:txBody>
      </p:sp>
      <p:pic>
        <p:nvPicPr>
          <p:cNvPr id="27666" name="Picture 18" descr="CAT VO"/>
          <p:cNvPicPr>
            <a:picLocks noChangeAspect="1" noChangeArrowheads="1"/>
          </p:cNvPicPr>
          <p:nvPr/>
        </p:nvPicPr>
        <p:blipFill>
          <a:blip r:embed="rId3"/>
          <a:srcRect/>
          <a:stretch>
            <a:fillRect/>
          </a:stretch>
        </p:blipFill>
        <p:spPr bwMode="auto">
          <a:xfrm>
            <a:off x="6324600" y="4343400"/>
            <a:ext cx="2819400" cy="2362200"/>
          </a:xfrm>
          <a:prstGeom prst="rect">
            <a:avLst/>
          </a:prstGeom>
          <a:noFill/>
          <a:ln w="9525">
            <a:noFill/>
            <a:miter lim="800000"/>
            <a:headEnd/>
            <a:tailEnd/>
          </a:ln>
        </p:spPr>
      </p:pic>
      <p:pic>
        <p:nvPicPr>
          <p:cNvPr id="27667" name="Picture 19" descr="nuoi ca be 2"/>
          <p:cNvPicPr>
            <a:picLocks noChangeAspect="1" noChangeArrowheads="1"/>
          </p:cNvPicPr>
          <p:nvPr/>
        </p:nvPicPr>
        <p:blipFill>
          <a:blip r:embed="rId4"/>
          <a:srcRect/>
          <a:stretch>
            <a:fillRect/>
          </a:stretch>
        </p:blipFill>
        <p:spPr bwMode="auto">
          <a:xfrm>
            <a:off x="4483100" y="1727200"/>
            <a:ext cx="4660900" cy="2540000"/>
          </a:xfrm>
          <a:prstGeom prst="rect">
            <a:avLst/>
          </a:prstGeom>
          <a:noFill/>
          <a:ln w="9525">
            <a:noFill/>
            <a:miter lim="800000"/>
            <a:headEnd/>
            <a:tailEnd/>
          </a:ln>
        </p:spPr>
      </p:pic>
      <p:pic>
        <p:nvPicPr>
          <p:cNvPr id="27668" name="Picture 20" descr="cangio_369"/>
          <p:cNvPicPr>
            <a:picLocks noChangeAspect="1" noChangeArrowheads="1"/>
          </p:cNvPicPr>
          <p:nvPr/>
        </p:nvPicPr>
        <p:blipFill>
          <a:blip r:embed="rId5"/>
          <a:srcRect/>
          <a:stretch>
            <a:fillRect/>
          </a:stretch>
        </p:blipFill>
        <p:spPr bwMode="auto">
          <a:xfrm>
            <a:off x="0" y="1752600"/>
            <a:ext cx="4267200" cy="2514600"/>
          </a:xfrm>
          <a:prstGeom prst="rect">
            <a:avLst/>
          </a:prstGeom>
          <a:noFill/>
          <a:ln w="9525">
            <a:noFill/>
            <a:miter lim="800000"/>
            <a:headEnd/>
            <a:tailEnd/>
          </a:ln>
        </p:spPr>
      </p:pic>
      <p:pic>
        <p:nvPicPr>
          <p:cNvPr id="27669" name="Picture 21" descr="1"/>
          <p:cNvPicPr>
            <a:picLocks noChangeAspect="1" noChangeArrowheads="1"/>
          </p:cNvPicPr>
          <p:nvPr/>
        </p:nvPicPr>
        <p:blipFill>
          <a:blip r:embed="rId6"/>
          <a:srcRect/>
          <a:stretch>
            <a:fillRect/>
          </a:stretch>
        </p:blipFill>
        <p:spPr bwMode="auto">
          <a:xfrm>
            <a:off x="0" y="4343400"/>
            <a:ext cx="2895600" cy="2362200"/>
          </a:xfrm>
          <a:prstGeom prst="rect">
            <a:avLst/>
          </a:prstGeom>
          <a:noFill/>
          <a:ln w="9525">
            <a:noFill/>
            <a:miter lim="800000"/>
            <a:headEnd/>
            <a:tailEnd/>
          </a:ln>
        </p:spPr>
      </p:pic>
      <p:pic>
        <p:nvPicPr>
          <p:cNvPr id="27670" name="Picture 22" descr="catra4"/>
          <p:cNvPicPr>
            <a:picLocks noChangeAspect="1" noChangeArrowheads="1"/>
          </p:cNvPicPr>
          <p:nvPr/>
        </p:nvPicPr>
        <p:blipFill>
          <a:blip r:embed="rId7"/>
          <a:srcRect/>
          <a:stretch>
            <a:fillRect/>
          </a:stretch>
        </p:blipFill>
        <p:spPr bwMode="auto">
          <a:xfrm>
            <a:off x="3048000" y="4343400"/>
            <a:ext cx="3124200" cy="2362200"/>
          </a:xfrm>
          <a:prstGeom prst="rect">
            <a:avLst/>
          </a:prstGeom>
          <a:noFill/>
          <a:ln w="9525">
            <a:noFill/>
            <a:miter lim="800000"/>
            <a:headEnd/>
            <a:tailEnd/>
          </a:ln>
        </p:spPr>
      </p:pic>
      <p:pic>
        <p:nvPicPr>
          <p:cNvPr id="27672" name="Picture 24" descr="nuoi ca be 2"/>
          <p:cNvPicPr>
            <a:picLocks noChangeAspect="1" noChangeArrowheads="1"/>
          </p:cNvPicPr>
          <p:nvPr/>
        </p:nvPicPr>
        <p:blipFill>
          <a:blip r:embed="rId4"/>
          <a:srcRect/>
          <a:stretch>
            <a:fillRect/>
          </a:stretch>
        </p:blipFill>
        <p:spPr bwMode="auto">
          <a:xfrm>
            <a:off x="4483100" y="1752600"/>
            <a:ext cx="4660900" cy="254000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wheel(4)">
                                      <p:cBhvr>
                                        <p:cTn id="7" dur="2000"/>
                                        <p:tgtEl>
                                          <p:spTgt spid="27666"/>
                                        </p:tgtEl>
                                      </p:cBhvr>
                                    </p:animEffect>
                                  </p:childTnLst>
                                </p:cTn>
                              </p:par>
                              <p:par>
                                <p:cTn id="8" presetID="21" presetClass="entr" presetSubtype="4" fill="hold" nodeType="withEffect">
                                  <p:stCondLst>
                                    <p:cond delay="0"/>
                                  </p:stCondLst>
                                  <p:childTnLst>
                                    <p:set>
                                      <p:cBhvr>
                                        <p:cTn id="9" dur="1" fill="hold">
                                          <p:stCondLst>
                                            <p:cond delay="0"/>
                                          </p:stCondLst>
                                        </p:cTn>
                                        <p:tgtEl>
                                          <p:spTgt spid="27667"/>
                                        </p:tgtEl>
                                        <p:attrNameLst>
                                          <p:attrName>style.visibility</p:attrName>
                                        </p:attrNameLst>
                                      </p:cBhvr>
                                      <p:to>
                                        <p:strVal val="visible"/>
                                      </p:to>
                                    </p:set>
                                    <p:animEffect transition="in" filter="wheel(4)">
                                      <p:cBhvr>
                                        <p:cTn id="10" dur="2000"/>
                                        <p:tgtEl>
                                          <p:spTgt spid="27667"/>
                                        </p:tgtEl>
                                      </p:cBhvr>
                                    </p:animEffect>
                                  </p:childTnLst>
                                </p:cTn>
                              </p:par>
                              <p:par>
                                <p:cTn id="11" presetID="21" presetClass="entr" presetSubtype="4" fill="hold" nodeType="withEffect">
                                  <p:stCondLst>
                                    <p:cond delay="0"/>
                                  </p:stCondLst>
                                  <p:childTnLst>
                                    <p:set>
                                      <p:cBhvr>
                                        <p:cTn id="12" dur="1" fill="hold">
                                          <p:stCondLst>
                                            <p:cond delay="0"/>
                                          </p:stCondLst>
                                        </p:cTn>
                                        <p:tgtEl>
                                          <p:spTgt spid="27668"/>
                                        </p:tgtEl>
                                        <p:attrNameLst>
                                          <p:attrName>style.visibility</p:attrName>
                                        </p:attrNameLst>
                                      </p:cBhvr>
                                      <p:to>
                                        <p:strVal val="visible"/>
                                      </p:to>
                                    </p:set>
                                    <p:animEffect transition="in" filter="wheel(4)">
                                      <p:cBhvr>
                                        <p:cTn id="13" dur="2000"/>
                                        <p:tgtEl>
                                          <p:spTgt spid="27668"/>
                                        </p:tgtEl>
                                      </p:cBhvr>
                                    </p:animEffect>
                                  </p:childTnLst>
                                </p:cTn>
                              </p:par>
                              <p:par>
                                <p:cTn id="14" presetID="21" presetClass="entr" presetSubtype="4" fill="hold" nodeType="withEffect">
                                  <p:stCondLst>
                                    <p:cond delay="0"/>
                                  </p:stCondLst>
                                  <p:childTnLst>
                                    <p:set>
                                      <p:cBhvr>
                                        <p:cTn id="15" dur="1" fill="hold">
                                          <p:stCondLst>
                                            <p:cond delay="0"/>
                                          </p:stCondLst>
                                        </p:cTn>
                                        <p:tgtEl>
                                          <p:spTgt spid="27669"/>
                                        </p:tgtEl>
                                        <p:attrNameLst>
                                          <p:attrName>style.visibility</p:attrName>
                                        </p:attrNameLst>
                                      </p:cBhvr>
                                      <p:to>
                                        <p:strVal val="visible"/>
                                      </p:to>
                                    </p:set>
                                    <p:animEffect transition="in" filter="wheel(4)">
                                      <p:cBhvr>
                                        <p:cTn id="16" dur="2000"/>
                                        <p:tgtEl>
                                          <p:spTgt spid="27669"/>
                                        </p:tgtEl>
                                      </p:cBhvr>
                                    </p:animEffect>
                                  </p:childTnLst>
                                </p:cTn>
                              </p:par>
                              <p:par>
                                <p:cTn id="17" presetID="21" presetClass="entr" presetSubtype="4" fill="hold" nodeType="withEffect">
                                  <p:stCondLst>
                                    <p:cond delay="0"/>
                                  </p:stCondLst>
                                  <p:childTnLst>
                                    <p:set>
                                      <p:cBhvr>
                                        <p:cTn id="18" dur="1" fill="hold">
                                          <p:stCondLst>
                                            <p:cond delay="0"/>
                                          </p:stCondLst>
                                        </p:cTn>
                                        <p:tgtEl>
                                          <p:spTgt spid="27670"/>
                                        </p:tgtEl>
                                        <p:attrNameLst>
                                          <p:attrName>style.visibility</p:attrName>
                                        </p:attrNameLst>
                                      </p:cBhvr>
                                      <p:to>
                                        <p:strVal val="visible"/>
                                      </p:to>
                                    </p:set>
                                    <p:animEffect transition="in" filter="wheel(4)">
                                      <p:cBhvr>
                                        <p:cTn id="19" dur="2000"/>
                                        <p:tgtEl>
                                          <p:spTgt spid="276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27668"/>
                                        </p:tgtEl>
                                        <p:attrNameLst>
                                          <p:attrName>ppt_x</p:attrName>
                                        </p:attrNameLst>
                                      </p:cBhvr>
                                      <p:tavLst>
                                        <p:tav tm="0">
                                          <p:val>
                                            <p:strVal val="ppt_x"/>
                                          </p:val>
                                        </p:tav>
                                        <p:tav tm="100000">
                                          <p:val>
                                            <p:strVal val="ppt_x"/>
                                          </p:val>
                                        </p:tav>
                                      </p:tavLst>
                                    </p:anim>
                                    <p:anim calcmode="lin" valueType="num">
                                      <p:cBhvr additive="base">
                                        <p:cTn id="24" dur="500"/>
                                        <p:tgtEl>
                                          <p:spTgt spid="27668"/>
                                        </p:tgtEl>
                                        <p:attrNameLst>
                                          <p:attrName>ppt_y</p:attrName>
                                        </p:attrNameLst>
                                      </p:cBhvr>
                                      <p:tavLst>
                                        <p:tav tm="0">
                                          <p:val>
                                            <p:strVal val="ppt_y"/>
                                          </p:val>
                                        </p:tav>
                                        <p:tav tm="100000">
                                          <p:val>
                                            <p:strVal val="1+ppt_h/2"/>
                                          </p:val>
                                        </p:tav>
                                      </p:tavLst>
                                    </p:anim>
                                    <p:set>
                                      <p:cBhvr>
                                        <p:cTn id="25" dur="1" fill="hold">
                                          <p:stCondLst>
                                            <p:cond delay="499"/>
                                          </p:stCondLst>
                                        </p:cTn>
                                        <p:tgtEl>
                                          <p:spTgt spid="27668"/>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27667"/>
                                        </p:tgtEl>
                                        <p:attrNameLst>
                                          <p:attrName>ppt_x</p:attrName>
                                        </p:attrNameLst>
                                      </p:cBhvr>
                                      <p:tavLst>
                                        <p:tav tm="0">
                                          <p:val>
                                            <p:strVal val="ppt_x"/>
                                          </p:val>
                                        </p:tav>
                                        <p:tav tm="100000">
                                          <p:val>
                                            <p:strVal val="ppt_x"/>
                                          </p:val>
                                        </p:tav>
                                      </p:tavLst>
                                    </p:anim>
                                    <p:anim calcmode="lin" valueType="num">
                                      <p:cBhvr additive="base">
                                        <p:cTn id="28" dur="500"/>
                                        <p:tgtEl>
                                          <p:spTgt spid="27667"/>
                                        </p:tgtEl>
                                        <p:attrNameLst>
                                          <p:attrName>ppt_y</p:attrName>
                                        </p:attrNameLst>
                                      </p:cBhvr>
                                      <p:tavLst>
                                        <p:tav tm="0">
                                          <p:val>
                                            <p:strVal val="ppt_y"/>
                                          </p:val>
                                        </p:tav>
                                        <p:tav tm="100000">
                                          <p:val>
                                            <p:strVal val="1+ppt_h/2"/>
                                          </p:val>
                                        </p:tav>
                                      </p:tavLst>
                                    </p:anim>
                                    <p:set>
                                      <p:cBhvr>
                                        <p:cTn id="29" dur="1" fill="hold">
                                          <p:stCondLst>
                                            <p:cond delay="499"/>
                                          </p:stCondLst>
                                        </p:cTn>
                                        <p:tgtEl>
                                          <p:spTgt spid="27667"/>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27669"/>
                                        </p:tgtEl>
                                        <p:attrNameLst>
                                          <p:attrName>ppt_x</p:attrName>
                                        </p:attrNameLst>
                                      </p:cBhvr>
                                      <p:tavLst>
                                        <p:tav tm="0">
                                          <p:val>
                                            <p:strVal val="ppt_x"/>
                                          </p:val>
                                        </p:tav>
                                        <p:tav tm="100000">
                                          <p:val>
                                            <p:strVal val="ppt_x"/>
                                          </p:val>
                                        </p:tav>
                                      </p:tavLst>
                                    </p:anim>
                                    <p:anim calcmode="lin" valueType="num">
                                      <p:cBhvr additive="base">
                                        <p:cTn id="32" dur="500"/>
                                        <p:tgtEl>
                                          <p:spTgt spid="27669"/>
                                        </p:tgtEl>
                                        <p:attrNameLst>
                                          <p:attrName>ppt_y</p:attrName>
                                        </p:attrNameLst>
                                      </p:cBhvr>
                                      <p:tavLst>
                                        <p:tav tm="0">
                                          <p:val>
                                            <p:strVal val="ppt_y"/>
                                          </p:val>
                                        </p:tav>
                                        <p:tav tm="100000">
                                          <p:val>
                                            <p:strVal val="1+ppt_h/2"/>
                                          </p:val>
                                        </p:tav>
                                      </p:tavLst>
                                    </p:anim>
                                    <p:set>
                                      <p:cBhvr>
                                        <p:cTn id="33" dur="1" fill="hold">
                                          <p:stCondLst>
                                            <p:cond delay="499"/>
                                          </p:stCondLst>
                                        </p:cTn>
                                        <p:tgtEl>
                                          <p:spTgt spid="27669"/>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27670"/>
                                        </p:tgtEl>
                                        <p:attrNameLst>
                                          <p:attrName>ppt_x</p:attrName>
                                        </p:attrNameLst>
                                      </p:cBhvr>
                                      <p:tavLst>
                                        <p:tav tm="0">
                                          <p:val>
                                            <p:strVal val="ppt_x"/>
                                          </p:val>
                                        </p:tav>
                                        <p:tav tm="100000">
                                          <p:val>
                                            <p:strVal val="ppt_x"/>
                                          </p:val>
                                        </p:tav>
                                      </p:tavLst>
                                    </p:anim>
                                    <p:anim calcmode="lin" valueType="num">
                                      <p:cBhvr additive="base">
                                        <p:cTn id="36" dur="500"/>
                                        <p:tgtEl>
                                          <p:spTgt spid="27670"/>
                                        </p:tgtEl>
                                        <p:attrNameLst>
                                          <p:attrName>ppt_y</p:attrName>
                                        </p:attrNameLst>
                                      </p:cBhvr>
                                      <p:tavLst>
                                        <p:tav tm="0">
                                          <p:val>
                                            <p:strVal val="ppt_y"/>
                                          </p:val>
                                        </p:tav>
                                        <p:tav tm="100000">
                                          <p:val>
                                            <p:strVal val="1+ppt_h/2"/>
                                          </p:val>
                                        </p:tav>
                                      </p:tavLst>
                                    </p:anim>
                                    <p:set>
                                      <p:cBhvr>
                                        <p:cTn id="37" dur="1" fill="hold">
                                          <p:stCondLst>
                                            <p:cond delay="499"/>
                                          </p:stCondLst>
                                        </p:cTn>
                                        <p:tgtEl>
                                          <p:spTgt spid="27670"/>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27666"/>
                                        </p:tgtEl>
                                        <p:attrNameLst>
                                          <p:attrName>ppt_x</p:attrName>
                                        </p:attrNameLst>
                                      </p:cBhvr>
                                      <p:tavLst>
                                        <p:tav tm="0">
                                          <p:val>
                                            <p:strVal val="ppt_x"/>
                                          </p:val>
                                        </p:tav>
                                        <p:tav tm="100000">
                                          <p:val>
                                            <p:strVal val="ppt_x"/>
                                          </p:val>
                                        </p:tav>
                                      </p:tavLst>
                                    </p:anim>
                                    <p:anim calcmode="lin" valueType="num">
                                      <p:cBhvr additive="base">
                                        <p:cTn id="40" dur="500"/>
                                        <p:tgtEl>
                                          <p:spTgt spid="27666"/>
                                        </p:tgtEl>
                                        <p:attrNameLst>
                                          <p:attrName>ppt_y</p:attrName>
                                        </p:attrNameLst>
                                      </p:cBhvr>
                                      <p:tavLst>
                                        <p:tav tm="0">
                                          <p:val>
                                            <p:strVal val="ppt_y"/>
                                          </p:val>
                                        </p:tav>
                                        <p:tav tm="100000">
                                          <p:val>
                                            <p:strVal val="1+ppt_h/2"/>
                                          </p:val>
                                        </p:tav>
                                      </p:tavLst>
                                    </p:anim>
                                    <p:set>
                                      <p:cBhvr>
                                        <p:cTn id="41" dur="1" fill="hold">
                                          <p:stCondLst>
                                            <p:cond delay="499"/>
                                          </p:stCondLst>
                                        </p:cTn>
                                        <p:tgtEl>
                                          <p:spTgt spid="27666"/>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659">
                                            <p:txEl>
                                              <p:pRg st="0" end="0"/>
                                            </p:txEl>
                                          </p:spTgt>
                                        </p:tgtEl>
                                        <p:attrNameLst>
                                          <p:attrName>style.visibility</p:attrName>
                                        </p:attrNameLst>
                                      </p:cBhvr>
                                      <p:to>
                                        <p:strVal val="visible"/>
                                      </p:to>
                                    </p:set>
                                    <p:animEffect transition="in" filter="wipe(left)">
                                      <p:cBhvr>
                                        <p:cTn id="46" dur="500"/>
                                        <p:tgtEl>
                                          <p:spTgt spid="27659">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27660"/>
                                        </p:tgtEl>
                                        <p:attrNameLst>
                                          <p:attrName>style.visibility</p:attrName>
                                        </p:attrNameLst>
                                      </p:cBhvr>
                                      <p:to>
                                        <p:strVal val="visible"/>
                                      </p:to>
                                    </p:set>
                                    <p:animEffect transition="in" filter="wheel(4)">
                                      <p:cBhvr>
                                        <p:cTn id="51" dur="2000"/>
                                        <p:tgtEl>
                                          <p:spTgt spid="276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7658">
                                            <p:txEl>
                                              <p:pRg st="0" end="0"/>
                                            </p:txEl>
                                          </p:spTgt>
                                        </p:tgtEl>
                                        <p:attrNameLst>
                                          <p:attrName>style.visibility</p:attrName>
                                        </p:attrNameLst>
                                      </p:cBhvr>
                                      <p:to>
                                        <p:strVal val="visible"/>
                                      </p:to>
                                    </p:set>
                                    <p:anim calcmode="lin" valueType="num">
                                      <p:cBhvr additive="base">
                                        <p:cTn id="56" dur="500" fill="hold"/>
                                        <p:tgtEl>
                                          <p:spTgt spid="2765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7658">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658">
                                            <p:txEl>
                                              <p:pRg st="1" end="1"/>
                                            </p:txEl>
                                          </p:spTgt>
                                        </p:tgtEl>
                                        <p:attrNameLst>
                                          <p:attrName>style.visibility</p:attrName>
                                        </p:attrNameLst>
                                      </p:cBhvr>
                                      <p:to>
                                        <p:strVal val="visible"/>
                                      </p:to>
                                    </p:set>
                                    <p:anim calcmode="lin" valueType="num">
                                      <p:cBhvr additive="base">
                                        <p:cTn id="60" dur="500" fill="hold"/>
                                        <p:tgtEl>
                                          <p:spTgt spid="27658">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658">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7658">
                                            <p:txEl>
                                              <p:pRg st="2" end="2"/>
                                            </p:txEl>
                                          </p:spTgt>
                                        </p:tgtEl>
                                        <p:attrNameLst>
                                          <p:attrName>style.visibility</p:attrName>
                                        </p:attrNameLst>
                                      </p:cBhvr>
                                      <p:to>
                                        <p:strVal val="visible"/>
                                      </p:to>
                                    </p:set>
                                    <p:anim calcmode="lin" valueType="num">
                                      <p:cBhvr additive="base">
                                        <p:cTn id="64" dur="500" fill="hold"/>
                                        <p:tgtEl>
                                          <p:spTgt spid="27658">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7658">
                                            <p:txEl>
                                              <p:pRg st="2" end="2"/>
                                            </p:txEl>
                                          </p:spTgt>
                                        </p:tgtEl>
                                        <p:attrNameLst>
                                          <p:attrName>ppt_y</p:attrName>
                                        </p:attrNameLst>
                                      </p:cBhvr>
                                      <p:tavLst>
                                        <p:tav tm="0">
                                          <p:val>
                                            <p:strVal val="1+#ppt_h/2"/>
                                          </p:val>
                                        </p:tav>
                                        <p:tav tm="100000">
                                          <p:val>
                                            <p:strVal val="#ppt_y"/>
                                          </p:val>
                                        </p:tav>
                                      </p:tavLst>
                                    </p:anim>
                                  </p:childTnLst>
                                </p:cTn>
                              </p:par>
                              <p:par>
                                <p:cTn id="66" presetID="21" presetClass="entr" presetSubtype="4" fill="hold" nodeType="withEffect">
                                  <p:stCondLst>
                                    <p:cond delay="0"/>
                                  </p:stCondLst>
                                  <p:childTnLst>
                                    <p:set>
                                      <p:cBhvr>
                                        <p:cTn id="67" dur="1" fill="hold">
                                          <p:stCondLst>
                                            <p:cond delay="0"/>
                                          </p:stCondLst>
                                        </p:cTn>
                                        <p:tgtEl>
                                          <p:spTgt spid="27672"/>
                                        </p:tgtEl>
                                        <p:attrNameLst>
                                          <p:attrName>style.visibility</p:attrName>
                                        </p:attrNameLst>
                                      </p:cBhvr>
                                      <p:to>
                                        <p:strVal val="visible"/>
                                      </p:to>
                                    </p:set>
                                    <p:animEffect transition="in" filter="wheel(4)">
                                      <p:cBhvr>
                                        <p:cTn id="68" dur="2000"/>
                                        <p:tgtEl>
                                          <p:spTgt spid="27672"/>
                                        </p:tgtEl>
                                      </p:cBhvr>
                                    </p:animEffect>
                                  </p:childTnLst>
                                </p:cTn>
                              </p:par>
                              <p:par>
                                <p:cTn id="69" presetID="2" presetClass="exit" presetSubtype="4" fill="hold" nodeType="withEffect">
                                  <p:stCondLst>
                                    <p:cond delay="0"/>
                                  </p:stCondLst>
                                  <p:childTnLst>
                                    <p:anim calcmode="lin" valueType="num">
                                      <p:cBhvr additive="base">
                                        <p:cTn id="70" dur="500"/>
                                        <p:tgtEl>
                                          <p:spTgt spid="27672"/>
                                        </p:tgtEl>
                                        <p:attrNameLst>
                                          <p:attrName>ppt_x</p:attrName>
                                        </p:attrNameLst>
                                      </p:cBhvr>
                                      <p:tavLst>
                                        <p:tav tm="0">
                                          <p:val>
                                            <p:strVal val="ppt_x"/>
                                          </p:val>
                                        </p:tav>
                                        <p:tav tm="100000">
                                          <p:val>
                                            <p:strVal val="ppt_x"/>
                                          </p:val>
                                        </p:tav>
                                      </p:tavLst>
                                    </p:anim>
                                    <p:anim calcmode="lin" valueType="num">
                                      <p:cBhvr additive="base">
                                        <p:cTn id="71" dur="500"/>
                                        <p:tgtEl>
                                          <p:spTgt spid="27672"/>
                                        </p:tgtEl>
                                        <p:attrNameLst>
                                          <p:attrName>ppt_y</p:attrName>
                                        </p:attrNameLst>
                                      </p:cBhvr>
                                      <p:tavLst>
                                        <p:tav tm="0">
                                          <p:val>
                                            <p:strVal val="ppt_y"/>
                                          </p:val>
                                        </p:tav>
                                        <p:tav tm="100000">
                                          <p:val>
                                            <p:strVal val="1+ppt_h/2"/>
                                          </p:val>
                                        </p:tav>
                                      </p:tavLst>
                                    </p:anim>
                                    <p:set>
                                      <p:cBhvr>
                                        <p:cTn id="72" dur="1" fill="hold">
                                          <p:stCondLst>
                                            <p:cond delay="499"/>
                                          </p:stCondLst>
                                        </p:cTn>
                                        <p:tgtEl>
                                          <p:spTgt spid="276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build="p"/>
      <p:bldP spid="2766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533400" y="2438400"/>
            <a:ext cx="8229600" cy="1295400"/>
          </a:xfrm>
          <a:prstGeom prst="horizontalScroll">
            <a:avLst>
              <a:gd name="adj" fmla="val 12500"/>
            </a:avLst>
          </a:prstGeom>
          <a:solidFill>
            <a:schemeClr val="folHlink"/>
          </a:solidFill>
          <a:ln w="9525">
            <a:solidFill>
              <a:schemeClr val="tx1"/>
            </a:solidFill>
            <a:round/>
            <a:headEnd/>
            <a:tailEnd/>
          </a:ln>
        </p:spPr>
        <p:txBody>
          <a:bodyPr wrap="none" anchor="ctr"/>
          <a:lstStyle/>
          <a:p>
            <a:r>
              <a:rPr lang="en-US" sz="2000">
                <a:solidFill>
                  <a:srgbClr val="FF3300"/>
                </a:solidFill>
                <a:latin typeface="Arial" charset="0"/>
              </a:rPr>
              <a:t> 1. Những điều kiện thuận lợi cho việc nuôi và đánh bắt thủy sản </a:t>
            </a:r>
          </a:p>
          <a:p>
            <a:r>
              <a:rPr lang="en-US" sz="2000">
                <a:solidFill>
                  <a:srgbClr val="FF3300"/>
                </a:solidFill>
                <a:latin typeface="Arial" charset="0"/>
              </a:rPr>
              <a:t>ở đồng bằng Nam Bộ:</a:t>
            </a:r>
          </a:p>
        </p:txBody>
      </p:sp>
      <p:sp>
        <p:nvSpPr>
          <p:cNvPr id="34819" name="Line 3"/>
          <p:cNvSpPr>
            <a:spLocks noChangeShapeType="1"/>
          </p:cNvSpPr>
          <p:nvPr/>
        </p:nvSpPr>
        <p:spPr bwMode="auto">
          <a:xfrm flipH="1">
            <a:off x="2362200" y="3581400"/>
            <a:ext cx="1905000" cy="862013"/>
          </a:xfrm>
          <a:prstGeom prst="line">
            <a:avLst/>
          </a:prstGeom>
          <a:noFill/>
          <a:ln w="9525">
            <a:solidFill>
              <a:schemeClr val="hlink"/>
            </a:solidFill>
            <a:round/>
            <a:headEnd/>
            <a:tailEnd type="triangle" w="med" len="med"/>
          </a:ln>
        </p:spPr>
        <p:txBody>
          <a:bodyPr/>
          <a:lstStyle/>
          <a:p>
            <a:endParaRPr lang="en-US"/>
          </a:p>
        </p:txBody>
      </p:sp>
      <p:sp>
        <p:nvSpPr>
          <p:cNvPr id="34820" name="Line 4"/>
          <p:cNvSpPr>
            <a:spLocks noChangeShapeType="1"/>
          </p:cNvSpPr>
          <p:nvPr/>
        </p:nvSpPr>
        <p:spPr bwMode="auto">
          <a:xfrm>
            <a:off x="4419600" y="3581400"/>
            <a:ext cx="2133600" cy="762000"/>
          </a:xfrm>
          <a:prstGeom prst="line">
            <a:avLst/>
          </a:prstGeom>
          <a:noFill/>
          <a:ln w="9525">
            <a:solidFill>
              <a:schemeClr val="hlink"/>
            </a:solidFill>
            <a:round/>
            <a:headEnd/>
            <a:tailEnd type="triangle" w="med" len="med"/>
          </a:ln>
        </p:spPr>
        <p:txBody>
          <a:bodyPr/>
          <a:lstStyle/>
          <a:p>
            <a:endParaRPr lang="en-US"/>
          </a:p>
        </p:txBody>
      </p:sp>
      <p:grpSp>
        <p:nvGrpSpPr>
          <p:cNvPr id="2" name="Group 5"/>
          <p:cNvGrpSpPr>
            <a:grpSpLocks/>
          </p:cNvGrpSpPr>
          <p:nvPr/>
        </p:nvGrpSpPr>
        <p:grpSpPr bwMode="auto">
          <a:xfrm>
            <a:off x="457200" y="4495800"/>
            <a:ext cx="3857625" cy="1047750"/>
            <a:chOff x="240" y="2112"/>
            <a:chExt cx="2544" cy="1008"/>
          </a:xfrm>
        </p:grpSpPr>
        <p:sp>
          <p:nvSpPr>
            <p:cNvPr id="9240" name="Oval 6"/>
            <p:cNvSpPr>
              <a:spLocks noChangeArrowheads="1"/>
            </p:cNvSpPr>
            <p:nvPr/>
          </p:nvSpPr>
          <p:spPr bwMode="auto">
            <a:xfrm>
              <a:off x="240" y="2112"/>
              <a:ext cx="2544" cy="1008"/>
            </a:xfrm>
            <a:prstGeom prst="ellipse">
              <a:avLst/>
            </a:prstGeom>
            <a:solidFill>
              <a:schemeClr val="folHlink"/>
            </a:solidFill>
            <a:ln w="9525">
              <a:solidFill>
                <a:schemeClr val="tx1"/>
              </a:solidFill>
              <a:round/>
              <a:headEnd/>
              <a:tailEnd/>
            </a:ln>
          </p:spPr>
          <p:txBody>
            <a:bodyPr wrap="none" anchor="ctr"/>
            <a:lstStyle/>
            <a:p>
              <a:pPr algn="ctr"/>
              <a:endParaRPr lang="vi-VN" sz="2000">
                <a:solidFill>
                  <a:srgbClr val="FFFF00"/>
                </a:solidFill>
                <a:latin typeface="Arial" charset="0"/>
              </a:endParaRPr>
            </a:p>
          </p:txBody>
        </p:sp>
        <p:sp>
          <p:nvSpPr>
            <p:cNvPr id="9241" name="Text Box 7"/>
            <p:cNvSpPr txBox="1">
              <a:spLocks noChangeArrowheads="1"/>
            </p:cNvSpPr>
            <p:nvPr/>
          </p:nvSpPr>
          <p:spPr bwMode="auto">
            <a:xfrm>
              <a:off x="614" y="2315"/>
              <a:ext cx="1888" cy="681"/>
            </a:xfrm>
            <a:prstGeom prst="rect">
              <a:avLst/>
            </a:prstGeom>
            <a:noFill/>
            <a:ln w="9525">
              <a:noFill/>
              <a:miter lim="800000"/>
              <a:headEnd/>
              <a:tailEnd/>
            </a:ln>
          </p:spPr>
          <p:txBody>
            <a:bodyPr wrap="none">
              <a:spAutoFit/>
            </a:bodyPr>
            <a:lstStyle/>
            <a:p>
              <a:pPr algn="ctr"/>
              <a:r>
                <a:rPr lang="en-US" sz="2000">
                  <a:solidFill>
                    <a:srgbClr val="FF0000"/>
                  </a:solidFill>
                  <a:latin typeface="Arial" charset="0"/>
                </a:rPr>
                <a:t>Vùng biển có nhiều cá, </a:t>
              </a:r>
            </a:p>
            <a:p>
              <a:pPr algn="ctr"/>
              <a:r>
                <a:rPr lang="en-US" sz="2000">
                  <a:solidFill>
                    <a:srgbClr val="FF0000"/>
                  </a:solidFill>
                  <a:latin typeface="Arial" charset="0"/>
                </a:rPr>
                <a:t>tôm và các hải sản</a:t>
              </a:r>
            </a:p>
          </p:txBody>
        </p:sp>
      </p:grpSp>
      <p:grpSp>
        <p:nvGrpSpPr>
          <p:cNvPr id="3" name="Group 8"/>
          <p:cNvGrpSpPr>
            <a:grpSpLocks/>
          </p:cNvGrpSpPr>
          <p:nvPr/>
        </p:nvGrpSpPr>
        <p:grpSpPr bwMode="auto">
          <a:xfrm>
            <a:off x="4800600" y="4419600"/>
            <a:ext cx="3857625" cy="1095375"/>
            <a:chOff x="3072" y="2112"/>
            <a:chExt cx="2544" cy="1056"/>
          </a:xfrm>
        </p:grpSpPr>
        <p:sp>
          <p:nvSpPr>
            <p:cNvPr id="9238" name="Oval 9"/>
            <p:cNvSpPr>
              <a:spLocks noChangeArrowheads="1"/>
            </p:cNvSpPr>
            <p:nvPr/>
          </p:nvSpPr>
          <p:spPr bwMode="auto">
            <a:xfrm>
              <a:off x="3072" y="2112"/>
              <a:ext cx="2544" cy="1056"/>
            </a:xfrm>
            <a:prstGeom prst="ellipse">
              <a:avLst/>
            </a:prstGeom>
            <a:solidFill>
              <a:schemeClr val="folHlink"/>
            </a:solidFill>
            <a:ln w="9525">
              <a:solidFill>
                <a:schemeClr val="tx1"/>
              </a:solidFill>
              <a:round/>
              <a:headEnd/>
              <a:tailEnd/>
            </a:ln>
          </p:spPr>
          <p:txBody>
            <a:bodyPr wrap="none" anchor="ctr"/>
            <a:lstStyle/>
            <a:p>
              <a:pPr algn="ctr"/>
              <a:endParaRPr lang="vi-VN" sz="2000">
                <a:solidFill>
                  <a:srgbClr val="FF0000"/>
                </a:solidFill>
                <a:latin typeface="Arial" charset="0"/>
              </a:endParaRPr>
            </a:p>
          </p:txBody>
        </p:sp>
        <p:sp>
          <p:nvSpPr>
            <p:cNvPr id="9239" name="Text Box 10"/>
            <p:cNvSpPr txBox="1">
              <a:spLocks noChangeArrowheads="1"/>
            </p:cNvSpPr>
            <p:nvPr/>
          </p:nvSpPr>
          <p:spPr bwMode="auto">
            <a:xfrm>
              <a:off x="3440" y="2342"/>
              <a:ext cx="1630" cy="682"/>
            </a:xfrm>
            <a:prstGeom prst="rect">
              <a:avLst/>
            </a:prstGeom>
            <a:noFill/>
            <a:ln w="9525">
              <a:noFill/>
              <a:miter lim="800000"/>
              <a:headEnd/>
              <a:tailEnd/>
            </a:ln>
          </p:spPr>
          <p:txBody>
            <a:bodyPr wrap="none">
              <a:spAutoFit/>
            </a:bodyPr>
            <a:lstStyle/>
            <a:p>
              <a:pPr algn="ctr"/>
              <a:r>
                <a:rPr lang="en-US" sz="2000">
                  <a:solidFill>
                    <a:srgbClr val="FF0000"/>
                  </a:solidFill>
                  <a:latin typeface="Arial" charset="0"/>
                </a:rPr>
                <a:t>  </a:t>
              </a:r>
              <a:r>
                <a:rPr lang="en-US" sz="2000">
                  <a:solidFill>
                    <a:srgbClr val="FF0000"/>
                  </a:solidFill>
                  <a:latin typeface="Times New Roman" pitchFamily="18" charset="0"/>
                </a:rPr>
                <a:t>Mạng lưới sông ngòi</a:t>
              </a:r>
            </a:p>
            <a:p>
              <a:pPr algn="ctr"/>
              <a:r>
                <a:rPr lang="en-US" sz="2000">
                  <a:solidFill>
                    <a:srgbClr val="FF0000"/>
                  </a:solidFill>
                  <a:latin typeface="Times New Roman" pitchFamily="18" charset="0"/>
                </a:rPr>
                <a:t>dày đặc</a:t>
              </a:r>
            </a:p>
          </p:txBody>
        </p:sp>
      </p:grpSp>
      <p:sp>
        <p:nvSpPr>
          <p:cNvPr id="34829" name="Rectangle 13"/>
          <p:cNvSpPr>
            <a:spLocks noChangeArrowheads="1"/>
          </p:cNvSpPr>
          <p:nvPr/>
        </p:nvSpPr>
        <p:spPr bwMode="auto">
          <a:xfrm>
            <a:off x="9144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34830" name="Rectangle 14"/>
          <p:cNvSpPr>
            <a:spLocks noChangeArrowheads="1"/>
          </p:cNvSpPr>
          <p:nvPr/>
        </p:nvSpPr>
        <p:spPr bwMode="auto">
          <a:xfrm>
            <a:off x="1676400" y="762000"/>
            <a:ext cx="5943600" cy="830263"/>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9225" name="Text Box 15"/>
          <p:cNvSpPr txBox="1">
            <a:spLocks noChangeArrowheads="1"/>
          </p:cNvSpPr>
          <p:nvPr/>
        </p:nvSpPr>
        <p:spPr bwMode="auto">
          <a:xfrm>
            <a:off x="228600" y="1676400"/>
            <a:ext cx="71628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I. Vựa lúa, vựa trái cây lớn nhất cả nước.</a:t>
            </a:r>
          </a:p>
        </p:txBody>
      </p:sp>
      <p:sp>
        <p:nvSpPr>
          <p:cNvPr id="34832" name="Rectangle 16"/>
          <p:cNvSpPr>
            <a:spLocks noChangeArrowheads="1"/>
          </p:cNvSpPr>
          <p:nvPr/>
        </p:nvSpPr>
        <p:spPr bwMode="auto">
          <a:xfrm>
            <a:off x="228600" y="2133600"/>
            <a:ext cx="80010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en-US" sz="2000" b="1">
                <a:effectLst>
                  <a:outerShdw blurRad="38100" dist="38100" dir="2700000" algn="tl">
                    <a:srgbClr val="000000"/>
                  </a:outerShdw>
                </a:effectLst>
                <a:latin typeface="Arial"/>
              </a:rPr>
              <a:t>II. Nơi nuôi và đánh bắt nhiều thủy sản nhất cả nước.</a:t>
            </a:r>
          </a:p>
        </p:txBody>
      </p:sp>
      <p:sp>
        <p:nvSpPr>
          <p:cNvPr id="34834" name="Rectangle 18"/>
          <p:cNvSpPr>
            <a:spLocks noChangeArrowheads="1"/>
          </p:cNvSpPr>
          <p:nvPr/>
        </p:nvSpPr>
        <p:spPr bwMode="auto">
          <a:xfrm>
            <a:off x="381000" y="2590800"/>
            <a:ext cx="6924675" cy="400050"/>
          </a:xfrm>
          <a:prstGeom prst="rect">
            <a:avLst/>
          </a:prstGeom>
          <a:noFill/>
          <a:ln w="9525">
            <a:noFill/>
            <a:miter lim="800000"/>
            <a:headEnd/>
            <a:tailEnd/>
          </a:ln>
          <a:effectLst/>
        </p:spPr>
        <p:txBody>
          <a:bodyPr wrap="none">
            <a:spAutoFit/>
          </a:bodyPr>
          <a:lstStyle/>
          <a:p>
            <a:pPr>
              <a:defRPr/>
            </a:pPr>
            <a:r>
              <a:rPr lang="en-US" sz="2000">
                <a:solidFill>
                  <a:srgbClr val="FF0000"/>
                </a:solidFill>
                <a:effectLst>
                  <a:outerShdw blurRad="38100" dist="38100" dir="2700000" algn="tl">
                    <a:srgbClr val="000000"/>
                  </a:outerShdw>
                </a:effectLst>
                <a:latin typeface="Arial"/>
              </a:rPr>
              <a:t>Một số thuỷ sản được nuôi nhiều ở đây: Cá tra, cá ba sa,…</a:t>
            </a:r>
          </a:p>
        </p:txBody>
      </p:sp>
      <p:pic>
        <p:nvPicPr>
          <p:cNvPr id="34835" name="Picture 19" descr="ca ba sa"/>
          <p:cNvPicPr>
            <a:picLocks noChangeAspect="1" noChangeArrowheads="1"/>
          </p:cNvPicPr>
          <p:nvPr/>
        </p:nvPicPr>
        <p:blipFill>
          <a:blip r:embed="rId3"/>
          <a:srcRect/>
          <a:stretch>
            <a:fillRect/>
          </a:stretch>
        </p:blipFill>
        <p:spPr bwMode="auto">
          <a:xfrm>
            <a:off x="228600" y="3200400"/>
            <a:ext cx="4038600" cy="3352800"/>
          </a:xfrm>
          <a:prstGeom prst="rect">
            <a:avLst/>
          </a:prstGeom>
          <a:noFill/>
          <a:ln w="38100">
            <a:solidFill>
              <a:schemeClr val="hlink"/>
            </a:solidFill>
            <a:miter lim="800000"/>
            <a:headEnd/>
            <a:tailEnd/>
          </a:ln>
        </p:spPr>
      </p:pic>
      <p:pic>
        <p:nvPicPr>
          <p:cNvPr id="34836" name="Picture 20" descr="catra4"/>
          <p:cNvPicPr>
            <a:picLocks noChangeAspect="1" noChangeArrowheads="1"/>
          </p:cNvPicPr>
          <p:nvPr/>
        </p:nvPicPr>
        <p:blipFill>
          <a:blip r:embed="rId4"/>
          <a:srcRect/>
          <a:stretch>
            <a:fillRect/>
          </a:stretch>
        </p:blipFill>
        <p:spPr bwMode="auto">
          <a:xfrm>
            <a:off x="4724400" y="3200400"/>
            <a:ext cx="4191000" cy="3379788"/>
          </a:xfrm>
          <a:prstGeom prst="rect">
            <a:avLst/>
          </a:prstGeom>
          <a:noFill/>
          <a:ln w="57150">
            <a:solidFill>
              <a:schemeClr val="hlink"/>
            </a:solidFill>
            <a:miter lim="800000"/>
            <a:headEnd/>
            <a:tailEnd/>
          </a:ln>
        </p:spPr>
      </p:pic>
      <p:sp>
        <p:nvSpPr>
          <p:cNvPr id="34837" name="AutoShape 21"/>
          <p:cNvSpPr>
            <a:spLocks noChangeArrowheads="1"/>
          </p:cNvSpPr>
          <p:nvPr/>
        </p:nvSpPr>
        <p:spPr bwMode="auto">
          <a:xfrm>
            <a:off x="457200" y="2667000"/>
            <a:ext cx="8305800" cy="990600"/>
          </a:xfrm>
          <a:prstGeom prst="cloudCallout">
            <a:avLst>
              <a:gd name="adj1" fmla="val -21523"/>
              <a:gd name="adj2" fmla="val 24519"/>
            </a:avLst>
          </a:prstGeom>
          <a:solidFill>
            <a:srgbClr val="99FFCC"/>
          </a:solidFill>
          <a:ln w="9525">
            <a:solidFill>
              <a:srgbClr val="99FFCC"/>
            </a:solidFill>
            <a:round/>
            <a:headEnd/>
            <a:tailEnd/>
          </a:ln>
        </p:spPr>
        <p:txBody>
          <a:bodyPr/>
          <a:lstStyle/>
          <a:p>
            <a:pPr algn="ctr"/>
            <a:r>
              <a:rPr lang="en-US" sz="2000">
                <a:solidFill>
                  <a:srgbClr val="FF0000"/>
                </a:solidFill>
                <a:latin typeface="Arial" charset="0"/>
              </a:rPr>
              <a:t>3. Thuỷ sản của đồng bằng Nam Bộ </a:t>
            </a:r>
            <a:r>
              <a:rPr lang="vi-VN" sz="2000">
                <a:solidFill>
                  <a:srgbClr val="FF0000"/>
                </a:solidFill>
                <a:latin typeface="Arial" charset="0"/>
              </a:rPr>
              <a:t>được</a:t>
            </a:r>
            <a:r>
              <a:rPr lang="en-US" sz="2000">
                <a:solidFill>
                  <a:srgbClr val="FF0000"/>
                </a:solidFill>
                <a:latin typeface="Arial" charset="0"/>
              </a:rPr>
              <a:t> ti</a:t>
            </a:r>
            <a:r>
              <a:rPr lang="vi-VN" sz="2000">
                <a:solidFill>
                  <a:srgbClr val="FF0000"/>
                </a:solidFill>
                <a:latin typeface="Arial" charset="0"/>
              </a:rPr>
              <a:t>ê</a:t>
            </a:r>
            <a:r>
              <a:rPr lang="en-US" sz="2000">
                <a:solidFill>
                  <a:srgbClr val="FF0000"/>
                </a:solidFill>
                <a:latin typeface="Arial" charset="0"/>
              </a:rPr>
              <a:t>u th</a:t>
            </a:r>
            <a:r>
              <a:rPr lang="vi-VN" sz="2000">
                <a:solidFill>
                  <a:srgbClr val="FF0000"/>
                </a:solidFill>
                <a:latin typeface="Arial" charset="0"/>
              </a:rPr>
              <a:t>ụ</a:t>
            </a:r>
            <a:r>
              <a:rPr lang="en-US" sz="2000">
                <a:solidFill>
                  <a:srgbClr val="FF0000"/>
                </a:solidFill>
                <a:latin typeface="Arial" charset="0"/>
              </a:rPr>
              <a:t> </a:t>
            </a:r>
            <a:r>
              <a:rPr lang="vi-VN" sz="2000">
                <a:solidFill>
                  <a:srgbClr val="FF0000"/>
                </a:solidFill>
                <a:latin typeface="Arial" charset="0"/>
              </a:rPr>
              <a:t>ở</a:t>
            </a:r>
            <a:r>
              <a:rPr lang="en-US" sz="2000">
                <a:solidFill>
                  <a:srgbClr val="FF0000"/>
                </a:solidFill>
                <a:latin typeface="Arial" charset="0"/>
              </a:rPr>
              <a:t>:</a:t>
            </a:r>
            <a:endParaRPr lang="vi-VN" sz="2000">
              <a:solidFill>
                <a:srgbClr val="FF0000"/>
              </a:solidFill>
              <a:latin typeface="Arial" charset="0"/>
            </a:endParaRPr>
          </a:p>
        </p:txBody>
      </p:sp>
      <p:sp>
        <p:nvSpPr>
          <p:cNvPr id="34838" name="Line 22"/>
          <p:cNvSpPr>
            <a:spLocks noChangeShapeType="1"/>
          </p:cNvSpPr>
          <p:nvPr/>
        </p:nvSpPr>
        <p:spPr bwMode="auto">
          <a:xfrm flipH="1">
            <a:off x="2514600" y="3733800"/>
            <a:ext cx="1828800" cy="762000"/>
          </a:xfrm>
          <a:prstGeom prst="line">
            <a:avLst/>
          </a:prstGeom>
          <a:noFill/>
          <a:ln w="38100">
            <a:solidFill>
              <a:schemeClr val="tx1"/>
            </a:solidFill>
            <a:round/>
            <a:headEnd/>
            <a:tailEnd type="triangle" w="med" len="med"/>
          </a:ln>
        </p:spPr>
        <p:txBody>
          <a:bodyPr/>
          <a:lstStyle/>
          <a:p>
            <a:endParaRPr lang="en-US"/>
          </a:p>
        </p:txBody>
      </p:sp>
      <p:sp>
        <p:nvSpPr>
          <p:cNvPr id="34839" name="Line 23"/>
          <p:cNvSpPr>
            <a:spLocks noChangeShapeType="1"/>
          </p:cNvSpPr>
          <p:nvPr/>
        </p:nvSpPr>
        <p:spPr bwMode="auto">
          <a:xfrm>
            <a:off x="4572000" y="3733800"/>
            <a:ext cx="1752600" cy="762000"/>
          </a:xfrm>
          <a:prstGeom prst="line">
            <a:avLst/>
          </a:prstGeom>
          <a:noFill/>
          <a:ln w="38100">
            <a:solidFill>
              <a:schemeClr val="tx1"/>
            </a:solidFill>
            <a:round/>
            <a:headEnd/>
            <a:tailEnd type="triangle" w="med" len="med"/>
          </a:ln>
        </p:spPr>
        <p:txBody>
          <a:bodyPr/>
          <a:lstStyle/>
          <a:p>
            <a:endParaRPr lang="en-US"/>
          </a:p>
        </p:txBody>
      </p:sp>
      <p:sp>
        <p:nvSpPr>
          <p:cNvPr id="34840" name="Rectangle 24"/>
          <p:cNvSpPr>
            <a:spLocks noChangeArrowheads="1"/>
          </p:cNvSpPr>
          <p:nvPr/>
        </p:nvSpPr>
        <p:spPr bwMode="auto">
          <a:xfrm>
            <a:off x="1447800" y="4495800"/>
            <a:ext cx="2362200" cy="914400"/>
          </a:xfrm>
          <a:prstGeom prst="rect">
            <a:avLst/>
          </a:prstGeom>
          <a:solidFill>
            <a:srgbClr val="99FFCC"/>
          </a:solidFill>
          <a:ln w="9525">
            <a:solidFill>
              <a:schemeClr val="bg1"/>
            </a:solidFill>
            <a:miter lim="800000"/>
            <a:headEnd/>
            <a:tailEnd/>
          </a:ln>
        </p:spPr>
        <p:txBody>
          <a:bodyPr wrap="none" anchor="ctr"/>
          <a:lstStyle/>
          <a:p>
            <a:pPr algn="ctr"/>
            <a:r>
              <a:rPr lang="en-US" sz="2000">
                <a:solidFill>
                  <a:srgbClr val="FF0000"/>
                </a:solidFill>
                <a:latin typeface="Arial" charset="0"/>
              </a:rPr>
              <a:t>Nhi</a:t>
            </a:r>
            <a:r>
              <a:rPr lang="vi-VN" sz="2000">
                <a:solidFill>
                  <a:srgbClr val="FF0000"/>
                </a:solidFill>
                <a:latin typeface="Arial" charset="0"/>
              </a:rPr>
              <a:t>ều</a:t>
            </a:r>
            <a:r>
              <a:rPr lang="en-US" sz="2000">
                <a:solidFill>
                  <a:srgbClr val="FF0000"/>
                </a:solidFill>
                <a:latin typeface="Arial" charset="0"/>
              </a:rPr>
              <a:t> n</a:t>
            </a:r>
            <a:r>
              <a:rPr lang="vi-VN" sz="2000">
                <a:solidFill>
                  <a:srgbClr val="FF0000"/>
                </a:solidFill>
                <a:latin typeface="Arial" charset="0"/>
              </a:rPr>
              <a:t>ơ</a:t>
            </a:r>
            <a:r>
              <a:rPr lang="en-US" sz="2000">
                <a:solidFill>
                  <a:srgbClr val="FF0000"/>
                </a:solidFill>
                <a:latin typeface="Arial" charset="0"/>
              </a:rPr>
              <a:t>i </a:t>
            </a:r>
          </a:p>
          <a:p>
            <a:pPr algn="ctr"/>
            <a:r>
              <a:rPr lang="en-US" sz="2000">
                <a:solidFill>
                  <a:srgbClr val="FF0000"/>
                </a:solidFill>
                <a:latin typeface="Arial" charset="0"/>
              </a:rPr>
              <a:t>trong n</a:t>
            </a:r>
            <a:r>
              <a:rPr lang="vi-VN" sz="2000">
                <a:solidFill>
                  <a:srgbClr val="FF0000"/>
                </a:solidFill>
                <a:latin typeface="Arial" charset="0"/>
              </a:rPr>
              <a:t>ước</a:t>
            </a:r>
          </a:p>
        </p:txBody>
      </p:sp>
      <p:sp>
        <p:nvSpPr>
          <p:cNvPr id="34841" name="Rectangle 25"/>
          <p:cNvSpPr>
            <a:spLocks noChangeArrowheads="1"/>
          </p:cNvSpPr>
          <p:nvPr/>
        </p:nvSpPr>
        <p:spPr bwMode="auto">
          <a:xfrm>
            <a:off x="4953000" y="4495800"/>
            <a:ext cx="2362200" cy="914400"/>
          </a:xfrm>
          <a:prstGeom prst="rect">
            <a:avLst/>
          </a:prstGeom>
          <a:solidFill>
            <a:srgbClr val="99FFCC"/>
          </a:solidFill>
          <a:ln w="9525">
            <a:solidFill>
              <a:schemeClr val="bg1"/>
            </a:solidFill>
            <a:miter lim="800000"/>
            <a:headEnd/>
            <a:tailEnd/>
          </a:ln>
        </p:spPr>
        <p:txBody>
          <a:bodyPr wrap="none" anchor="ctr"/>
          <a:lstStyle/>
          <a:p>
            <a:pPr algn="ctr"/>
            <a:r>
              <a:rPr lang="en-US" sz="2000">
                <a:solidFill>
                  <a:srgbClr val="FF0000"/>
                </a:solidFill>
                <a:latin typeface="Arial" charset="0"/>
              </a:rPr>
              <a:t>Xuất kh</a:t>
            </a:r>
            <a:r>
              <a:rPr lang="vi-VN" sz="2000">
                <a:solidFill>
                  <a:srgbClr val="FF0000"/>
                </a:solidFill>
                <a:latin typeface="Arial" charset="0"/>
              </a:rPr>
              <a:t>ẩu</a:t>
            </a:r>
          </a:p>
        </p:txBody>
      </p:sp>
      <p:sp>
        <p:nvSpPr>
          <p:cNvPr id="34842" name="Rectangle 26"/>
          <p:cNvSpPr>
            <a:spLocks noChangeArrowheads="1"/>
          </p:cNvSpPr>
          <p:nvPr/>
        </p:nvSpPr>
        <p:spPr bwMode="auto">
          <a:xfrm>
            <a:off x="1676400" y="762000"/>
            <a:ext cx="5943600" cy="830263"/>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34854" name="AutoShape 38"/>
          <p:cNvSpPr>
            <a:spLocks noChangeArrowheads="1"/>
          </p:cNvSpPr>
          <p:nvPr/>
        </p:nvSpPr>
        <p:spPr bwMode="auto">
          <a:xfrm>
            <a:off x="381000" y="2743200"/>
            <a:ext cx="8534400" cy="2209800"/>
          </a:xfrm>
          <a:prstGeom prst="flowChartTerminator">
            <a:avLst/>
          </a:prstGeom>
          <a:solidFill>
            <a:schemeClr val="accent1"/>
          </a:solidFill>
          <a:ln w="9525">
            <a:solidFill>
              <a:schemeClr val="tx1"/>
            </a:solidFill>
            <a:miter lim="800000"/>
            <a:headEnd/>
            <a:tailEnd/>
          </a:ln>
        </p:spPr>
        <p:txBody>
          <a:bodyPr wrap="none" anchor="ctr"/>
          <a:lstStyle/>
          <a:p>
            <a:endParaRPr lang="en-US" sz="1600">
              <a:latin typeface="Arial" charset="0"/>
            </a:endParaRPr>
          </a:p>
        </p:txBody>
      </p:sp>
      <p:sp>
        <p:nvSpPr>
          <p:cNvPr id="34855" name="Rectangle 39"/>
          <p:cNvSpPr>
            <a:spLocks noChangeArrowheads="1"/>
          </p:cNvSpPr>
          <p:nvPr/>
        </p:nvSpPr>
        <p:spPr bwMode="auto">
          <a:xfrm>
            <a:off x="609600" y="2895600"/>
            <a:ext cx="7772400" cy="1631950"/>
          </a:xfrm>
          <a:prstGeom prst="rect">
            <a:avLst/>
          </a:prstGeom>
          <a:noFill/>
          <a:ln w="9525">
            <a:noFill/>
            <a:miter lim="800000"/>
            <a:headEnd/>
            <a:tailEnd/>
          </a:ln>
          <a:effectLst/>
        </p:spPr>
        <p:txBody>
          <a:bodyPr>
            <a:spAutoFit/>
          </a:bodyPr>
          <a:lstStyle/>
          <a:p>
            <a:pPr>
              <a:defRPr/>
            </a:pPr>
            <a:r>
              <a:rPr lang="en-US" sz="2000">
                <a:solidFill>
                  <a:srgbClr val="FF0000"/>
                </a:solidFill>
                <a:effectLst>
                  <a:outerShdw blurRad="38100" dist="38100" dir="2700000" algn="tl">
                    <a:srgbClr val="000000"/>
                  </a:outerShdw>
                </a:effectLst>
                <a:latin typeface="Arial"/>
              </a:rPr>
              <a:t>                                          Kết luận</a:t>
            </a:r>
          </a:p>
          <a:p>
            <a:pPr>
              <a:defRPr/>
            </a:pPr>
            <a:r>
              <a:rPr lang="en-US" sz="2000">
                <a:solidFill>
                  <a:srgbClr val="FF0000"/>
                </a:solidFill>
                <a:effectLst>
                  <a:outerShdw blurRad="38100" dist="38100" dir="2700000" algn="tl">
                    <a:srgbClr val="000000"/>
                  </a:outerShdw>
                </a:effectLst>
                <a:latin typeface="Arial"/>
              </a:rPr>
              <a:t>    Vùng biển có nhiều cá, tôm và các hải sản khác, mạng lưới sông ngòi dày đặc là  điều kiện thuận lợi cho nuôi và đánh bắt thủy sản ở đồng bằng Nam Bộ .</a:t>
            </a:r>
          </a:p>
          <a:p>
            <a:pPr>
              <a:defRPr/>
            </a:pPr>
            <a:endParaRPr lang="en-US" sz="2000">
              <a:solidFill>
                <a:srgbClr val="FF0000"/>
              </a:solidFill>
              <a:latin typeface="Arial"/>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ppt_x"/>
                                          </p:val>
                                        </p:tav>
                                        <p:tav tm="100000">
                                          <p:val>
                                            <p:strVal val="#ppt_x"/>
                                          </p:val>
                                        </p:tav>
                                      </p:tavLst>
                                    </p:anim>
                                    <p:anim calcmode="lin" valueType="num">
                                      <p:cBhvr additive="base">
                                        <p:cTn id="14" dur="500" fill="hold"/>
                                        <p:tgtEl>
                                          <p:spTgt spid="3481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4820"/>
                                        </p:tgtEl>
                                        <p:attrNameLst>
                                          <p:attrName>style.visibility</p:attrName>
                                        </p:attrNameLst>
                                      </p:cBhvr>
                                      <p:to>
                                        <p:strVal val="visible"/>
                                      </p:to>
                                    </p:set>
                                    <p:anim calcmode="lin" valueType="num">
                                      <p:cBhvr additive="base">
                                        <p:cTn id="17" dur="500" fill="hold"/>
                                        <p:tgtEl>
                                          <p:spTgt spid="34820"/>
                                        </p:tgtEl>
                                        <p:attrNameLst>
                                          <p:attrName>ppt_x</p:attrName>
                                        </p:attrNameLst>
                                      </p:cBhvr>
                                      <p:tavLst>
                                        <p:tav tm="0">
                                          <p:val>
                                            <p:strVal val="#ppt_x"/>
                                          </p:val>
                                        </p:tav>
                                        <p:tav tm="100000">
                                          <p:val>
                                            <p:strVal val="#ppt_x"/>
                                          </p:val>
                                        </p:tav>
                                      </p:tavLst>
                                    </p:anim>
                                    <p:anim calcmode="lin" valueType="num">
                                      <p:cBhvr additive="base">
                                        <p:cTn id="18" dur="500" fill="hold"/>
                                        <p:tgtEl>
                                          <p:spTgt spid="34820"/>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4)">
                                      <p:cBhvr>
                                        <p:cTn id="23" dur="1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34818"/>
                                        </p:tgtEl>
                                        <p:attrNameLst>
                                          <p:attrName>ppt_x</p:attrName>
                                        </p:attrNameLst>
                                      </p:cBhvr>
                                      <p:tavLst>
                                        <p:tav tm="0">
                                          <p:val>
                                            <p:strVal val="ppt_x"/>
                                          </p:val>
                                        </p:tav>
                                        <p:tav tm="100000">
                                          <p:val>
                                            <p:strVal val="ppt_x"/>
                                          </p:val>
                                        </p:tav>
                                      </p:tavLst>
                                    </p:anim>
                                    <p:anim calcmode="lin" valueType="num">
                                      <p:cBhvr additive="base">
                                        <p:cTn id="33" dur="500"/>
                                        <p:tgtEl>
                                          <p:spTgt spid="34818"/>
                                        </p:tgtEl>
                                        <p:attrNameLst>
                                          <p:attrName>ppt_y</p:attrName>
                                        </p:attrNameLst>
                                      </p:cBhvr>
                                      <p:tavLst>
                                        <p:tav tm="0">
                                          <p:val>
                                            <p:strVal val="ppt_y"/>
                                          </p:val>
                                        </p:tav>
                                        <p:tav tm="100000">
                                          <p:val>
                                            <p:strVal val="1+ppt_h/2"/>
                                          </p:val>
                                        </p:tav>
                                      </p:tavLst>
                                    </p:anim>
                                    <p:set>
                                      <p:cBhvr>
                                        <p:cTn id="34" dur="1" fill="hold">
                                          <p:stCondLst>
                                            <p:cond delay="499"/>
                                          </p:stCondLst>
                                        </p:cTn>
                                        <p:tgtEl>
                                          <p:spTgt spid="34818"/>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1+ppt_h/2"/>
                                          </p:val>
                                        </p:tav>
                                      </p:tavLst>
                                    </p:anim>
                                    <p:set>
                                      <p:cBhvr>
                                        <p:cTn id="38" dur="1" fill="hold">
                                          <p:stCondLst>
                                            <p:cond delay="499"/>
                                          </p:stCondLst>
                                        </p:cTn>
                                        <p:tgtEl>
                                          <p:spTgt spid="3"/>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2"/>
                                        </p:tgtEl>
                                        <p:attrNameLst>
                                          <p:attrName>ppt_x</p:attrName>
                                        </p:attrNameLst>
                                      </p:cBhvr>
                                      <p:tavLst>
                                        <p:tav tm="0">
                                          <p:val>
                                            <p:strVal val="ppt_x"/>
                                          </p:val>
                                        </p:tav>
                                        <p:tav tm="100000">
                                          <p:val>
                                            <p:strVal val="ppt_x"/>
                                          </p:val>
                                        </p:tav>
                                      </p:tavLst>
                                    </p:anim>
                                    <p:anim calcmode="lin" valueType="num">
                                      <p:cBhvr additive="base">
                                        <p:cTn id="41" dur="500"/>
                                        <p:tgtEl>
                                          <p:spTgt spid="2"/>
                                        </p:tgtEl>
                                        <p:attrNameLst>
                                          <p:attrName>ppt_y</p:attrName>
                                        </p:attrNameLst>
                                      </p:cBhvr>
                                      <p:tavLst>
                                        <p:tav tm="0">
                                          <p:val>
                                            <p:strVal val="ppt_y"/>
                                          </p:val>
                                        </p:tav>
                                        <p:tav tm="100000">
                                          <p:val>
                                            <p:strVal val="1+ppt_h/2"/>
                                          </p:val>
                                        </p:tav>
                                      </p:tavLst>
                                    </p:anim>
                                    <p:set>
                                      <p:cBhvr>
                                        <p:cTn id="42" dur="1" fill="hold">
                                          <p:stCondLst>
                                            <p:cond delay="499"/>
                                          </p:stCondLst>
                                        </p:cTn>
                                        <p:tgtEl>
                                          <p:spTgt spid="2"/>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34819"/>
                                        </p:tgtEl>
                                        <p:attrNameLst>
                                          <p:attrName>ppt_x</p:attrName>
                                        </p:attrNameLst>
                                      </p:cBhvr>
                                      <p:tavLst>
                                        <p:tav tm="0">
                                          <p:val>
                                            <p:strVal val="ppt_x"/>
                                          </p:val>
                                        </p:tav>
                                        <p:tav tm="100000">
                                          <p:val>
                                            <p:strVal val="ppt_x"/>
                                          </p:val>
                                        </p:tav>
                                      </p:tavLst>
                                    </p:anim>
                                    <p:anim calcmode="lin" valueType="num">
                                      <p:cBhvr additive="base">
                                        <p:cTn id="45" dur="500"/>
                                        <p:tgtEl>
                                          <p:spTgt spid="34819"/>
                                        </p:tgtEl>
                                        <p:attrNameLst>
                                          <p:attrName>ppt_y</p:attrName>
                                        </p:attrNameLst>
                                      </p:cBhvr>
                                      <p:tavLst>
                                        <p:tav tm="0">
                                          <p:val>
                                            <p:strVal val="ppt_y"/>
                                          </p:val>
                                        </p:tav>
                                        <p:tav tm="100000">
                                          <p:val>
                                            <p:strVal val="1+ppt_h/2"/>
                                          </p:val>
                                        </p:tav>
                                      </p:tavLst>
                                    </p:anim>
                                    <p:set>
                                      <p:cBhvr>
                                        <p:cTn id="46" dur="1" fill="hold">
                                          <p:stCondLst>
                                            <p:cond delay="499"/>
                                          </p:stCondLst>
                                        </p:cTn>
                                        <p:tgtEl>
                                          <p:spTgt spid="34819"/>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34820"/>
                                        </p:tgtEl>
                                        <p:attrNameLst>
                                          <p:attrName>ppt_x</p:attrName>
                                        </p:attrNameLst>
                                      </p:cBhvr>
                                      <p:tavLst>
                                        <p:tav tm="0">
                                          <p:val>
                                            <p:strVal val="ppt_x"/>
                                          </p:val>
                                        </p:tav>
                                        <p:tav tm="100000">
                                          <p:val>
                                            <p:strVal val="ppt_x"/>
                                          </p:val>
                                        </p:tav>
                                      </p:tavLst>
                                    </p:anim>
                                    <p:anim calcmode="lin" valueType="num">
                                      <p:cBhvr additive="base">
                                        <p:cTn id="49" dur="500"/>
                                        <p:tgtEl>
                                          <p:spTgt spid="34820"/>
                                        </p:tgtEl>
                                        <p:attrNameLst>
                                          <p:attrName>ppt_y</p:attrName>
                                        </p:attrNameLst>
                                      </p:cBhvr>
                                      <p:tavLst>
                                        <p:tav tm="0">
                                          <p:val>
                                            <p:strVal val="ppt_y"/>
                                          </p:val>
                                        </p:tav>
                                        <p:tav tm="100000">
                                          <p:val>
                                            <p:strVal val="1+ppt_h/2"/>
                                          </p:val>
                                        </p:tav>
                                      </p:tavLst>
                                    </p:anim>
                                    <p:set>
                                      <p:cBhvr>
                                        <p:cTn id="50" dur="1" fill="hold">
                                          <p:stCondLst>
                                            <p:cond delay="499"/>
                                          </p:stCondLst>
                                        </p:cTn>
                                        <p:tgtEl>
                                          <p:spTgt spid="3482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34834"/>
                                        </p:tgtEl>
                                        <p:attrNameLst>
                                          <p:attrName>style.visibility</p:attrName>
                                        </p:attrNameLst>
                                      </p:cBhvr>
                                      <p:to>
                                        <p:strVal val="visible"/>
                                      </p:to>
                                    </p:set>
                                    <p:animEffect transition="in" filter="wheel(4)">
                                      <p:cBhvr>
                                        <p:cTn id="55" dur="2000"/>
                                        <p:tgtEl>
                                          <p:spTgt spid="34834"/>
                                        </p:tgtEl>
                                      </p:cBhvr>
                                    </p:animEffect>
                                  </p:childTnLst>
                                </p:cTn>
                              </p:par>
                              <p:par>
                                <p:cTn id="56" presetID="21" presetClass="entr" presetSubtype="4" fill="hold" nodeType="withEffect">
                                  <p:stCondLst>
                                    <p:cond delay="0"/>
                                  </p:stCondLst>
                                  <p:childTnLst>
                                    <p:set>
                                      <p:cBhvr>
                                        <p:cTn id="57" dur="1" fill="hold">
                                          <p:stCondLst>
                                            <p:cond delay="0"/>
                                          </p:stCondLst>
                                        </p:cTn>
                                        <p:tgtEl>
                                          <p:spTgt spid="34835"/>
                                        </p:tgtEl>
                                        <p:attrNameLst>
                                          <p:attrName>style.visibility</p:attrName>
                                        </p:attrNameLst>
                                      </p:cBhvr>
                                      <p:to>
                                        <p:strVal val="visible"/>
                                      </p:to>
                                    </p:set>
                                    <p:animEffect transition="in" filter="wheel(4)">
                                      <p:cBhvr>
                                        <p:cTn id="58" dur="2000"/>
                                        <p:tgtEl>
                                          <p:spTgt spid="34835"/>
                                        </p:tgtEl>
                                      </p:cBhvr>
                                    </p:animEffect>
                                  </p:childTnLst>
                                </p:cTn>
                              </p:par>
                              <p:par>
                                <p:cTn id="59" presetID="21" presetClass="entr" presetSubtype="4" fill="hold" nodeType="withEffect">
                                  <p:stCondLst>
                                    <p:cond delay="0"/>
                                  </p:stCondLst>
                                  <p:childTnLst>
                                    <p:set>
                                      <p:cBhvr>
                                        <p:cTn id="60" dur="1" fill="hold">
                                          <p:stCondLst>
                                            <p:cond delay="0"/>
                                          </p:stCondLst>
                                        </p:cTn>
                                        <p:tgtEl>
                                          <p:spTgt spid="34836"/>
                                        </p:tgtEl>
                                        <p:attrNameLst>
                                          <p:attrName>style.visibility</p:attrName>
                                        </p:attrNameLst>
                                      </p:cBhvr>
                                      <p:to>
                                        <p:strVal val="visible"/>
                                      </p:to>
                                    </p:set>
                                    <p:animEffect transition="in" filter="wheel(4)">
                                      <p:cBhvr>
                                        <p:cTn id="61" dur="2000"/>
                                        <p:tgtEl>
                                          <p:spTgt spid="348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xit" presetSubtype="16" fill="hold" grpId="1" nodeType="clickEffect">
                                  <p:stCondLst>
                                    <p:cond delay="0"/>
                                  </p:stCondLst>
                                  <p:childTnLst>
                                    <p:animEffect transition="out" filter="diamond(in)">
                                      <p:cBhvr>
                                        <p:cTn id="65" dur="2000"/>
                                        <p:tgtEl>
                                          <p:spTgt spid="34834"/>
                                        </p:tgtEl>
                                      </p:cBhvr>
                                    </p:animEffect>
                                    <p:set>
                                      <p:cBhvr>
                                        <p:cTn id="66" dur="1" fill="hold">
                                          <p:stCondLst>
                                            <p:cond delay="1999"/>
                                          </p:stCondLst>
                                        </p:cTn>
                                        <p:tgtEl>
                                          <p:spTgt spid="34834"/>
                                        </p:tgtEl>
                                        <p:attrNameLst>
                                          <p:attrName>style.visibility</p:attrName>
                                        </p:attrNameLst>
                                      </p:cBhvr>
                                      <p:to>
                                        <p:strVal val="hidden"/>
                                      </p:to>
                                    </p:set>
                                  </p:childTnLst>
                                </p:cTn>
                              </p:par>
                              <p:par>
                                <p:cTn id="67" presetID="8" presetClass="exit" presetSubtype="16" fill="hold" nodeType="withEffect">
                                  <p:stCondLst>
                                    <p:cond delay="0"/>
                                  </p:stCondLst>
                                  <p:childTnLst>
                                    <p:animEffect transition="out" filter="diamond(in)">
                                      <p:cBhvr>
                                        <p:cTn id="68" dur="2000"/>
                                        <p:tgtEl>
                                          <p:spTgt spid="34835"/>
                                        </p:tgtEl>
                                      </p:cBhvr>
                                    </p:animEffect>
                                    <p:set>
                                      <p:cBhvr>
                                        <p:cTn id="69" dur="1" fill="hold">
                                          <p:stCondLst>
                                            <p:cond delay="1999"/>
                                          </p:stCondLst>
                                        </p:cTn>
                                        <p:tgtEl>
                                          <p:spTgt spid="34835"/>
                                        </p:tgtEl>
                                        <p:attrNameLst>
                                          <p:attrName>style.visibility</p:attrName>
                                        </p:attrNameLst>
                                      </p:cBhvr>
                                      <p:to>
                                        <p:strVal val="hidden"/>
                                      </p:to>
                                    </p:set>
                                  </p:childTnLst>
                                </p:cTn>
                              </p:par>
                              <p:par>
                                <p:cTn id="70" presetID="8" presetClass="exit" presetSubtype="16" fill="hold" nodeType="withEffect">
                                  <p:stCondLst>
                                    <p:cond delay="0"/>
                                  </p:stCondLst>
                                  <p:childTnLst>
                                    <p:animEffect transition="out" filter="diamond(in)">
                                      <p:cBhvr>
                                        <p:cTn id="71" dur="2000"/>
                                        <p:tgtEl>
                                          <p:spTgt spid="34836"/>
                                        </p:tgtEl>
                                      </p:cBhvr>
                                    </p:animEffect>
                                    <p:set>
                                      <p:cBhvr>
                                        <p:cTn id="72" dur="1" fill="hold">
                                          <p:stCondLst>
                                            <p:cond delay="1999"/>
                                          </p:stCondLst>
                                        </p:cTn>
                                        <p:tgtEl>
                                          <p:spTgt spid="3483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4837"/>
                                        </p:tgtEl>
                                        <p:attrNameLst>
                                          <p:attrName>style.visibility</p:attrName>
                                        </p:attrNameLst>
                                      </p:cBhvr>
                                      <p:to>
                                        <p:strVal val="visible"/>
                                      </p:to>
                                    </p:set>
                                    <p:animEffect transition="in" filter="wheel(4)">
                                      <p:cBhvr>
                                        <p:cTn id="77" dur="2000"/>
                                        <p:tgtEl>
                                          <p:spTgt spid="3483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4838"/>
                                        </p:tgtEl>
                                        <p:attrNameLst>
                                          <p:attrName>style.visibility</p:attrName>
                                        </p:attrNameLst>
                                      </p:cBhvr>
                                      <p:to>
                                        <p:strVal val="visible"/>
                                      </p:to>
                                    </p:set>
                                    <p:anim calcmode="lin" valueType="num">
                                      <p:cBhvr additive="base">
                                        <p:cTn id="82" dur="500" fill="hold"/>
                                        <p:tgtEl>
                                          <p:spTgt spid="34838"/>
                                        </p:tgtEl>
                                        <p:attrNameLst>
                                          <p:attrName>ppt_x</p:attrName>
                                        </p:attrNameLst>
                                      </p:cBhvr>
                                      <p:tavLst>
                                        <p:tav tm="0">
                                          <p:val>
                                            <p:strVal val="#ppt_x"/>
                                          </p:val>
                                        </p:tav>
                                        <p:tav tm="100000">
                                          <p:val>
                                            <p:strVal val="#ppt_x"/>
                                          </p:val>
                                        </p:tav>
                                      </p:tavLst>
                                    </p:anim>
                                    <p:anim calcmode="lin" valueType="num">
                                      <p:cBhvr additive="base">
                                        <p:cTn id="83" dur="500" fill="hold"/>
                                        <p:tgtEl>
                                          <p:spTgt spid="348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4839"/>
                                        </p:tgtEl>
                                        <p:attrNameLst>
                                          <p:attrName>style.visibility</p:attrName>
                                        </p:attrNameLst>
                                      </p:cBhvr>
                                      <p:to>
                                        <p:strVal val="visible"/>
                                      </p:to>
                                    </p:set>
                                    <p:anim calcmode="lin" valueType="num">
                                      <p:cBhvr additive="base">
                                        <p:cTn id="86" dur="500" fill="hold"/>
                                        <p:tgtEl>
                                          <p:spTgt spid="34839"/>
                                        </p:tgtEl>
                                        <p:attrNameLst>
                                          <p:attrName>ppt_x</p:attrName>
                                        </p:attrNameLst>
                                      </p:cBhvr>
                                      <p:tavLst>
                                        <p:tav tm="0">
                                          <p:val>
                                            <p:strVal val="#ppt_x"/>
                                          </p:val>
                                        </p:tav>
                                        <p:tav tm="100000">
                                          <p:val>
                                            <p:strVal val="#ppt_x"/>
                                          </p:val>
                                        </p:tav>
                                      </p:tavLst>
                                    </p:anim>
                                    <p:anim calcmode="lin" valueType="num">
                                      <p:cBhvr additive="base">
                                        <p:cTn id="87" dur="500" fill="hold"/>
                                        <p:tgtEl>
                                          <p:spTgt spid="34839"/>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4840"/>
                                        </p:tgtEl>
                                        <p:attrNameLst>
                                          <p:attrName>style.visibility</p:attrName>
                                        </p:attrNameLst>
                                      </p:cBhvr>
                                      <p:to>
                                        <p:strVal val="visible"/>
                                      </p:to>
                                    </p:set>
                                    <p:anim calcmode="lin" valueType="num">
                                      <p:cBhvr additive="base">
                                        <p:cTn id="92" dur="500" fill="hold"/>
                                        <p:tgtEl>
                                          <p:spTgt spid="34840"/>
                                        </p:tgtEl>
                                        <p:attrNameLst>
                                          <p:attrName>ppt_x</p:attrName>
                                        </p:attrNameLst>
                                      </p:cBhvr>
                                      <p:tavLst>
                                        <p:tav tm="0">
                                          <p:val>
                                            <p:strVal val="#ppt_x"/>
                                          </p:val>
                                        </p:tav>
                                        <p:tav tm="100000">
                                          <p:val>
                                            <p:strVal val="#ppt_x"/>
                                          </p:val>
                                        </p:tav>
                                      </p:tavLst>
                                    </p:anim>
                                    <p:anim calcmode="lin" valueType="num">
                                      <p:cBhvr additive="base">
                                        <p:cTn id="93" dur="500" fill="hold"/>
                                        <p:tgtEl>
                                          <p:spTgt spid="3484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4841"/>
                                        </p:tgtEl>
                                        <p:attrNameLst>
                                          <p:attrName>style.visibility</p:attrName>
                                        </p:attrNameLst>
                                      </p:cBhvr>
                                      <p:to>
                                        <p:strVal val="visible"/>
                                      </p:to>
                                    </p:set>
                                    <p:anim calcmode="lin" valueType="num">
                                      <p:cBhvr additive="base">
                                        <p:cTn id="96" dur="500" fill="hold"/>
                                        <p:tgtEl>
                                          <p:spTgt spid="34841"/>
                                        </p:tgtEl>
                                        <p:attrNameLst>
                                          <p:attrName>ppt_x</p:attrName>
                                        </p:attrNameLst>
                                      </p:cBhvr>
                                      <p:tavLst>
                                        <p:tav tm="0">
                                          <p:val>
                                            <p:strVal val="#ppt_x"/>
                                          </p:val>
                                        </p:tav>
                                        <p:tav tm="100000">
                                          <p:val>
                                            <p:strVal val="#ppt_x"/>
                                          </p:val>
                                        </p:tav>
                                      </p:tavLst>
                                    </p:anim>
                                    <p:anim calcmode="lin" valueType="num">
                                      <p:cBhvr additive="base">
                                        <p:cTn id="97" dur="500" fill="hold"/>
                                        <p:tgtEl>
                                          <p:spTgt spid="34841"/>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8" presetClass="exit" presetSubtype="16" fill="hold" grpId="1" nodeType="clickEffect">
                                  <p:stCondLst>
                                    <p:cond delay="0"/>
                                  </p:stCondLst>
                                  <p:childTnLst>
                                    <p:animEffect transition="out" filter="diamond(in)">
                                      <p:cBhvr>
                                        <p:cTn id="101" dur="2000"/>
                                        <p:tgtEl>
                                          <p:spTgt spid="34837"/>
                                        </p:tgtEl>
                                      </p:cBhvr>
                                    </p:animEffect>
                                    <p:set>
                                      <p:cBhvr>
                                        <p:cTn id="102" dur="1" fill="hold">
                                          <p:stCondLst>
                                            <p:cond delay="1999"/>
                                          </p:stCondLst>
                                        </p:cTn>
                                        <p:tgtEl>
                                          <p:spTgt spid="34837"/>
                                        </p:tgtEl>
                                        <p:attrNameLst>
                                          <p:attrName>style.visibility</p:attrName>
                                        </p:attrNameLst>
                                      </p:cBhvr>
                                      <p:to>
                                        <p:strVal val="hidden"/>
                                      </p:to>
                                    </p:set>
                                  </p:childTnLst>
                                </p:cTn>
                              </p:par>
                              <p:par>
                                <p:cTn id="103" presetID="8" presetClass="exit" presetSubtype="16" fill="hold" grpId="1" nodeType="withEffect">
                                  <p:stCondLst>
                                    <p:cond delay="0"/>
                                  </p:stCondLst>
                                  <p:childTnLst>
                                    <p:animEffect transition="out" filter="diamond(in)">
                                      <p:cBhvr>
                                        <p:cTn id="104" dur="2000"/>
                                        <p:tgtEl>
                                          <p:spTgt spid="34840"/>
                                        </p:tgtEl>
                                      </p:cBhvr>
                                    </p:animEffect>
                                    <p:set>
                                      <p:cBhvr>
                                        <p:cTn id="105" dur="1" fill="hold">
                                          <p:stCondLst>
                                            <p:cond delay="1999"/>
                                          </p:stCondLst>
                                        </p:cTn>
                                        <p:tgtEl>
                                          <p:spTgt spid="34840"/>
                                        </p:tgtEl>
                                        <p:attrNameLst>
                                          <p:attrName>style.visibility</p:attrName>
                                        </p:attrNameLst>
                                      </p:cBhvr>
                                      <p:to>
                                        <p:strVal val="hidden"/>
                                      </p:to>
                                    </p:set>
                                  </p:childTnLst>
                                </p:cTn>
                              </p:par>
                              <p:par>
                                <p:cTn id="106" presetID="8" presetClass="exit" presetSubtype="16" fill="hold" grpId="1" nodeType="withEffect">
                                  <p:stCondLst>
                                    <p:cond delay="0"/>
                                  </p:stCondLst>
                                  <p:childTnLst>
                                    <p:animEffect transition="out" filter="diamond(in)">
                                      <p:cBhvr>
                                        <p:cTn id="107" dur="2000"/>
                                        <p:tgtEl>
                                          <p:spTgt spid="34841"/>
                                        </p:tgtEl>
                                      </p:cBhvr>
                                    </p:animEffect>
                                    <p:set>
                                      <p:cBhvr>
                                        <p:cTn id="108" dur="1" fill="hold">
                                          <p:stCondLst>
                                            <p:cond delay="1999"/>
                                          </p:stCondLst>
                                        </p:cTn>
                                        <p:tgtEl>
                                          <p:spTgt spid="34841"/>
                                        </p:tgtEl>
                                        <p:attrNameLst>
                                          <p:attrName>style.visibility</p:attrName>
                                        </p:attrNameLst>
                                      </p:cBhvr>
                                      <p:to>
                                        <p:strVal val="hidden"/>
                                      </p:to>
                                    </p:set>
                                  </p:childTnLst>
                                </p:cTn>
                              </p:par>
                              <p:par>
                                <p:cTn id="109" presetID="8" presetClass="exit" presetSubtype="16" fill="hold" grpId="1" nodeType="withEffect">
                                  <p:stCondLst>
                                    <p:cond delay="0"/>
                                  </p:stCondLst>
                                  <p:childTnLst>
                                    <p:animEffect transition="out" filter="diamond(in)">
                                      <p:cBhvr>
                                        <p:cTn id="110" dur="2000"/>
                                        <p:tgtEl>
                                          <p:spTgt spid="34838"/>
                                        </p:tgtEl>
                                      </p:cBhvr>
                                    </p:animEffect>
                                    <p:set>
                                      <p:cBhvr>
                                        <p:cTn id="111" dur="1" fill="hold">
                                          <p:stCondLst>
                                            <p:cond delay="1999"/>
                                          </p:stCondLst>
                                        </p:cTn>
                                        <p:tgtEl>
                                          <p:spTgt spid="34838"/>
                                        </p:tgtEl>
                                        <p:attrNameLst>
                                          <p:attrName>style.visibility</p:attrName>
                                        </p:attrNameLst>
                                      </p:cBhvr>
                                      <p:to>
                                        <p:strVal val="hidden"/>
                                      </p:to>
                                    </p:set>
                                  </p:childTnLst>
                                </p:cTn>
                              </p:par>
                              <p:par>
                                <p:cTn id="112" presetID="8" presetClass="exit" presetSubtype="16" fill="hold" grpId="1" nodeType="withEffect">
                                  <p:stCondLst>
                                    <p:cond delay="0"/>
                                  </p:stCondLst>
                                  <p:childTnLst>
                                    <p:animEffect transition="out" filter="diamond(in)">
                                      <p:cBhvr>
                                        <p:cTn id="113" dur="2000"/>
                                        <p:tgtEl>
                                          <p:spTgt spid="34839"/>
                                        </p:tgtEl>
                                      </p:cBhvr>
                                    </p:animEffect>
                                    <p:set>
                                      <p:cBhvr>
                                        <p:cTn id="114" dur="1" fill="hold">
                                          <p:stCondLst>
                                            <p:cond delay="1999"/>
                                          </p:stCondLst>
                                        </p:cTn>
                                        <p:tgtEl>
                                          <p:spTgt spid="34839"/>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ntr" presetSubtype="4" fill="hold" grpId="0" nodeType="clickEffect">
                                  <p:stCondLst>
                                    <p:cond delay="0"/>
                                  </p:stCondLst>
                                  <p:childTnLst>
                                    <p:set>
                                      <p:cBhvr>
                                        <p:cTn id="118" dur="1" fill="hold">
                                          <p:stCondLst>
                                            <p:cond delay="0"/>
                                          </p:stCondLst>
                                        </p:cTn>
                                        <p:tgtEl>
                                          <p:spTgt spid="34854"/>
                                        </p:tgtEl>
                                        <p:attrNameLst>
                                          <p:attrName>style.visibility</p:attrName>
                                        </p:attrNameLst>
                                      </p:cBhvr>
                                      <p:to>
                                        <p:strVal val="visible"/>
                                      </p:to>
                                    </p:set>
                                    <p:animEffect transition="in" filter="wheel(4)">
                                      <p:cBhvr>
                                        <p:cTn id="119" dur="2000"/>
                                        <p:tgtEl>
                                          <p:spTgt spid="34854"/>
                                        </p:tgtEl>
                                      </p:cBhvr>
                                    </p:animEffect>
                                  </p:childTnLst>
                                </p:cTn>
                              </p:par>
                              <p:par>
                                <p:cTn id="120" presetID="21" presetClass="entr" presetSubtype="4" fill="hold" grpId="0" nodeType="withEffect">
                                  <p:stCondLst>
                                    <p:cond delay="0"/>
                                  </p:stCondLst>
                                  <p:childTnLst>
                                    <p:set>
                                      <p:cBhvr>
                                        <p:cTn id="121" dur="1" fill="hold">
                                          <p:stCondLst>
                                            <p:cond delay="0"/>
                                          </p:stCondLst>
                                        </p:cTn>
                                        <p:tgtEl>
                                          <p:spTgt spid="34855"/>
                                        </p:tgtEl>
                                        <p:attrNameLst>
                                          <p:attrName>style.visibility</p:attrName>
                                        </p:attrNameLst>
                                      </p:cBhvr>
                                      <p:to>
                                        <p:strVal val="visible"/>
                                      </p:to>
                                    </p:set>
                                    <p:animEffect transition="in" filter="wheel(4)">
                                      <p:cBhvr>
                                        <p:cTn id="122" dur="2000"/>
                                        <p:tgtEl>
                                          <p:spTgt spid="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8" grpId="1" animBg="1"/>
      <p:bldP spid="34819" grpId="0" animBg="1"/>
      <p:bldP spid="34819" grpId="1" animBg="1"/>
      <p:bldP spid="34820" grpId="0" animBg="1"/>
      <p:bldP spid="34820" grpId="1" animBg="1"/>
      <p:bldP spid="34834" grpId="0"/>
      <p:bldP spid="34834" grpId="1"/>
      <p:bldP spid="34837" grpId="0" animBg="1"/>
      <p:bldP spid="34837" grpId="1" animBg="1"/>
      <p:bldP spid="34838" grpId="0" animBg="1"/>
      <p:bldP spid="34838" grpId="1" animBg="1"/>
      <p:bldP spid="34839" grpId="0" animBg="1"/>
      <p:bldP spid="34839" grpId="1" animBg="1"/>
      <p:bldP spid="34840" grpId="0" animBg="1"/>
      <p:bldP spid="34840" grpId="1" animBg="1"/>
      <p:bldP spid="34841" grpId="0" animBg="1"/>
      <p:bldP spid="34841" grpId="1" animBg="1"/>
      <p:bldP spid="34854" grpId="0" animBg="1"/>
      <p:bldP spid="348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914400" y="0"/>
            <a:ext cx="7620000" cy="708025"/>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outerShdw>
                </a:effectLst>
                <a:latin typeface="Arial"/>
              </a:rPr>
              <a:t/>
            </a:r>
            <a:br>
              <a:rPr lang="en-US" sz="2000" dirty="0">
                <a:effectLst>
                  <a:outerShdw blurRad="38100" dist="38100" dir="2700000" algn="tl">
                    <a:srgbClr val="000000"/>
                  </a:outerShdw>
                </a:effectLst>
                <a:latin typeface="Arial"/>
              </a:rPr>
            </a:br>
            <a:r>
              <a:rPr lang="en-US" sz="2000" u="sng" dirty="0" err="1">
                <a:effectLst>
                  <a:outerShdw blurRad="38100" dist="38100" dir="2700000" algn="tl">
                    <a:srgbClr val="000000"/>
                  </a:outerShdw>
                </a:effectLst>
                <a:latin typeface="Arial"/>
              </a:rPr>
              <a:t>Địa</a:t>
            </a:r>
            <a:r>
              <a:rPr lang="en-US" sz="2000" u="sng" dirty="0">
                <a:effectLst>
                  <a:outerShdw blurRad="38100" dist="38100" dir="2700000" algn="tl">
                    <a:srgbClr val="000000"/>
                  </a:outerShdw>
                </a:effectLst>
                <a:latin typeface="Arial"/>
              </a:rPr>
              <a:t> </a:t>
            </a:r>
            <a:r>
              <a:rPr lang="en-US" sz="2000" u="sng" dirty="0" err="1">
                <a:effectLst>
                  <a:outerShdw blurRad="38100" dist="38100" dir="2700000" algn="tl">
                    <a:srgbClr val="000000"/>
                  </a:outerShdw>
                </a:effectLst>
                <a:latin typeface="Arial"/>
              </a:rPr>
              <a:t>lý</a:t>
            </a:r>
            <a:endParaRPr lang="en-US" sz="2000" dirty="0">
              <a:effectLst>
                <a:outerShdw blurRad="38100" dist="38100" dir="2700000" algn="tl">
                  <a:srgbClr val="000000"/>
                </a:outerShdw>
              </a:effectLst>
              <a:latin typeface="Arial"/>
            </a:endParaRPr>
          </a:p>
        </p:txBody>
      </p:sp>
      <p:sp>
        <p:nvSpPr>
          <p:cNvPr id="31751" name="Rectangle 7"/>
          <p:cNvSpPr>
            <a:spLocks noChangeArrowheads="1"/>
          </p:cNvSpPr>
          <p:nvPr/>
        </p:nvSpPr>
        <p:spPr bwMode="auto">
          <a:xfrm>
            <a:off x="1676400" y="762000"/>
            <a:ext cx="5943600" cy="830263"/>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70000"/>
              <a:buFont typeface="Wingdings" pitchFamily="2" charset="2"/>
              <a:buNone/>
              <a:defRPr/>
            </a:pPr>
            <a:r>
              <a:rPr lang="en-US" sz="2400" b="1">
                <a:solidFill>
                  <a:srgbClr val="FF3300"/>
                </a:solidFill>
                <a:effectLst>
                  <a:outerShdw blurRad="38100" dist="38100" dir="2700000" algn="tl">
                    <a:srgbClr val="000000"/>
                  </a:outerShdw>
                </a:effectLst>
                <a:latin typeface="Arial"/>
              </a:rPr>
              <a:t>Hoạt động sản xuất của người dân đồng bằng Nam Bộ</a:t>
            </a:r>
            <a:endParaRPr lang="vi-VN" sz="2400" b="1">
              <a:solidFill>
                <a:srgbClr val="FF3300"/>
              </a:solidFill>
              <a:effectLst>
                <a:outerShdw blurRad="38100" dist="38100" dir="2700000" algn="tl">
                  <a:srgbClr val="000000"/>
                </a:outerShdw>
              </a:effectLst>
              <a:latin typeface="Arial"/>
            </a:endParaRPr>
          </a:p>
        </p:txBody>
      </p:sp>
      <p:sp>
        <p:nvSpPr>
          <p:cNvPr id="31752" name="Text Box 8"/>
          <p:cNvSpPr txBox="1">
            <a:spLocks noChangeArrowheads="1"/>
          </p:cNvSpPr>
          <p:nvPr/>
        </p:nvSpPr>
        <p:spPr bwMode="auto">
          <a:xfrm>
            <a:off x="381000" y="3581400"/>
            <a:ext cx="8458200" cy="2308225"/>
          </a:xfrm>
          <a:prstGeom prst="rect">
            <a:avLst/>
          </a:prstGeom>
          <a:solidFill>
            <a:srgbClr val="00FFCC"/>
          </a:solidFill>
          <a:ln w="9525">
            <a:noFill/>
            <a:miter lim="800000"/>
            <a:headEnd/>
            <a:tailEnd/>
          </a:ln>
        </p:spPr>
        <p:txBody>
          <a:bodyPr>
            <a:spAutoFit/>
          </a:bodyPr>
          <a:lstStyle/>
          <a:p>
            <a:pPr algn="ctr">
              <a:spcBef>
                <a:spcPct val="50000"/>
              </a:spcBef>
            </a:pPr>
            <a:r>
              <a:rPr lang="en-US" sz="2000">
                <a:solidFill>
                  <a:schemeClr val="bg1"/>
                </a:solidFill>
                <a:latin typeface="Arial" charset="0"/>
              </a:rPr>
              <a:t> </a:t>
            </a:r>
            <a:r>
              <a:rPr lang="en-US" sz="2400" b="1">
                <a:solidFill>
                  <a:srgbClr val="FF0000"/>
                </a:solidFill>
                <a:latin typeface="Arial" charset="0"/>
              </a:rPr>
              <a:t>Bài học</a:t>
            </a:r>
          </a:p>
          <a:p>
            <a:pPr>
              <a:spcBef>
                <a:spcPct val="50000"/>
              </a:spcBef>
            </a:pPr>
            <a:r>
              <a:rPr lang="en-US" sz="2000">
                <a:solidFill>
                  <a:schemeClr val="bg1"/>
                </a:solidFill>
                <a:latin typeface="Arial" charset="0"/>
              </a:rPr>
              <a:t>      Nhờ có thiên nhiên ưu đãi, người dân cần cù lao động, đồng bằng Nam Bộ đã trở thành vùng sản xuất lúa gạo, trái cây,  thuỷ sản lớn nhất cả nước. </a:t>
            </a:r>
          </a:p>
          <a:p>
            <a:pPr>
              <a:spcBef>
                <a:spcPct val="50000"/>
              </a:spcBef>
            </a:pPr>
            <a:r>
              <a:rPr lang="en-US" sz="2000">
                <a:solidFill>
                  <a:schemeClr val="bg1"/>
                </a:solidFill>
                <a:latin typeface="Arial" charset="0"/>
              </a:rPr>
              <a:t>      Các sản phẩm đó được đưa đi tiêu thụ nhiều nơi trong nước và xuất khẩu.</a:t>
            </a:r>
          </a:p>
        </p:txBody>
      </p:sp>
      <p:sp>
        <p:nvSpPr>
          <p:cNvPr id="31753" name="Text Box 9"/>
          <p:cNvSpPr txBox="1">
            <a:spLocks noChangeArrowheads="1"/>
          </p:cNvSpPr>
          <p:nvPr/>
        </p:nvSpPr>
        <p:spPr bwMode="auto">
          <a:xfrm>
            <a:off x="381000" y="2133600"/>
            <a:ext cx="8382000" cy="708025"/>
          </a:xfrm>
          <a:prstGeom prst="rect">
            <a:avLst/>
          </a:prstGeom>
          <a:noFill/>
          <a:ln w="9525">
            <a:noFill/>
            <a:miter lim="800000"/>
            <a:headEnd/>
            <a:tailEnd/>
          </a:ln>
        </p:spPr>
        <p:txBody>
          <a:bodyPr>
            <a:spAutoFit/>
          </a:bodyPr>
          <a:lstStyle/>
          <a:p>
            <a:pPr>
              <a:spcBef>
                <a:spcPct val="50000"/>
              </a:spcBef>
            </a:pPr>
            <a:r>
              <a:rPr lang="en-US" sz="2000">
                <a:latin typeface="Arial" charset="0"/>
              </a:rPr>
              <a:t>- Nêu những thuận lợi để đồng bằng Nam Bộ trở thành vùng sản xuất lúa gạo, trái cây,  thuỷ sản lớn nhất cả nước. </a:t>
            </a:r>
          </a:p>
        </p:txBody>
      </p:sp>
      <p:sp>
        <p:nvSpPr>
          <p:cNvPr id="31754" name="Text Box 10"/>
          <p:cNvSpPr txBox="1">
            <a:spLocks noChangeArrowheads="1"/>
          </p:cNvSpPr>
          <p:nvPr/>
        </p:nvSpPr>
        <p:spPr bwMode="auto">
          <a:xfrm>
            <a:off x="381000" y="2971800"/>
            <a:ext cx="8534400" cy="400050"/>
          </a:xfrm>
          <a:prstGeom prst="rect">
            <a:avLst/>
          </a:prstGeom>
          <a:noFill/>
          <a:ln w="9525">
            <a:noFill/>
            <a:miter lim="800000"/>
            <a:headEnd/>
            <a:tailEnd/>
          </a:ln>
        </p:spPr>
        <p:txBody>
          <a:bodyPr>
            <a:spAutoFit/>
          </a:bodyPr>
          <a:lstStyle/>
          <a:p>
            <a:pPr>
              <a:spcBef>
                <a:spcPct val="50000"/>
              </a:spcBef>
            </a:pPr>
            <a:r>
              <a:rPr lang="en-US" sz="2000">
                <a:latin typeface="Arial" charset="0"/>
              </a:rPr>
              <a:t>- Các sản phẩm đó được đưa đi tiêu thụ ở đâu?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additive="base">
                                        <p:cTn id="7" dur="500" fill="hold"/>
                                        <p:tgtEl>
                                          <p:spTgt spid="31753"/>
                                        </p:tgtEl>
                                        <p:attrNameLst>
                                          <p:attrName>ppt_x</p:attrName>
                                        </p:attrNameLst>
                                      </p:cBhvr>
                                      <p:tavLst>
                                        <p:tav tm="0">
                                          <p:val>
                                            <p:strVal val="#ppt_x"/>
                                          </p:val>
                                        </p:tav>
                                        <p:tav tm="100000">
                                          <p:val>
                                            <p:strVal val="#ppt_x"/>
                                          </p:val>
                                        </p:tav>
                                      </p:tavLst>
                                    </p:anim>
                                    <p:anim calcmode="lin" valueType="num">
                                      <p:cBhvr additive="base">
                                        <p:cTn id="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2">
                                            <p:txEl>
                                              <p:pRg st="1" end="1"/>
                                            </p:txEl>
                                          </p:spTgt>
                                        </p:tgtEl>
                                        <p:attrNameLst>
                                          <p:attrName>style.visibility</p:attrName>
                                        </p:attrNameLst>
                                      </p:cBhvr>
                                      <p:to>
                                        <p:strVal val="visible"/>
                                      </p:to>
                                    </p:set>
                                    <p:anim calcmode="lin" valueType="num">
                                      <p:cBhvr additive="base">
                                        <p:cTn id="13" dur="500" fill="hold"/>
                                        <p:tgtEl>
                                          <p:spTgt spid="317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p:cTn id="19" dur="500" fill="hold"/>
                                        <p:tgtEl>
                                          <p:spTgt spid="31754"/>
                                        </p:tgtEl>
                                        <p:attrNameLst>
                                          <p:attrName>ppt_w</p:attrName>
                                        </p:attrNameLst>
                                      </p:cBhvr>
                                      <p:tavLst>
                                        <p:tav tm="0">
                                          <p:val>
                                            <p:fltVal val="0"/>
                                          </p:val>
                                        </p:tav>
                                        <p:tav tm="100000">
                                          <p:val>
                                            <p:strVal val="#ppt_w"/>
                                          </p:val>
                                        </p:tav>
                                      </p:tavLst>
                                    </p:anim>
                                    <p:anim calcmode="lin" valueType="num">
                                      <p:cBhvr>
                                        <p:cTn id="20" dur="500" fill="hold"/>
                                        <p:tgtEl>
                                          <p:spTgt spid="31754"/>
                                        </p:tgtEl>
                                        <p:attrNameLst>
                                          <p:attrName>ppt_h</p:attrName>
                                        </p:attrNameLst>
                                      </p:cBhvr>
                                      <p:tavLst>
                                        <p:tav tm="0">
                                          <p:val>
                                            <p:fltVal val="0"/>
                                          </p:val>
                                        </p:tav>
                                        <p:tav tm="100000">
                                          <p:val>
                                            <p:strVal val="#ppt_h"/>
                                          </p:val>
                                        </p:tav>
                                      </p:tavLst>
                                    </p:anim>
                                    <p:animEffect transition="in" filter="fade">
                                      <p:cBhvr>
                                        <p:cTn id="21" dur="500"/>
                                        <p:tgtEl>
                                          <p:spTgt spid="317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1752">
                                            <p:txEl>
                                              <p:pRg st="2" end="2"/>
                                            </p:txEl>
                                          </p:spTgt>
                                        </p:tgtEl>
                                        <p:attrNameLst>
                                          <p:attrName>style.visibility</p:attrName>
                                        </p:attrNameLst>
                                      </p:cBhvr>
                                      <p:to>
                                        <p:strVal val="visible"/>
                                      </p:to>
                                    </p:set>
                                    <p:anim calcmode="lin" valueType="num">
                                      <p:cBhvr>
                                        <p:cTn id="26" dur="500" fill="hold"/>
                                        <p:tgtEl>
                                          <p:spTgt spid="3175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175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17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4"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 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 Times" pitchFamily="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517</TotalTime>
  <Words>894</Words>
  <Application>Microsoft Office PowerPoint</Application>
  <PresentationFormat>On-screen Show (4:3)</PresentationFormat>
  <Paragraphs>95</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VNI Times</vt:lpstr>
      <vt:lpstr>Arial</vt:lpstr>
      <vt:lpstr>Garamond</vt:lpstr>
      <vt:lpstr>Wingdings</vt:lpstr>
      <vt:lpstr>Times New Roman</vt:lpstr>
      <vt:lpstr>Stream</vt:lpstr>
      <vt:lpstr>Slide 1</vt:lpstr>
      <vt:lpstr>Slide 2</vt:lpstr>
      <vt:lpstr>Slide 3</vt:lpstr>
      <vt:lpstr>Slide 4</vt:lpstr>
      <vt:lpstr>Slide 5</vt:lpstr>
      <vt:lpstr>Slide 6</vt:lpstr>
      <vt:lpstr>Slide 7</vt:lpstr>
      <vt:lpstr>Slide 8</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ToanCau</dc:creator>
  <cp:lastModifiedBy>CSTeam</cp:lastModifiedBy>
  <cp:revision>16</cp:revision>
  <dcterms:created xsi:type="dcterms:W3CDTF">2011-01-12T12:55:13Z</dcterms:created>
  <dcterms:modified xsi:type="dcterms:W3CDTF">2016-06-30T02:20:51Z</dcterms:modified>
</cp:coreProperties>
</file>