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24"/>
  </p:notesMasterIdLst>
  <p:sldIdLst>
    <p:sldId id="872" r:id="rId7"/>
    <p:sldId id="981" r:id="rId8"/>
    <p:sldId id="982" r:id="rId9"/>
    <p:sldId id="943" r:id="rId10"/>
    <p:sldId id="736" r:id="rId11"/>
    <p:sldId id="852" r:id="rId12"/>
    <p:sldId id="1002" r:id="rId13"/>
    <p:sldId id="1001" r:id="rId14"/>
    <p:sldId id="985" r:id="rId15"/>
    <p:sldId id="986" r:id="rId16"/>
    <p:sldId id="987" r:id="rId17"/>
    <p:sldId id="989" r:id="rId18"/>
    <p:sldId id="990" r:id="rId19"/>
    <p:sldId id="991" r:id="rId20"/>
    <p:sldId id="1000" r:id="rId21"/>
    <p:sldId id="765" r:id="rId22"/>
    <p:sldId id="439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852"/>
            <p14:sldId id="1002"/>
            <p14:sldId id="1001"/>
            <p14:sldId id="985"/>
            <p14:sldId id="986"/>
            <p14:sldId id="987"/>
            <p14:sldId id="989"/>
            <p14:sldId id="990"/>
            <p14:sldId id="991"/>
            <p14:sldId id="100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8" autoAdjust="0"/>
    <p:restoredTop sz="78883" autoAdjust="0"/>
  </p:normalViewPr>
  <p:slideViewPr>
    <p:cSldViewPr>
      <p:cViewPr>
        <p:scale>
          <a:sx n="66" d="100"/>
          <a:sy n="66" d="100"/>
        </p:scale>
        <p:origin x="-702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jpe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5" Type="http://schemas.openxmlformats.org/officeDocument/2006/relationships/image" Target="../media/image11.jpg"/><Relationship Id="rId10" Type="http://schemas.openxmlformats.org/officeDocument/2006/relationships/image" Target="../media/image28.png"/><Relationship Id="rId4" Type="http://schemas.openxmlformats.org/officeDocument/2006/relationships/image" Target="../media/image10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jpe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audio4.wav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emf"/><Relationship Id="rId11" Type="http://schemas.openxmlformats.org/officeDocument/2006/relationships/audio" Target="../media/audio40.wav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2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" y="4083920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82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788024" y="2742035"/>
            <a:ext cx="955219" cy="829413"/>
            <a:chOff x="2101215" y="3208653"/>
            <a:chExt cx="955219" cy="829413"/>
          </a:xfrm>
        </p:grpSpPr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984" y="3253474"/>
              <a:ext cx="93345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32"/>
            <p:cNvSpPr>
              <a:spLocks noChangeArrowheads="1"/>
            </p:cNvSpPr>
            <p:nvPr/>
          </p:nvSpPr>
          <p:spPr bwMode="auto">
            <a:xfrm>
              <a:off x="2101215" y="3208653"/>
              <a:ext cx="955219" cy="829413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98" y="2647153"/>
            <a:ext cx="30003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 </a:t>
            </a:r>
            <a:r>
              <a:rPr lang="vi-VN" sz="2000" b="1" smtClean="0">
                <a:latin typeface="UTM Avo" pitchFamily="18" charset="0"/>
              </a:rPr>
              <a:t>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</a:t>
            </a:r>
            <a:r>
              <a:rPr lang="vi-VN" sz="2000" b="1" smtClean="0">
                <a:latin typeface="UTM Avo" pitchFamily="18" charset="0"/>
              </a:rPr>
              <a:t>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</a:t>
            </a:r>
            <a:r>
              <a:rPr lang="vi-VN" sz="2000" b="1">
                <a:latin typeface="UTM Avo" pitchFamily="18" charset="0"/>
              </a:rPr>
              <a:t>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b: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đều thích đọc sách khoa </a:t>
            </a:r>
            <a:r>
              <a:rPr lang="vi-VN" sz="2000" b="1" smtClean="0">
                <a:latin typeface="UTM Avo" pitchFamily="18" charset="0"/>
              </a:rPr>
              <a:t>học?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499212" y="2075074"/>
            <a:ext cx="96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47842" y="2050666"/>
            <a:ext cx="960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009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219822"/>
            <a:ext cx="8889913" cy="1318870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 </a:t>
            </a:r>
            <a:r>
              <a:rPr lang="vi-VN" sz="2000" b="1" smtClean="0">
                <a:latin typeface="UTM Avo" pitchFamily="18" charset="0"/>
              </a:rPr>
              <a:t>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</a:t>
            </a:r>
            <a:r>
              <a:rPr lang="vi-VN" sz="2000" b="1" smtClean="0">
                <a:latin typeface="UTM Avo" pitchFamily="18" charset="0"/>
              </a:rPr>
              <a:t>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 lớp </a:t>
            </a:r>
            <a:r>
              <a:rPr lang="vi-VN" sz="2000" b="1">
                <a:latin typeface="UTM Avo" pitchFamily="18" charset="0"/>
              </a:rPr>
              <a:t>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3973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8151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c: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3830808"/>
            <a:ext cx="7530973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đến thư viện đọc sách vào chiều thứ Năm hằng </a:t>
            </a:r>
            <a:r>
              <a:rPr lang="vi-VN" sz="2000" b="1" smtClean="0">
                <a:latin typeface="UTM Avo" pitchFamily="18" charset="0"/>
              </a:rPr>
              <a:t>tuần?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619672" y="2609992"/>
            <a:ext cx="17291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63888" y="264375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48870" y="2314580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135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222946" y="1221397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/>
        </p:blipFill>
        <p:spPr bwMode="auto">
          <a:xfrm>
            <a:off x="145245" y="999023"/>
            <a:ext cx="2399950" cy="36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97398" y="1246685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đặt câu: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Câu đó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có dùng dấu phẩy</a:t>
            </a: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Đầu câu viết hoa. Cuối câu có dấu chấm.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Diễn đạt ý trọn vẹn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539844" y="1203600"/>
            <a:ext cx="7993996" cy="2807149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2281" y="1203600"/>
            <a:ext cx="65441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- </a:t>
            </a:r>
            <a:r>
              <a:rPr lang="en-US" sz="2200" b="1">
                <a:latin typeface="UTM Avo" pitchFamily="18" charset="0"/>
              </a:rPr>
              <a:t>Bạn </a:t>
            </a:r>
            <a:r>
              <a:rPr lang="en-US" sz="2200" b="1" smtClean="0">
                <a:latin typeface="UTM Avo" pitchFamily="18" charset="0"/>
              </a:rPr>
              <a:t>Hà</a:t>
            </a:r>
            <a:r>
              <a:rPr lang="vi-VN" sz="2200" b="1" smtClean="0">
                <a:latin typeface="UTM Avo" pitchFamily="18" charset="0"/>
              </a:rPr>
              <a:t>, bạn Mai đều </a:t>
            </a:r>
            <a:r>
              <a:rPr lang="en-US" sz="2200" b="1" smtClean="0">
                <a:latin typeface="UTM Avo" pitchFamily="18" charset="0"/>
              </a:rPr>
              <a:t>là </a:t>
            </a:r>
            <a:r>
              <a:rPr lang="en-US" sz="2200" b="1">
                <a:latin typeface="UTM Avo" pitchFamily="18" charset="0"/>
              </a:rPr>
              <a:t>học sinh lớp 2A</a:t>
            </a:r>
            <a:r>
              <a:rPr lang="en-US" sz="2200" b="1" smtClean="0">
                <a:latin typeface="UTM Avo" pitchFamily="18" charset="0"/>
              </a:rPr>
              <a:t>.</a:t>
            </a:r>
            <a:endParaRPr lang="en-US" sz="2200" b="1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322" y="1779662"/>
            <a:ext cx="725807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smtClean="0">
                <a:latin typeface="UTM Avo" pitchFamily="18" charset="0"/>
              </a:rPr>
              <a:t>-   </a:t>
            </a:r>
            <a:r>
              <a:rPr lang="en-US" sz="2200" b="1" smtClean="0">
                <a:latin typeface="UTM Avo" pitchFamily="18" charset="0"/>
              </a:rPr>
              <a:t>Bố em</a:t>
            </a:r>
            <a:r>
              <a:rPr lang="vi-VN" sz="2200" b="1" smtClean="0">
                <a:latin typeface="UTM Avo" pitchFamily="18" charset="0"/>
              </a:rPr>
              <a:t>, mẹ em và bác Hùng cùng làm một công ty.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289" y="2932955"/>
            <a:ext cx="812221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- </a:t>
            </a:r>
            <a:r>
              <a:rPr lang="vi-VN" sz="2200" b="1" smtClean="0">
                <a:latin typeface="UTM Avo" pitchFamily="18" charset="0"/>
              </a:rPr>
              <a:t>Em thích hoa lan, hoa hồng, hoa huệ</a:t>
            </a:r>
            <a:r>
              <a:rPr lang="en-US" sz="2200" b="1" smtClean="0">
                <a:latin typeface="UTM Avo" pitchFamily="18" charset="0"/>
              </a:rPr>
              <a:t>. </a:t>
            </a:r>
            <a:endParaRPr lang="en-US" sz="2200" b="1">
              <a:latin typeface="UTM Avo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6108244" y="1242116"/>
            <a:ext cx="3035759" cy="34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1044195" y="1584849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68328" y="15636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95600" y="2283718"/>
            <a:ext cx="863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47144" y="22590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28384" y="2277550"/>
            <a:ext cx="1507092" cy="6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83772" y="3291830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43908" y="3291830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4068" y="3291830"/>
            <a:ext cx="11881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976" b="-414"/>
          <a:stretch/>
        </p:blipFill>
        <p:spPr bwMode="auto">
          <a:xfrm>
            <a:off x="1716926" y="1419892"/>
            <a:ext cx="7319573" cy="264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CC2"/>
              </a:clrFrom>
              <a:clrTo>
                <a:srgbClr val="FFF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/>
        </p:blipFill>
        <p:spPr bwMode="auto">
          <a:xfrm>
            <a:off x="681657" y="1640581"/>
            <a:ext cx="1151991" cy="24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095836" y="1563909"/>
            <a:ext cx="608467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Đặt câu: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3808" y="2038804"/>
            <a:ext cx="6480720" cy="1685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itchFamily="34" charset="0"/>
              </a:rPr>
              <a:t>- </a:t>
            </a:r>
            <a:r>
              <a:rPr lang="en-US" sz="2300" b="1" smtClean="0">
                <a:latin typeface="HP001 5H" pitchFamily="34" charset="0"/>
                <a:cs typeface="HP001 5H" pitchFamily="34" charset="0"/>
              </a:rPr>
              <a:t>Em </a:t>
            </a:r>
            <a:r>
              <a:rPr lang="vi-VN" sz="2300" b="1" smtClean="0">
                <a:latin typeface="HP001 5H" pitchFamily="34" charset="0"/>
                <a:cs typeface="HP001 5H" pitchFamily="34" charset="0"/>
              </a:rPr>
              <a:t>ở xã An Khánh, huyện Thủy Nguyên.</a:t>
            </a:r>
          </a:p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itchFamily="34" charset="0"/>
              </a:rPr>
              <a:t>- </a:t>
            </a:r>
            <a:r>
              <a:rPr lang="en-US" sz="2300" b="1" smtClean="0">
                <a:latin typeface="HP001 5H" pitchFamily="34" charset="0"/>
                <a:cs typeface="HP001 5H" pitchFamily="34" charset="0"/>
              </a:rPr>
              <a:t>Mẹ em</a:t>
            </a:r>
            <a:r>
              <a:rPr lang="vi-VN" sz="2300" b="1" smtClean="0">
                <a:latin typeface="HP001 5H" pitchFamily="34" charset="0"/>
                <a:cs typeface="HP001 5H" pitchFamily="34" charset="0"/>
              </a:rPr>
              <a:t>, bố em đều </a:t>
            </a:r>
            <a:r>
              <a:rPr lang="en-US" sz="2300" b="1" smtClean="0">
                <a:latin typeface="HP001 5H" pitchFamily="34" charset="0"/>
                <a:cs typeface="HP001 5H" pitchFamily="34" charset="0"/>
              </a:rPr>
              <a:t> là giáo viên.</a:t>
            </a:r>
            <a:endParaRPr lang="en-US" sz="2300" b="1">
              <a:latin typeface="HP001 5H" pitchFamily="34" charset="0"/>
              <a:cs typeface="HP001 5H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itchFamily="34" charset="0"/>
              </a:rPr>
              <a:t>- </a:t>
            </a:r>
            <a:r>
              <a:rPr lang="vi-VN" sz="2300" b="1" smtClean="0">
                <a:latin typeface="HP001 5H" pitchFamily="34" charset="0"/>
                <a:cs typeface="HP001 5H" pitchFamily="34" charset="0"/>
              </a:rPr>
              <a:t>Ông em trồng nhiều táo, chuối và cau.</a:t>
            </a:r>
            <a:endParaRPr lang="en-US" sz="2300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3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5" y="1893472"/>
            <a:ext cx="2111466" cy="21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3"/>
          <a:stretch/>
        </p:blipFill>
        <p:spPr bwMode="auto">
          <a:xfrm>
            <a:off x="163344" y="1779349"/>
            <a:ext cx="264189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6583" y="490916"/>
            <a:ext cx="3921361" cy="504056"/>
            <a:chOff x="506623" y="2139702"/>
            <a:chExt cx="3921361" cy="504056"/>
          </a:xfrm>
        </p:grpSpPr>
        <p:sp>
          <p:nvSpPr>
            <p:cNvPr id="36" name="Rounded Rectangle 3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Trao đổi bài viết: </a:t>
              </a:r>
              <a:endParaRPr lang="en-US" sz="2200" b="1">
                <a:latin typeface="UTM Avo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74187" y="1641200"/>
            <a:ext cx="6111046" cy="3016825"/>
            <a:chOff x="467543" y="1523763"/>
            <a:chExt cx="6111046" cy="3016825"/>
          </a:xfrm>
        </p:grpSpPr>
        <p:pic>
          <p:nvPicPr>
            <p:cNvPr id="3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3634" y="1356309"/>
            <a:ext cx="2171554" cy="898904"/>
            <a:chOff x="-499893" y="-818671"/>
            <a:chExt cx="2171554" cy="939009"/>
          </a:xfrm>
        </p:grpSpPr>
        <p:sp>
          <p:nvSpPr>
            <p:cNvPr id="44" name="Oval Callout 4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Dấu phấy viết đúng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39261" y="996419"/>
            <a:ext cx="3457853" cy="1090851"/>
            <a:chOff x="7407402" y="1805759"/>
            <a:chExt cx="3457853" cy="1090851"/>
          </a:xfrm>
        </p:grpSpPr>
        <p:pic>
          <p:nvPicPr>
            <p:cNvPr id="4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- Bài viết đã đúng yêu cầu!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28867" y="600975"/>
            <a:ext cx="2847387" cy="877446"/>
            <a:chOff x="-499893" y="-818671"/>
            <a:chExt cx="2171554" cy="939009"/>
          </a:xfrm>
        </p:grpSpPr>
        <p:sp>
          <p:nvSpPr>
            <p:cNvPr id="50" name="Oval Callout 4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Đầu câu, cuối câu?</a:t>
              </a:r>
              <a:endParaRPr lang="en-US" sz="2000" smtClean="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5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41" y="2283718"/>
            <a:ext cx="1944208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Bước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đầu </a:t>
            </a:r>
            <a:r>
              <a:rPr lang="en-US" sz="2000" smtClean="0">
                <a:solidFill>
                  <a:prstClr val="black"/>
                </a:solidFill>
                <a:latin typeface="UTM Avo" pitchFamily="18" charset="0"/>
              </a:rPr>
              <a:t>biết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cách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dùng dấu chấm, dấu chấm than.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6" y="1227689"/>
            <a:ext cx="3374041" cy="112245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4" y="576880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901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Sử dụng đúng dấu chấm, dấu chấm than, dấu phẩy. 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81" y="1227689"/>
            <a:ext cx="1115636" cy="106796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8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4"/>
            <a:ext cx="283605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 - Biết cách đọc, cách viết câu có dấu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chấm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than</a:t>
            </a:r>
            <a:r>
              <a:rPr lang="en-US" sz="2000" smtClean="0">
                <a:solidFill>
                  <a:prstClr val="black"/>
                </a:solidFill>
                <a:latin typeface="UTM Avo" pitchFamily="18" charset="0"/>
              </a:rPr>
              <a:t>, dấu chấm, dấu phẩy.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89"/>
            <a:ext cx="1758515" cy="112734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8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5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60" y="105857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90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8" y="84356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tiêt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5)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–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83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0" y="1305221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4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3" y="314753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2" y="3363841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8" y="2202716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3" y="2112123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6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Dấu câu gì ấy </a:t>
            </a:r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nhỉ?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3425" y="1151948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447563"/>
            <a:ext cx="4464496" cy="19389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Trông như tai nhỏ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Đứng ở cuối câu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Trên cong dưới chấm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Hỏi đâu cũng dùng</a:t>
            </a:r>
            <a:endParaRPr lang="vi-VN" sz="2000" b="1" smtClean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33" y="555528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42548" y="3708410"/>
            <a:ext cx="3367200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dấu câu gì?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8145" y="4137224"/>
            <a:ext cx="2520284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smtClean="0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297445"/>
            <a:ext cx="1494932" cy="22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4" y="169325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5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3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435355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31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498000"/>
            <a:ext cx="4643670" cy="252202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61" y="939819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8"/>
            <a:ext cx="4608512" cy="144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Luyện từ và câu: Dấu chấm, dấu chấm than, dấu phẩy (trang  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82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sgk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52466" y="2571750"/>
            <a:ext cx="4464496" cy="24006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</a:t>
            </a:r>
            <a:r>
              <a:rPr lang="en-US" sz="2000" b="1" smtClean="0">
                <a:latin typeface="Arial (Body)"/>
              </a:rPr>
              <a:t>Bước đầu nhận diện cách dùng dấu chấm, dấu chấm than</a:t>
            </a:r>
            <a:r>
              <a:rPr lang="vi-VN" sz="2000" b="1" smtClean="0">
                <a:latin typeface="Arial (Body)"/>
              </a:rPr>
              <a:t>.</a:t>
            </a:r>
            <a:endParaRPr lang="vi-VN" sz="2000" b="1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 smtClean="0">
                <a:latin typeface="Arial (Body)"/>
              </a:rPr>
              <a:t>    - </a:t>
            </a:r>
            <a:r>
              <a:rPr lang="vi-VN" sz="2000" b="1" smtClean="0">
                <a:latin typeface="Arial (Body)"/>
              </a:rPr>
              <a:t>Sử </a:t>
            </a:r>
            <a:r>
              <a:rPr lang="vi-VN" sz="2000" b="1">
                <a:latin typeface="Arial (Body)"/>
              </a:rPr>
              <a:t>dụng đúng dấu chấm, dấu chấm than, dấu phẩy</a:t>
            </a:r>
            <a:r>
              <a:rPr lang="vi-VN" sz="2000" b="1">
                <a:latin typeface="Arial (Body)"/>
              </a:rPr>
              <a:t>. </a:t>
            </a:r>
            <a:endParaRPr lang="en-US" sz="2000" b="1" smtClean="0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</a:t>
            </a:r>
            <a:r>
              <a:rPr lang="en-US" sz="2000" b="1" smtClean="0">
                <a:latin typeface="Arial (Body)"/>
              </a:rPr>
              <a:t>  </a:t>
            </a:r>
            <a:r>
              <a:rPr lang="en-US" sz="2000" b="1" smtClean="0">
                <a:latin typeface="Arial (Body)"/>
              </a:rPr>
              <a:t>- Biết cách đọc, cách viết câu có dấu chấm than.</a:t>
            </a:r>
            <a:endParaRPr lang="vi-VN" sz="2000" b="1">
              <a:latin typeface="Arial (Body)"/>
            </a:endParaRP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2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pic>
        <p:nvPicPr>
          <p:cNvPr id="4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27626"/>
            <a:ext cx="14668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9" grpId="0" animBg="1"/>
      <p:bldP spid="117" grpId="0"/>
      <p:bldP spid="32" grpId="0"/>
      <p:bldP spid="33" grpId="0"/>
      <p:bldP spid="39" grpId="0"/>
      <p:bldP spid="44" grpId="0" animBg="1"/>
      <p:bldP spid="46" grpId="0" animBg="1"/>
      <p:bldP spid="47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Đèn sáng quá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Ôi, thư viện rộng thật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c. Các bạn rủ nhau đến thư viện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Callout 50"/>
          <p:cNvSpPr/>
          <p:nvPr/>
        </p:nvSpPr>
        <p:spPr>
          <a:xfrm>
            <a:off x="2842273" y="3363840"/>
            <a:ext cx="3595433" cy="1192333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chemeClr val="tx1"/>
                </a:solidFill>
              </a:rPr>
              <a:t>- Em dùng </a:t>
            </a:r>
            <a:r>
              <a:rPr lang="vi-VN" b="1" smtClean="0">
                <a:solidFill>
                  <a:srgbClr val="C00000"/>
                </a:solidFill>
              </a:rPr>
              <a:t>dấu chấm than  </a:t>
            </a:r>
            <a:r>
              <a:rPr lang="vi-VN" b="1" smtClean="0">
                <a:solidFill>
                  <a:schemeClr val="tx1"/>
                </a:solidFill>
              </a:rPr>
              <a:t>khi nào?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2" name="Picture 3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7"/>
          <a:stretch/>
        </p:blipFill>
        <p:spPr bwMode="auto">
          <a:xfrm>
            <a:off x="6503649" y="2491616"/>
            <a:ext cx="2770188" cy="21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loud Callout 52"/>
          <p:cNvSpPr/>
          <p:nvPr/>
        </p:nvSpPr>
        <p:spPr>
          <a:xfrm>
            <a:off x="2908220" y="3425827"/>
            <a:ext cx="3595433" cy="977624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rgbClr val="002060"/>
                </a:solidFill>
              </a:rPr>
              <a:t>- Em dùng dấu chấm khi nào?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19876" y="2027627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49347" y="249974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99413" y="289172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6318" y="2010332"/>
            <a:ext cx="3002582" cy="417402"/>
            <a:chOff x="3736318" y="2010332"/>
            <a:chExt cx="3002582" cy="417402"/>
          </a:xfrm>
        </p:grpSpPr>
        <p:sp>
          <p:nvSpPr>
            <p:cNvPr id="61" name="TextBox 60"/>
            <p:cNvSpPr txBox="1"/>
            <p:nvPr/>
          </p:nvSpPr>
          <p:spPr>
            <a:xfrm>
              <a:off x="4644008" y="2010332"/>
              <a:ext cx="2094892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khen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41985" y="2442380"/>
            <a:ext cx="3382342" cy="417402"/>
            <a:chOff x="3736318" y="2010332"/>
            <a:chExt cx="3382342" cy="417402"/>
          </a:xfrm>
        </p:grpSpPr>
        <p:sp>
          <p:nvSpPr>
            <p:cNvPr id="63" name="TextBox 62"/>
            <p:cNvSpPr txBox="1"/>
            <p:nvPr/>
          </p:nvSpPr>
          <p:spPr>
            <a:xfrm>
              <a:off x="4644007" y="2010332"/>
              <a:ext cx="2474653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ngạc nhiên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049674" y="2946436"/>
            <a:ext cx="4390454" cy="417402"/>
            <a:chOff x="3736318" y="2010332"/>
            <a:chExt cx="4390454" cy="417402"/>
          </a:xfrm>
        </p:grpSpPr>
        <p:sp>
          <p:nvSpPr>
            <p:cNvPr id="66" name="TextBox 65"/>
            <p:cNvSpPr txBox="1"/>
            <p:nvPr/>
          </p:nvSpPr>
          <p:spPr>
            <a:xfrm>
              <a:off x="4644007" y="2010332"/>
              <a:ext cx="348276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kể một sự việc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5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2" grpId="0"/>
      <p:bldP spid="33" grpId="0"/>
      <p:bldP spid="39" grpId="0"/>
      <p:bldP spid="44" grpId="0" animBg="1"/>
      <p:bldP spid="46" grpId="0" animBg="1"/>
      <p:bldP spid="47" grpId="0" animBg="1"/>
      <p:bldP spid="51" grpId="0" animBg="1"/>
      <p:bldP spid="51" grpId="1" animBg="1"/>
      <p:bldP spid="53" grpId="0" animBg="1"/>
      <p:bldP spid="53" grpId="1" animBg="1"/>
      <p:bldP spid="54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58585" r="8195"/>
          <a:stretch/>
        </p:blipFill>
        <p:spPr bwMode="auto">
          <a:xfrm>
            <a:off x="539845" y="2061029"/>
            <a:ext cx="8496652" cy="23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77670" y="2787774"/>
            <a:ext cx="5846658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atin typeface="HP001 5H" pitchFamily="34" charset="0"/>
                <a:cs typeface="HP001 5H" pitchFamily="34" charset="0"/>
              </a:rPr>
              <a:t>a) Đèn sáng quá</a:t>
            </a:r>
            <a:endParaRPr lang="vi-VN" sz="5400" b="1"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20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034958"/>
            <a:ext cx="516057" cy="8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87624" y="1317999"/>
            <a:ext cx="799288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002060"/>
                </a:solidFill>
                <a:latin typeface="UTM Avo" pitchFamily="18" charset="0"/>
              </a:rPr>
              <a:t>Khi đọc câu có dấu chấm than, em chú ý gì?</a:t>
            </a:r>
            <a:endParaRPr lang="vi-VN" sz="2400" b="1" smtClean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</a:t>
            </a:r>
            <a:r>
              <a:rPr lang="vi-VN" sz="2000" b="1" smtClean="0">
                <a:latin typeface="UTM Avo" pitchFamily="18" charset="0"/>
              </a:rPr>
              <a:t>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</a:t>
            </a:r>
            <a:r>
              <a:rPr lang="vi-VN" sz="2000" b="1" smtClean="0">
                <a:latin typeface="UTM Avo" pitchFamily="18" charset="0"/>
              </a:rPr>
              <a:t>Lan đều thích đọc sách khoa học.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</a:t>
            </a:r>
            <a:r>
              <a:rPr lang="vi-VN" sz="2000" b="1">
                <a:latin typeface="UTM Avo" pitchFamily="18" charset="0"/>
              </a:rPr>
              <a:t>lớp 2 đến thư viện đọc sách vào chiều thứ Năm hằng tuần.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a: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gì </a:t>
            </a:r>
            <a:r>
              <a:rPr lang="vi-VN" sz="2000" b="1" smtClean="0">
                <a:latin typeface="UTM Avo" pitchFamily="18" charset="0"/>
              </a:rPr>
              <a:t>đều </a:t>
            </a:r>
            <a:r>
              <a:rPr lang="vi-VN" sz="2000" b="1">
                <a:latin typeface="UTM Avo" pitchFamily="18" charset="0"/>
              </a:rPr>
              <a:t>được xếp gọn gàng trên </a:t>
            </a:r>
            <a:r>
              <a:rPr lang="vi-VN" sz="2000" b="1" smtClean="0">
                <a:latin typeface="UTM Avo" pitchFamily="18" charset="0"/>
              </a:rPr>
              <a:t>giá? </a:t>
            </a:r>
            <a:endParaRPr lang="vi-VN" sz="2000" b="1">
              <a:latin typeface="UTM Avo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418585" y="1563638"/>
            <a:ext cx="6331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251184" y="1588198"/>
            <a:ext cx="4486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915816" y="1563638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565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  <p:bldP spid="119" grpId="0" animBg="1"/>
      <p:bldP spid="117" grpId="0"/>
      <p:bldP spid="32" grpId="0"/>
      <p:bldP spid="33" grpId="0"/>
      <p:bldP spid="39" grpId="0"/>
      <p:bldP spid="54" grpId="0"/>
      <p:bldP spid="42" grpId="0"/>
      <p:bldP spid="69" grpId="0"/>
      <p:bldP spid="73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44064</TotalTime>
  <Words>937</Words>
  <Application>Microsoft Office PowerPoint</Application>
  <PresentationFormat>On-screen Show (16:9)</PresentationFormat>
  <Paragraphs>141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Tieuhocvn</cp:lastModifiedBy>
  <cp:revision>1034</cp:revision>
  <dcterms:created xsi:type="dcterms:W3CDTF">2015-04-15T03:07:00Z</dcterms:created>
  <dcterms:modified xsi:type="dcterms:W3CDTF">2021-07-21T15:15:11Z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