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11" r:id="rId2"/>
    <p:sldId id="256" r:id="rId3"/>
    <p:sldId id="281" r:id="rId4"/>
    <p:sldId id="258" r:id="rId5"/>
    <p:sldId id="282" r:id="rId6"/>
    <p:sldId id="260" r:id="rId7"/>
    <p:sldId id="262" r:id="rId8"/>
    <p:sldId id="298" r:id="rId9"/>
    <p:sldId id="28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7" r:id="rId20"/>
    <p:sldId id="291" r:id="rId21"/>
    <p:sldId id="285" r:id="rId22"/>
    <p:sldId id="288" r:id="rId23"/>
    <p:sldId id="273" r:id="rId24"/>
    <p:sldId id="275" r:id="rId25"/>
    <p:sldId id="274" r:id="rId26"/>
    <p:sldId id="278" r:id="rId27"/>
    <p:sldId id="284" r:id="rId28"/>
    <p:sldId id="299" r:id="rId29"/>
    <p:sldId id="300" r:id="rId30"/>
    <p:sldId id="286" r:id="rId31"/>
    <p:sldId id="306" r:id="rId32"/>
    <p:sldId id="301" r:id="rId33"/>
    <p:sldId id="294" r:id="rId34"/>
    <p:sldId id="295" r:id="rId35"/>
    <p:sldId id="296" r:id="rId36"/>
    <p:sldId id="264" r:id="rId37"/>
    <p:sldId id="287" r:id="rId38"/>
    <p:sldId id="290" r:id="rId39"/>
    <p:sldId id="310" r:id="rId40"/>
    <p:sldId id="303" r:id="rId41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000099"/>
    <a:srgbClr val="333300"/>
    <a:srgbClr val="D60093"/>
    <a:srgbClr val="66FF33"/>
    <a:srgbClr val="99FF33"/>
    <a:srgbClr val="FF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89" autoAdjust="0"/>
  </p:normalViewPr>
  <p:slideViewPr>
    <p:cSldViewPr>
      <p:cViewPr varScale="1">
        <p:scale>
          <a:sx n="39" d="100"/>
          <a:sy n="3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B8C0-55BD-473C-A25D-5E94A6765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FFDD-9429-46CD-BCB7-872296BA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F0D4-8FBD-49DC-A57E-C031BCF5B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7186-5AD4-42BE-847D-04015E627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3EFF-11E7-4553-9EB6-E1CCF0B9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306B-FAB1-4AAA-8B9E-4D7DEAB2C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41B-8FF9-4C05-8D23-24D6C4F4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C805-BC38-43D3-84A8-DA6C1FCC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1B0-04D5-4E1B-B32E-F282F2E0F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68B6-3138-4D66-B90D-1C4DC9628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BBE6-2CEA-450F-BB8D-8C8C30A2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6481C0-1E69-49CD-A4BE-704E98A23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vi/9/9e/Huethaissandwiches32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picoodle.com/view.php?srv=img01&amp;img=/8/4/21/f_icecreamsunm_ddcedf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picoodle.com/view.php?srv=img03&amp;img=/8/4/21/f_128499220b6m_2a97621.j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531938"/>
            <a:ext cx="914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Môn: Địa lý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Bài: 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sz="32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  <p:pic>
        <p:nvPicPr>
          <p:cNvPr id="3075" name="Picture 3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4096">
            <a:off x="533400" y="381000"/>
            <a:ext cx="77533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376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1336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PHỐ CỔ HÀ NỘI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quanc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1336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PHỐ CỔ HÀ NỘI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SC_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7526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1336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KHU PHỐ MỚI HÀ NỘI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gioi%20thieu%20P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1336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PHỐ MỚI HÀ NỘI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oquanc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58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28600" y="63087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PHỐ MỚI HÀ NỘI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572000" y="63087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PHỐ CỔ HÀ  NỘI</a:t>
            </a:r>
          </a:p>
        </p:txBody>
      </p:sp>
      <p:pic>
        <p:nvPicPr>
          <p:cNvPr id="16389" name="Picture 8" descr="Duong Kim ma 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4" name="Group 106"/>
          <p:cNvGraphicFramePr>
            <a:graphicFrameLocks noGrp="1"/>
          </p:cNvGraphicFramePr>
          <p:nvPr/>
        </p:nvGraphicFramePr>
        <p:xfrm>
          <a:off x="228600" y="1981200"/>
          <a:ext cx="8610600" cy="4298950"/>
        </p:xfrm>
        <a:graphic>
          <a:graphicData uri="http://schemas.openxmlformats.org/drawingml/2006/table">
            <a:tbl>
              <a:tblPr/>
              <a:tblGrid>
                <a:gridCol w="3657600"/>
                <a:gridCol w="2590800"/>
                <a:gridCol w="23622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Phố cổ Hµ Néi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Phố mới Hµ Néi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Tªn mét vµi con phè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tªn phè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nhµ cöa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®­êng phè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Text Box 86"/>
          <p:cNvSpPr txBox="1">
            <a:spLocks noChangeArrowheads="1"/>
          </p:cNvSpPr>
          <p:nvPr/>
        </p:nvSpPr>
        <p:spPr bwMode="auto">
          <a:xfrm>
            <a:off x="0" y="12954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Em hãy cho biết một số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ặc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iểm của khu phố cổ và khu phố mới </a:t>
            </a:r>
          </a:p>
        </p:txBody>
      </p:sp>
      <p:sp>
        <p:nvSpPr>
          <p:cNvPr id="17437" name="Rectangle 88"/>
          <p:cNvSpPr>
            <a:spLocks noChangeArrowheads="1"/>
          </p:cNvSpPr>
          <p:nvPr/>
        </p:nvSpPr>
        <p:spPr bwMode="auto">
          <a:xfrm>
            <a:off x="3575050" y="811213"/>
            <a:ext cx="187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PHIẾU BÀI TẬP</a:t>
            </a:r>
          </a:p>
        </p:txBody>
      </p:sp>
      <p:sp>
        <p:nvSpPr>
          <p:cNvPr id="17438" name="Text Box 89"/>
          <p:cNvSpPr txBox="1">
            <a:spLocks noChangeArrowheads="1"/>
          </p:cNvSpPr>
          <p:nvPr/>
        </p:nvSpPr>
        <p:spPr bwMode="auto">
          <a:xfrm>
            <a:off x="0" y="2286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 – Thành phố cổ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ang ngày càng phát triển 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0"/>
            <a:ext cx="798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1- Em hãy cho biết một số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ặc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iểm của khu phố cổ và khu phố mới </a:t>
            </a:r>
          </a:p>
        </p:txBody>
      </p:sp>
      <p:graphicFrame>
        <p:nvGraphicFramePr>
          <p:cNvPr id="18542" name="Group 110"/>
          <p:cNvGraphicFramePr>
            <a:graphicFrameLocks noGrp="1"/>
          </p:cNvGraphicFramePr>
          <p:nvPr/>
        </p:nvGraphicFramePr>
        <p:xfrm>
          <a:off x="0" y="533400"/>
          <a:ext cx="9144000" cy="5562600"/>
        </p:xfrm>
        <a:graphic>
          <a:graphicData uri="http://schemas.openxmlformats.org/drawingml/2006/table">
            <a:tbl>
              <a:tblPr/>
              <a:tblGrid>
                <a:gridCol w="3581400"/>
                <a:gridCol w="3054350"/>
                <a:gridCol w="25082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Phè cæ Hµ Néi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Phè míi Hµ Néi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Tªn mét vµi con phè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tªn phè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nhµ cöa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§Æc ®iÓm ®­êng phè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1" name="Text Box 87"/>
          <p:cNvSpPr txBox="1">
            <a:spLocks noChangeArrowheads="1"/>
          </p:cNvSpPr>
          <p:nvPr/>
        </p:nvSpPr>
        <p:spPr bwMode="auto">
          <a:xfrm>
            <a:off x="3657600" y="13716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Hàng Bông, Hàng Gai, Hàng Đ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ờng, hàng Đào, Hàng Mã …       </a:t>
            </a:r>
          </a:p>
        </p:txBody>
      </p:sp>
      <p:sp>
        <p:nvSpPr>
          <p:cNvPr id="18462" name="Text Box 93"/>
          <p:cNvSpPr txBox="1">
            <a:spLocks noChangeArrowheads="1"/>
          </p:cNvSpPr>
          <p:nvPr/>
        </p:nvSpPr>
        <p:spPr bwMode="auto">
          <a:xfrm>
            <a:off x="6629400" y="12954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</a:t>
            </a:r>
            <a:r>
              <a:rPr lang="en-US" sz="1800">
                <a:latin typeface="Arial" charset="0"/>
              </a:rPr>
              <a:t>Nguyễn Chí Thanh</a:t>
            </a:r>
          </a:p>
        </p:txBody>
      </p:sp>
      <p:sp>
        <p:nvSpPr>
          <p:cNvPr id="18463" name="Text Box 95"/>
          <p:cNvSpPr txBox="1">
            <a:spLocks noChangeArrowheads="1"/>
          </p:cNvSpPr>
          <p:nvPr/>
        </p:nvSpPr>
        <p:spPr bwMode="auto">
          <a:xfrm>
            <a:off x="6629400" y="1736725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Hoàng Quốc Việt…</a:t>
            </a:r>
          </a:p>
        </p:txBody>
      </p:sp>
      <p:sp>
        <p:nvSpPr>
          <p:cNvPr id="18464" name="Text Box 96"/>
          <p:cNvSpPr txBox="1">
            <a:spLocks noChangeArrowheads="1"/>
          </p:cNvSpPr>
          <p:nvPr/>
        </p:nvSpPr>
        <p:spPr bwMode="auto">
          <a:xfrm>
            <a:off x="3733800" y="2362200"/>
            <a:ext cx="2590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</a:t>
            </a:r>
            <a:r>
              <a:rPr lang="en-US" sz="1800">
                <a:latin typeface="Arial" charset="0"/>
              </a:rPr>
              <a:t>Gần với những hoạt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ộng sản xuất buôn bán tr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ớc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ây ở phố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ó .</a:t>
            </a:r>
            <a:endParaRPr lang="en-US" sz="2000">
              <a:latin typeface="Arial" charset="0"/>
            </a:endParaRPr>
          </a:p>
        </p:txBody>
      </p:sp>
      <p:sp>
        <p:nvSpPr>
          <p:cNvPr id="18465" name="Text Box 97"/>
          <p:cNvSpPr txBox="1">
            <a:spLocks noChangeArrowheads="1"/>
          </p:cNvSpPr>
          <p:nvPr/>
        </p:nvSpPr>
        <p:spPr bwMode="auto">
          <a:xfrm>
            <a:off x="4632325" y="27035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8466" name="Text Box 99"/>
          <p:cNvSpPr txBox="1">
            <a:spLocks noChangeArrowheads="1"/>
          </p:cNvSpPr>
          <p:nvPr/>
        </p:nvSpPr>
        <p:spPr bwMode="auto">
          <a:xfrm>
            <a:off x="5013325" y="27035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8467" name="Text Box 100"/>
          <p:cNvSpPr txBox="1">
            <a:spLocks noChangeArrowheads="1"/>
          </p:cNvSpPr>
          <p:nvPr/>
        </p:nvSpPr>
        <p:spPr bwMode="auto">
          <a:xfrm>
            <a:off x="3733800" y="37338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Nhà thấp, máI ngói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Kiến trúc cổ kính</a:t>
            </a:r>
          </a:p>
        </p:txBody>
      </p:sp>
      <p:sp>
        <p:nvSpPr>
          <p:cNvPr id="18468" name="Text Box 101"/>
          <p:cNvSpPr txBox="1">
            <a:spLocks noChangeArrowheads="1"/>
          </p:cNvSpPr>
          <p:nvPr/>
        </p:nvSpPr>
        <p:spPr bwMode="auto">
          <a:xfrm>
            <a:off x="3810000" y="49530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Chật hẹp , nhỏ.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Yên tĩnh</a:t>
            </a:r>
          </a:p>
        </p:txBody>
      </p:sp>
      <p:sp>
        <p:nvSpPr>
          <p:cNvPr id="18469" name="Text Box 102"/>
          <p:cNvSpPr txBox="1">
            <a:spLocks noChangeArrowheads="1"/>
          </p:cNvSpPr>
          <p:nvPr/>
        </p:nvSpPr>
        <p:spPr bwMode="auto">
          <a:xfrm>
            <a:off x="6781800" y="25908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8470" name="Text Box 103"/>
          <p:cNvSpPr txBox="1">
            <a:spLocks noChangeArrowheads="1"/>
          </p:cNvSpPr>
          <p:nvPr/>
        </p:nvSpPr>
        <p:spPr bwMode="auto">
          <a:xfrm>
            <a:off x="6781800" y="2362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ờng </a:t>
            </a:r>
            <a:r>
              <a:rPr lang="vi-VN" sz="1800">
                <a:latin typeface="Arial" charset="0"/>
              </a:rPr>
              <a:t>đư</a:t>
            </a:r>
            <a:r>
              <a:rPr lang="en-US" sz="1800">
                <a:latin typeface="Arial" charset="0"/>
              </a:rPr>
              <a:t>ợc lấy tên các danh nhân</a:t>
            </a:r>
          </a:p>
        </p:txBody>
      </p:sp>
      <p:sp>
        <p:nvSpPr>
          <p:cNvPr id="18471" name="Text Box 104"/>
          <p:cNvSpPr txBox="1">
            <a:spLocks noChangeArrowheads="1"/>
          </p:cNvSpPr>
          <p:nvPr/>
        </p:nvSpPr>
        <p:spPr bwMode="auto">
          <a:xfrm>
            <a:off x="6705600" y="37338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Nhà cao tầng.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Kiến trúc hiện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ại</a:t>
            </a:r>
          </a:p>
        </p:txBody>
      </p:sp>
      <p:sp>
        <p:nvSpPr>
          <p:cNvPr id="18472" name="Text Box 105"/>
          <p:cNvSpPr txBox="1">
            <a:spLocks noChangeArrowheads="1"/>
          </p:cNvSpPr>
          <p:nvPr/>
        </p:nvSpPr>
        <p:spPr bwMode="auto">
          <a:xfrm>
            <a:off x="6705600" y="49530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To, rộng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Nhiều xe cộ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 lại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1. Hà Nội  - thành phố lớn ở trung tâm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Bắc Bộ .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2. Thành phố cổ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ang ngày càng phát triển .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3. Hà Nội - trung tâm chính trị, v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hoá, khoa học và kinh tế của cả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 .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2438400" y="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667000" y="685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a%20noi%2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590800" y="6477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667000" y="63849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HỘI TR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ỜNG BA ĐÌNH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yhop1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90800" y="63849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PHÒNG HỌP QUỐC HỘI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38400" y="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363663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  <a:latin typeface="Arial" charset="0"/>
              </a:rPr>
              <a:t>Kiểm tra bài cũ 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09600" y="1905000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Em hãy mô tả quy trình làm ra một sản phẩm gốm</a:t>
            </a:r>
            <a:r>
              <a:rPr lang="en-US" sz="1800">
                <a:latin typeface="Arial" charset="0"/>
              </a:rPr>
              <a:t> .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27432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Nhào luyện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ất         ph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i        vẽ hoa         tráng men        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a vào  lò nung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           lấy sản phẩm từ lò nung ra.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3528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7244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572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286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  <p:bldP spid="2059" grpId="0"/>
      <p:bldP spid="2060" grpId="0"/>
      <p:bldP spid="2064" grpId="0" animBg="1"/>
      <p:bldP spid="2066" grpId="0" animBg="1"/>
      <p:bldP spid="2067" grpId="0" animBg="1"/>
      <p:bldP spid="2068" grpId="0" animBg="1"/>
      <p:bldP spid="20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514600" y="63849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TRUNG TÂM HỘI NGHỊ QUỐC GIA</a:t>
            </a:r>
            <a:endParaRPr lang="en-US">
              <a:latin typeface="Arial" charset="0"/>
            </a:endParaRPr>
          </a:p>
        </p:txBody>
      </p:sp>
      <p:pic>
        <p:nvPicPr>
          <p:cNvPr id="22531" name="Picture 4" descr="9365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anha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38400" y="6384925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VIỆN BẢO TÀNG LỊCH SỬ VIỆT NAM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ienbien_20_05_2006_08_57_37_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667000" y="6461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VĂN MIẾU QUỐC TỬ GIÁM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28252990_da97550918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447800" y="6384925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ĐẠI HỌC S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PHAM HÀ NỘI - ĐẠI HỌC QUỐC GIA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667000" y="63087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B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U ĐIỆN HÀ NỘI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mall_142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90800" y="63849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CHỢ ĐỒNG XUÂN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01_2081%20chua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514600" y="63087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SIÊU THỊ METRO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ages1381084_hond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62200" y="64008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NHÀ MÁY SẢN XUẤT LẮP RÁP ÔTÔ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733800" y="838200"/>
            <a:ext cx="15240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" charset="0"/>
              </a:rPr>
              <a:t>HÀ NỘI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5257800" y="1066800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1447800" y="1066800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495800" y="2743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7620000" y="2743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4572000" y="1371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457200" y="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Nêu những ví dụ cho thấy Hà Nội là trung tâm chính trị, kinh tế, v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hoá khoa học hàng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ầu của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 ta. </a:t>
            </a:r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1447800" y="2743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457200" y="1768475"/>
            <a:ext cx="2209800" cy="7080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Trung tâm chính trị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581400" y="1752600"/>
            <a:ext cx="1905000" cy="7080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Trung tâm kinh tế lớn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477000" y="1752600"/>
            <a:ext cx="2209800" cy="7080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Trung tâm v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n hoá, khoa học</a:t>
            </a:r>
          </a:p>
        </p:txBody>
      </p:sp>
      <p:sp>
        <p:nvSpPr>
          <p:cNvPr id="73747" name="AutoShape 19"/>
          <p:cNvSpPr>
            <a:spLocks noChangeArrowheads="1"/>
          </p:cNvSpPr>
          <p:nvPr/>
        </p:nvSpPr>
        <p:spPr bwMode="auto">
          <a:xfrm>
            <a:off x="381000" y="3581400"/>
            <a:ext cx="2438400" cy="2667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>
            <a:off x="3429000" y="3581400"/>
            <a:ext cx="2438400" cy="2667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3749" name="AutoShape 21"/>
          <p:cNvSpPr>
            <a:spLocks noChangeArrowheads="1"/>
          </p:cNvSpPr>
          <p:nvPr/>
        </p:nvSpPr>
        <p:spPr bwMode="auto">
          <a:xfrm>
            <a:off x="6324600" y="3581400"/>
            <a:ext cx="2438400" cy="2667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685800" y="3810000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N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i làm việc của các c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quan, lãnh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ạo cao cấp</a:t>
            </a:r>
          </a:p>
        </p:txBody>
      </p:sp>
      <p:sp>
        <p:nvSpPr>
          <p:cNvPr id="30737" name="Text Box 23"/>
          <p:cNvSpPr txBox="1">
            <a:spLocks noChangeArrowheads="1"/>
          </p:cNvSpPr>
          <p:nvPr/>
        </p:nvSpPr>
        <p:spPr bwMode="auto">
          <a:xfrm>
            <a:off x="3657600" y="4114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505200" y="3733800"/>
            <a:ext cx="205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Nhiều nhà máy, trung tâm th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ng mại, siêu thị, chợ lớn, ngân hàng,b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u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iện</a:t>
            </a: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6400800" y="3657600"/>
            <a:ext cx="2362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Tr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ờng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ại học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ầu tiên, nhiều viện nghiên cứu, nhiều truờng 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ại học, bảo tàng th</a:t>
            </a:r>
            <a:r>
              <a:rPr lang="vi-VN" sz="20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viện, danh lam thắng cảnh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1" grpId="0" animBg="1"/>
      <p:bldP spid="73744" grpId="0" animBg="1"/>
      <p:bldP spid="73745" grpId="0" animBg="1"/>
      <p:bldP spid="73746" grpId="0" animBg="1"/>
      <p:bldP spid="73747" grpId="0" animBg="1"/>
      <p:bldP spid="73748" grpId="0" animBg="1"/>
      <p:bldP spid="73749" grpId="0" animBg="1"/>
      <p:bldP spid="73750" grpId="0"/>
      <p:bldP spid="73752" grpId="0"/>
      <p:bldP spid="737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1. Hà Nội  - thành phố lớn ở trung tâm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Bắc Bộ.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2. Thành phố cổ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ang ngày càng phát triển.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3. Hà Nội - trung tâm chính trị, v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hoá, khoa học và kinh tế của cả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38400" y="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667000" y="685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28600" y="3216275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4. Giới thiệu chung về Hà Nội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38400" y="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52400" y="12192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1. Hà Nội thành phố lớn ở trung tâm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bắc bộ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667000" y="685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s1400637_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LĂNG CHỦ TỊCH HỒ CHÍ MINH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_006264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CHÙA MỘT CỘT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64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Cong-vien-Ho-Tay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CÔNG VIÊN N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ỚC HỒ TÂY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ình:Huethaissandwiches3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BÁNH TÔM HỒ TÂY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PHỞ HÀ NỘI</a:t>
            </a:r>
            <a:endParaRPr lang="en-US">
              <a:latin typeface="Arial" charset="0"/>
            </a:endParaRPr>
          </a:p>
        </p:txBody>
      </p:sp>
      <p:pic>
        <p:nvPicPr>
          <p:cNvPr id="36867" name="Picture 6" descr="PhoT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Image Hosting by Picoodle.co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Image Hosting by Picoodle.co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KEM TRÀNG TIỀN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comlangvong12x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1066800" y="6400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CỐM LÀNG VÒNG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7a52d0b_800px-chua_huong_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67000" y="6461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CHÙA H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NG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743200" y="6461125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CHÙA THẦY</a:t>
            </a:r>
            <a:endParaRPr lang="en-US">
              <a:latin typeface="Arial" charset="0"/>
            </a:endParaRPr>
          </a:p>
        </p:txBody>
      </p:sp>
      <p:pic>
        <p:nvPicPr>
          <p:cNvPr id="40963" name="Picture 4" descr="picture408resize6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1. Hà Nội  - thành phố lớn ở trung tâm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Bắc Bộ 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556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2. Thành phố cổ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ang ngày càng phát triển 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2073275"/>
            <a:ext cx="899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3. Hà Nội - trung tâm chính trị, v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hoá, khoa học và kinh tế của cả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 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438400" y="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67000" y="685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152400" y="2895600"/>
            <a:ext cx="8839200" cy="312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33400" y="3006725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Thủ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ô Hà Nội nằm ở trung tâm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ồng bằng Bắc Bộ, n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i có sông Hồng chảy qua, rất thuận lợi cho việc giao l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u với các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ịa ph</a:t>
            </a:r>
            <a:r>
              <a:rPr lang="vi-VN" sz="2000" b="1">
                <a:latin typeface="Arial" charset="0"/>
              </a:rPr>
              <a:t>ươ</a:t>
            </a:r>
            <a:r>
              <a:rPr lang="en-US" sz="2000" b="1">
                <a:latin typeface="Arial" charset="0"/>
              </a:rPr>
              <a:t>ng cả n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ớc và thế giới.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Các phố cổ nằm ở gần Hồ Hoàn Kiếm, Hà Nội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ang </a:t>
            </a:r>
            <a:r>
              <a:rPr lang="vi-VN" sz="2000" b="1">
                <a:latin typeface="Arial" charset="0"/>
              </a:rPr>
              <a:t>đư</a:t>
            </a:r>
            <a:r>
              <a:rPr lang="en-US" sz="2000" b="1">
                <a:latin typeface="Arial" charset="0"/>
              </a:rPr>
              <a:t>ợc mở rộng và hoàn thiện h</a:t>
            </a:r>
            <a:r>
              <a:rPr lang="vi-VN" sz="2000" b="1">
                <a:latin typeface="Arial" charset="0"/>
              </a:rPr>
              <a:t>ơ</a:t>
            </a:r>
            <a:r>
              <a:rPr lang="en-US" sz="2000" b="1">
                <a:latin typeface="Arial" charset="0"/>
              </a:rPr>
              <a:t>n.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Thủ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ô Hà Nội là trung tâm chính trị, kinh tế, v</a:t>
            </a:r>
            <a:r>
              <a:rPr lang="vi-VN" sz="2000" b="1">
                <a:latin typeface="Arial" charset="0"/>
              </a:rPr>
              <a:t>ă</a:t>
            </a:r>
            <a:r>
              <a:rPr lang="en-US" sz="2000" b="1">
                <a:latin typeface="Arial" charset="0"/>
              </a:rPr>
              <a:t>n hoá, khoa học của n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ớc ta.</a:t>
            </a:r>
          </a:p>
        </p:txBody>
      </p:sp>
      <p:pic>
        <p:nvPicPr>
          <p:cNvPr id="4199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new_of_bandohc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553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14600" y="6400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charset="0"/>
              </a:rPr>
              <a:t>BẢN ĐỒ HÀNH CHÍNH  VIỆT NAM</a:t>
            </a:r>
          </a:p>
        </p:txBody>
      </p:sp>
      <p:pic>
        <p:nvPicPr>
          <p:cNvPr id="5126" name="Picture 6" descr="Animated st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8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ang%20hoa%20tinh%20y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381000" y="4876800"/>
            <a:ext cx="8458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Chúng em kính chúc các thầy cô giáo</a:t>
            </a:r>
          </a:p>
          <a:p>
            <a:pPr algn="ctr"/>
            <a:r>
              <a:rPr lang="vi-VN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mạnh khỏe - hạnh phúc và thành đạt</a:t>
            </a:r>
            <a:endParaRPr lang="en-US" sz="3600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o-GT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62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81200" y="5791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838200" y="5638800"/>
            <a:ext cx="7620000" cy="12192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343400" y="5653088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FFFF00"/>
                </a:solidFill>
                <a:latin typeface="Arial" charset="0"/>
              </a:rPr>
              <a:t>CHÚ GIẢI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048000" y="5867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§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 sắt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467600" y="63246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Sân bay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048000" y="6172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§</a:t>
            </a:r>
            <a:r>
              <a:rPr lang="vi-VN" sz="1600" b="1">
                <a:latin typeface="Arial" charset="0"/>
              </a:rPr>
              <a:t>ư</a:t>
            </a:r>
            <a:r>
              <a:rPr lang="en-US" sz="1600" b="1">
                <a:latin typeface="Arial" charset="0"/>
              </a:rPr>
              <a:t>ờng ô tô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5791200" y="59436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H</a:t>
            </a:r>
            <a:r>
              <a:rPr lang="vi-VN" sz="1400" b="1">
                <a:latin typeface="Arial" charset="0"/>
              </a:rPr>
              <a:t>Ư</a:t>
            </a:r>
            <a:r>
              <a:rPr lang="en-US" sz="1400" b="1">
                <a:latin typeface="Arial" charset="0"/>
              </a:rPr>
              <a:t>NG YÊN</a:t>
            </a:r>
            <a:r>
              <a:rPr lang="en-US" sz="1600" b="1">
                <a:latin typeface="Arial" charset="0"/>
              </a:rPr>
              <a:t>                    Tên tỉnh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1447800" y="60960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1447800" y="64008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1447800" y="67056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3048000" y="652145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Ranh giới tỉnh, thành phố</a:t>
            </a:r>
          </a:p>
        </p:txBody>
      </p:sp>
      <p:sp>
        <p:nvSpPr>
          <p:cNvPr id="7182" name="AutoShape 23"/>
          <p:cNvSpPr>
            <a:spLocks noChangeArrowheads="1"/>
          </p:cNvSpPr>
          <p:nvPr/>
        </p:nvSpPr>
        <p:spPr bwMode="auto">
          <a:xfrm>
            <a:off x="6019800" y="6324600"/>
            <a:ext cx="304800" cy="457200"/>
          </a:xfrm>
          <a:prstGeom prst="star4">
            <a:avLst>
              <a:gd name="adj" fmla="val 12500"/>
            </a:avLst>
          </a:prstGeom>
          <a:solidFill>
            <a:srgbClr val="00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3" name="Line 24"/>
          <p:cNvSpPr>
            <a:spLocks noChangeShapeType="1"/>
          </p:cNvSpPr>
          <p:nvPr/>
        </p:nvSpPr>
        <p:spPr bwMode="auto">
          <a:xfrm>
            <a:off x="6092825" y="678180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2286000" y="6032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D60093"/>
                </a:solidFill>
                <a:latin typeface="Arial" charset="0"/>
              </a:rPr>
              <a:t>L</a:t>
            </a:r>
            <a:r>
              <a:rPr lang="vi-VN" sz="2000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D60093"/>
                </a:solidFill>
                <a:latin typeface="Arial" charset="0"/>
              </a:rPr>
              <a:t>ỢC ĐỒ HÀ NỘI</a:t>
            </a:r>
          </a:p>
        </p:txBody>
      </p:sp>
      <p:sp>
        <p:nvSpPr>
          <p:cNvPr id="56356" name="Freeform 36"/>
          <p:cNvSpPr>
            <a:spLocks/>
          </p:cNvSpPr>
          <p:nvPr/>
        </p:nvSpPr>
        <p:spPr bwMode="auto">
          <a:xfrm>
            <a:off x="987425" y="3046413"/>
            <a:ext cx="4179888" cy="2600325"/>
          </a:xfrm>
          <a:custGeom>
            <a:avLst/>
            <a:gdLst>
              <a:gd name="T0" fmla="*/ 2147483647 w 2633"/>
              <a:gd name="T1" fmla="*/ 2147483647 h 1638"/>
              <a:gd name="T2" fmla="*/ 2147483647 w 2633"/>
              <a:gd name="T3" fmla="*/ 2147483647 h 1638"/>
              <a:gd name="T4" fmla="*/ 2147483647 w 2633"/>
              <a:gd name="T5" fmla="*/ 2147483647 h 1638"/>
              <a:gd name="T6" fmla="*/ 2147483647 w 2633"/>
              <a:gd name="T7" fmla="*/ 2147483647 h 1638"/>
              <a:gd name="T8" fmla="*/ 2147483647 w 2633"/>
              <a:gd name="T9" fmla="*/ 2147483647 h 1638"/>
              <a:gd name="T10" fmla="*/ 2147483647 w 2633"/>
              <a:gd name="T11" fmla="*/ 2147483647 h 1638"/>
              <a:gd name="T12" fmla="*/ 2147483647 w 2633"/>
              <a:gd name="T13" fmla="*/ 2147483647 h 1638"/>
              <a:gd name="T14" fmla="*/ 2147483647 w 2633"/>
              <a:gd name="T15" fmla="*/ 2147483647 h 1638"/>
              <a:gd name="T16" fmla="*/ 2147483647 w 2633"/>
              <a:gd name="T17" fmla="*/ 2147483647 h 1638"/>
              <a:gd name="T18" fmla="*/ 2147483647 w 2633"/>
              <a:gd name="T19" fmla="*/ 2147483647 h 1638"/>
              <a:gd name="T20" fmla="*/ 2147483647 w 2633"/>
              <a:gd name="T21" fmla="*/ 2147483647 h 1638"/>
              <a:gd name="T22" fmla="*/ 2147483647 w 2633"/>
              <a:gd name="T23" fmla="*/ 2147483647 h 1638"/>
              <a:gd name="T24" fmla="*/ 2147483647 w 2633"/>
              <a:gd name="T25" fmla="*/ 2147483647 h 1638"/>
              <a:gd name="T26" fmla="*/ 2147483647 w 2633"/>
              <a:gd name="T27" fmla="*/ 2147483647 h 1638"/>
              <a:gd name="T28" fmla="*/ 2147483647 w 2633"/>
              <a:gd name="T29" fmla="*/ 2147483647 h 1638"/>
              <a:gd name="T30" fmla="*/ 2147483647 w 2633"/>
              <a:gd name="T31" fmla="*/ 2147483647 h 1638"/>
              <a:gd name="T32" fmla="*/ 2147483647 w 2633"/>
              <a:gd name="T33" fmla="*/ 2147483647 h 1638"/>
              <a:gd name="T34" fmla="*/ 2147483647 w 2633"/>
              <a:gd name="T35" fmla="*/ 2147483647 h 1638"/>
              <a:gd name="T36" fmla="*/ 2147483647 w 2633"/>
              <a:gd name="T37" fmla="*/ 2147483647 h 1638"/>
              <a:gd name="T38" fmla="*/ 2147483647 w 2633"/>
              <a:gd name="T39" fmla="*/ 2147483647 h 1638"/>
              <a:gd name="T40" fmla="*/ 2147483647 w 2633"/>
              <a:gd name="T41" fmla="*/ 2147483647 h 1638"/>
              <a:gd name="T42" fmla="*/ 2147483647 w 2633"/>
              <a:gd name="T43" fmla="*/ 2147483647 h 1638"/>
              <a:gd name="T44" fmla="*/ 2147483647 w 2633"/>
              <a:gd name="T45" fmla="*/ 2147483647 h 1638"/>
              <a:gd name="T46" fmla="*/ 2147483647 w 2633"/>
              <a:gd name="T47" fmla="*/ 2147483647 h 1638"/>
              <a:gd name="T48" fmla="*/ 2147483647 w 2633"/>
              <a:gd name="T49" fmla="*/ 2147483647 h 1638"/>
              <a:gd name="T50" fmla="*/ 2147483647 w 2633"/>
              <a:gd name="T51" fmla="*/ 2147483647 h 1638"/>
              <a:gd name="T52" fmla="*/ 2147483647 w 2633"/>
              <a:gd name="T53" fmla="*/ 2147483647 h 1638"/>
              <a:gd name="T54" fmla="*/ 2147483647 w 2633"/>
              <a:gd name="T55" fmla="*/ 2147483647 h 1638"/>
              <a:gd name="T56" fmla="*/ 2142133069 w 2633"/>
              <a:gd name="T57" fmla="*/ 2147483647 h 1638"/>
              <a:gd name="T58" fmla="*/ 2003525252 w 2633"/>
              <a:gd name="T59" fmla="*/ 2147483647 h 1638"/>
              <a:gd name="T60" fmla="*/ 1819553030 w 2633"/>
              <a:gd name="T61" fmla="*/ 2121971563 h 1638"/>
              <a:gd name="T62" fmla="*/ 2048888070 w 2633"/>
              <a:gd name="T63" fmla="*/ 1983363763 h 1638"/>
              <a:gd name="T64" fmla="*/ 2096770251 w 2633"/>
              <a:gd name="T65" fmla="*/ 1892638138 h 1638"/>
              <a:gd name="T66" fmla="*/ 2119452454 w 2633"/>
              <a:gd name="T67" fmla="*/ 1822073763 h 1638"/>
              <a:gd name="T68" fmla="*/ 1912799616 w 2633"/>
              <a:gd name="T69" fmla="*/ 1592738750 h 1638"/>
              <a:gd name="T70" fmla="*/ 1864915848 w 2633"/>
              <a:gd name="T71" fmla="*/ 1547375938 h 1638"/>
              <a:gd name="T72" fmla="*/ 1703625829 w 2633"/>
              <a:gd name="T73" fmla="*/ 1315521563 h 1638"/>
              <a:gd name="T74" fmla="*/ 1519655194 w 2633"/>
              <a:gd name="T75" fmla="*/ 1199594375 h 1638"/>
              <a:gd name="T76" fmla="*/ 1680945214 w 2633"/>
              <a:gd name="T77" fmla="*/ 1015623763 h 1638"/>
              <a:gd name="T78" fmla="*/ 1658263011 w 2633"/>
              <a:gd name="T79" fmla="*/ 786288750 h 1638"/>
              <a:gd name="T80" fmla="*/ 1612900193 w 2633"/>
              <a:gd name="T81" fmla="*/ 647680950 h 1638"/>
              <a:gd name="T82" fmla="*/ 1590219578 w 2633"/>
              <a:gd name="T83" fmla="*/ 509071563 h 1638"/>
              <a:gd name="T84" fmla="*/ 1242437974 w 2633"/>
              <a:gd name="T85" fmla="*/ 370463763 h 1638"/>
              <a:gd name="T86" fmla="*/ 851812914 w 2633"/>
              <a:gd name="T87" fmla="*/ 302418750 h 1638"/>
              <a:gd name="T88" fmla="*/ 551915079 w 2633"/>
              <a:gd name="T89" fmla="*/ 209173763 h 1638"/>
              <a:gd name="T90" fmla="*/ 345262241 w 2633"/>
              <a:gd name="T91" fmla="*/ 118448138 h 1638"/>
              <a:gd name="T92" fmla="*/ 274697858 w 2633"/>
              <a:gd name="T93" fmla="*/ 95765938 h 1638"/>
              <a:gd name="T94" fmla="*/ 0 w 2633"/>
              <a:gd name="T95" fmla="*/ 47883763 h 1638"/>
              <a:gd name="T96" fmla="*/ 22682203 w 2633"/>
              <a:gd name="T97" fmla="*/ 209173763 h 1638"/>
              <a:gd name="T98" fmla="*/ 45362818 w 2633"/>
              <a:gd name="T99" fmla="*/ 624998750 h 1638"/>
              <a:gd name="T100" fmla="*/ 90725636 w 2633"/>
              <a:gd name="T101" fmla="*/ 763608138 h 1638"/>
              <a:gd name="T102" fmla="*/ 22682203 w 2633"/>
              <a:gd name="T103" fmla="*/ 1499493763 h 1638"/>
              <a:gd name="T104" fmla="*/ 68045021 w 2633"/>
              <a:gd name="T105" fmla="*/ 2147483647 h 1638"/>
              <a:gd name="T106" fmla="*/ 45362818 w 2633"/>
              <a:gd name="T107" fmla="*/ 2147483647 h 1638"/>
              <a:gd name="T108" fmla="*/ 0 w 2633"/>
              <a:gd name="T109" fmla="*/ 2147483647 h 16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33"/>
              <a:gd name="T166" fmla="*/ 0 h 1638"/>
              <a:gd name="T167" fmla="*/ 2633 w 2633"/>
              <a:gd name="T168" fmla="*/ 1638 h 16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33" h="1638">
                <a:moveTo>
                  <a:pt x="2633" y="1628"/>
                </a:moveTo>
                <a:cubicBezTo>
                  <a:pt x="2627" y="1610"/>
                  <a:pt x="2621" y="1592"/>
                  <a:pt x="2615" y="1574"/>
                </a:cubicBezTo>
                <a:cubicBezTo>
                  <a:pt x="2612" y="1565"/>
                  <a:pt x="2608" y="1555"/>
                  <a:pt x="2605" y="1546"/>
                </a:cubicBezTo>
                <a:cubicBezTo>
                  <a:pt x="2602" y="1537"/>
                  <a:pt x="2596" y="1519"/>
                  <a:pt x="2596" y="1519"/>
                </a:cubicBezTo>
                <a:cubicBezTo>
                  <a:pt x="2620" y="1421"/>
                  <a:pt x="2509" y="1468"/>
                  <a:pt x="2432" y="1473"/>
                </a:cubicBezTo>
                <a:cubicBezTo>
                  <a:pt x="2374" y="1492"/>
                  <a:pt x="2315" y="1489"/>
                  <a:pt x="2258" y="1510"/>
                </a:cubicBezTo>
                <a:cubicBezTo>
                  <a:pt x="1945" y="1490"/>
                  <a:pt x="2040" y="1547"/>
                  <a:pt x="1929" y="1473"/>
                </a:cubicBezTo>
                <a:cubicBezTo>
                  <a:pt x="1911" y="1476"/>
                  <a:pt x="1891" y="1474"/>
                  <a:pt x="1874" y="1482"/>
                </a:cubicBezTo>
                <a:cubicBezTo>
                  <a:pt x="1839" y="1500"/>
                  <a:pt x="1869" y="1515"/>
                  <a:pt x="1847" y="1537"/>
                </a:cubicBezTo>
                <a:cubicBezTo>
                  <a:pt x="1840" y="1544"/>
                  <a:pt x="1828" y="1543"/>
                  <a:pt x="1819" y="1546"/>
                </a:cubicBezTo>
                <a:cubicBezTo>
                  <a:pt x="1636" y="1527"/>
                  <a:pt x="1700" y="1546"/>
                  <a:pt x="1618" y="1519"/>
                </a:cubicBezTo>
                <a:cubicBezTo>
                  <a:pt x="1538" y="1435"/>
                  <a:pt x="1620" y="1475"/>
                  <a:pt x="1399" y="1464"/>
                </a:cubicBezTo>
                <a:cubicBezTo>
                  <a:pt x="1332" y="1442"/>
                  <a:pt x="1363" y="1451"/>
                  <a:pt x="1307" y="1436"/>
                </a:cubicBezTo>
                <a:cubicBezTo>
                  <a:pt x="1245" y="1343"/>
                  <a:pt x="1393" y="1376"/>
                  <a:pt x="1463" y="1372"/>
                </a:cubicBezTo>
                <a:cubicBezTo>
                  <a:pt x="1488" y="1347"/>
                  <a:pt x="1493" y="1324"/>
                  <a:pt x="1517" y="1299"/>
                </a:cubicBezTo>
                <a:cubicBezTo>
                  <a:pt x="1511" y="1290"/>
                  <a:pt x="1508" y="1278"/>
                  <a:pt x="1499" y="1272"/>
                </a:cubicBezTo>
                <a:cubicBezTo>
                  <a:pt x="1483" y="1262"/>
                  <a:pt x="1444" y="1254"/>
                  <a:pt x="1444" y="1254"/>
                </a:cubicBezTo>
                <a:cubicBezTo>
                  <a:pt x="1392" y="1262"/>
                  <a:pt x="1328" y="1291"/>
                  <a:pt x="1307" y="1226"/>
                </a:cubicBezTo>
                <a:cubicBezTo>
                  <a:pt x="1310" y="1202"/>
                  <a:pt x="1295" y="1165"/>
                  <a:pt x="1316" y="1153"/>
                </a:cubicBezTo>
                <a:cubicBezTo>
                  <a:pt x="1378" y="1118"/>
                  <a:pt x="1457" y="1144"/>
                  <a:pt x="1527" y="1135"/>
                </a:cubicBezTo>
                <a:cubicBezTo>
                  <a:pt x="1537" y="1102"/>
                  <a:pt x="1552" y="1070"/>
                  <a:pt x="1527" y="1034"/>
                </a:cubicBezTo>
                <a:cubicBezTo>
                  <a:pt x="1527" y="1033"/>
                  <a:pt x="1458" y="1012"/>
                  <a:pt x="1444" y="1007"/>
                </a:cubicBezTo>
                <a:cubicBezTo>
                  <a:pt x="1426" y="1001"/>
                  <a:pt x="1389" y="988"/>
                  <a:pt x="1389" y="988"/>
                </a:cubicBezTo>
                <a:cubicBezTo>
                  <a:pt x="1382" y="989"/>
                  <a:pt x="1259" y="1003"/>
                  <a:pt x="1243" y="1007"/>
                </a:cubicBezTo>
                <a:cubicBezTo>
                  <a:pt x="1237" y="1008"/>
                  <a:pt x="1178" y="1029"/>
                  <a:pt x="1161" y="1034"/>
                </a:cubicBezTo>
                <a:cubicBezTo>
                  <a:pt x="1152" y="1037"/>
                  <a:pt x="1133" y="1043"/>
                  <a:pt x="1133" y="1043"/>
                </a:cubicBezTo>
                <a:cubicBezTo>
                  <a:pt x="1097" y="1040"/>
                  <a:pt x="1060" y="1039"/>
                  <a:pt x="1024" y="1034"/>
                </a:cubicBezTo>
                <a:cubicBezTo>
                  <a:pt x="990" y="1030"/>
                  <a:pt x="999" y="1022"/>
                  <a:pt x="969" y="1007"/>
                </a:cubicBezTo>
                <a:cubicBezTo>
                  <a:pt x="934" y="990"/>
                  <a:pt x="881" y="982"/>
                  <a:pt x="850" y="961"/>
                </a:cubicBezTo>
                <a:cubicBezTo>
                  <a:pt x="815" y="938"/>
                  <a:pt x="833" y="946"/>
                  <a:pt x="795" y="934"/>
                </a:cubicBezTo>
                <a:cubicBezTo>
                  <a:pt x="764" y="901"/>
                  <a:pt x="759" y="867"/>
                  <a:pt x="722" y="842"/>
                </a:cubicBezTo>
                <a:cubicBezTo>
                  <a:pt x="772" y="809"/>
                  <a:pt x="794" y="845"/>
                  <a:pt x="813" y="787"/>
                </a:cubicBezTo>
                <a:cubicBezTo>
                  <a:pt x="795" y="732"/>
                  <a:pt x="801" y="782"/>
                  <a:pt x="832" y="751"/>
                </a:cubicBezTo>
                <a:cubicBezTo>
                  <a:pt x="839" y="744"/>
                  <a:pt x="838" y="732"/>
                  <a:pt x="841" y="723"/>
                </a:cubicBezTo>
                <a:cubicBezTo>
                  <a:pt x="818" y="688"/>
                  <a:pt x="789" y="662"/>
                  <a:pt x="759" y="632"/>
                </a:cubicBezTo>
                <a:cubicBezTo>
                  <a:pt x="753" y="626"/>
                  <a:pt x="740" y="614"/>
                  <a:pt x="740" y="614"/>
                </a:cubicBezTo>
                <a:cubicBezTo>
                  <a:pt x="729" y="580"/>
                  <a:pt x="708" y="541"/>
                  <a:pt x="676" y="522"/>
                </a:cubicBezTo>
                <a:cubicBezTo>
                  <a:pt x="648" y="506"/>
                  <a:pt x="627" y="501"/>
                  <a:pt x="603" y="476"/>
                </a:cubicBezTo>
                <a:cubicBezTo>
                  <a:pt x="631" y="449"/>
                  <a:pt x="655" y="440"/>
                  <a:pt x="667" y="403"/>
                </a:cubicBezTo>
                <a:cubicBezTo>
                  <a:pt x="664" y="373"/>
                  <a:pt x="664" y="342"/>
                  <a:pt x="658" y="312"/>
                </a:cubicBezTo>
                <a:cubicBezTo>
                  <a:pt x="654" y="293"/>
                  <a:pt x="640" y="257"/>
                  <a:pt x="640" y="257"/>
                </a:cubicBezTo>
                <a:cubicBezTo>
                  <a:pt x="637" y="239"/>
                  <a:pt x="638" y="219"/>
                  <a:pt x="631" y="202"/>
                </a:cubicBezTo>
                <a:cubicBezTo>
                  <a:pt x="621" y="177"/>
                  <a:pt x="521" y="156"/>
                  <a:pt x="493" y="147"/>
                </a:cubicBezTo>
                <a:cubicBezTo>
                  <a:pt x="427" y="103"/>
                  <a:pt x="488" y="137"/>
                  <a:pt x="338" y="120"/>
                </a:cubicBezTo>
                <a:cubicBezTo>
                  <a:pt x="299" y="115"/>
                  <a:pt x="257" y="95"/>
                  <a:pt x="219" y="83"/>
                </a:cubicBezTo>
                <a:cubicBezTo>
                  <a:pt x="176" y="54"/>
                  <a:pt x="202" y="68"/>
                  <a:pt x="137" y="47"/>
                </a:cubicBezTo>
                <a:cubicBezTo>
                  <a:pt x="128" y="44"/>
                  <a:pt x="109" y="38"/>
                  <a:pt x="109" y="38"/>
                </a:cubicBezTo>
                <a:cubicBezTo>
                  <a:pt x="73" y="0"/>
                  <a:pt x="55" y="11"/>
                  <a:pt x="0" y="19"/>
                </a:cubicBezTo>
                <a:cubicBezTo>
                  <a:pt x="3" y="40"/>
                  <a:pt x="7" y="62"/>
                  <a:pt x="9" y="83"/>
                </a:cubicBezTo>
                <a:cubicBezTo>
                  <a:pt x="13" y="138"/>
                  <a:pt x="11" y="193"/>
                  <a:pt x="18" y="248"/>
                </a:cubicBezTo>
                <a:cubicBezTo>
                  <a:pt x="20" y="267"/>
                  <a:pt x="36" y="303"/>
                  <a:pt x="36" y="303"/>
                </a:cubicBezTo>
                <a:cubicBezTo>
                  <a:pt x="28" y="396"/>
                  <a:pt x="38" y="507"/>
                  <a:pt x="9" y="595"/>
                </a:cubicBezTo>
                <a:cubicBezTo>
                  <a:pt x="24" y="942"/>
                  <a:pt x="27" y="970"/>
                  <a:pt x="27" y="1446"/>
                </a:cubicBezTo>
                <a:cubicBezTo>
                  <a:pt x="27" y="1482"/>
                  <a:pt x="22" y="1519"/>
                  <a:pt x="18" y="1555"/>
                </a:cubicBezTo>
                <a:cubicBezTo>
                  <a:pt x="15" y="1583"/>
                  <a:pt x="0" y="1638"/>
                  <a:pt x="0" y="1638"/>
                </a:cubicBezTo>
              </a:path>
            </a:pathLst>
          </a:custGeom>
          <a:gradFill rotWithShape="1">
            <a:gsLst>
              <a:gs pos="0">
                <a:srgbClr val="FF9900"/>
              </a:gs>
              <a:gs pos="50000">
                <a:srgbClr val="CC9900"/>
              </a:gs>
              <a:gs pos="100000">
                <a:srgbClr val="FF99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%5Cannounce%5C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au_KinhTe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t="8333"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350px-Transperth-466-468-McIver-150705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76400" y="3048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</a:rPr>
              <a:t>ĐUỜNG BỘ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943600" y="3048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</a:rPr>
              <a:t>ĐUỜNG SẮT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715000" y="65532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</a:rPr>
              <a:t>ĐUỜNG HÀNG KHÔNG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371600" y="65532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charset="0"/>
              </a:rPr>
              <a:t>ĐUỜNG THUỶ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1336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SÂN BAY NỘI BÀI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Địa lí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1. Hà Nội thành phố lớn ở trung tâm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ồng bằng bắc bộ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67000" y="6858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Thủ </a:t>
            </a:r>
            <a:r>
              <a:rPr lang="vi-VN" sz="20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ô Hà Nội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2. Thành phố cổ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ang ngày càng phát triển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1371600" y="2590800"/>
            <a:ext cx="6629400" cy="2819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rgbClr val="CCFF66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743200" y="30480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 Nội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ợc chọn làm kinh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ô của  n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ớc ta từ n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m nào ?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819400" y="3962400"/>
            <a:ext cx="3810000" cy="646113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Hà Nội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ợc chọn làm kinh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ô n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ớc ta từ n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m 1010.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819400" y="32004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Lúc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ó Hà Nội có tên là gì ?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819400" y="4038600"/>
            <a:ext cx="3810000" cy="646113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Lúc 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ó Hà Nội có tên là Th</a:t>
            </a:r>
            <a:r>
              <a:rPr lang="vi-VN" sz="18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ng Long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 animBg="1"/>
      <p:bldP spid="72711" grpId="0"/>
      <p:bldP spid="72711" grpId="1"/>
      <p:bldP spid="72712" grpId="0" animBg="1"/>
      <p:bldP spid="72712" grpId="1" animBg="1"/>
      <p:bldP spid="72714" grpId="0"/>
      <p:bldP spid="727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HoanK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362200" y="6400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HỒ HOÀN KIẾM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FLV_311_1_50698.flv&quot; Position=&quot;1&quot; SlideID=&quot;311&quot;/&gt;&lt;/Videos&gt;&#10;"/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hu do Ha Noi&quot;/&gt;&lt;property id=&quot;20148&quot; value=&quot;5&quot;/&gt;&lt;property id=&quot;20184&quot; value=&quot;7&quot;/&gt;&lt;property id=&quot;20224&quot; value=&quot;C:\Documents and Settings\Administrator\My Documents\My Adobe Presentations\Thu do Ha Noi&quot;/&gt;&lt;property id=&quot;20226&quot; value=&quot;D:\GADT\Thu do Ha Noi.ppt&quot;/&gt;&lt;property id=&quot;20250&quot; value=&quot;0&quot;/&gt;&lt;property id=&quot;20251&quot; value=&quot;0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11&quot;/&gt;&lt;property id=&quot;20309&quot; value=&quot;-1&quot;/&gt;&lt;/object&gt;&lt;object type=&quot;3&quot; unique_id=&quot;10004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05&quot;&gt;&lt;property id=&quot;20148&quot; value=&quot;5&quot;/&gt;&lt;property id=&quot;20300&quot; value=&quot;Slide 3&quot;/&gt;&lt;property id=&quot;20307&quot; value=&quot;256&quot;/&gt;&lt;property id=&quot;20309&quot; value=&quot;-1&quot;/&gt;&lt;/object&gt;&lt;object type=&quot;3&quot; unique_id=&quot;10006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7&quot; value=&quot;258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7&quot; value=&quot;282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7&quot; value=&quot;260&quot;/&gt;&lt;property id=&quot;20309&quot; value=&quot;-1&quot;/&gt;&lt;/object&gt;&lt;object type=&quot;3&quot; unique_id=&quot;10010&quot;&gt;&lt;property id=&quot;20148&quot; value=&quot;5&quot;/&gt;&lt;property id=&quot;20300&quot; value=&quot;Slide 8&quot;/&gt;&lt;property id=&quot;20307&quot; value=&quot;262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7&quot; value=&quot;298&quot;/&gt;&lt;property id=&quot;20309&quot; value=&quot;-1&quot;/&gt;&lt;/object&gt;&lt;object type=&quot;3&quot; unique_id=&quot;10012&quot;&gt;&lt;property id=&quot;20148&quot; value=&quot;5&quot;/&gt;&lt;property id=&quot;20300&quot; value=&quot;Slide 10&quot;/&gt;&lt;property id=&quot;20307&quot; value=&quot;289&quot;/&gt;&lt;property id=&quot;20309&quot; value=&quot;-1&quot;/&gt;&lt;/object&gt;&lt;object type=&quot;3&quot; unique_id=&quot;10013&quot;&gt;&lt;property id=&quot;20148&quot; value=&quot;5&quot;/&gt;&lt;property id=&quot;20300&quot; value=&quot;Slide 11&quot;/&gt;&lt;property id=&quot;20307&quot; value=&quot;265&quot;/&gt;&lt;property id=&quot;20309&quot; value=&quot;-1&quot;/&gt;&lt;/object&gt;&lt;object type=&quot;3&quot; unique_id=&quot;10014&quot;&gt;&lt;property id=&quot;20148&quot; value=&quot;5&quot;/&gt;&lt;property id=&quot;20300&quot; value=&quot;Slide 12&quot;/&gt;&lt;property id=&quot;20307&quot; value=&quot;266&quot;/&gt;&lt;property id=&quot;20309&quot; value=&quot;-1&quot;/&gt;&lt;/object&gt;&lt;object type=&quot;3&quot; unique_id=&quot;10015&quot;&gt;&lt;property id=&quot;20148&quot; value=&quot;5&quot;/&gt;&lt;property id=&quot;20300&quot; value=&quot;Slide 13&quot;/&gt;&lt;property id=&quot;20307&quot; value=&quot;267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7&quot; value=&quot;268&quot;/&gt;&lt;property id=&quot;20309&quot; value=&quot;-1&quot;/&gt;&lt;/object&gt;&lt;object type=&quot;3&quot; unique_id=&quot;10017&quot;&gt;&lt;property id=&quot;20148&quot; value=&quot;5&quot;/&gt;&lt;property id=&quot;20300&quot; value=&quot;Slide 15&quot;/&gt;&lt;property id=&quot;20307&quot; value=&quot;269&quot;/&gt;&lt;property id=&quot;20309&quot; value=&quot;-1&quot;/&gt;&lt;/object&gt;&lt;object type=&quot;3&quot; unique_id=&quot;10018&quot;&gt;&lt;property id=&quot;20148&quot; value=&quot;5&quot;/&gt;&lt;property id=&quot;20300&quot; value=&quot;Slide 16&quot;/&gt;&lt;property id=&quot;20307&quot; value=&quot;270&quot;/&gt;&lt;property id=&quot;20309&quot; value=&quot;-1&quot;/&gt;&lt;/object&gt;&lt;object type=&quot;3&quot; unique_id=&quot;10019&quot;&gt;&lt;property id=&quot;20148&quot; value=&quot;5&quot;/&gt;&lt;property id=&quot;20300&quot; value=&quot;Slide 17&quot;/&gt;&lt;property id=&quot;20307&quot; value=&quot;271&quot;/&gt;&lt;property id=&quot;20309&quot; value=&quot;-1&quot;/&gt;&lt;/object&gt;&lt;object type=&quot;3&quot; unique_id=&quot;10020&quot;&gt;&lt;property id=&quot;20148&quot; value=&quot;5&quot;/&gt;&lt;property id=&quot;20300&quot; value=&quot;Slide 18&quot;/&gt;&lt;property id=&quot;20307&quot; value=&quot;283&quot;/&gt;&lt;property id=&quot;20309&quot; value=&quot;-1&quot;/&gt;&lt;/object&gt;&lt;object type=&quot;3&quot; unique_id=&quot;10021&quot;&gt;&lt;property id=&quot;20148&quot; value=&quot;5&quot;/&gt;&lt;property id=&quot;20300&quot; value=&quot;Slide 19&quot;/&gt;&lt;property id=&quot;20307&quot; value=&quot;272&quot;/&gt;&lt;property id=&quot;20309&quot; value=&quot;-1&quot;/&gt;&lt;/object&gt;&lt;object type=&quot;3&quot; unique_id=&quot;10022&quot;&gt;&lt;property id=&quot;20148&quot; value=&quot;5&quot;/&gt;&lt;property id=&quot;20300&quot; value=&quot;Slide 20&quot;/&gt;&lt;property id=&quot;20307&quot; value=&quot;277&quot;/&gt;&lt;property id=&quot;20309&quot; value=&quot;-1&quot;/&gt;&lt;/object&gt;&lt;object type=&quot;3&quot; unique_id=&quot;10023&quot;&gt;&lt;property id=&quot;20148&quot; value=&quot;5&quot;/&gt;&lt;property id=&quot;20300&quot; value=&quot;Slide 21&quot;/&gt;&lt;property id=&quot;20307&quot; value=&quot;291&quot;/&gt;&lt;property id=&quot;20309&quot; value=&quot;-1&quot;/&gt;&lt;/object&gt;&lt;object type=&quot;3&quot; unique_id=&quot;10024&quot;&gt;&lt;property id=&quot;20148&quot; value=&quot;5&quot;/&gt;&lt;property id=&quot;20300&quot; value=&quot;Slide 22&quot;/&gt;&lt;property id=&quot;20307&quot; value=&quot;285&quot;/&gt;&lt;property id=&quot;20309&quot; value=&quot;-1&quot;/&gt;&lt;/object&gt;&lt;object type=&quot;3&quot; unique_id=&quot;10025&quot;&gt;&lt;property id=&quot;20148&quot; value=&quot;5&quot;/&gt;&lt;property id=&quot;20300&quot; value=&quot;Slide 23&quot;/&gt;&lt;property id=&quot;20307&quot; value=&quot;288&quot;/&gt;&lt;property id=&quot;20309&quot; value=&quot;-1&quot;/&gt;&lt;/object&gt;&lt;object type=&quot;3&quot; unique_id=&quot;10026&quot;&gt;&lt;property id=&quot;20148&quot; value=&quot;5&quot;/&gt;&lt;property id=&quot;20300&quot; value=&quot;Slide 24&quot;/&gt;&lt;property id=&quot;20307&quot; value=&quot;273&quot;/&gt;&lt;property id=&quot;20309&quot; value=&quot;-1&quot;/&gt;&lt;/object&gt;&lt;object type=&quot;3&quot; unique_id=&quot;10027&quot;&gt;&lt;property id=&quot;20148&quot; value=&quot;5&quot;/&gt;&lt;property id=&quot;20300&quot; value=&quot;Slide 25&quot;/&gt;&lt;property id=&quot;20307&quot; value=&quot;275&quot;/&gt;&lt;property id=&quot;20309&quot; value=&quot;-1&quot;/&gt;&lt;/object&gt;&lt;object type=&quot;3&quot; unique_id=&quot;10028&quot;&gt;&lt;property id=&quot;20148&quot; value=&quot;5&quot;/&gt;&lt;property id=&quot;20300&quot; value=&quot;Slide 26&quot;/&gt;&lt;property id=&quot;20307&quot; value=&quot;274&quot;/&gt;&lt;property id=&quot;20309&quot; value=&quot;-1&quot;/&gt;&lt;/object&gt;&lt;object type=&quot;3&quot; unique_id=&quot;10029&quot;&gt;&lt;property id=&quot;20148&quot; value=&quot;5&quot;/&gt;&lt;property id=&quot;20300&quot; value=&quot;Slide 27&quot;/&gt;&lt;property id=&quot;20307&quot; value=&quot;278&quot;/&gt;&lt;property id=&quot;20309&quot; value=&quot;-1&quot;/&gt;&lt;/object&gt;&lt;object type=&quot;3&quot; unique_id=&quot;10030&quot;&gt;&lt;property id=&quot;20148&quot; value=&quot;5&quot;/&gt;&lt;property id=&quot;20300&quot; value=&quot;Slide 28&quot;/&gt;&lt;property id=&quot;20307&quot; value=&quot;284&quot;/&gt;&lt;property id=&quot;20309&quot; value=&quot;-1&quot;/&gt;&lt;/object&gt;&lt;object type=&quot;3&quot; unique_id=&quot;10031&quot;&gt;&lt;property id=&quot;20148&quot; value=&quot;5&quot;/&gt;&lt;property id=&quot;20300&quot; value=&quot;Slide 29&quot;/&gt;&lt;property id=&quot;20307&quot; value=&quot;299&quot;/&gt;&lt;property id=&quot;20309&quot; value=&quot;-1&quot;/&gt;&lt;/object&gt;&lt;object type=&quot;3&quot; unique_id=&quot;10032&quot;&gt;&lt;property id=&quot;20148&quot; value=&quot;5&quot;/&gt;&lt;property id=&quot;20300&quot; value=&quot;Slide 30&quot;/&gt;&lt;property id=&quot;20307&quot; value=&quot;300&quot;/&gt;&lt;property id=&quot;20309&quot; value=&quot;-1&quot;/&gt;&lt;/object&gt;&lt;object type=&quot;3&quot; unique_id=&quot;10033&quot;&gt;&lt;property id=&quot;20148&quot; value=&quot;5&quot;/&gt;&lt;property id=&quot;20300&quot; value=&quot;Slide 31&quot;/&gt;&lt;property id=&quot;20307&quot; value=&quot;286&quot;/&gt;&lt;property id=&quot;20309&quot; value=&quot;-1&quot;/&gt;&lt;/object&gt;&lt;object type=&quot;3&quot; unique_id=&quot;10034&quot;&gt;&lt;property id=&quot;20148&quot; value=&quot;5&quot;/&gt;&lt;property id=&quot;20300&quot; value=&quot;Slide 32&quot;/&gt;&lt;property id=&quot;20307&quot; value=&quot;306&quot;/&gt;&lt;property id=&quot;20309&quot; value=&quot;-1&quot;/&gt;&lt;/object&gt;&lt;object type=&quot;3&quot; unique_id=&quot;10035&quot;&gt;&lt;property id=&quot;20148&quot; value=&quot;5&quot;/&gt;&lt;property id=&quot;20300&quot; value=&quot;Slide 33&quot;/&gt;&lt;property id=&quot;20307&quot; value=&quot;301&quot;/&gt;&lt;property id=&quot;20309&quot; value=&quot;-1&quot;/&gt;&lt;/object&gt;&lt;object type=&quot;3&quot; unique_id=&quot;10036&quot;&gt;&lt;property id=&quot;20148&quot; value=&quot;5&quot;/&gt;&lt;property id=&quot;20300&quot; value=&quot;Slide 34&quot;/&gt;&lt;property id=&quot;20307&quot; value=&quot;294&quot;/&gt;&lt;property id=&quot;20309&quot; value=&quot;-1&quot;/&gt;&lt;/object&gt;&lt;object type=&quot;3&quot; unique_id=&quot;10037&quot;&gt;&lt;property id=&quot;20148&quot; value=&quot;5&quot;/&gt;&lt;property id=&quot;20300&quot; value=&quot;Slide 35&quot;/&gt;&lt;property id=&quot;20307&quot; value=&quot;295&quot;/&gt;&lt;property id=&quot;20309&quot; value=&quot;-1&quot;/&gt;&lt;/object&gt;&lt;object type=&quot;3&quot; unique_id=&quot;10038&quot;&gt;&lt;property id=&quot;20148&quot; value=&quot;5&quot;/&gt;&lt;property id=&quot;20300&quot; value=&quot;Slide 36&quot;/&gt;&lt;property id=&quot;20307&quot; value=&quot;296&quot;/&gt;&lt;property id=&quot;20309&quot; value=&quot;-1&quot;/&gt;&lt;/object&gt;&lt;object type=&quot;3&quot; unique_id=&quot;10039&quot;&gt;&lt;property id=&quot;20148&quot; value=&quot;5&quot;/&gt;&lt;property id=&quot;20300&quot; value=&quot;Slide 37&quot;/&gt;&lt;property id=&quot;20307&quot; value=&quot;264&quot;/&gt;&lt;property id=&quot;20309&quot; value=&quot;-1&quot;/&gt;&lt;/object&gt;&lt;object type=&quot;3&quot; unique_id=&quot;10040&quot;&gt;&lt;property id=&quot;20148&quot; value=&quot;5&quot;/&gt;&lt;property id=&quot;20300&quot; value=&quot;Slide 38&quot;/&gt;&lt;property id=&quot;20307&quot; value=&quot;287&quot;/&gt;&lt;property id=&quot;20309&quot; value=&quot;-1&quot;/&gt;&lt;/object&gt;&lt;object type=&quot;3&quot; unique_id=&quot;10041&quot;&gt;&lt;property id=&quot;20148&quot; value=&quot;5&quot;/&gt;&lt;property id=&quot;20300&quot; value=&quot;Slide 39&quot;/&gt;&lt;property id=&quot;20307&quot; value=&quot;290&quot;/&gt;&lt;property id=&quot;20309&quot; value=&quot;-1&quot;/&gt;&lt;/object&gt;&lt;object type=&quot;3&quot; unique_id=&quot;10042&quot;&gt;&lt;property id=&quot;20148&quot; value=&quot;5&quot;/&gt;&lt;property id=&quot;20300&quot; value=&quot;Slide 40&quot;/&gt;&lt;property id=&quot;20307&quot; value=&quot;310&quot;/&gt;&lt;property id=&quot;20309&quot; value=&quot;-1&quot;/&gt;&lt;/object&gt;&lt;object type=&quot;3&quot; unique_id=&quot;10043&quot;&gt;&lt;property id=&quot;20148&quot; value=&quot;5&quot;/&gt;&lt;property id=&quot;20300&quot; value=&quot;Slide 41&quot;/&gt;&lt;property id=&quot;20307&quot; value=&quot;303&quot;/&gt;&lt;property id=&quot;20309&quot; value=&quot;-1&quot;/&gt;&lt;/object&gt;&lt;/object&gt;&lt;object type=&quot;8&quot; unique_id=&quot;10092&quot;&gt;&lt;/object&gt;&lt;object type=&quot;10&quot; unique_id=&quot;10139&quot;&gt;&lt;object type=&quot;11&quot; unique_id=&quot;10140&quot;&gt;&lt;/object&gt;&lt;/object&gt;&lt;object type=&quot;4&quot; unique_id=&quot;101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990</TotalTime>
  <Words>993</Words>
  <Application>Microsoft Office PowerPoint</Application>
  <PresentationFormat>On-screen Show (4:3)</PresentationFormat>
  <Paragraphs>116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.VnTime</vt:lpstr>
      <vt:lpstr>Arial</vt:lpstr>
      <vt:lpstr>Garamond</vt:lpstr>
      <vt:lpstr>Wingdings</vt:lpstr>
      <vt:lpstr>Calibri</vt:lpstr>
      <vt:lpstr>.VnArial Narrow</vt:lpstr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nguyenmanhhung</dc:creator>
  <cp:lastModifiedBy>CSTeam</cp:lastModifiedBy>
  <cp:revision>43</cp:revision>
  <dcterms:created xsi:type="dcterms:W3CDTF">2008-11-27T14:31:34Z</dcterms:created>
  <dcterms:modified xsi:type="dcterms:W3CDTF">2016-06-30T02:20:39Z</dcterms:modified>
</cp:coreProperties>
</file>