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18"/>
  </p:notesMasterIdLst>
  <p:sldIdLst>
    <p:sldId id="333" r:id="rId2"/>
    <p:sldId id="269" r:id="rId3"/>
    <p:sldId id="284" r:id="rId4"/>
    <p:sldId id="304" r:id="rId5"/>
    <p:sldId id="287" r:id="rId6"/>
    <p:sldId id="264" r:id="rId7"/>
    <p:sldId id="285" r:id="rId8"/>
    <p:sldId id="274" r:id="rId9"/>
    <p:sldId id="330" r:id="rId10"/>
    <p:sldId id="331" r:id="rId11"/>
    <p:sldId id="294" r:id="rId12"/>
    <p:sldId id="295" r:id="rId13"/>
    <p:sldId id="325" r:id="rId14"/>
    <p:sldId id="319" r:id="rId15"/>
    <p:sldId id="321" r:id="rId16"/>
    <p:sldId id="28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9999"/>
    <a:srgbClr val="99CCFF"/>
    <a:srgbClr val="CC99FF"/>
    <a:srgbClr val="FF0000"/>
    <a:srgbClr val="0000CC"/>
    <a:srgbClr val="000000"/>
    <a:srgbClr val="FFFF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28" autoAdjust="0"/>
    <p:restoredTop sz="94660"/>
  </p:normalViewPr>
  <p:slideViewPr>
    <p:cSldViewPr>
      <p:cViewPr varScale="1">
        <p:scale>
          <a:sx n="38" d="100"/>
          <a:sy n="38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33" d="100"/>
          <a:sy n="33" d="100"/>
        </p:scale>
        <p:origin x="-1554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.VnTime" pitchFamily="34" charset="0"/>
              </a:defRPr>
            </a:lvl1pPr>
          </a:lstStyle>
          <a:p>
            <a:pPr>
              <a:defRPr/>
            </a:pPr>
            <a:fld id="{CE9B5335-625C-40BC-B254-AFB4853C9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2492-E20F-4ECE-B798-510BD4ABA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4D18-AFBE-4804-843B-CEF3738C4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1209-5F8E-40E1-B180-AE88DB2E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52B03-33F2-4041-B315-DA33EE68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78CE-33A7-4EF5-BB8D-B1497D1CB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8675-47A5-4048-92B8-9988DFAF2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14CC3-DE00-4EA4-A112-38E9108F4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7FF1-6234-4E8C-A304-13CB1B38E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99937-5320-43F9-84E6-9C9AF3C8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E402D-F508-4639-932D-D826229E3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155EC-D620-4358-AAA9-804687A8F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8AB3-659F-4030-BD9A-62281F0C4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3659E-BA8F-4EDD-BB19-EADC12F2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1E8823E-ED30-4A93-862A-8B8DA9590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ransition spd="slow"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TBComputer\Desktop\rung%20chuong%20vang.wma" TargetMode="Externa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>
                  <a:alpha val="80200"/>
                </a:srgbClr>
              </a:gs>
              <a:gs pos="70000">
                <a:srgbClr val="FF0300">
                  <a:alpha val="69200"/>
                </a:srgbClr>
              </a:gs>
              <a:gs pos="100000">
                <a:srgbClr val="4D0808">
                  <a:alpha val="56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>
              <a:defRPr/>
            </a:pPr>
            <a:endParaRPr lang="en-US" sz="2000" dirty="0">
              <a:solidFill>
                <a:srgbClr val="FFCC00"/>
              </a:solidFill>
              <a:latin typeface="Arial"/>
            </a:endParaRPr>
          </a:p>
        </p:txBody>
      </p:sp>
      <p:pic>
        <p:nvPicPr>
          <p:cNvPr id="9221" name="Picture 6" descr="GOLDSTAR"/>
          <p:cNvPicPr>
            <a:picLocks noChangeAspect="1" noChangeArrowheads="1" noCrop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667000" y="550863"/>
            <a:ext cx="9144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0" y="1114425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213360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457200"/>
            <a:ext cx="13335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0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1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0" y="1828800"/>
            <a:ext cx="4953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2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828800"/>
            <a:ext cx="762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3" descr="bluline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6"/>
          <p:cNvPicPr>
            <a:picLocks noChangeAspect="1" noChangeArrowheads="1"/>
          </p:cNvPicPr>
          <p:nvPr/>
        </p:nvPicPr>
        <p:blipFill>
          <a:blip r:embed="rId4">
            <a:lum bright="-54000"/>
          </a:blip>
          <a:srcRect/>
          <a:stretch>
            <a:fillRect/>
          </a:stretch>
        </p:blipFill>
        <p:spPr bwMode="auto">
          <a:xfrm>
            <a:off x="0" y="2743200"/>
            <a:ext cx="9220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WordArt 138"/>
          <p:cNvSpPr>
            <a:spLocks noChangeArrowheads="1" noChangeShapeType="1" noTextEdit="1"/>
          </p:cNvSpPr>
          <p:nvPr/>
        </p:nvSpPr>
        <p:spPr bwMode="auto">
          <a:xfrm>
            <a:off x="1828800" y="3657600"/>
            <a:ext cx="5715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MÔN: TỰ NHIÊN XÃ HỘI</a:t>
            </a:r>
          </a:p>
        </p:txBody>
      </p:sp>
      <p:grpSp>
        <p:nvGrpSpPr>
          <p:cNvPr id="9231" name="Group 139"/>
          <p:cNvGrpSpPr>
            <a:grpSpLocks/>
          </p:cNvGrpSpPr>
          <p:nvPr/>
        </p:nvGrpSpPr>
        <p:grpSpPr bwMode="auto">
          <a:xfrm flipH="1" flipV="1">
            <a:off x="0" y="3962400"/>
            <a:ext cx="3962400" cy="2971800"/>
            <a:chOff x="3695" y="0"/>
            <a:chExt cx="2038" cy="1680"/>
          </a:xfrm>
        </p:grpSpPr>
        <p:pic>
          <p:nvPicPr>
            <p:cNvPr id="9238" name="Picture 140" descr="N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4845" y="838"/>
              <a:ext cx="1680" cy="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141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4814" y="788"/>
              <a:ext cx="1610" cy="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142" descr="N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3695" y="58"/>
              <a:ext cx="2011" cy="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1" name="Picture 14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3806" y="92"/>
              <a:ext cx="1927" cy="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32" name="Picture 8" descr="Fireworks-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6150" y="665163"/>
            <a:ext cx="16446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8" descr="Fireworks-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503363"/>
            <a:ext cx="16446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8" descr="Fireworks-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1579563"/>
            <a:ext cx="164465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47" descr="GOLDSTA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920750"/>
            <a:ext cx="1600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148" descr="Eart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419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7" name="WordArt 149"/>
          <p:cNvSpPr>
            <a:spLocks noChangeArrowheads="1" noChangeShapeType="1" noTextEdit="1"/>
          </p:cNvSpPr>
          <p:nvPr/>
        </p:nvSpPr>
        <p:spPr bwMode="auto">
          <a:xfrm>
            <a:off x="2895600" y="4724400"/>
            <a:ext cx="2971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Lớp 3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5"/>
          <p:cNvGrpSpPr>
            <a:grpSpLocks/>
          </p:cNvGrpSpPr>
          <p:nvPr/>
        </p:nvGrpSpPr>
        <p:grpSpPr bwMode="auto">
          <a:xfrm>
            <a:off x="990600" y="0"/>
            <a:ext cx="3429000" cy="3048000"/>
            <a:chOff x="240" y="0"/>
            <a:chExt cx="2592" cy="2352"/>
          </a:xfrm>
        </p:grpSpPr>
        <p:pic>
          <p:nvPicPr>
            <p:cNvPr id="16399" name="Picture 2" descr="IMG0080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0"/>
              <a:ext cx="2544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Text Box 10"/>
            <p:cNvSpPr txBox="1">
              <a:spLocks noChangeArrowheads="1"/>
            </p:cNvSpPr>
            <p:nvPr/>
          </p:nvSpPr>
          <p:spPr bwMode="auto">
            <a:xfrm>
              <a:off x="337" y="2016"/>
              <a:ext cx="2495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3300"/>
                  </a:solidFill>
                  <a:latin typeface="Arial" charset="0"/>
                </a:rPr>
                <a:t>Bạn nhỏ đang tắm</a:t>
              </a:r>
            </a:p>
          </p:txBody>
        </p:sp>
      </p:grpSp>
      <p:grpSp>
        <p:nvGrpSpPr>
          <p:cNvPr id="16387" name="Group 16"/>
          <p:cNvGrpSpPr>
            <a:grpSpLocks/>
          </p:cNvGrpSpPr>
          <p:nvPr/>
        </p:nvGrpSpPr>
        <p:grpSpPr bwMode="auto">
          <a:xfrm>
            <a:off x="4343400" y="0"/>
            <a:ext cx="4038600" cy="3059113"/>
            <a:chOff x="2736" y="0"/>
            <a:chExt cx="2880" cy="2372"/>
          </a:xfrm>
        </p:grpSpPr>
        <p:pic>
          <p:nvPicPr>
            <p:cNvPr id="16397" name="Picture 6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0"/>
              <a:ext cx="2448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2736" y="2064"/>
              <a:ext cx="2880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solidFill>
                    <a:srgbClr val="003300"/>
                  </a:solidFill>
                  <a:latin typeface="Arial" charset="0"/>
                </a:rPr>
                <a:t>Bạn nhỏ đang thay quần áo</a:t>
              </a:r>
            </a:p>
          </p:txBody>
        </p:sp>
      </p:grpSp>
      <p:grpSp>
        <p:nvGrpSpPr>
          <p:cNvPr id="16388" name="Group 17"/>
          <p:cNvGrpSpPr>
            <a:grpSpLocks/>
          </p:cNvGrpSpPr>
          <p:nvPr/>
        </p:nvGrpSpPr>
        <p:grpSpPr bwMode="auto">
          <a:xfrm>
            <a:off x="914400" y="3200400"/>
            <a:ext cx="3429000" cy="2573338"/>
            <a:chOff x="240" y="2400"/>
            <a:chExt cx="2544" cy="1966"/>
          </a:xfrm>
        </p:grpSpPr>
        <p:pic>
          <p:nvPicPr>
            <p:cNvPr id="16395" name="Picture 4" descr="IMG0079A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400"/>
              <a:ext cx="2544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Text Box 13"/>
            <p:cNvSpPr txBox="1">
              <a:spLocks noChangeArrowheads="1"/>
            </p:cNvSpPr>
            <p:nvPr/>
          </p:nvSpPr>
          <p:spPr bwMode="auto">
            <a:xfrm>
              <a:off x="384" y="4086"/>
              <a:ext cx="225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3300"/>
                  </a:solidFill>
                  <a:latin typeface="Arial" charset="0"/>
                </a:rPr>
                <a:t>Bạn nhỏ đang uống nước</a:t>
              </a:r>
            </a:p>
          </p:txBody>
        </p:sp>
      </p:grpSp>
      <p:grpSp>
        <p:nvGrpSpPr>
          <p:cNvPr id="16389" name="Group 18"/>
          <p:cNvGrpSpPr>
            <a:grpSpLocks/>
          </p:cNvGrpSpPr>
          <p:nvPr/>
        </p:nvGrpSpPr>
        <p:grpSpPr bwMode="auto">
          <a:xfrm>
            <a:off x="4495800" y="3200400"/>
            <a:ext cx="3505200" cy="2532063"/>
            <a:chOff x="2880" y="2400"/>
            <a:chExt cx="2448" cy="1975"/>
          </a:xfrm>
        </p:grpSpPr>
        <p:pic>
          <p:nvPicPr>
            <p:cNvPr id="16393" name="Picture 8" descr="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0" y="2400"/>
              <a:ext cx="2448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4" name="Text Box 14"/>
            <p:cNvSpPr txBox="1">
              <a:spLocks noChangeArrowheads="1"/>
            </p:cNvSpPr>
            <p:nvPr/>
          </p:nvSpPr>
          <p:spPr bwMode="auto">
            <a:xfrm>
              <a:off x="3024" y="4089"/>
              <a:ext cx="2038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rgbClr val="003300"/>
                  </a:solidFill>
                  <a:latin typeface="Arial" charset="0"/>
                </a:rPr>
                <a:t>Bạn nhỏ đang đi vệ sinh</a:t>
              </a:r>
            </a:p>
          </p:txBody>
        </p:sp>
      </p:grpSp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441325" y="5899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1219200" y="5988050"/>
            <a:ext cx="677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000000"/>
                </a:solidFill>
                <a:latin typeface="Arial" charset="0"/>
              </a:rPr>
              <a:t>Những việc làm của các bạn nói lên điều gì?</a:t>
            </a: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96875" y="5867400"/>
            <a:ext cx="87360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500">
                <a:solidFill>
                  <a:srgbClr val="000000"/>
                </a:solidFill>
                <a:latin typeface="Arial" charset="0"/>
              </a:rPr>
              <a:t>Các bạn có ý thức giữ vệ sinh cơ quan bài tiết nước tiểu để </a:t>
            </a:r>
          </a:p>
          <a:p>
            <a:pPr algn="ctr"/>
            <a:r>
              <a:rPr lang="en-US" sz="2500">
                <a:solidFill>
                  <a:srgbClr val="000000"/>
                </a:solidFill>
                <a:latin typeface="Arial" charset="0"/>
              </a:rPr>
              <a:t>phòng tránh một số bệnh tật.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7" grpId="0"/>
      <p:bldP spid="1372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    Chúng ta cần tắm rửa th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ờng xuyên, lau khô ng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ời tr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khi mặc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quần áo, hàng ngày thay quần áo,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ặc biệt là quần áo lót.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200" y="1800225"/>
            <a:ext cx="731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    Chúng ta cần uống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ể bù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cho quá trình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mất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do việc thải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tiểu ra ngoài hàng ngày </a:t>
            </a:r>
          </a:p>
          <a:p>
            <a:pPr>
              <a:spcBef>
                <a:spcPct val="50000"/>
              </a:spcBef>
            </a:pP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ể tránh sỏi thận.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6877050" y="1828800"/>
          <a:ext cx="2354263" cy="3505200"/>
        </p:xfrm>
        <a:graphic>
          <a:graphicData uri="http://schemas.openxmlformats.org/presentationml/2006/ole">
            <p:oleObj spid="_x0000_s3074" name="Clip" r:id="rId3" imgW="5281613" imgH="4662488" progId="MS_ClipArt_Gallery.2">
              <p:embed/>
            </p:oleObj>
          </a:graphicData>
        </a:graphic>
      </p:graphicFrame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0" y="3733800"/>
            <a:ext cx="8305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Liên hệ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     Hàng ngày em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ã làm gì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ể bảo vệ và giữ vệ sinh c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quan bài tiết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tiểu?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     Nếu không vệ sinh tốt c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 quan bài tiết n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ớc tiểu chúng ta sẽ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</a:rPr>
              <a:t>mắc bệnh gì ?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Arial" charset="0"/>
              </a:rPr>
              <a:t>TRÒ CH</a:t>
            </a:r>
            <a:r>
              <a:rPr lang="vi-VN" sz="4000" b="1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4000" b="1">
                <a:solidFill>
                  <a:srgbClr val="000000"/>
                </a:solidFill>
                <a:latin typeface="Arial" charset="0"/>
              </a:rPr>
              <a:t>I: </a:t>
            </a:r>
            <a:r>
              <a:rPr lang="en-US" sz="3600" b="1">
                <a:solidFill>
                  <a:srgbClr val="000000"/>
                </a:solidFill>
                <a:latin typeface="Arial" charset="0"/>
              </a:rPr>
              <a:t>NÊN HAY KHÔNG NÊN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38100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362200" y="4114800"/>
            <a:ext cx="510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2570163" y="2700338"/>
          <a:ext cx="3811587" cy="3157537"/>
        </p:xfrm>
        <a:graphic>
          <a:graphicData uri="http://schemas.openxmlformats.org/presentationml/2006/ole">
            <p:oleObj spid="_x0000_s4098" name="Clip" r:id="rId3" imgW="4046538" imgH="3352800" progId="MS_ClipArt_Gallery.2">
              <p:embed/>
            </p:oleObj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4646613"/>
            <a:ext cx="8077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    Khi nghe các việc nên làm các em gi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thẻ màu xanh, việc không nên làm các em gi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thẻ màu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ỏ.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ội  nào gi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thẻ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úng nhiều sẽ dành chiến thắng trong trò ch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i. </a:t>
            </a: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1" name="rung chuong vang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114693" name="Picture 5" descr="Troc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6" descr="!danc_c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990600"/>
            <a:ext cx="2316163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71600" y="2286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pic>
        <p:nvPicPr>
          <p:cNvPr id="114697" name="Picture 9" descr="!danc_c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143000"/>
            <a:ext cx="27987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1600200" y="3429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14699" name="WordArt 11"/>
          <p:cNvSpPr>
            <a:spLocks noChangeArrowheads="1" noChangeShapeType="1" noTextEdit="1"/>
          </p:cNvSpPr>
          <p:nvPr/>
        </p:nvSpPr>
        <p:spPr bwMode="auto">
          <a:xfrm rot="259598">
            <a:off x="1828800" y="3276600"/>
            <a:ext cx="5029200" cy="963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latin typeface="Arial"/>
                <a:cs typeface="Arial"/>
              </a:rPr>
              <a:t>LUẬT CHƠI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1066800" y="609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Uống n</a:t>
            </a:r>
            <a:r>
              <a:rPr lang="vi-VN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ư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ớc thật nhiều</a:t>
            </a: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1066800" y="2514600"/>
            <a:ext cx="5105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  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Nhịn </a:t>
            </a:r>
            <a:r>
              <a:rPr lang="vi-VN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i </a:t>
            </a:r>
            <a:r>
              <a:rPr lang="vi-VN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</a:t>
            </a: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ái</a:t>
            </a: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066800" y="1631950"/>
            <a:ext cx="5105400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kumimoji="1" lang="en-US">
                <a:solidFill>
                  <a:srgbClr val="000000"/>
                </a:solidFill>
                <a:latin typeface="Arial" charset="0"/>
              </a:rPr>
              <a:t>Uống </a:t>
            </a:r>
            <a:r>
              <a:rPr kumimoji="1"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kumimoji="1" lang="en-US">
                <a:solidFill>
                  <a:srgbClr val="000000"/>
                </a:solidFill>
                <a:latin typeface="Arial" charset="0"/>
              </a:rPr>
              <a:t>ủ n</a:t>
            </a:r>
            <a:r>
              <a:rPr kumimoji="1"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kumimoji="1" lang="en-US">
                <a:solidFill>
                  <a:srgbClr val="000000"/>
                </a:solidFill>
                <a:latin typeface="Arial" charset="0"/>
              </a:rPr>
              <a:t>ớc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457200" y="3535363"/>
            <a:ext cx="5848350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>
                <a:solidFill>
                  <a:srgbClr val="000000"/>
                </a:solidFill>
                <a:latin typeface="Arial" charset="0"/>
              </a:rPr>
              <a:t>Thay và giặt sạch sẽ quần áo.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1143000" y="4416425"/>
            <a:ext cx="5105400" cy="58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Mặc quần áo ẩm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ớt.</a:t>
            </a:r>
          </a:p>
        </p:txBody>
      </p:sp>
      <p:sp>
        <p:nvSpPr>
          <p:cNvPr id="92209" name="Text Box 49"/>
          <p:cNvSpPr txBox="1">
            <a:spLocks noChangeArrowheads="1"/>
          </p:cNvSpPr>
          <p:nvPr/>
        </p:nvSpPr>
        <p:spPr bwMode="auto">
          <a:xfrm>
            <a:off x="304800" y="5410200"/>
            <a:ext cx="6172200" cy="1077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Khi muốn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 giải thì phải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 không nên nhịn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 giải.</a:t>
            </a:r>
          </a:p>
        </p:txBody>
      </p:sp>
      <p:sp>
        <p:nvSpPr>
          <p:cNvPr id="92214" name="Oval 54"/>
          <p:cNvSpPr>
            <a:spLocks noChangeArrowheads="1"/>
          </p:cNvSpPr>
          <p:nvPr/>
        </p:nvSpPr>
        <p:spPr bwMode="auto">
          <a:xfrm>
            <a:off x="7016750" y="5594350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16" name="Text Box 56"/>
          <p:cNvSpPr txBox="1">
            <a:spLocks noChangeArrowheads="1"/>
          </p:cNvSpPr>
          <p:nvPr/>
        </p:nvSpPr>
        <p:spPr bwMode="auto">
          <a:xfrm>
            <a:off x="7450138" y="566896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 Nên</a:t>
            </a:r>
          </a:p>
        </p:txBody>
      </p:sp>
      <p:sp>
        <p:nvSpPr>
          <p:cNvPr id="92233" name="Oval 73"/>
          <p:cNvSpPr>
            <a:spLocks noChangeArrowheads="1"/>
          </p:cNvSpPr>
          <p:nvPr/>
        </p:nvSpPr>
        <p:spPr bwMode="auto">
          <a:xfrm>
            <a:off x="7010400" y="4492625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34" name="Oval 74"/>
          <p:cNvSpPr>
            <a:spLocks noChangeArrowheads="1"/>
          </p:cNvSpPr>
          <p:nvPr/>
        </p:nvSpPr>
        <p:spPr bwMode="auto">
          <a:xfrm>
            <a:off x="7010400" y="3511550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35" name="Oval 75"/>
          <p:cNvSpPr>
            <a:spLocks noChangeArrowheads="1"/>
          </p:cNvSpPr>
          <p:nvPr/>
        </p:nvSpPr>
        <p:spPr bwMode="auto">
          <a:xfrm>
            <a:off x="6999288" y="1590675"/>
            <a:ext cx="1752600" cy="76200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36" name="Oval 76"/>
          <p:cNvSpPr>
            <a:spLocks noChangeArrowheads="1"/>
          </p:cNvSpPr>
          <p:nvPr/>
        </p:nvSpPr>
        <p:spPr bwMode="auto">
          <a:xfrm>
            <a:off x="6897688" y="609600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37" name="Text Box 77"/>
          <p:cNvSpPr txBox="1">
            <a:spLocks noChangeArrowheads="1"/>
          </p:cNvSpPr>
          <p:nvPr/>
        </p:nvSpPr>
        <p:spPr bwMode="auto">
          <a:xfrm>
            <a:off x="6935788" y="6858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Không nên</a:t>
            </a:r>
          </a:p>
        </p:txBody>
      </p:sp>
      <p:sp>
        <p:nvSpPr>
          <p:cNvPr id="92239" name="Text Box 79"/>
          <p:cNvSpPr txBox="1">
            <a:spLocks noChangeArrowheads="1"/>
          </p:cNvSpPr>
          <p:nvPr/>
        </p:nvSpPr>
        <p:spPr bwMode="auto">
          <a:xfrm>
            <a:off x="6858000" y="1662113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Nên</a:t>
            </a:r>
          </a:p>
        </p:txBody>
      </p:sp>
      <p:sp>
        <p:nvSpPr>
          <p:cNvPr id="92240" name="Oval 80"/>
          <p:cNvSpPr>
            <a:spLocks noChangeArrowheads="1"/>
          </p:cNvSpPr>
          <p:nvPr/>
        </p:nvSpPr>
        <p:spPr bwMode="auto">
          <a:xfrm>
            <a:off x="6946900" y="2568575"/>
            <a:ext cx="1752600" cy="762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92241" name="Text Box 81"/>
          <p:cNvSpPr txBox="1">
            <a:spLocks noChangeArrowheads="1"/>
          </p:cNvSpPr>
          <p:nvPr/>
        </p:nvSpPr>
        <p:spPr bwMode="auto">
          <a:xfrm>
            <a:off x="6999288" y="264477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Không nên</a:t>
            </a:r>
          </a:p>
        </p:txBody>
      </p:sp>
      <p:sp>
        <p:nvSpPr>
          <p:cNvPr id="92242" name="Text Box 82"/>
          <p:cNvSpPr txBox="1">
            <a:spLocks noChangeArrowheads="1"/>
          </p:cNvSpPr>
          <p:nvPr/>
        </p:nvSpPr>
        <p:spPr bwMode="auto">
          <a:xfrm>
            <a:off x="6889750" y="35687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Nên</a:t>
            </a:r>
          </a:p>
        </p:txBody>
      </p:sp>
      <p:sp>
        <p:nvSpPr>
          <p:cNvPr id="92243" name="Text Box 83"/>
          <p:cNvSpPr txBox="1">
            <a:spLocks noChangeArrowheads="1"/>
          </p:cNvSpPr>
          <p:nvPr/>
        </p:nvSpPr>
        <p:spPr bwMode="auto">
          <a:xfrm>
            <a:off x="7088188" y="459422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Không nên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81" grpId="0" animBg="1"/>
      <p:bldP spid="92188" grpId="0" animBg="1"/>
      <p:bldP spid="92197" grpId="0" animBg="1"/>
      <p:bldP spid="92204" grpId="0" animBg="1"/>
      <p:bldP spid="92209" grpId="0" animBg="1"/>
      <p:bldP spid="92214" grpId="0" animBg="1"/>
      <p:bldP spid="92233" grpId="0" animBg="1"/>
      <p:bldP spid="92234" grpId="0" animBg="1"/>
      <p:bldP spid="92235" grpId="0" animBg="1"/>
      <p:bldP spid="92236" grpId="0" animBg="1"/>
      <p:bldP spid="92237" grpId="0"/>
      <p:bldP spid="92239" grpId="0"/>
      <p:bldP spid="92240" grpId="0" animBg="1"/>
      <p:bldP spid="92241" grpId="0"/>
      <p:bldP spid="92242" grpId="0"/>
      <p:bldP spid="92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92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504825" y="1181100"/>
          <a:ext cx="1300163" cy="1077913"/>
        </p:xfrm>
        <a:graphic>
          <a:graphicData uri="http://schemas.openxmlformats.org/presentationml/2006/ole">
            <p:oleObj spid="_x0000_s5122" name="Clip" r:id="rId3" imgW="4046538" imgH="3352800" progId="MS_ClipArt_Gallery.2">
              <p:embed/>
            </p:oleObj>
          </a:graphicData>
        </a:graphic>
      </p:graphicFrame>
      <p:sp>
        <p:nvSpPr>
          <p:cNvPr id="97306" name="WordArt 26"/>
          <p:cNvSpPr>
            <a:spLocks noChangeArrowheads="1" noChangeShapeType="1" noTextEdit="1"/>
          </p:cNvSpPr>
          <p:nvPr/>
        </p:nvSpPr>
        <p:spPr bwMode="auto">
          <a:xfrm>
            <a:off x="1752600" y="2286000"/>
            <a:ext cx="6553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Tổng kết trò chơi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>
              <a:latin typeface="Arial" charset="0"/>
            </a:endParaRP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1981200" y="1143000"/>
            <a:ext cx="6781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Bài học: Để bảo vệ và giữ vệ sinh c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quan bài tiết n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ớc tiểu, chúng ta cần th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ờng xuyên tắm rửa sạch sẽ, thay quần áo,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ặc biệt là quần áo lót. Hằng ngày cần uống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ủ n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ớc và không nhịn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i tiểu.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371600" y="52578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ebdings" pitchFamily="18" charset="2"/>
              <a:buChar char="H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   Chuẩn bị bài sau : C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 quan thần kinh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-609600" y="3700463"/>
          <a:ext cx="3813175" cy="3157537"/>
        </p:xfrm>
        <a:graphic>
          <a:graphicData uri="http://schemas.openxmlformats.org/presentationml/2006/ole">
            <p:oleObj spid="_x0000_s6146" name="Clip" r:id="rId3" imgW="4046538" imgH="3352800" progId="MS_ClipArt_Gallery.2">
              <p:embed/>
            </p:oleObj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utoUpdateAnimBg="0"/>
      <p:bldP spid="35857" grpId="0" autoUpdateAnimBg="0"/>
      <p:bldP spid="358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2"/>
          <p:cNvSpPr>
            <a:spLocks noChangeArrowheads="1" noChangeShapeType="1" noTextEdit="1"/>
          </p:cNvSpPr>
          <p:nvPr/>
        </p:nvSpPr>
        <p:spPr bwMode="auto">
          <a:xfrm>
            <a:off x="1905000" y="762000"/>
            <a:ext cx="5783263" cy="2362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4852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181600" y="3581400"/>
          <a:ext cx="3360738" cy="3036888"/>
        </p:xfrm>
        <a:graphic>
          <a:graphicData uri="http://schemas.openxmlformats.org/presentationml/2006/ole">
            <p:oleObj spid="_x0000_s1026" name="Clip" r:id="rId3" imgW="4435475" imgH="3328988" progId="MS_ClipArt_Gallery.2">
              <p:embed/>
            </p:oleObj>
          </a:graphicData>
        </a:graphic>
      </p:graphicFrame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371600" y="1219200"/>
            <a:ext cx="632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u="sng">
                <a:solidFill>
                  <a:srgbClr val="0000FF"/>
                </a:solidFill>
                <a:latin typeface="Arial" charset="0"/>
              </a:rPr>
              <a:t>Tự nhiên và xã hội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3048000" y="1066800"/>
            <a:ext cx="457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00"/>
              </a:avLst>
            </a:prstTxWarp>
          </a:bodyPr>
          <a:lstStyle/>
          <a:p>
            <a:pPr algn="ctr"/>
            <a:r>
              <a:rPr lang="en-US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447800" y="609600"/>
            <a:ext cx="1143000" cy="1066800"/>
          </a:xfrm>
          <a:prstGeom prst="smileyFace">
            <a:avLst>
              <a:gd name="adj" fmla="val 4653"/>
            </a:avLst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1828800" y="1676400"/>
            <a:ext cx="6705600" cy="54102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505200" y="3248025"/>
            <a:ext cx="3276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Chỉ và nêu các bộ phận của c</a:t>
            </a:r>
            <a:r>
              <a:rPr lang="vi-VN" sz="2800" b="1">
                <a:latin typeface="Arial" charset="0"/>
              </a:rPr>
              <a:t>ơ</a:t>
            </a:r>
            <a:r>
              <a:rPr lang="en-US" sz="2800" b="1">
                <a:latin typeface="Arial" charset="0"/>
              </a:rPr>
              <a:t> quan bài tiết n</a:t>
            </a:r>
            <a:r>
              <a:rPr lang="vi-VN" sz="2800" b="1">
                <a:latin typeface="Arial" charset="0"/>
              </a:rPr>
              <a:t>ư</a:t>
            </a:r>
            <a:r>
              <a:rPr lang="en-US" sz="2800" b="1">
                <a:latin typeface="Arial" charset="0"/>
              </a:rPr>
              <a:t>ớc tiểu trên s</a:t>
            </a:r>
            <a:r>
              <a:rPr lang="vi-VN" sz="2800" b="1">
                <a:latin typeface="Arial" charset="0"/>
              </a:rPr>
              <a:t>ơ</a:t>
            </a:r>
            <a:r>
              <a:rPr lang="en-US" sz="2800" b="1">
                <a:latin typeface="Arial" charset="0"/>
              </a:rPr>
              <a:t> </a:t>
            </a:r>
            <a:r>
              <a:rPr lang="vi-VN" sz="2800" b="1">
                <a:latin typeface="Arial" charset="0"/>
              </a:rPr>
              <a:t>đ</a:t>
            </a:r>
            <a:r>
              <a:rPr lang="en-US" sz="2800" b="1">
                <a:latin typeface="Arial" charset="0"/>
              </a:rPr>
              <a:t>ồ.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nimBg="1"/>
      <p:bldP spid="37894" grpId="0" animBg="1"/>
      <p:bldP spid="37895" grpId="0" animBg="1"/>
      <p:bldP spid="378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0"/>
            <a:ext cx="8153400" cy="6553200"/>
            <a:chOff x="336" y="288"/>
            <a:chExt cx="5136" cy="3840"/>
          </a:xfrm>
        </p:grpSpPr>
        <p:pic>
          <p:nvPicPr>
            <p:cNvPr id="11283" name="Picture 3" descr="SANY000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288"/>
              <a:ext cx="5136" cy="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Oval 4"/>
            <p:cNvSpPr>
              <a:spLocks noChangeArrowheads="1"/>
            </p:cNvSpPr>
            <p:nvPr/>
          </p:nvSpPr>
          <p:spPr bwMode="auto">
            <a:xfrm>
              <a:off x="1344" y="2352"/>
              <a:ext cx="864" cy="43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Arial" charset="0"/>
              </a:endParaRPr>
            </a:p>
          </p:txBody>
        </p:sp>
        <p:sp>
          <p:nvSpPr>
            <p:cNvPr id="6165" name="Oval 5"/>
            <p:cNvSpPr>
              <a:spLocks noChangeArrowheads="1"/>
            </p:cNvSpPr>
            <p:nvPr/>
          </p:nvSpPr>
          <p:spPr bwMode="auto">
            <a:xfrm>
              <a:off x="1045" y="3477"/>
              <a:ext cx="864" cy="433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166" name="Oval 6"/>
            <p:cNvSpPr>
              <a:spLocks noChangeArrowheads="1"/>
            </p:cNvSpPr>
            <p:nvPr/>
          </p:nvSpPr>
          <p:spPr bwMode="auto">
            <a:xfrm>
              <a:off x="3805" y="3243"/>
              <a:ext cx="864" cy="43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6167" name="Oval 7"/>
            <p:cNvSpPr>
              <a:spLocks noChangeArrowheads="1"/>
            </p:cNvSpPr>
            <p:nvPr/>
          </p:nvSpPr>
          <p:spPr bwMode="auto">
            <a:xfrm>
              <a:off x="3714" y="2260"/>
              <a:ext cx="864" cy="43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latin typeface="Arial" charset="0"/>
              </a:endParaRPr>
            </a:p>
          </p:txBody>
        </p:sp>
        <p:sp>
          <p:nvSpPr>
            <p:cNvPr id="6168" name="Oval 8"/>
            <p:cNvSpPr>
              <a:spLocks noChangeArrowheads="1"/>
            </p:cNvSpPr>
            <p:nvPr/>
          </p:nvSpPr>
          <p:spPr bwMode="auto">
            <a:xfrm>
              <a:off x="977" y="2954"/>
              <a:ext cx="997" cy="432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rgbClr val="CC99FF"/>
              </a:solidFill>
              <a:round/>
              <a:headEnd/>
              <a:tailEnd/>
            </a:ln>
            <a:effectLst>
              <a:outerShdw dist="53882" dir="2700000" algn="ctr" rotWithShape="0">
                <a:srgbClr val="9999FF">
                  <a:alpha val="79999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1676400" y="4419600"/>
            <a:ext cx="1905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1752600" y="56388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53882" dir="2700000" algn="ctr" rotWithShape="0">
              <a:srgbClr val="9999FF">
                <a:alpha val="7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3124200" y="4114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1270" name="Text Box 21"/>
          <p:cNvSpPr txBox="1">
            <a:spLocks noChangeArrowheads="1"/>
          </p:cNvSpPr>
          <p:nvPr/>
        </p:nvSpPr>
        <p:spPr bwMode="auto">
          <a:xfrm>
            <a:off x="4724400" y="1295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1271" name="Text Box 22"/>
          <p:cNvSpPr txBox="1">
            <a:spLocks noChangeArrowheads="1"/>
          </p:cNvSpPr>
          <p:nvPr/>
        </p:nvSpPr>
        <p:spPr bwMode="auto">
          <a:xfrm>
            <a:off x="5334000" y="685800"/>
            <a:ext cx="2362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 flipV="1">
            <a:off x="4973638" y="3886200"/>
            <a:ext cx="1046162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 flipH="1" flipV="1">
            <a:off x="3429000" y="4114800"/>
            <a:ext cx="436563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 flipV="1">
            <a:off x="3789363" y="5029200"/>
            <a:ext cx="706437" cy="2492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 flipV="1">
            <a:off x="4648200" y="5486400"/>
            <a:ext cx="1371600" cy="565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 flipH="1" flipV="1">
            <a:off x="2819400" y="6096000"/>
            <a:ext cx="1447800" cy="276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 flipH="1" flipV="1">
            <a:off x="2843213" y="5181600"/>
            <a:ext cx="1271587" cy="1412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91" name="Text Box 35"/>
          <p:cNvSpPr txBox="1">
            <a:spLocks noChangeArrowheads="1"/>
          </p:cNvSpPr>
          <p:nvPr/>
        </p:nvSpPr>
        <p:spPr bwMode="auto">
          <a:xfrm>
            <a:off x="1714500" y="5543550"/>
            <a:ext cx="137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ống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ái</a:t>
            </a:r>
          </a:p>
        </p:txBody>
      </p:sp>
      <p:sp>
        <p:nvSpPr>
          <p:cNvPr id="70692" name="Text Box 36"/>
          <p:cNvSpPr txBox="1">
            <a:spLocks noChangeArrowheads="1"/>
          </p:cNvSpPr>
          <p:nvPr/>
        </p:nvSpPr>
        <p:spPr bwMode="auto">
          <a:xfrm>
            <a:off x="2057400" y="3657600"/>
            <a:ext cx="210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Thận phải</a:t>
            </a:r>
          </a:p>
        </p:txBody>
      </p:sp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5867400" y="3505200"/>
            <a:ext cx="15668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Thận trái</a:t>
            </a: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1176338" y="4659313"/>
            <a:ext cx="2524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ống dẫn n</a:t>
            </a:r>
            <a:r>
              <a:rPr lang="vi-VN" sz="2400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ớc tiểu</a:t>
            </a: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auto">
          <a:xfrm>
            <a:off x="5943600" y="51816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Bóng </a:t>
            </a:r>
            <a:r>
              <a:rPr lang="vi-VN" sz="2800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ái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7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0" grpId="0" animBg="1"/>
      <p:bldP spid="70681" grpId="0" animBg="1"/>
      <p:bldP spid="70683" grpId="0" animBg="1"/>
      <p:bldP spid="70687" grpId="0" animBg="1"/>
      <p:bldP spid="70689" grpId="0" animBg="1"/>
      <p:bldP spid="70690" grpId="0" animBg="1"/>
      <p:bldP spid="70691" grpId="0"/>
      <p:bldP spid="70692" grpId="0"/>
      <p:bldP spid="70693" grpId="0"/>
      <p:bldP spid="70694" grpId="0"/>
      <p:bldP spid="706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2438400" y="838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524000" y="312420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VỆ SINH C</a:t>
            </a:r>
            <a:r>
              <a:rPr lang="vi-VN" sz="2000">
                <a:solidFill>
                  <a:srgbClr val="000000"/>
                </a:solidFill>
                <a:latin typeface="Arial" charset="0"/>
              </a:rPr>
              <a:t>Ơ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QUAN BÀI TIẾT N</a:t>
            </a:r>
            <a:r>
              <a:rPr lang="vi-VN" sz="20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ỚC TIỂU</a:t>
            </a: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381000" y="31242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Bài 11: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667000" y="2041525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u="sng">
                <a:solidFill>
                  <a:srgbClr val="0000FF"/>
                </a:solidFill>
                <a:latin typeface="Arial" charset="0"/>
              </a:rPr>
              <a:t>Tự nhiên và xã hội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  <p:bldP spid="409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981200" y="1814513"/>
            <a:ext cx="5638800" cy="3033712"/>
          </a:xfrm>
          <a:prstGeom prst="cloudCallout">
            <a:avLst>
              <a:gd name="adj1" fmla="val -37273"/>
              <a:gd name="adj2" fmla="val 10871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743200" y="2105025"/>
            <a:ext cx="441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3300"/>
                </a:solidFill>
                <a:latin typeface="Arial" charset="0"/>
              </a:rPr>
              <a:t>Tại sao chúng ta cần giữ vệ sinh c</a:t>
            </a:r>
            <a:r>
              <a:rPr lang="vi-VN" sz="3600">
                <a:solidFill>
                  <a:srgbClr val="003300"/>
                </a:solidFill>
                <a:latin typeface="Arial" charset="0"/>
              </a:rPr>
              <a:t>ơ</a:t>
            </a:r>
            <a:r>
              <a:rPr lang="en-US" sz="3600">
                <a:solidFill>
                  <a:srgbClr val="003300"/>
                </a:solidFill>
                <a:latin typeface="Arial" charset="0"/>
              </a:rPr>
              <a:t> quan bài tiết n</a:t>
            </a:r>
            <a:r>
              <a:rPr lang="vi-VN" sz="3600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3300"/>
                </a:solidFill>
                <a:latin typeface="Arial" charset="0"/>
              </a:rPr>
              <a:t>ớc tiểu?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81000" y="838200"/>
            <a:ext cx="1905000" cy="1676400"/>
            <a:chOff x="1152" y="432"/>
            <a:chExt cx="1008" cy="960"/>
          </a:xfrm>
        </p:grpSpPr>
        <p:sp>
          <p:nvSpPr>
            <p:cNvPr id="13320" name="Oval 17"/>
            <p:cNvSpPr>
              <a:spLocks noChangeArrowheads="1"/>
            </p:cNvSpPr>
            <p:nvPr/>
          </p:nvSpPr>
          <p:spPr bwMode="auto">
            <a:xfrm>
              <a:off x="1152" y="432"/>
              <a:ext cx="1008" cy="960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Arial" charset="0"/>
              </a:endParaRPr>
            </a:p>
          </p:txBody>
        </p:sp>
        <p:sp>
          <p:nvSpPr>
            <p:cNvPr id="13321" name="Text Box 18"/>
            <p:cNvSpPr txBox="1">
              <a:spLocks noChangeArrowheads="1"/>
            </p:cNvSpPr>
            <p:nvPr/>
          </p:nvSpPr>
          <p:spPr bwMode="auto">
            <a:xfrm>
              <a:off x="1392" y="602"/>
              <a:ext cx="480" cy="441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>
                  <a:solidFill>
                    <a:srgbClr val="FF0000"/>
                  </a:solidFill>
                  <a:latin typeface="Arial" charset="0"/>
                  <a:sym typeface="Marlett" pitchFamily="2" charset="2"/>
                </a:rPr>
                <a:t></a:t>
              </a:r>
              <a:endParaRPr lang="en-US" sz="44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3317" name="Text Box 19"/>
          <p:cNvSpPr txBox="1">
            <a:spLocks noChangeArrowheads="1"/>
          </p:cNvSpPr>
          <p:nvPr/>
        </p:nvSpPr>
        <p:spPr bwMode="auto">
          <a:xfrm rot="47486">
            <a:off x="4114800" y="1568450"/>
            <a:ext cx="541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590800" y="990600"/>
            <a:ext cx="4572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Thảo luận nhóm </a:t>
            </a:r>
            <a:r>
              <a:rPr lang="vi-VN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ôi: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405" name="Picture 21" descr="pe0316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85800"/>
            <a:ext cx="17065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8" grpId="0"/>
      <p:bldP spid="164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43000" y="1828800"/>
            <a:ext cx="7391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  <a:latin typeface="Arial" charset="0"/>
              </a:rPr>
              <a:t>   Giữ vệ sinh c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 quan bài tiết n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ớc tiểu giúp cho bộ phận bên ngoài của c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ơ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 quan bài tiết n</a:t>
            </a:r>
            <a:r>
              <a:rPr lang="vi-VN">
                <a:solidFill>
                  <a:srgbClr val="0033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003300"/>
                </a:solidFill>
                <a:latin typeface="Arial" charset="0"/>
              </a:rPr>
              <a:t>ớc tiểu sạch sẽ, không hôi hám, không ngứa ngáy, không bị nhiễm trùng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2605088" y="1766888"/>
            <a:ext cx="3352800" cy="2895600"/>
          </a:xfrm>
          <a:prstGeom prst="cloudCallout">
            <a:avLst>
              <a:gd name="adj1" fmla="val 76704"/>
              <a:gd name="adj2" fmla="val 46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944813" y="2262188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Arial" charset="0"/>
              </a:rPr>
              <a:t> Quan sát tranh và trả lời câu hỏi.</a:t>
            </a:r>
            <a:endParaRPr lang="en-US" sz="180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5057775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Các bạn trong tranh đang làm gì ? </a:t>
            </a:r>
          </a:p>
        </p:txBody>
      </p:sp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81000" y="609600"/>
          <a:ext cx="2438400" cy="2743200"/>
        </p:xfrm>
        <a:graphic>
          <a:graphicData uri="http://schemas.openxmlformats.org/presentationml/2006/ole">
            <p:oleObj spid="_x0000_s2050" name="Clip" r:id="rId3" imgW="3025775" imgH="3252788" progId="MS_ClipArt_Gallery.2">
              <p:embed/>
            </p:oleObj>
          </a:graphicData>
        </a:graphic>
      </p:graphicFrame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309938" y="838200"/>
            <a:ext cx="4519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Thảo luận nhóm 4: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30" grpId="0"/>
      <p:bldP spid="266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008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7" name="Oval 9"/>
          <p:cNvSpPr>
            <a:spLocks noChangeArrowheads="1"/>
          </p:cNvSpPr>
          <p:nvPr/>
        </p:nvSpPr>
        <p:spPr bwMode="auto">
          <a:xfrm>
            <a:off x="2286000" y="3352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pic>
        <p:nvPicPr>
          <p:cNvPr id="15364" name="Picture 6" descr="IMG007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8" name="Oval 10"/>
          <p:cNvSpPr>
            <a:spLocks noChangeArrowheads="1"/>
          </p:cNvSpPr>
          <p:nvPr/>
        </p:nvSpPr>
        <p:spPr bwMode="auto">
          <a:xfrm>
            <a:off x="2286000" y="6477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pic>
        <p:nvPicPr>
          <p:cNvPr id="15366" name="Picture 11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3886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0" name="Oval 12"/>
          <p:cNvSpPr>
            <a:spLocks noChangeArrowheads="1"/>
          </p:cNvSpPr>
          <p:nvPr/>
        </p:nvSpPr>
        <p:spPr bwMode="auto">
          <a:xfrm>
            <a:off x="6324600" y="3352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pic>
        <p:nvPicPr>
          <p:cNvPr id="15368" name="Picture 8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1" name="Oval 13"/>
          <p:cNvSpPr>
            <a:spLocks noChangeArrowheads="1"/>
          </p:cNvSpPr>
          <p:nvPr/>
        </p:nvSpPr>
        <p:spPr bwMode="auto">
          <a:xfrm>
            <a:off x="6324600" y="65532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698500" y="32131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Arial" charset="0"/>
              </a:rPr>
              <a:t>Bạn nhỏ </a:t>
            </a:r>
            <a:r>
              <a:rPr lang="vi-VN" sz="2400" b="1">
                <a:solidFill>
                  <a:srgbClr val="00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3300"/>
                </a:solidFill>
                <a:latin typeface="Arial" charset="0"/>
              </a:rPr>
              <a:t>ang tắm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4267200" y="3200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3300"/>
                </a:solidFill>
                <a:latin typeface="Arial" charset="0"/>
              </a:rPr>
              <a:t>Bạn nhỏ đang thay quần áo</a:t>
            </a:r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598488" y="6324600"/>
            <a:ext cx="3694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" charset="0"/>
              </a:rPr>
              <a:t>Bạn nhỏ đang uống nước</a:t>
            </a: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4930775" y="6400800"/>
            <a:ext cx="3489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3300"/>
                </a:solidFill>
                <a:latin typeface="Arial" charset="0"/>
              </a:rPr>
              <a:t>Bạn nhỏ đang đi vệ sinh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78" grpId="0" animBg="1"/>
      <p:bldP spid="135180" grpId="0" animBg="1"/>
      <p:bldP spid="135181" grpId="0" animBg="1"/>
      <p:bldP spid="135186" grpId="0"/>
      <p:bldP spid="135187" grpId="0"/>
      <p:bldP spid="135188" grpId="0"/>
      <p:bldP spid="135190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1326</TotalTime>
  <Words>569</Words>
  <Application>Microsoft PowerPoint</Application>
  <PresentationFormat>On-screen Show (4:3)</PresentationFormat>
  <Paragraphs>64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Tahoma</vt:lpstr>
      <vt:lpstr>Arial</vt:lpstr>
      <vt:lpstr>Wingdings</vt:lpstr>
      <vt:lpstr>.VnTime</vt:lpstr>
      <vt:lpstr>Marlett</vt:lpstr>
      <vt:lpstr>Webdings</vt:lpstr>
      <vt:lpstr>Ocean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huy</dc:creator>
  <cp:lastModifiedBy>CSTeam</cp:lastModifiedBy>
  <cp:revision>69</cp:revision>
  <dcterms:created xsi:type="dcterms:W3CDTF">2000-02-25T09:52:29Z</dcterms:created>
  <dcterms:modified xsi:type="dcterms:W3CDTF">2016-06-29T10:32:15Z</dcterms:modified>
</cp:coreProperties>
</file>