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6" r:id="rId2"/>
    <p:sldMasterId id="2147483674" r:id="rId3"/>
    <p:sldMasterId id="2147483686" r:id="rId4"/>
    <p:sldMasterId id="2147483744" r:id="rId5"/>
  </p:sldMasterIdLst>
  <p:notesMasterIdLst>
    <p:notesMasterId r:id="rId35"/>
  </p:notesMasterIdLst>
  <p:sldIdLst>
    <p:sldId id="519" r:id="rId6"/>
    <p:sldId id="474" r:id="rId7"/>
    <p:sldId id="542" r:id="rId8"/>
    <p:sldId id="539" r:id="rId9"/>
    <p:sldId id="520" r:id="rId10"/>
    <p:sldId id="523" r:id="rId11"/>
    <p:sldId id="563" r:id="rId12"/>
    <p:sldId id="543" r:id="rId13"/>
    <p:sldId id="544" r:id="rId14"/>
    <p:sldId id="564" r:id="rId15"/>
    <p:sldId id="565" r:id="rId16"/>
    <p:sldId id="547" r:id="rId17"/>
    <p:sldId id="548" r:id="rId18"/>
    <p:sldId id="549" r:id="rId19"/>
    <p:sldId id="540" r:id="rId20"/>
    <p:sldId id="551" r:id="rId21"/>
    <p:sldId id="552" r:id="rId22"/>
    <p:sldId id="566" r:id="rId23"/>
    <p:sldId id="517" r:id="rId24"/>
    <p:sldId id="518" r:id="rId25"/>
    <p:sldId id="554" r:id="rId26"/>
    <p:sldId id="522" r:id="rId27"/>
    <p:sldId id="567" r:id="rId28"/>
    <p:sldId id="556" r:id="rId29"/>
    <p:sldId id="557" r:id="rId30"/>
    <p:sldId id="558" r:id="rId31"/>
    <p:sldId id="559" r:id="rId32"/>
    <p:sldId id="560" r:id="rId33"/>
    <p:sldId id="476"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D394"/>
    <a:srgbClr val="9900CC"/>
    <a:srgbClr val="FFCCCC"/>
    <a:srgbClr val="FFFDEE"/>
    <a:srgbClr val="FF9999"/>
    <a:srgbClr val="B092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364" autoAdjust="0"/>
  </p:normalViewPr>
  <p:slideViewPr>
    <p:cSldViewPr snapToGrid="0">
      <p:cViewPr varScale="1">
        <p:scale>
          <a:sx n="62" d="100"/>
          <a:sy n="62" d="100"/>
        </p:scale>
        <p:origin x="26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24855-B3F8-4790-B733-061FB62E9655}" type="datetimeFigureOut">
              <a:rPr lang="en-US" smtClean="0"/>
              <a:t>7/14/2021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0C173-DCFC-45F9-A564-3FF358768AD2}" type="slidenum">
              <a:rPr lang="en-US" smtClean="0"/>
              <a:t>‹#›</a:t>
            </a:fld>
            <a:endParaRPr lang="en-US"/>
          </a:p>
        </p:txBody>
      </p:sp>
    </p:spTree>
    <p:extLst>
      <p:ext uri="{BB962C8B-B14F-4D97-AF65-F5344CB8AC3E}">
        <p14:creationId xmlns:p14="http://schemas.microsoft.com/office/powerpoint/2010/main" val="2291056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867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7/14/2021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600844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7/14/2021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675617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7/14/2021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341136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24074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887357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7/14/2021</a:t>
            </a:fld>
            <a:endParaRPr lang="en-US"/>
          </a:p>
        </p:txBody>
      </p:sp>
      <p:sp>
        <p:nvSpPr>
          <p:cNvPr id="5" name="Footer Placeholder 4">
            <a:extLst>
              <a:ext uri="{FF2B5EF4-FFF2-40B4-BE49-F238E27FC236}">
                <a16:creationId xmlns:a16="http://schemas.microsoft.com/office/drawing/2014/main"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4005914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7/14/2021</a:t>
            </a:fld>
            <a:endParaRPr lang="en-US"/>
          </a:p>
        </p:txBody>
      </p:sp>
      <p:sp>
        <p:nvSpPr>
          <p:cNvPr id="5" name="Footer Placeholder 4">
            <a:extLst>
              <a:ext uri="{FF2B5EF4-FFF2-40B4-BE49-F238E27FC236}">
                <a16:creationId xmlns:a16="http://schemas.microsoft.com/office/drawing/2014/main"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030023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7/14/2021</a:t>
            </a:fld>
            <a:endParaRPr lang="en-US"/>
          </a:p>
        </p:txBody>
      </p:sp>
      <p:sp>
        <p:nvSpPr>
          <p:cNvPr id="5" name="Footer Placeholder 4">
            <a:extLst>
              <a:ext uri="{FF2B5EF4-FFF2-40B4-BE49-F238E27FC236}">
                <a16:creationId xmlns:a16="http://schemas.microsoft.com/office/drawing/2014/main"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293914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7/14/2021</a:t>
            </a:fld>
            <a:endParaRPr lang="en-US"/>
          </a:p>
        </p:txBody>
      </p:sp>
      <p:sp>
        <p:nvSpPr>
          <p:cNvPr id="6" name="Footer Placeholder 5">
            <a:extLst>
              <a:ext uri="{FF2B5EF4-FFF2-40B4-BE49-F238E27FC236}">
                <a16:creationId xmlns:a16="http://schemas.microsoft.com/office/drawing/2014/main"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577771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7/14/2021</a:t>
            </a:fld>
            <a:endParaRPr lang="en-US"/>
          </a:p>
        </p:txBody>
      </p:sp>
      <p:sp>
        <p:nvSpPr>
          <p:cNvPr id="8" name="Footer Placeholder 7">
            <a:extLst>
              <a:ext uri="{FF2B5EF4-FFF2-40B4-BE49-F238E27FC236}">
                <a16:creationId xmlns:a16="http://schemas.microsoft.com/office/drawing/2014/main"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35303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a16="http://schemas.microsoft.com/office/drawing/2014/main"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321509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7/14/2021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360505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7/14/2021</a:t>
            </a:fld>
            <a:endParaRPr lang="en-US"/>
          </a:p>
        </p:txBody>
      </p:sp>
      <p:sp>
        <p:nvSpPr>
          <p:cNvPr id="3" name="Footer Placeholder 2">
            <a:extLst>
              <a:ext uri="{FF2B5EF4-FFF2-40B4-BE49-F238E27FC236}">
                <a16:creationId xmlns:a16="http://schemas.microsoft.com/office/drawing/2014/main"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037020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7/14/2021</a:t>
            </a:fld>
            <a:endParaRPr lang="en-US"/>
          </a:p>
        </p:txBody>
      </p:sp>
      <p:sp>
        <p:nvSpPr>
          <p:cNvPr id="6" name="Footer Placeholder 5">
            <a:extLst>
              <a:ext uri="{FF2B5EF4-FFF2-40B4-BE49-F238E27FC236}">
                <a16:creationId xmlns:a16="http://schemas.microsoft.com/office/drawing/2014/main"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704968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7/14/2021</a:t>
            </a:fld>
            <a:endParaRPr lang="en-US"/>
          </a:p>
        </p:txBody>
      </p:sp>
      <p:sp>
        <p:nvSpPr>
          <p:cNvPr id="6" name="Footer Placeholder 5">
            <a:extLst>
              <a:ext uri="{FF2B5EF4-FFF2-40B4-BE49-F238E27FC236}">
                <a16:creationId xmlns:a16="http://schemas.microsoft.com/office/drawing/2014/main"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5677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7/14/2021</a:t>
            </a:fld>
            <a:endParaRPr lang="en-US"/>
          </a:p>
        </p:txBody>
      </p:sp>
      <p:sp>
        <p:nvSpPr>
          <p:cNvPr id="5" name="Footer Placeholder 4">
            <a:extLst>
              <a:ext uri="{FF2B5EF4-FFF2-40B4-BE49-F238E27FC236}">
                <a16:creationId xmlns:a16="http://schemas.microsoft.com/office/drawing/2014/main"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62428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7/14/2021</a:t>
            </a:fld>
            <a:endParaRPr lang="en-US"/>
          </a:p>
        </p:txBody>
      </p:sp>
      <p:sp>
        <p:nvSpPr>
          <p:cNvPr id="5" name="Footer Placeholder 4">
            <a:extLst>
              <a:ext uri="{FF2B5EF4-FFF2-40B4-BE49-F238E27FC236}">
                <a16:creationId xmlns:a16="http://schemas.microsoft.com/office/drawing/2014/main"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12482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7/14/2021</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6843689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135C9-4149-42E5-9804-A827E93616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D46372-FAAD-4D9F-A8E5-B9CCD1E2B1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C4FE00-9011-4543-B1A0-E6287F361F9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7/14/2021</a:t>
            </a:fld>
            <a:endParaRPr lang="en-US"/>
          </a:p>
        </p:txBody>
      </p:sp>
      <p:sp>
        <p:nvSpPr>
          <p:cNvPr id="5" name="Footer Placeholder 4">
            <a:extLst>
              <a:ext uri="{FF2B5EF4-FFF2-40B4-BE49-F238E27FC236}">
                <a16:creationId xmlns:a16="http://schemas.microsoft.com/office/drawing/2014/main" id="{21089E28-5384-4FF0-A0CA-B9D2482ED7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34FC6A-56D8-4015-B9D5-0FCBEFBA89E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810742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13008-2785-448E-82DC-F7A0A0D28D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CAFAAE-931A-4633-80DA-0E3E1BA34C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82F86-9549-483C-BB5E-323B357ED217}"/>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7/14/2021</a:t>
            </a:fld>
            <a:endParaRPr lang="en-US"/>
          </a:p>
        </p:txBody>
      </p:sp>
      <p:sp>
        <p:nvSpPr>
          <p:cNvPr id="5" name="Footer Placeholder 4">
            <a:extLst>
              <a:ext uri="{FF2B5EF4-FFF2-40B4-BE49-F238E27FC236}">
                <a16:creationId xmlns:a16="http://schemas.microsoft.com/office/drawing/2014/main" id="{BC51AD5F-C06B-4747-871B-FD82B1DC8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D66F7A-11F0-42CE-A1DF-71139BC9AB1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639252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5769-78BE-47BF-A436-904C7A088F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47752-B746-4485-B462-50FCE77C913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AF36B-874E-4340-85D9-74784788BFF1}"/>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7/14/2021</a:t>
            </a:fld>
            <a:endParaRPr lang="en-US"/>
          </a:p>
        </p:txBody>
      </p:sp>
      <p:sp>
        <p:nvSpPr>
          <p:cNvPr id="5" name="Footer Placeholder 4">
            <a:extLst>
              <a:ext uri="{FF2B5EF4-FFF2-40B4-BE49-F238E27FC236}">
                <a16:creationId xmlns:a16="http://schemas.microsoft.com/office/drawing/2014/main" id="{0321245F-48D9-4706-BF99-BD7BA067D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11F60C-866B-4EED-A18D-F4C73EF6651A}"/>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599790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45FD-D8FE-48E1-8956-D991FB87CD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C0B030-4C80-44CE-B0AB-A94993DBB1A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1DB627-0082-4B8D-8725-BA8384E821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1F399E-640C-4934-822B-8B783D336379}"/>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7/14/2021</a:t>
            </a:fld>
            <a:endParaRPr lang="en-US"/>
          </a:p>
        </p:txBody>
      </p:sp>
      <p:sp>
        <p:nvSpPr>
          <p:cNvPr id="6" name="Footer Placeholder 5">
            <a:extLst>
              <a:ext uri="{FF2B5EF4-FFF2-40B4-BE49-F238E27FC236}">
                <a16:creationId xmlns:a16="http://schemas.microsoft.com/office/drawing/2014/main" id="{4F51587A-077B-4878-A029-90F24747B5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9F6B3E-0F8C-49C2-AEE4-6BE74B1ED2C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65414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7/14/2021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348299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3259-8F97-4FBB-B4FA-8376C699A64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8837B69-3BB3-4CE7-83D0-A1D15BD963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DCA7F3-014D-4084-B616-A93080B0688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75EAC2-4179-4405-BAAB-8E2E4D4A8F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C495C2-577A-46A4-B8CE-D1D5310EF7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93221-30BC-46ED-A3AD-53227E45860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7/14/2021</a:t>
            </a:fld>
            <a:endParaRPr lang="en-US"/>
          </a:p>
        </p:txBody>
      </p:sp>
      <p:sp>
        <p:nvSpPr>
          <p:cNvPr id="8" name="Footer Placeholder 7">
            <a:extLst>
              <a:ext uri="{FF2B5EF4-FFF2-40B4-BE49-F238E27FC236}">
                <a16:creationId xmlns:a16="http://schemas.microsoft.com/office/drawing/2014/main" id="{9B0B9909-3E00-411C-88A5-52F38854DB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33BB796-83D5-4945-930D-19074D4175F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22691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034B4-CC73-4A3B-86ED-77BB26E2C2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3FC915-0484-4CF1-9C78-B8C058224E8A}"/>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7/14/2021</a:t>
            </a:fld>
            <a:endParaRPr lang="en-US"/>
          </a:p>
        </p:txBody>
      </p:sp>
      <p:sp>
        <p:nvSpPr>
          <p:cNvPr id="4" name="Footer Placeholder 3">
            <a:extLst>
              <a:ext uri="{FF2B5EF4-FFF2-40B4-BE49-F238E27FC236}">
                <a16:creationId xmlns:a16="http://schemas.microsoft.com/office/drawing/2014/main" id="{763E8630-9FE4-4690-A807-B827843089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CF83B7-2B95-47C3-9CB6-798750C9B39F}"/>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432302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711AD6-C72C-481E-A70F-26C4D789C8E5}"/>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7/14/2021</a:t>
            </a:fld>
            <a:endParaRPr lang="en-US"/>
          </a:p>
        </p:txBody>
      </p:sp>
      <p:sp>
        <p:nvSpPr>
          <p:cNvPr id="3" name="Footer Placeholder 2">
            <a:extLst>
              <a:ext uri="{FF2B5EF4-FFF2-40B4-BE49-F238E27FC236}">
                <a16:creationId xmlns:a16="http://schemas.microsoft.com/office/drawing/2014/main" id="{57B847AD-2624-4B55-AE3C-995AA065F6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6CDC89B-2D66-4D55-B6B6-06AD603FD1B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768664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D4E9-C056-448A-ACC7-7D047B58CC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84AEE3-8E68-4D32-B765-5E9441AEA06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A3E5A3-3688-4074-A189-E0AA718EFA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EB2C84-CDB0-4489-BCA3-3B9A51AEEB10}"/>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7/14/2021</a:t>
            </a:fld>
            <a:endParaRPr lang="en-US"/>
          </a:p>
        </p:txBody>
      </p:sp>
      <p:sp>
        <p:nvSpPr>
          <p:cNvPr id="6" name="Footer Placeholder 5">
            <a:extLst>
              <a:ext uri="{FF2B5EF4-FFF2-40B4-BE49-F238E27FC236}">
                <a16:creationId xmlns:a16="http://schemas.microsoft.com/office/drawing/2014/main" id="{212EEC87-10BA-441E-A27E-3A69775960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C704D7-1B99-4643-BBB4-99D7E1B9118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5787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E1369-CDE7-42D8-8BFF-CD04B3275F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5C2F1E-ED24-4E98-AA95-C120EE8FB3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211DF6-C190-4737-BACB-432B1BC35E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84808-E89C-4665-BA85-1FF29929D6D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7/14/2021</a:t>
            </a:fld>
            <a:endParaRPr lang="en-US"/>
          </a:p>
        </p:txBody>
      </p:sp>
      <p:sp>
        <p:nvSpPr>
          <p:cNvPr id="6" name="Footer Placeholder 5">
            <a:extLst>
              <a:ext uri="{FF2B5EF4-FFF2-40B4-BE49-F238E27FC236}">
                <a16:creationId xmlns:a16="http://schemas.microsoft.com/office/drawing/2014/main" id="{6252BA5E-15FE-4749-9A42-56F47B9755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6351F8A-2FAD-4602-A6BF-E203F2C5A91D}"/>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902446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15A42-0326-44A0-B65B-83353044DB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C8655D-3A7D-464A-85D8-0576586718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525E9-FDFB-46DB-AE58-2924CBB7D3E4}"/>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7/14/2021</a:t>
            </a:fld>
            <a:endParaRPr lang="en-US"/>
          </a:p>
        </p:txBody>
      </p:sp>
      <p:sp>
        <p:nvSpPr>
          <p:cNvPr id="5" name="Footer Placeholder 4">
            <a:extLst>
              <a:ext uri="{FF2B5EF4-FFF2-40B4-BE49-F238E27FC236}">
                <a16:creationId xmlns:a16="http://schemas.microsoft.com/office/drawing/2014/main" id="{A22DF8B9-A17C-455A-AD7F-BC2D1C52D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E31998-8105-4263-8564-3FFF96CF7D58}"/>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35960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8106BF-9CF3-46DF-92DF-B96DC9C3CA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813A60-4EA1-4376-9534-3D027D0631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C42E5-32C5-41BF-AA1A-BD525CC2757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7/14/2021</a:t>
            </a:fld>
            <a:endParaRPr lang="en-US"/>
          </a:p>
        </p:txBody>
      </p:sp>
      <p:sp>
        <p:nvSpPr>
          <p:cNvPr id="5" name="Footer Placeholder 4">
            <a:extLst>
              <a:ext uri="{FF2B5EF4-FFF2-40B4-BE49-F238E27FC236}">
                <a16:creationId xmlns:a16="http://schemas.microsoft.com/office/drawing/2014/main" id="{D3B05D5E-BF11-4256-B23B-36D3508297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8DA35B-123F-4C95-954B-82F7A422243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171157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427275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75344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6055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7/14/2021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138423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7/14/2021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39194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7/14/2021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81397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7/14/2021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5338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7/14/2021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2195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7/14/2021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05193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7/14/2021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48631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1981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88743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27236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7/14/2021</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185203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7/14/2021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548145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7/14/2021</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967121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7/14/2021</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34915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7/14/2021</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73027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7/14/2021</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011179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7/14/2021</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88291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7/14/2021</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01702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7/14/2021</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89426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7/14/2021</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692747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7/14/2021</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91407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7/14/2021</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4470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7/14/2021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703693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7/14/2021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3307961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7/14/2021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3909873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7/14/2021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268690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6.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7/14/2021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2652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2494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43"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
              <a:schemeClr val="accent2">
                <a:lumMod val="5000"/>
                <a:lumOff val="95000"/>
              </a:schemeClr>
            </a:gs>
            <a:gs pos="28000">
              <a:schemeClr val="accent2">
                <a:lumMod val="45000"/>
                <a:lumOff val="55000"/>
              </a:schemeClr>
            </a:gs>
            <a:gs pos="56000">
              <a:srgbClr val="FF9999">
                <a:alpha val="43000"/>
              </a:srgbClr>
            </a:gs>
          </a:gsLst>
          <a:lin ang="81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6385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7/14/2021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43998852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7/14/2021</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94882430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50.xml"/><Relationship Id="rId5" Type="http://schemas.openxmlformats.org/officeDocument/2006/relationships/image" Target="../media/image17.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1+ 2 </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10</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THỜI</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KHÓA BIỂU</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63081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3895725" y="14047"/>
            <a:ext cx="4096204" cy="57280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p:cNvGrpSpPr/>
          <p:nvPr/>
        </p:nvGrpSpPr>
        <p:grpSpPr>
          <a:xfrm>
            <a:off x="836132" y="528979"/>
            <a:ext cx="10519736" cy="646331"/>
            <a:chOff x="836132" y="980974"/>
            <a:chExt cx="10519736" cy="978621"/>
          </a:xfrm>
        </p:grpSpPr>
        <p:sp>
          <p:nvSpPr>
            <p:cNvPr id="8" name="Hexagon 7">
              <a:extLst>
                <a:ext uri="{FF2B5EF4-FFF2-40B4-BE49-F238E27FC236}">
                  <a16:creationId xmlns:a16="http://schemas.microsoft.com/office/drawing/2014/main" id="{656B7EDA-4DEE-44AD-9FC2-7177221356BC}"/>
                </a:ext>
              </a:extLst>
            </p:cNvPr>
            <p:cNvSpPr/>
            <p:nvPr/>
          </p:nvSpPr>
          <p:spPr>
            <a:xfrm>
              <a:off x="836132" y="1056605"/>
              <a:ext cx="10519736" cy="85923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9663B6F-FE68-42C6-84A9-CF98FA406047}"/>
                </a:ext>
              </a:extLst>
            </p:cNvPr>
            <p:cNvSpPr txBox="1"/>
            <p:nvPr/>
          </p:nvSpPr>
          <p:spPr>
            <a:xfrm>
              <a:off x="1171464" y="980974"/>
              <a:ext cx="9353770" cy="9786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lang="en-US" altLang="zh-C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3</a:t>
              </a:r>
              <a:r>
                <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T</a:t>
              </a:r>
              <a:r>
                <a:rPr kumimoji="0" lang="en-US" altLang="zh-CN" sz="36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hứ Năm có những môn học nào?</a:t>
              </a:r>
              <a:endPar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
        <p:nvSpPr>
          <p:cNvPr id="3" name="TextBox 2"/>
          <p:cNvSpPr txBox="1"/>
          <p:nvPr/>
        </p:nvSpPr>
        <p:spPr>
          <a:xfrm>
            <a:off x="631740" y="5664168"/>
            <a:ext cx="11173573" cy="1077218"/>
          </a:xfrm>
          <a:prstGeom prst="rect">
            <a:avLst/>
          </a:prstGeom>
          <a:noFill/>
        </p:spPr>
        <p:txBody>
          <a:bodyPr wrap="square" rtlCol="0">
            <a:spAutoFit/>
          </a:bodyPr>
          <a:lstStyle/>
          <a:p>
            <a:r>
              <a:rPr lang="vi-VN" sz="3200" dirty="0">
                <a:solidFill>
                  <a:srgbClr val="0000FF"/>
                </a:solidFill>
                <a:latin typeface="+mj-lt"/>
              </a:rPr>
              <a:t>Thứ năm có môn Tiếng Việt, Giáo dục thể chất, Toán, Tự nhiên và xã hội, Tự học có hướng dẫn.</a:t>
            </a:r>
          </a:p>
        </p:txBody>
      </p:sp>
      <p:pic>
        <p:nvPicPr>
          <p:cNvPr id="9" name="Picture 8"/>
          <p:cNvPicPr>
            <a:picLocks noChangeAspect="1"/>
          </p:cNvPicPr>
          <p:nvPr/>
        </p:nvPicPr>
        <p:blipFill rotWithShape="1">
          <a:blip r:embed="rId2"/>
          <a:srcRect l="30105" t="39044" r="29511" b="15143"/>
          <a:stretch/>
        </p:blipFill>
        <p:spPr>
          <a:xfrm>
            <a:off x="2433329" y="1187356"/>
            <a:ext cx="6819853" cy="4349779"/>
          </a:xfrm>
          <a:prstGeom prst="rect">
            <a:avLst/>
          </a:prstGeom>
        </p:spPr>
      </p:pic>
    </p:spTree>
    <p:extLst>
      <p:ext uri="{BB962C8B-B14F-4D97-AF65-F5344CB8AC3E}">
        <p14:creationId xmlns:p14="http://schemas.microsoft.com/office/powerpoint/2010/main" val="1082603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3772896" y="1717526"/>
            <a:ext cx="4096204" cy="57280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p:cNvGrpSpPr/>
          <p:nvPr/>
        </p:nvGrpSpPr>
        <p:grpSpPr>
          <a:xfrm>
            <a:off x="592287" y="2713413"/>
            <a:ext cx="11144785" cy="1189848"/>
            <a:chOff x="824301" y="1056605"/>
            <a:chExt cx="10531567" cy="1153941"/>
          </a:xfrm>
        </p:grpSpPr>
        <p:sp>
          <p:nvSpPr>
            <p:cNvPr id="8" name="Hexagon 7">
              <a:extLst>
                <a:ext uri="{FF2B5EF4-FFF2-40B4-BE49-F238E27FC236}">
                  <a16:creationId xmlns:a16="http://schemas.microsoft.com/office/drawing/2014/main" id="{656B7EDA-4DEE-44AD-9FC2-7177221356BC}"/>
                </a:ext>
              </a:extLst>
            </p:cNvPr>
            <p:cNvSpPr/>
            <p:nvPr/>
          </p:nvSpPr>
          <p:spPr>
            <a:xfrm>
              <a:off x="836132" y="1056605"/>
              <a:ext cx="10519736" cy="1153941"/>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9663B6F-FE68-42C6-84A9-CF98FA406047}"/>
                </a:ext>
              </a:extLst>
            </p:cNvPr>
            <p:cNvSpPr txBox="1"/>
            <p:nvPr/>
          </p:nvSpPr>
          <p:spPr>
            <a:xfrm>
              <a:off x="824301" y="1311326"/>
              <a:ext cx="10531567" cy="6268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lang="en-US" altLang="zh-C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4. Nếu không có thời khóa biểu, em sẽ gặp khó khăn gì?</a:t>
              </a:r>
              <a:endPar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Tree>
    <p:extLst>
      <p:ext uri="{BB962C8B-B14F-4D97-AF65-F5344CB8AC3E}">
        <p14:creationId xmlns:p14="http://schemas.microsoft.com/office/powerpoint/2010/main" val="3068073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C8EF07B-6087-423C-9B81-17014807E57A}"/>
              </a:ext>
            </a:extLst>
          </p:cNvPr>
          <p:cNvSpPr/>
          <p:nvPr/>
        </p:nvSpPr>
        <p:spPr>
          <a:xfrm>
            <a:off x="2847974" y="123231"/>
            <a:ext cx="6086475"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rotWithShape="1">
          <a:blip r:embed="rId2"/>
          <a:srcRect l="26015" t="54431" r="31924" b="16277"/>
          <a:stretch/>
        </p:blipFill>
        <p:spPr>
          <a:xfrm>
            <a:off x="279025" y="1009934"/>
            <a:ext cx="11224372" cy="4394580"/>
          </a:xfrm>
          <a:prstGeom prst="rect">
            <a:avLst/>
          </a:prstGeom>
        </p:spPr>
      </p:pic>
    </p:spTree>
    <p:extLst>
      <p:ext uri="{BB962C8B-B14F-4D97-AF65-F5344CB8AC3E}">
        <p14:creationId xmlns:p14="http://schemas.microsoft.com/office/powerpoint/2010/main" val="1479184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A68170-28F8-4EF8-B377-A4FB5B897AB9}"/>
              </a:ext>
            </a:extLst>
          </p:cNvPr>
          <p:cNvSpPr/>
          <p:nvPr/>
        </p:nvSpPr>
        <p:spPr>
          <a:xfrm>
            <a:off x="2793383" y="789677"/>
            <a:ext cx="6086475"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p:cNvGrpSpPr/>
          <p:nvPr/>
        </p:nvGrpSpPr>
        <p:grpSpPr>
          <a:xfrm>
            <a:off x="861380" y="1848571"/>
            <a:ext cx="10519736" cy="2041040"/>
            <a:chOff x="683959" y="1425491"/>
            <a:chExt cx="10519736" cy="2041040"/>
          </a:xfrm>
        </p:grpSpPr>
        <p:sp>
          <p:nvSpPr>
            <p:cNvPr id="9" name="Hexagon 8">
              <a:extLst>
                <a:ext uri="{FF2B5EF4-FFF2-40B4-BE49-F238E27FC236}">
                  <a16:creationId xmlns:a16="http://schemas.microsoft.com/office/drawing/2014/main" id="{53F3DBAE-4CD7-4A76-8614-4679F12B1481}"/>
                </a:ext>
              </a:extLst>
            </p:cNvPr>
            <p:cNvSpPr/>
            <p:nvPr/>
          </p:nvSpPr>
          <p:spPr>
            <a:xfrm>
              <a:off x="683959" y="1425491"/>
              <a:ext cx="10519736" cy="2041040"/>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70DD1B37-DF6A-473F-964D-3A67345519F2}"/>
                </a:ext>
              </a:extLst>
            </p:cNvPr>
            <p:cNvSpPr txBox="1"/>
            <p:nvPr/>
          </p:nvSpPr>
          <p:spPr>
            <a:xfrm>
              <a:off x="952381" y="1644454"/>
              <a:ext cx="9982892" cy="1569660"/>
            </a:xfrm>
            <a:prstGeom prst="rect">
              <a:avLst/>
            </a:prstGeom>
            <a:noFill/>
          </p:spPr>
          <p:txBody>
            <a:bodyPr wrap="square" rtlCol="0">
              <a:spAutoFit/>
            </a:bodyPr>
            <a:lstStyle/>
            <a:p>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2. Nói một câu giới thiệu môn học hoặc hoạt động ở trường mà em thích.</a:t>
              </a:r>
            </a:p>
            <a:p>
              <a:r>
                <a:rPr lang="en-US" sz="32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Ví dụ: Tiếng Việt là môn học tôi yêu thích nhất.</a:t>
              </a:r>
            </a:p>
          </p:txBody>
        </p:sp>
      </p:grpSp>
    </p:spTree>
    <p:extLst>
      <p:ext uri="{BB962C8B-B14F-4D97-AF65-F5344CB8AC3E}">
        <p14:creationId xmlns:p14="http://schemas.microsoft.com/office/powerpoint/2010/main" val="1822361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3</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5" name="TextBox 44">
            <a:extLst>
              <a:ext uri="{FF2B5EF4-FFF2-40B4-BE49-F238E27FC236}">
                <a16:creationId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10</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THỜI</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KHÓA BIỂU</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533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A25A52-DD3D-4F52-9AA6-142388BF982E}"/>
              </a:ext>
            </a:extLst>
          </p:cNvPr>
          <p:cNvSpPr txBox="1"/>
          <p:nvPr/>
        </p:nvSpPr>
        <p:spPr>
          <a:xfrm>
            <a:off x="532263" y="475684"/>
            <a:ext cx="11163867" cy="4247317"/>
          </a:xfrm>
          <a:prstGeom prst="rect">
            <a:avLst/>
          </a:prstGeom>
          <a:noFill/>
        </p:spPr>
        <p:txBody>
          <a:bodyPr wrap="square" rtlCol="0">
            <a:spAutoFit/>
          </a:bodyPr>
          <a:lstStyle/>
          <a:p>
            <a:pPr algn="ctr">
              <a:lnSpc>
                <a:spcPct val="150000"/>
              </a:lnSpc>
            </a:pPr>
            <a:r>
              <a:rPr lang="en-US" sz="3600" b="1" dirty="0">
                <a:solidFill>
                  <a:srgbClr val="FF0000"/>
                </a:solidFill>
                <a:latin typeface="HP001 5 hàng" panose="020B0603050302020204" pitchFamily="34" charset="0"/>
                <a:cs typeface="Times New Roman" panose="02020603050405020304" pitchFamily="18" charset="0"/>
              </a:rPr>
              <a:t>Thời khóa biểu</a:t>
            </a:r>
            <a:r>
              <a:rPr lang="en-US" sz="3600" b="1" dirty="0">
                <a:latin typeface="HP001 5 hàng" panose="020B0603050302020204" pitchFamily="34" charset="0"/>
                <a:cs typeface="Times New Roman" panose="02020603050405020304" pitchFamily="18" charset="0"/>
              </a:rPr>
              <a:t>	</a:t>
            </a:r>
          </a:p>
          <a:p>
            <a:pPr algn="just">
              <a:lnSpc>
                <a:spcPct val="150000"/>
              </a:lnSpc>
            </a:pPr>
            <a:r>
              <a:rPr lang="en-US" sz="3600" b="1" dirty="0">
                <a:latin typeface="HP001 5 hàng" panose="020B0603050302020204" pitchFamily="34" charset="0"/>
                <a:cs typeface="Times New Roman" panose="02020603050405020304" pitchFamily="18" charset="0"/>
              </a:rPr>
              <a:t>	Thời khóa biểu cho biết thời gian học các môn của từng ngày trong tuần. Thời khóa biểu gồm nhiều cột dọc và nhiều hàng ngang. Các bạn học sinh thường đọc thời khóa biểu theo trình tự thứ - buổi - tiết - môn.</a:t>
            </a:r>
            <a:endParaRPr lang="vi-VN" sz="3600" b="1" dirty="0">
              <a:latin typeface="HP001 5 hàng" panose="020B060305030202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87945569-51FD-4ADE-807A-C99984BF3D75}"/>
              </a:ext>
            </a:extLst>
          </p:cNvPr>
          <p:cNvSpPr/>
          <p:nvPr/>
        </p:nvSpPr>
        <p:spPr>
          <a:xfrm>
            <a:off x="1945005" y="4987856"/>
            <a:ext cx="8301990" cy="777240"/>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HP001 4 hàng" panose="020B0603050302020204" pitchFamily="34" charset="0"/>
              </a:rPr>
              <a:t>Đoạn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văn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có</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những</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chữ</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nào</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cần</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viết</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hoa</a:t>
            </a:r>
            <a:r>
              <a:rPr lang="en-US" sz="3200" b="1" dirty="0">
                <a:solidFill>
                  <a:schemeClr val="tx1"/>
                </a:solidFill>
                <a:latin typeface="HP001 4 hàng" panose="020B0603050302020204" pitchFamily="34" charset="0"/>
              </a:rPr>
              <a:t>?</a:t>
            </a:r>
          </a:p>
        </p:txBody>
      </p:sp>
    </p:spTree>
    <p:extLst>
      <p:ext uri="{BB962C8B-B14F-4D97-AF65-F5344CB8AC3E}">
        <p14:creationId xmlns:p14="http://schemas.microsoft.com/office/powerpoint/2010/main" val="4072879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A25A52-DD3D-4F52-9AA6-142388BF982E}"/>
              </a:ext>
            </a:extLst>
          </p:cNvPr>
          <p:cNvSpPr txBox="1"/>
          <p:nvPr/>
        </p:nvSpPr>
        <p:spPr>
          <a:xfrm>
            <a:off x="863600" y="475684"/>
            <a:ext cx="10464800" cy="5078313"/>
          </a:xfrm>
          <a:prstGeom prst="rect">
            <a:avLst/>
          </a:prstGeom>
          <a:noFill/>
        </p:spPr>
        <p:txBody>
          <a:bodyPr wrap="square" rtlCol="0">
            <a:spAutoFit/>
          </a:bodyPr>
          <a:lstStyle/>
          <a:p>
            <a:pPr lvl="0" algn="ctr">
              <a:lnSpc>
                <a:spcPct val="150000"/>
              </a:lnSpc>
              <a:defRPr/>
            </a:pPr>
            <a:r>
              <a:rPr kumimoji="0" lang="en-US" sz="3600" b="1" i="0" u="none" strike="noStrike" kern="1200" cap="none" spc="0" normalizeH="0" baseline="0" noProof="0" dirty="0">
                <a:ln>
                  <a:noFill/>
                </a:ln>
                <a:solidFill>
                  <a:srgbClr val="FF0000"/>
                </a:solidFill>
                <a:effectLst/>
                <a:uLnTx/>
                <a:uFillTx/>
                <a:latin typeface="HP001 4 hàng" panose="020B0603050302020204" pitchFamily="34" charset="0"/>
              </a:rPr>
              <a:t>Nghe – viết: </a:t>
            </a:r>
            <a:r>
              <a:rPr lang="en-US" sz="3600" b="1" dirty="0">
                <a:solidFill>
                  <a:srgbClr val="FF0000"/>
                </a:solidFill>
                <a:latin typeface="HP001 4 hàng" panose="020B0603050302020204" pitchFamily="34" charset="0"/>
                <a:cs typeface="Times New Roman" panose="02020603050405020304" pitchFamily="18" charset="0"/>
              </a:rPr>
              <a:t>Thời khóa biểu</a:t>
            </a:r>
            <a:endParaRPr kumimoji="0" lang="en-US" sz="3600" b="1" i="0" u="none" strike="noStrike" kern="1200" cap="none" spc="0" normalizeH="0" baseline="0" noProof="0" dirty="0">
              <a:ln>
                <a:noFill/>
              </a:ln>
              <a:solidFill>
                <a:srgbClr val="FF0000"/>
              </a:solidFill>
              <a:effectLst/>
              <a:uLnTx/>
              <a:uFillTx/>
              <a:latin typeface="HP001 4 hàng" panose="020B0603050302020204" pitchFamily="34" charset="0"/>
            </a:endParaRPr>
          </a:p>
          <a:p>
            <a:pPr algn="just">
              <a:lnSpc>
                <a:spcPct val="150000"/>
              </a:lnSpc>
            </a:pPr>
            <a:r>
              <a:rPr kumimoji="0" lang="en-US" sz="3600" b="1" i="0" u="none" strike="noStrike" kern="1200" cap="none" spc="0" normalizeH="0" baseline="0" noProof="0" dirty="0">
                <a:ln>
                  <a:noFill/>
                </a:ln>
                <a:solidFill>
                  <a:srgbClr val="0070C0"/>
                </a:solidFill>
                <a:effectLst/>
                <a:uLnTx/>
                <a:uFillTx/>
                <a:latin typeface="HP001 4 hàng" panose="020B0603050302020204" pitchFamily="34" charset="0"/>
              </a:rPr>
              <a:t>    </a:t>
            </a:r>
            <a:r>
              <a:rPr lang="en-US" sz="3600" b="1" dirty="0">
                <a:solidFill>
                  <a:srgbClr val="FF0000"/>
                </a:solidFill>
                <a:latin typeface="HP001 4 hàng" panose="020B0603050302020204" pitchFamily="34" charset="0"/>
                <a:cs typeface="Times New Roman" panose="02020603050405020304" pitchFamily="18" charset="0"/>
              </a:rPr>
              <a:t>T</a:t>
            </a:r>
            <a:r>
              <a:rPr lang="en-US" sz="3600" b="1" dirty="0">
                <a:latin typeface="HP001 4 hàng" panose="020B0603050302020204" pitchFamily="34" charset="0"/>
                <a:cs typeface="Times New Roman" panose="02020603050405020304" pitchFamily="18" charset="0"/>
              </a:rPr>
              <a:t>hời khóa biểu cho biết thời gian học các môn của từng ngày trong tuần. </a:t>
            </a:r>
            <a:r>
              <a:rPr lang="en-US" sz="3600" b="1" dirty="0">
                <a:solidFill>
                  <a:srgbClr val="FF0000"/>
                </a:solidFill>
                <a:latin typeface="HP001 4 hàng" panose="020B0603050302020204" pitchFamily="34" charset="0"/>
                <a:cs typeface="Times New Roman" panose="02020603050405020304" pitchFamily="18" charset="0"/>
              </a:rPr>
              <a:t>T</a:t>
            </a:r>
            <a:r>
              <a:rPr lang="en-US" sz="3600" b="1" dirty="0">
                <a:latin typeface="HP001 4 hàng" panose="020B0603050302020204" pitchFamily="34" charset="0"/>
                <a:cs typeface="Times New Roman" panose="02020603050405020304" pitchFamily="18" charset="0"/>
              </a:rPr>
              <a:t>hời khóa biểu gồm nhiều cột dọc và nhiều hàng ngang. </a:t>
            </a:r>
            <a:r>
              <a:rPr lang="en-US" sz="3600" b="1" dirty="0">
                <a:solidFill>
                  <a:srgbClr val="FF0000"/>
                </a:solidFill>
                <a:latin typeface="HP001 4 hàng" panose="020B0603050302020204" pitchFamily="34" charset="0"/>
                <a:cs typeface="Times New Roman" panose="02020603050405020304" pitchFamily="18" charset="0"/>
              </a:rPr>
              <a:t>C</a:t>
            </a:r>
            <a:r>
              <a:rPr lang="en-US" sz="3600" b="1" dirty="0">
                <a:latin typeface="HP001 4 hàng" panose="020B0603050302020204" pitchFamily="34" charset="0"/>
                <a:cs typeface="Times New Roman" panose="02020603050405020304" pitchFamily="18" charset="0"/>
              </a:rPr>
              <a:t>ác bạn học sinh thường đọc thời khóa biểu theo trình tự thứ - buổi - tiết - môn.</a:t>
            </a:r>
            <a:endParaRPr lang="vi-VN" sz="3600" b="1" dirty="0">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2236736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10DAFA3-E2E3-4606-BB1D-AD52EE227865}"/>
              </a:ext>
            </a:extLst>
          </p:cNvPr>
          <p:cNvSpPr/>
          <p:nvPr/>
        </p:nvSpPr>
        <p:spPr>
          <a:xfrm>
            <a:off x="3400850" y="1378428"/>
            <a:ext cx="4663440" cy="1088238"/>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Luyện</a:t>
            </a:r>
            <a:r>
              <a:rPr kumimoji="0" lang="en-US" sz="44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4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viết</a:t>
            </a:r>
            <a:r>
              <a:rPr kumimoji="0" lang="en-US" sz="44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4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từ</a:t>
            </a:r>
            <a:r>
              <a:rPr kumimoji="0" lang="en-US" sz="44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4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khó</a:t>
            </a:r>
            <a:endParaRPr kumimoji="0" lang="en-US" sz="44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1188792-E93B-434A-9716-A49481F98788}"/>
              </a:ext>
            </a:extLst>
          </p:cNvPr>
          <p:cNvSpPr txBox="1"/>
          <p:nvPr/>
        </p:nvSpPr>
        <p:spPr>
          <a:xfrm>
            <a:off x="4436288" y="2776735"/>
            <a:ext cx="2578659" cy="830997"/>
          </a:xfrm>
          <a:prstGeom prst="rect">
            <a:avLst/>
          </a:prstGeom>
          <a:noFill/>
        </p:spPr>
        <p:txBody>
          <a:bodyPr wrap="square" rtlCol="0">
            <a:spAutoFit/>
          </a:bodyPr>
          <a:lstStyle/>
          <a:p>
            <a:r>
              <a:rPr lang="en-US" sz="4800" b="1" dirty="0">
                <a:solidFill>
                  <a:srgbClr val="3333FF"/>
                </a:solidFill>
                <a:latin typeface="HP001 4 hàng" panose="020B0603050302020204" pitchFamily="34" charset="0"/>
              </a:rPr>
              <a:t>trình tự</a:t>
            </a:r>
          </a:p>
        </p:txBody>
      </p:sp>
      <p:sp>
        <p:nvSpPr>
          <p:cNvPr id="4" name="TextBox 3">
            <a:extLst>
              <a:ext uri="{FF2B5EF4-FFF2-40B4-BE49-F238E27FC236}">
                <a16:creationId xmlns:a16="http://schemas.microsoft.com/office/drawing/2014/main" id="{48F9DD2C-9AFE-4A43-93A7-BF87631E3545}"/>
              </a:ext>
            </a:extLst>
          </p:cNvPr>
          <p:cNvSpPr txBox="1"/>
          <p:nvPr/>
        </p:nvSpPr>
        <p:spPr>
          <a:xfrm>
            <a:off x="4435776" y="2785221"/>
            <a:ext cx="2578659" cy="830997"/>
          </a:xfrm>
          <a:prstGeom prst="rect">
            <a:avLst/>
          </a:prstGeom>
          <a:noFill/>
        </p:spPr>
        <p:txBody>
          <a:bodyPr wrap="square" rtlCol="0">
            <a:spAutoFit/>
          </a:bodyPr>
          <a:lstStyle/>
          <a:p>
            <a:r>
              <a:rPr lang="en-US" sz="4800" b="1" dirty="0">
                <a:solidFill>
                  <a:srgbClr val="FF0000"/>
                </a:solidFill>
                <a:latin typeface="HP001 4 hàng" panose="020B0603050302020204" pitchFamily="34" charset="0"/>
              </a:rPr>
              <a:t>tr</a:t>
            </a:r>
            <a:r>
              <a:rPr lang="en-US" sz="4800" b="1" dirty="0">
                <a:solidFill>
                  <a:srgbClr val="0000FF"/>
                </a:solidFill>
                <a:latin typeface="HP001 4 hàng" panose="020B0603050302020204" pitchFamily="34" charset="0"/>
              </a:rPr>
              <a:t>ình tự</a:t>
            </a:r>
            <a:endParaRPr lang="en-US" sz="4800" b="1" dirty="0">
              <a:solidFill>
                <a:srgbClr val="FF0000"/>
              </a:solidFill>
              <a:latin typeface="HP001 4 hàng" panose="020B0603050302020204" pitchFamily="34" charset="0"/>
            </a:endParaRPr>
          </a:p>
        </p:txBody>
      </p:sp>
      <p:sp>
        <p:nvSpPr>
          <p:cNvPr id="11" name="TextBox 10">
            <a:extLst>
              <a:ext uri="{FF2B5EF4-FFF2-40B4-BE49-F238E27FC236}">
                <a16:creationId xmlns:a16="http://schemas.microsoft.com/office/drawing/2014/main" id="{48F9DD2C-9AFE-4A43-93A7-BF87631E3545}"/>
              </a:ext>
            </a:extLst>
          </p:cNvPr>
          <p:cNvSpPr txBox="1"/>
          <p:nvPr/>
        </p:nvSpPr>
        <p:spPr>
          <a:xfrm>
            <a:off x="5098331" y="3911773"/>
            <a:ext cx="1848376" cy="830997"/>
          </a:xfrm>
          <a:prstGeom prst="rect">
            <a:avLst/>
          </a:prstGeom>
          <a:noFill/>
        </p:spPr>
        <p:txBody>
          <a:bodyPr wrap="square" rtlCol="0">
            <a:spAutoFit/>
          </a:bodyPr>
          <a:lstStyle/>
          <a:p>
            <a:pPr algn="just"/>
            <a:r>
              <a:rPr lang="en-US" sz="4800" b="1" dirty="0">
                <a:solidFill>
                  <a:srgbClr val="0000FF"/>
                </a:solidFill>
                <a:latin typeface="HP001 4 hàng" panose="020B0603050302020204" pitchFamily="34" charset="0"/>
              </a:rPr>
              <a:t>tiết</a:t>
            </a:r>
            <a:endParaRPr lang="en-US" sz="4800" b="1" dirty="0">
              <a:solidFill>
                <a:srgbClr val="FF0000"/>
              </a:solidFill>
              <a:latin typeface="HP001 4 hàng" panose="020B0603050302020204" pitchFamily="34" charset="0"/>
            </a:endParaRPr>
          </a:p>
        </p:txBody>
      </p:sp>
      <p:sp>
        <p:nvSpPr>
          <p:cNvPr id="12" name="TextBox 11">
            <a:extLst>
              <a:ext uri="{FF2B5EF4-FFF2-40B4-BE49-F238E27FC236}">
                <a16:creationId xmlns:a16="http://schemas.microsoft.com/office/drawing/2014/main" id="{48F9DD2C-9AFE-4A43-93A7-BF87631E3545}"/>
              </a:ext>
            </a:extLst>
          </p:cNvPr>
          <p:cNvSpPr txBox="1"/>
          <p:nvPr/>
        </p:nvSpPr>
        <p:spPr>
          <a:xfrm>
            <a:off x="5098331" y="3920260"/>
            <a:ext cx="1848376" cy="830997"/>
          </a:xfrm>
          <a:prstGeom prst="rect">
            <a:avLst/>
          </a:prstGeom>
          <a:noFill/>
        </p:spPr>
        <p:txBody>
          <a:bodyPr wrap="square" rtlCol="0">
            <a:spAutoFit/>
          </a:bodyPr>
          <a:lstStyle/>
          <a:p>
            <a:pPr algn="just"/>
            <a:r>
              <a:rPr lang="en-US" sz="4800" b="1" dirty="0">
                <a:solidFill>
                  <a:srgbClr val="0000FF"/>
                </a:solidFill>
                <a:latin typeface="HP001 4 hàng" panose="020B0603050302020204" pitchFamily="34" charset="0"/>
              </a:rPr>
              <a:t>t</a:t>
            </a:r>
            <a:r>
              <a:rPr lang="en-US" sz="4800" b="1" dirty="0">
                <a:solidFill>
                  <a:srgbClr val="FF0000"/>
                </a:solidFill>
                <a:latin typeface="HP001 4 hàng" panose="020B0603050302020204" pitchFamily="34" charset="0"/>
              </a:rPr>
              <a:t>iết</a:t>
            </a:r>
          </a:p>
        </p:txBody>
      </p:sp>
    </p:spTree>
    <p:extLst>
      <p:ext uri="{BB962C8B-B14F-4D97-AF65-F5344CB8AC3E}">
        <p14:creationId xmlns:p14="http://schemas.microsoft.com/office/powerpoint/2010/main" val="790297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type="lt">
                                    <p:tmPct val="1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A25A52-DD3D-4F52-9AA6-142388BF982E}"/>
              </a:ext>
            </a:extLst>
          </p:cNvPr>
          <p:cNvSpPr txBox="1"/>
          <p:nvPr/>
        </p:nvSpPr>
        <p:spPr>
          <a:xfrm>
            <a:off x="863600" y="475684"/>
            <a:ext cx="10464800" cy="5078313"/>
          </a:xfrm>
          <a:prstGeom prst="rect">
            <a:avLst/>
          </a:prstGeom>
          <a:noFill/>
        </p:spPr>
        <p:txBody>
          <a:bodyPr wrap="square" rtlCol="0">
            <a:spAutoFit/>
          </a:bodyPr>
          <a:lstStyle/>
          <a:p>
            <a:pPr lvl="0" algn="ctr">
              <a:lnSpc>
                <a:spcPct val="150000"/>
              </a:lnSpc>
              <a:defRPr/>
            </a:pPr>
            <a:r>
              <a:rPr kumimoji="0" lang="en-US" sz="3600" b="1" i="0" u="none" strike="noStrike" kern="1200" cap="none" spc="0" normalizeH="0" baseline="0" noProof="0" dirty="0">
                <a:ln>
                  <a:noFill/>
                </a:ln>
                <a:solidFill>
                  <a:srgbClr val="FF0000"/>
                </a:solidFill>
                <a:effectLst/>
                <a:uLnTx/>
                <a:uFillTx/>
                <a:latin typeface="HP001 4 hàng" panose="020B0603050302020204" pitchFamily="34" charset="0"/>
              </a:rPr>
              <a:t>Nghe – viết: </a:t>
            </a:r>
            <a:r>
              <a:rPr lang="en-US" sz="3600" b="1" dirty="0">
                <a:solidFill>
                  <a:srgbClr val="FF0000"/>
                </a:solidFill>
                <a:latin typeface="HP001 4 hàng" panose="020B0603050302020204" pitchFamily="34" charset="0"/>
                <a:cs typeface="Times New Roman" panose="02020603050405020304" pitchFamily="18" charset="0"/>
              </a:rPr>
              <a:t>Thời khóa biểu</a:t>
            </a:r>
            <a:endParaRPr kumimoji="0" lang="en-US" sz="3600" b="1" i="0" u="none" strike="noStrike" kern="1200" cap="none" spc="0" normalizeH="0" baseline="0" noProof="0" dirty="0">
              <a:ln>
                <a:noFill/>
              </a:ln>
              <a:solidFill>
                <a:srgbClr val="FF0000"/>
              </a:solidFill>
              <a:effectLst/>
              <a:uLnTx/>
              <a:uFillTx/>
              <a:latin typeface="HP001 4 hàng" panose="020B0603050302020204" pitchFamily="34" charset="0"/>
            </a:endParaRPr>
          </a:p>
          <a:p>
            <a:pPr algn="just">
              <a:lnSpc>
                <a:spcPct val="150000"/>
              </a:lnSpc>
            </a:pPr>
            <a:r>
              <a:rPr kumimoji="0" lang="en-US" sz="3600" b="1" i="0" u="none" strike="noStrike" kern="1200" cap="none" spc="0" normalizeH="0" baseline="0" noProof="0" dirty="0">
                <a:ln>
                  <a:noFill/>
                </a:ln>
                <a:solidFill>
                  <a:srgbClr val="0070C0"/>
                </a:solidFill>
                <a:effectLst/>
                <a:uLnTx/>
                <a:uFillTx/>
                <a:latin typeface="HP001 4 hàng" panose="020B0603050302020204" pitchFamily="34" charset="0"/>
              </a:rPr>
              <a:t>    </a:t>
            </a:r>
            <a:r>
              <a:rPr lang="en-US" sz="3600" b="1" dirty="0">
                <a:solidFill>
                  <a:srgbClr val="FF0000"/>
                </a:solidFill>
                <a:latin typeface="HP001 4 hàng" panose="020B0603050302020204" pitchFamily="34" charset="0"/>
                <a:cs typeface="Times New Roman" panose="02020603050405020304" pitchFamily="18" charset="0"/>
              </a:rPr>
              <a:t>T</a:t>
            </a:r>
            <a:r>
              <a:rPr lang="en-US" sz="3600" b="1" dirty="0">
                <a:latin typeface="HP001 4 hàng" panose="020B0603050302020204" pitchFamily="34" charset="0"/>
                <a:cs typeface="Times New Roman" panose="02020603050405020304" pitchFamily="18" charset="0"/>
              </a:rPr>
              <a:t>hời khóa biểu cho biết thời gian học các môn của từng ngày trong tuần. </a:t>
            </a:r>
            <a:r>
              <a:rPr lang="en-US" sz="3600" b="1" dirty="0">
                <a:solidFill>
                  <a:srgbClr val="FF0000"/>
                </a:solidFill>
                <a:latin typeface="HP001 4 hàng" panose="020B0603050302020204" pitchFamily="34" charset="0"/>
                <a:cs typeface="Times New Roman" panose="02020603050405020304" pitchFamily="18" charset="0"/>
              </a:rPr>
              <a:t>T</a:t>
            </a:r>
            <a:r>
              <a:rPr lang="en-US" sz="3600" b="1" dirty="0">
                <a:latin typeface="HP001 4 hàng" panose="020B0603050302020204" pitchFamily="34" charset="0"/>
                <a:cs typeface="Times New Roman" panose="02020603050405020304" pitchFamily="18" charset="0"/>
              </a:rPr>
              <a:t>hời khóa biểu gồm nhiều cột dọc và nhiều hàng ngang. </a:t>
            </a:r>
            <a:r>
              <a:rPr lang="en-US" sz="3600" b="1" dirty="0">
                <a:solidFill>
                  <a:srgbClr val="FF0000"/>
                </a:solidFill>
                <a:latin typeface="HP001 4 hàng" panose="020B0603050302020204" pitchFamily="34" charset="0"/>
                <a:cs typeface="Times New Roman" panose="02020603050405020304" pitchFamily="18" charset="0"/>
              </a:rPr>
              <a:t>C</a:t>
            </a:r>
            <a:r>
              <a:rPr lang="en-US" sz="3600" b="1" dirty="0">
                <a:latin typeface="HP001 4 hàng" panose="020B0603050302020204" pitchFamily="34" charset="0"/>
                <a:cs typeface="Times New Roman" panose="02020603050405020304" pitchFamily="18" charset="0"/>
              </a:rPr>
              <a:t>ác bạn học sinh thường đọc thời khóa biểu theo trình tự thứ - buổi - tiết - môn.</a:t>
            </a:r>
            <a:endParaRPr lang="vi-VN" sz="3600" b="1" dirty="0">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1956018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234D2452-A620-4B7E-AB79-6C0288814FAE}"/>
              </a:ext>
            </a:extLst>
          </p:cNvPr>
          <p:cNvSpPr/>
          <p:nvPr/>
        </p:nvSpPr>
        <p:spPr>
          <a:xfrm>
            <a:off x="4301082" y="137112"/>
            <a:ext cx="2467626" cy="563241"/>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Bài</a:t>
            </a:r>
            <a:r>
              <a:rPr kumimoji="0" lang="en-US" sz="40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rPr>
              <a:t>tập</a:t>
            </a:r>
            <a:endPar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l="28951" t="32789" r="27728" b="23927"/>
          <a:stretch/>
        </p:blipFill>
        <p:spPr>
          <a:xfrm>
            <a:off x="663518" y="836833"/>
            <a:ext cx="10718715" cy="6021167"/>
          </a:xfrm>
          <a:prstGeom prst="rect">
            <a:avLst/>
          </a:prstGeom>
        </p:spPr>
      </p:pic>
      <p:sp>
        <p:nvSpPr>
          <p:cNvPr id="6" name="TextBox 5"/>
          <p:cNvSpPr txBox="1"/>
          <p:nvPr/>
        </p:nvSpPr>
        <p:spPr>
          <a:xfrm>
            <a:off x="2620372" y="5459105"/>
            <a:ext cx="1404552" cy="584775"/>
          </a:xfrm>
          <a:prstGeom prst="rect">
            <a:avLst/>
          </a:prstGeom>
          <a:noFill/>
        </p:spPr>
        <p:txBody>
          <a:bodyPr wrap="none" rtlCol="0">
            <a:spAutoFit/>
          </a:bodyPr>
          <a:lstStyle/>
          <a:p>
            <a:r>
              <a:rPr lang="en-US" sz="3200" b="1" dirty="0">
                <a:solidFill>
                  <a:srgbClr val="0000FF"/>
                </a:solidFill>
                <a:latin typeface="Times New Roman" panose="02020603050405020304" pitchFamily="18" charset="0"/>
                <a:cs typeface="Times New Roman" panose="02020603050405020304" pitchFamily="18" charset="0"/>
              </a:rPr>
              <a:t>cái kéo</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304135" y="3032080"/>
            <a:ext cx="1718740" cy="584775"/>
          </a:xfrm>
          <a:prstGeom prst="rect">
            <a:avLst/>
          </a:prstGeom>
          <a:noFill/>
        </p:spPr>
        <p:txBody>
          <a:bodyPr wrap="none" rtlCol="0">
            <a:spAutoFit/>
          </a:bodyPr>
          <a:lstStyle/>
          <a:p>
            <a:r>
              <a:rPr lang="en-US" sz="3200" b="1" dirty="0">
                <a:solidFill>
                  <a:srgbClr val="0000FF"/>
                </a:solidFill>
                <a:latin typeface="Times New Roman" panose="02020603050405020304" pitchFamily="18" charset="0"/>
                <a:cs typeface="Times New Roman" panose="02020603050405020304" pitchFamily="18" charset="0"/>
              </a:rPr>
              <a:t>thước kẻ</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8175007" y="6084824"/>
            <a:ext cx="1678665" cy="584775"/>
          </a:xfrm>
          <a:prstGeom prst="rect">
            <a:avLst/>
          </a:prstGeom>
          <a:noFill/>
        </p:spPr>
        <p:txBody>
          <a:bodyPr wrap="none" rtlCol="0">
            <a:spAutoFit/>
          </a:bodyPr>
          <a:lstStyle/>
          <a:p>
            <a:r>
              <a:rPr lang="en-US" sz="3200" b="1" dirty="0">
                <a:solidFill>
                  <a:srgbClr val="0000FF"/>
                </a:solidFill>
                <a:latin typeface="Times New Roman" panose="02020603050405020304" pitchFamily="18" charset="0"/>
                <a:cs typeface="Times New Roman" panose="02020603050405020304" pitchFamily="18" charset="0"/>
              </a:rPr>
              <a:t>cặp sách</a:t>
            </a:r>
            <a:endParaRPr lang="vi-VN"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7520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330422" y="3006461"/>
            <a:ext cx="3972713"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Khởi</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động</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87545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747095" y="1218978"/>
            <a:ext cx="8161209" cy="3801041"/>
            <a:chOff x="1597390" y="718849"/>
            <a:chExt cx="8161209" cy="3801041"/>
          </a:xfrm>
        </p:grpSpPr>
        <p:sp>
          <p:nvSpPr>
            <p:cNvPr id="4" name="Rectangle 3"/>
            <p:cNvSpPr/>
            <p:nvPr/>
          </p:nvSpPr>
          <p:spPr>
            <a:xfrm>
              <a:off x="1597390" y="718849"/>
              <a:ext cx="8161209" cy="3801041"/>
            </a:xfrm>
            <a:prstGeom prst="rect">
              <a:avLst/>
            </a:prstGeom>
          </p:spPr>
          <p:txBody>
            <a:bodyPr wrap="none">
              <a:spAutoFit/>
            </a:bodyPr>
            <a:lstStyle/>
            <a:p>
              <a:pPr>
                <a:spcAft>
                  <a:spcPts val="600"/>
                </a:spcAft>
              </a:pPr>
              <a:r>
                <a:rPr lang="vi-VN" sz="3600" b="1" dirty="0">
                  <a:solidFill>
                    <a:srgbClr val="FF0000"/>
                  </a:solidFill>
                  <a:latin typeface="+mj-lt"/>
                </a:rPr>
                <a:t>Bài 3: Chọn </a:t>
              </a:r>
              <a:r>
                <a:rPr lang="vi-VN" sz="3600" b="1" i="1" dirty="0">
                  <a:solidFill>
                    <a:srgbClr val="FF0000"/>
                  </a:solidFill>
                  <a:latin typeface="+mj-lt"/>
                </a:rPr>
                <a:t>ch</a:t>
              </a:r>
              <a:r>
                <a:rPr lang="vi-VN" sz="3600" b="1" dirty="0">
                  <a:solidFill>
                    <a:srgbClr val="FF0000"/>
                  </a:solidFill>
                  <a:latin typeface="+mj-lt"/>
                </a:rPr>
                <a:t> hoặc </a:t>
              </a:r>
              <a:r>
                <a:rPr lang="vi-VN" sz="3600" b="1" i="1" dirty="0">
                  <a:solidFill>
                    <a:srgbClr val="FF0000"/>
                  </a:solidFill>
                  <a:latin typeface="+mj-lt"/>
                </a:rPr>
                <a:t>tr</a:t>
              </a:r>
              <a:r>
                <a:rPr lang="vi-VN" sz="3600" b="1" dirty="0">
                  <a:solidFill>
                    <a:srgbClr val="FF0000"/>
                  </a:solidFill>
                  <a:latin typeface="+mj-lt"/>
                </a:rPr>
                <a:t> thay cho ô vuông.</a:t>
              </a:r>
            </a:p>
            <a:p>
              <a:pPr indent="1422400">
                <a:spcAft>
                  <a:spcPts val="600"/>
                </a:spcAft>
              </a:pPr>
              <a:r>
                <a:rPr lang="vi-VN" sz="3600" dirty="0">
                  <a:latin typeface="+mj-lt"/>
                </a:rPr>
                <a:t>Mặt      ời mọc rồi lặn</a:t>
              </a:r>
            </a:p>
            <a:p>
              <a:pPr indent="1422400">
                <a:spcAft>
                  <a:spcPts val="600"/>
                </a:spcAft>
              </a:pPr>
              <a:r>
                <a:rPr lang="vi-VN" sz="3600" dirty="0">
                  <a:latin typeface="+mj-lt"/>
                </a:rPr>
                <a:t>     ên đôi      ân lon ton</a:t>
              </a:r>
            </a:p>
            <a:p>
              <a:pPr indent="1422400">
                <a:spcAft>
                  <a:spcPts val="600"/>
                </a:spcAft>
              </a:pPr>
              <a:r>
                <a:rPr lang="vi-VN" sz="3600" dirty="0">
                  <a:latin typeface="+mj-lt"/>
                </a:rPr>
                <a:t>Hai      ân      ời của con</a:t>
              </a:r>
            </a:p>
            <a:p>
              <a:pPr indent="1422400">
                <a:spcAft>
                  <a:spcPts val="600"/>
                </a:spcAft>
              </a:pPr>
              <a:r>
                <a:rPr lang="vi-VN" sz="3600" dirty="0">
                  <a:latin typeface="+mj-lt"/>
                </a:rPr>
                <a:t>Là mẹ và cô giáo.</a:t>
              </a:r>
            </a:p>
            <a:p>
              <a:pPr indent="2743200">
                <a:spcAft>
                  <a:spcPts val="600"/>
                </a:spcAft>
              </a:pPr>
              <a:r>
                <a:rPr lang="vi-VN" sz="3600" dirty="0">
                  <a:latin typeface="+mj-lt"/>
                </a:rPr>
                <a:t>(Theo Trần Quốc Toàn)</a:t>
              </a:r>
            </a:p>
          </p:txBody>
        </p:sp>
        <p:sp>
          <p:nvSpPr>
            <p:cNvPr id="9" name="Rectangle 8"/>
            <p:cNvSpPr/>
            <p:nvPr/>
          </p:nvSpPr>
          <p:spPr>
            <a:xfrm>
              <a:off x="3991428" y="1331909"/>
              <a:ext cx="493487"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p:cNvSpPr/>
            <p:nvPr/>
          </p:nvSpPr>
          <p:spPr>
            <a:xfrm>
              <a:off x="3098801" y="1984369"/>
              <a:ext cx="529770"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Rectangle 16"/>
            <p:cNvSpPr/>
            <p:nvPr/>
          </p:nvSpPr>
          <p:spPr>
            <a:xfrm>
              <a:off x="4954174" y="1984369"/>
              <a:ext cx="529770"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Rectangle 17"/>
            <p:cNvSpPr/>
            <p:nvPr/>
          </p:nvSpPr>
          <p:spPr>
            <a:xfrm>
              <a:off x="3900712" y="2619369"/>
              <a:ext cx="529770"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Rectangle 18"/>
            <p:cNvSpPr/>
            <p:nvPr/>
          </p:nvSpPr>
          <p:spPr>
            <a:xfrm>
              <a:off x="5026744" y="2619369"/>
              <a:ext cx="529770"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7" name="Rectangle 6"/>
          <p:cNvSpPr/>
          <p:nvPr/>
        </p:nvSpPr>
        <p:spPr>
          <a:xfrm>
            <a:off x="4228217" y="1839461"/>
            <a:ext cx="466794" cy="646331"/>
          </a:xfrm>
          <a:prstGeom prst="rect">
            <a:avLst/>
          </a:prstGeom>
        </p:spPr>
        <p:txBody>
          <a:bodyPr wrap="none">
            <a:spAutoFit/>
          </a:bodyPr>
          <a:lstStyle/>
          <a:p>
            <a:r>
              <a:rPr lang="vi-VN" sz="3600" dirty="0">
                <a:solidFill>
                  <a:srgbClr val="FF0000"/>
                </a:solidFill>
                <a:latin typeface="Times New Roman" panose="02020603050405020304" pitchFamily="18" charset="0"/>
              </a:rPr>
              <a:t>tr</a:t>
            </a:r>
            <a:endParaRPr lang="vi-VN" dirty="0">
              <a:solidFill>
                <a:srgbClr val="FF0000"/>
              </a:solidFill>
            </a:endParaRPr>
          </a:p>
        </p:txBody>
      </p:sp>
      <p:sp>
        <p:nvSpPr>
          <p:cNvPr id="20" name="Rectangle 19"/>
          <p:cNvSpPr/>
          <p:nvPr/>
        </p:nvSpPr>
        <p:spPr>
          <a:xfrm>
            <a:off x="3267940" y="2481255"/>
            <a:ext cx="604461" cy="646331"/>
          </a:xfrm>
          <a:prstGeom prst="rect">
            <a:avLst/>
          </a:prstGeom>
        </p:spPr>
        <p:txBody>
          <a:bodyPr wrap="none">
            <a:spAutoFit/>
          </a:bodyPr>
          <a:lstStyle/>
          <a:p>
            <a:r>
              <a:rPr lang="vi-VN" sz="3600" dirty="0">
                <a:solidFill>
                  <a:srgbClr val="FF0000"/>
                </a:solidFill>
                <a:latin typeface="Times New Roman" panose="02020603050405020304" pitchFamily="18" charset="0"/>
              </a:rPr>
              <a:t>Tr</a:t>
            </a:r>
            <a:endParaRPr lang="vi-VN" dirty="0">
              <a:solidFill>
                <a:srgbClr val="FF0000"/>
              </a:solidFill>
            </a:endParaRPr>
          </a:p>
        </p:txBody>
      </p:sp>
      <p:sp>
        <p:nvSpPr>
          <p:cNvPr id="21" name="Rectangle 20"/>
          <p:cNvSpPr/>
          <p:nvPr/>
        </p:nvSpPr>
        <p:spPr>
          <a:xfrm>
            <a:off x="5303087" y="3098558"/>
            <a:ext cx="466794" cy="646331"/>
          </a:xfrm>
          <a:prstGeom prst="rect">
            <a:avLst/>
          </a:prstGeom>
        </p:spPr>
        <p:txBody>
          <a:bodyPr wrap="none">
            <a:spAutoFit/>
          </a:bodyPr>
          <a:lstStyle/>
          <a:p>
            <a:r>
              <a:rPr lang="vi-VN" sz="3600" dirty="0">
                <a:solidFill>
                  <a:srgbClr val="FF0000"/>
                </a:solidFill>
                <a:latin typeface="Times New Roman" panose="02020603050405020304" pitchFamily="18" charset="0"/>
              </a:rPr>
              <a:t>tr</a:t>
            </a:r>
            <a:endParaRPr lang="vi-VN" dirty="0">
              <a:solidFill>
                <a:srgbClr val="FF0000"/>
              </a:solidFill>
            </a:endParaRPr>
          </a:p>
        </p:txBody>
      </p:sp>
      <p:sp>
        <p:nvSpPr>
          <p:cNvPr id="22" name="Rectangle 21"/>
          <p:cNvSpPr/>
          <p:nvPr/>
        </p:nvSpPr>
        <p:spPr>
          <a:xfrm>
            <a:off x="5084096" y="2458653"/>
            <a:ext cx="620683" cy="646331"/>
          </a:xfrm>
          <a:prstGeom prst="rect">
            <a:avLst/>
          </a:prstGeom>
        </p:spPr>
        <p:txBody>
          <a:bodyPr wrap="none">
            <a:spAutoFit/>
          </a:bodyPr>
          <a:lstStyle/>
          <a:p>
            <a:r>
              <a:rPr lang="vi-VN" sz="3600" dirty="0">
                <a:solidFill>
                  <a:srgbClr val="FF0000"/>
                </a:solidFill>
                <a:latin typeface="Times New Roman" panose="02020603050405020304" pitchFamily="18" charset="0"/>
              </a:rPr>
              <a:t>ch</a:t>
            </a:r>
            <a:endParaRPr lang="vi-VN" dirty="0">
              <a:solidFill>
                <a:srgbClr val="FF0000"/>
              </a:solidFill>
            </a:endParaRPr>
          </a:p>
        </p:txBody>
      </p:sp>
      <p:sp>
        <p:nvSpPr>
          <p:cNvPr id="23" name="Rectangle 22"/>
          <p:cNvSpPr/>
          <p:nvPr/>
        </p:nvSpPr>
        <p:spPr>
          <a:xfrm>
            <a:off x="4058090" y="3106574"/>
            <a:ext cx="620683" cy="646331"/>
          </a:xfrm>
          <a:prstGeom prst="rect">
            <a:avLst/>
          </a:prstGeom>
        </p:spPr>
        <p:txBody>
          <a:bodyPr wrap="none">
            <a:spAutoFit/>
          </a:bodyPr>
          <a:lstStyle/>
          <a:p>
            <a:r>
              <a:rPr lang="vi-VN" sz="3600" dirty="0">
                <a:solidFill>
                  <a:srgbClr val="FF0000"/>
                </a:solidFill>
                <a:latin typeface="Times New Roman" panose="02020603050405020304" pitchFamily="18" charset="0"/>
              </a:rPr>
              <a:t>ch</a:t>
            </a:r>
            <a:endParaRPr lang="vi-VN" dirty="0">
              <a:solidFill>
                <a:srgbClr val="FF0000"/>
              </a:solidFill>
            </a:endParaRPr>
          </a:p>
        </p:txBody>
      </p:sp>
    </p:spTree>
    <p:extLst>
      <p:ext uri="{BB962C8B-B14F-4D97-AF65-F5344CB8AC3E}">
        <p14:creationId xmlns:p14="http://schemas.microsoft.com/office/powerpoint/2010/main" val="2887806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1" grpId="0"/>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4</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4</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LÀM VIỆC THẬT LÀ VUI</a:t>
            </a:r>
          </a:p>
        </p:txBody>
      </p:sp>
    </p:spTree>
    <p:extLst>
      <p:ext uri="{BB962C8B-B14F-4D97-AF65-F5344CB8AC3E}">
        <p14:creationId xmlns:p14="http://schemas.microsoft.com/office/powerpoint/2010/main" val="3352661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3825" t="59971" r="32263" b="7191"/>
          <a:stretch/>
        </p:blipFill>
        <p:spPr>
          <a:xfrm>
            <a:off x="7779657" y="3283855"/>
            <a:ext cx="4412343" cy="2402114"/>
          </a:xfrm>
          <a:prstGeom prst="rect">
            <a:avLst/>
          </a:prstGeom>
        </p:spPr>
      </p:pic>
      <p:pic>
        <p:nvPicPr>
          <p:cNvPr id="18" name="Picture 17"/>
          <p:cNvPicPr>
            <a:picLocks noChangeAspect="1"/>
          </p:cNvPicPr>
          <p:nvPr/>
        </p:nvPicPr>
        <p:blipFill rotWithShape="1">
          <a:blip r:embed="rId2"/>
          <a:srcRect l="29809" t="17411" r="28805" b="39831"/>
          <a:stretch/>
        </p:blipFill>
        <p:spPr>
          <a:xfrm>
            <a:off x="0" y="2278740"/>
            <a:ext cx="7779657" cy="4518912"/>
          </a:xfrm>
          <a:prstGeom prst="rect">
            <a:avLst/>
          </a:prstGeom>
        </p:spPr>
      </p:pic>
      <p:sp>
        <p:nvSpPr>
          <p:cNvPr id="3" name="TextBox 2"/>
          <p:cNvSpPr txBox="1"/>
          <p:nvPr/>
        </p:nvSpPr>
        <p:spPr>
          <a:xfrm>
            <a:off x="362857" y="304803"/>
            <a:ext cx="5992346" cy="1754326"/>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1. Dựa vào tranh, tìm từ ngữ:</a:t>
            </a:r>
          </a:p>
          <a:p>
            <a:r>
              <a:rPr lang="en-US" sz="3600" dirty="0">
                <a:latin typeface="Times New Roman" panose="02020603050405020304" pitchFamily="18" charset="0"/>
                <a:cs typeface="Times New Roman" panose="02020603050405020304" pitchFamily="18" charset="0"/>
              </a:rPr>
              <a:t>- Chỉ sự vật:</a:t>
            </a:r>
          </a:p>
          <a:p>
            <a:r>
              <a:rPr lang="en-US" sz="3600" dirty="0">
                <a:latin typeface="Times New Roman" panose="02020603050405020304" pitchFamily="18" charset="0"/>
                <a:cs typeface="Times New Roman" panose="02020603050405020304" pitchFamily="18" charset="0"/>
              </a:rPr>
              <a:t>- Chỉ hoạt động:</a:t>
            </a:r>
            <a:endParaRPr lang="vi-VN" sz="36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786743" y="858800"/>
            <a:ext cx="5194499" cy="646331"/>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Bàn, ghế, cây, sách, đàn,…</a:t>
            </a:r>
            <a:endParaRPr lang="vi-VN" sz="36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3446114" y="1414641"/>
            <a:ext cx="7708008" cy="646331"/>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Tập thể dục, nhảy dây, đá cầu, vẽ, hát,…</a:t>
            </a:r>
            <a:endParaRPr 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908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3825" t="59971" r="32263" b="7191"/>
          <a:stretch/>
        </p:blipFill>
        <p:spPr>
          <a:xfrm>
            <a:off x="7779657" y="3283855"/>
            <a:ext cx="4412343" cy="2402114"/>
          </a:xfrm>
          <a:prstGeom prst="rect">
            <a:avLst/>
          </a:prstGeom>
        </p:spPr>
      </p:pic>
      <p:pic>
        <p:nvPicPr>
          <p:cNvPr id="18" name="Picture 17"/>
          <p:cNvPicPr>
            <a:picLocks noChangeAspect="1"/>
          </p:cNvPicPr>
          <p:nvPr/>
        </p:nvPicPr>
        <p:blipFill rotWithShape="1">
          <a:blip r:embed="rId2"/>
          <a:srcRect l="29809" t="17411" r="28805" b="39831"/>
          <a:stretch/>
        </p:blipFill>
        <p:spPr>
          <a:xfrm>
            <a:off x="0" y="2278740"/>
            <a:ext cx="7779657" cy="4518912"/>
          </a:xfrm>
          <a:prstGeom prst="rect">
            <a:avLst/>
          </a:prstGeom>
        </p:spPr>
      </p:pic>
      <p:sp>
        <p:nvSpPr>
          <p:cNvPr id="3" name="TextBox 2"/>
          <p:cNvSpPr txBox="1"/>
          <p:nvPr/>
        </p:nvSpPr>
        <p:spPr>
          <a:xfrm>
            <a:off x="362857" y="304803"/>
            <a:ext cx="11024172" cy="1754326"/>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2. Đặt một câu nêu hoạt động với từ ngữ vừa tìm được:</a:t>
            </a:r>
          </a:p>
          <a:p>
            <a:r>
              <a:rPr lang="en-US" sz="3600" dirty="0">
                <a:latin typeface="Times New Roman" panose="02020603050405020304" pitchFamily="18" charset="0"/>
                <a:cs typeface="Times New Roman" panose="02020603050405020304" pitchFamily="18" charset="0"/>
              </a:rPr>
              <a:t>- Các bạn đọc sách.</a:t>
            </a:r>
          </a:p>
          <a:p>
            <a:r>
              <a:rPr lang="en-US" sz="3600" dirty="0">
                <a:latin typeface="Times New Roman" panose="02020603050405020304" pitchFamily="18" charset="0"/>
                <a:cs typeface="Times New Roman" panose="02020603050405020304" pitchFamily="18" charset="0"/>
              </a:rPr>
              <a:t>- Hai bạn đang đá cầu.</a:t>
            </a:r>
          </a:p>
        </p:txBody>
      </p:sp>
    </p:spTree>
    <p:extLst>
      <p:ext uri="{BB962C8B-B14F-4D97-AF65-F5344CB8AC3E}">
        <p14:creationId xmlns:p14="http://schemas.microsoft.com/office/powerpoint/2010/main" val="137476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132067" y="1545248"/>
              <a:ext cx="1484993" cy="102374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 5</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5" name="TextBox 44">
            <a:extLst>
              <a:ext uri="{FF2B5EF4-FFF2-40B4-BE49-F238E27FC236}">
                <a16:creationId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10</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THỜI</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KHÓA BIỂU</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88711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2550" t="24184" r="23672" b="22146"/>
          <a:stretch/>
        </p:blipFill>
        <p:spPr>
          <a:xfrm>
            <a:off x="0" y="-54429"/>
            <a:ext cx="12222480" cy="6858000"/>
          </a:xfrm>
          <a:prstGeom prst="rect">
            <a:avLst/>
          </a:prstGeom>
        </p:spPr>
      </p:pic>
    </p:spTree>
    <p:extLst>
      <p:ext uri="{BB962C8B-B14F-4D97-AF65-F5344CB8AC3E}">
        <p14:creationId xmlns:p14="http://schemas.microsoft.com/office/powerpoint/2010/main" val="2694975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0630" t="56101" r="32327" b="17113"/>
          <a:stretch/>
        </p:blipFill>
        <p:spPr>
          <a:xfrm>
            <a:off x="188685" y="1001487"/>
            <a:ext cx="11745780" cy="4775200"/>
          </a:xfrm>
          <a:prstGeom prst="rect">
            <a:avLst/>
          </a:prstGeom>
        </p:spPr>
      </p:pic>
    </p:spTree>
    <p:extLst>
      <p:ext uri="{BB962C8B-B14F-4D97-AF65-F5344CB8AC3E}">
        <p14:creationId xmlns:p14="http://schemas.microsoft.com/office/powerpoint/2010/main" val="1016650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6</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5" name="TextBox 44">
            <a:extLst>
              <a:ext uri="{FF2B5EF4-FFF2-40B4-BE49-F238E27FC236}">
                <a16:creationId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10</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THỜI</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KHÓA BIỂU</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49869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6797" t="27927" r="27467" b="36557"/>
          <a:stretch/>
        </p:blipFill>
        <p:spPr>
          <a:xfrm>
            <a:off x="14517" y="696682"/>
            <a:ext cx="12162969" cy="5310174"/>
          </a:xfrm>
          <a:prstGeom prst="rect">
            <a:avLst/>
          </a:prstGeom>
        </p:spPr>
      </p:pic>
    </p:spTree>
    <p:extLst>
      <p:ext uri="{BB962C8B-B14F-4D97-AF65-F5344CB8AC3E}">
        <p14:creationId xmlns:p14="http://schemas.microsoft.com/office/powerpoint/2010/main" val="14954705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3696452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wall, indoor, monitor&#10;&#10;Description automatically generated">
            <a:extLst>
              <a:ext uri="{FF2B5EF4-FFF2-40B4-BE49-F238E27FC236}">
                <a16:creationId xmlns:a16="http://schemas.microsoft.com/office/drawing/2014/main" id="{0B63D07C-836A-41A5-A6BD-8708BC3375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18" y="0"/>
            <a:ext cx="12157364" cy="6858000"/>
          </a:xfrm>
          <a:prstGeom prst="rect">
            <a:avLst/>
          </a:prstGeom>
        </p:spPr>
      </p:pic>
      <p:pic>
        <p:nvPicPr>
          <p:cNvPr id="2" name="X2Convert.com hoc_sinh_lop_hai_cham_ngoan_hat_theo_bai_hat_mau_sgk_lop_2_ket_noi_tri_thuc_-88337148932069058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98055" y="1523999"/>
            <a:ext cx="6995886" cy="3935186"/>
          </a:xfrm>
          <a:prstGeom prst="rect">
            <a:avLst/>
          </a:prstGeom>
        </p:spPr>
      </p:pic>
    </p:spTree>
    <p:extLst>
      <p:ext uri="{BB962C8B-B14F-4D97-AF65-F5344CB8AC3E}">
        <p14:creationId xmlns:p14="http://schemas.microsoft.com/office/powerpoint/2010/main" val="1777513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7D7E0AC-D86D-4295-AE8C-B258B015D5CC}"/>
              </a:ext>
            </a:extLst>
          </p:cNvPr>
          <p:cNvSpPr/>
          <p:nvPr/>
        </p:nvSpPr>
        <p:spPr>
          <a:xfrm>
            <a:off x="2526134" y="114300"/>
            <a:ext cx="7000003" cy="742284"/>
          </a:xfrm>
          <a:prstGeom prst="roundRect">
            <a:avLst/>
          </a:prstGeom>
          <a:solidFill>
            <a:schemeClr val="accent6">
              <a:lumMod val="60000"/>
              <a:lumOff val="40000"/>
            </a:schemeClr>
          </a:solidFill>
          <a:ln w="25400" cap="flat" cmpd="sng" algn="ctr">
            <a:noFill/>
            <a:prstDash val="solid"/>
          </a:ln>
          <a:effectLst/>
        </p:spPr>
        <p:txBody>
          <a:bodyPr rtlCol="0" anchor="ctr"/>
          <a:lstStyle/>
          <a:p>
            <a:pPr lvl="0" algn="ctr">
              <a:defRPr/>
            </a:pPr>
            <a:r>
              <a:rPr lang="en-US" sz="4000" b="1" u="sng" dirty="0">
                <a:solidFill>
                  <a:srgbClr val="FF0000"/>
                </a:solidFill>
                <a:latin typeface="Times New Roman" panose="02020603050405020304" pitchFamily="18" charset="0"/>
                <a:cs typeface="Times New Roman" panose="02020603050405020304" pitchFamily="18" charset="0"/>
              </a:rPr>
              <a:t>Bài 10</a:t>
            </a:r>
            <a:r>
              <a:rPr lang="en-US" sz="4000" b="1" dirty="0">
                <a:solidFill>
                  <a:srgbClr val="FF0000"/>
                </a:solidFill>
                <a:latin typeface="Times New Roman" panose="02020603050405020304" pitchFamily="18" charset="0"/>
                <a:cs typeface="Times New Roman" panose="02020603050405020304" pitchFamily="18" charset="0"/>
              </a:rPr>
              <a:t>: THỜI KHÓA BIỂU</a:t>
            </a:r>
          </a:p>
        </p:txBody>
      </p:sp>
      <p:pic>
        <p:nvPicPr>
          <p:cNvPr id="5" name="Picture 4">
            <a:extLst>
              <a:ext uri="{FF2B5EF4-FFF2-40B4-BE49-F238E27FC236}">
                <a16:creationId xmlns:a16="http://schemas.microsoft.com/office/drawing/2014/main" id="{7285A44F-C025-4E30-AFEE-FF5E2F8390AA}"/>
              </a:ext>
            </a:extLst>
          </p:cNvPr>
          <p:cNvPicPr>
            <a:picLocks noChangeAspect="1"/>
          </p:cNvPicPr>
          <p:nvPr/>
        </p:nvPicPr>
        <p:blipFill rotWithShape="1">
          <a:blip r:embed="rId2"/>
          <a:srcRect l="30105" t="29058" r="29511" b="7323"/>
          <a:stretch/>
        </p:blipFill>
        <p:spPr>
          <a:xfrm>
            <a:off x="350394" y="1063725"/>
            <a:ext cx="11841606" cy="5741130"/>
          </a:xfrm>
          <a:prstGeom prst="rect">
            <a:avLst/>
          </a:prstGeom>
        </p:spPr>
      </p:pic>
    </p:spTree>
    <p:extLst>
      <p:ext uri="{BB962C8B-B14F-4D97-AF65-F5344CB8AC3E}">
        <p14:creationId xmlns:p14="http://schemas.microsoft.com/office/powerpoint/2010/main" val="2460004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84EB1CB-B470-4E60-9A49-831FB2C79A5F}"/>
              </a:ext>
            </a:extLst>
          </p:cNvPr>
          <p:cNvSpPr txBox="1"/>
          <p:nvPr/>
        </p:nvSpPr>
        <p:spPr>
          <a:xfrm>
            <a:off x="922330" y="95534"/>
            <a:ext cx="101686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THỜI</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KHÓA BIỂU</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rotWithShape="1">
          <a:blip r:embed="rId2"/>
          <a:srcRect l="30105" t="29058" r="29511" b="7323"/>
          <a:stretch/>
        </p:blipFill>
        <p:spPr>
          <a:xfrm>
            <a:off x="1253447" y="1880638"/>
            <a:ext cx="10161142" cy="4866797"/>
          </a:xfrm>
          <a:prstGeom prst="rect">
            <a:avLst/>
          </a:prstGeom>
        </p:spPr>
      </p:pic>
      <p:sp>
        <p:nvSpPr>
          <p:cNvPr id="4" name="TextBox 3"/>
          <p:cNvSpPr txBox="1"/>
          <p:nvPr/>
        </p:nvSpPr>
        <p:spPr>
          <a:xfrm>
            <a:off x="461270" y="680309"/>
            <a:ext cx="11269459"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Thời khóa biểu cho biết thời gian học các môn của từng ngày trong tuần. Thời khóa biểu gồm nhiều cột dọc và nhiều hàng ngang. Các bạn học sinh thường đọc thời khóa biểu theo trình tự thứ - buổi - tiết - môn.</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5945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18">
            <a:extLst>
              <a:ext uri="{FF2B5EF4-FFF2-40B4-BE49-F238E27FC236}">
                <a16:creationId xmlns:a16="http://schemas.microsoft.com/office/drawing/2014/main" id="{2BC1B98E-1573-4424-90DE-F7A561744B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0" y="43317"/>
            <a:ext cx="2141951" cy="1941534"/>
          </a:xfrm>
          <a:prstGeom prst="rect">
            <a:avLst/>
          </a:prstGeom>
        </p:spPr>
      </p:pic>
      <p:sp>
        <p:nvSpPr>
          <p:cNvPr id="9" name="Rectangle: Rounded Corners 8">
            <a:extLst>
              <a:ext uri="{FF2B5EF4-FFF2-40B4-BE49-F238E27FC236}">
                <a16:creationId xmlns:a16="http://schemas.microsoft.com/office/drawing/2014/main" id="{21065EC9-B276-4E9A-A357-CBFB0E6BB85B}"/>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Luyện đọc câu</a:t>
            </a:r>
          </a:p>
        </p:txBody>
      </p:sp>
      <p:grpSp>
        <p:nvGrpSpPr>
          <p:cNvPr id="6" name="Group 5"/>
          <p:cNvGrpSpPr/>
          <p:nvPr/>
        </p:nvGrpSpPr>
        <p:grpSpPr>
          <a:xfrm>
            <a:off x="491317" y="2524035"/>
            <a:ext cx="11333231" cy="707886"/>
            <a:chOff x="586853" y="2524035"/>
            <a:chExt cx="11333231" cy="707886"/>
          </a:xfrm>
        </p:grpSpPr>
        <p:cxnSp>
          <p:nvCxnSpPr>
            <p:cNvPr id="21" name="Straight Connector 20">
              <a:extLst>
                <a:ext uri="{FF2B5EF4-FFF2-40B4-BE49-F238E27FC236}">
                  <a16:creationId xmlns:a16="http://schemas.microsoft.com/office/drawing/2014/main" id="{355B06D2-7EAA-413E-8D92-D2014CDB5DD3}"/>
                </a:ext>
              </a:extLst>
            </p:cNvPr>
            <p:cNvCxnSpPr>
              <a:cxnSpLocks/>
            </p:cNvCxnSpPr>
            <p:nvPr/>
          </p:nvCxnSpPr>
          <p:spPr>
            <a:xfrm flipH="1">
              <a:off x="2489314" y="2537683"/>
              <a:ext cx="182880" cy="5310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86853" y="2524035"/>
              <a:ext cx="11333231" cy="707886"/>
            </a:xfrm>
            <a:prstGeom prst="rect">
              <a:avLst/>
            </a:prstGeom>
            <a:noFill/>
          </p:spPr>
          <p:txBody>
            <a:bodyPr wrap="none" rtlCol="0">
              <a:spAutoFit/>
            </a:bodyPr>
            <a:lstStyle/>
            <a:p>
              <a:r>
                <a:rPr lang="en-US" sz="4000" dirty="0">
                  <a:latin typeface="Times New Roman" panose="02020603050405020304" pitchFamily="18" charset="0"/>
                  <a:cs typeface="Times New Roman" panose="02020603050405020304" pitchFamily="18" charset="0"/>
                </a:rPr>
                <a:t>Thứ Hai, buổi sáng, tiết 1 – Tiếng Việt, tiết 2 – Toán…</a:t>
              </a:r>
              <a:endParaRPr lang="vi-VN" sz="4000" dirty="0">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355B06D2-7EAA-413E-8D92-D2014CDB5DD3}"/>
                </a:ext>
              </a:extLst>
            </p:cNvPr>
            <p:cNvCxnSpPr>
              <a:cxnSpLocks/>
            </p:cNvCxnSpPr>
            <p:nvPr/>
          </p:nvCxnSpPr>
          <p:spPr>
            <a:xfrm flipH="1">
              <a:off x="4688878" y="2549631"/>
              <a:ext cx="182880" cy="5310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55B06D2-7EAA-413E-8D92-D2014CDB5DD3}"/>
                </a:ext>
              </a:extLst>
            </p:cNvPr>
            <p:cNvCxnSpPr>
              <a:cxnSpLocks/>
            </p:cNvCxnSpPr>
            <p:nvPr/>
          </p:nvCxnSpPr>
          <p:spPr>
            <a:xfrm flipH="1">
              <a:off x="6210777" y="2561579"/>
              <a:ext cx="182880" cy="5310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55B06D2-7EAA-413E-8D92-D2014CDB5DD3}"/>
                </a:ext>
              </a:extLst>
            </p:cNvPr>
            <p:cNvCxnSpPr>
              <a:cxnSpLocks/>
            </p:cNvCxnSpPr>
            <p:nvPr/>
          </p:nvCxnSpPr>
          <p:spPr>
            <a:xfrm flipH="1">
              <a:off x="8605786" y="2524035"/>
              <a:ext cx="182880" cy="5310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55B06D2-7EAA-413E-8D92-D2014CDB5DD3}"/>
                </a:ext>
              </a:extLst>
            </p:cNvPr>
            <p:cNvCxnSpPr>
              <a:cxnSpLocks/>
            </p:cNvCxnSpPr>
            <p:nvPr/>
          </p:nvCxnSpPr>
          <p:spPr>
            <a:xfrm flipH="1">
              <a:off x="10127685" y="2549631"/>
              <a:ext cx="182880" cy="5310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53233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59558" y="1503159"/>
            <a:ext cx="10918210" cy="4684208"/>
            <a:chOff x="1740904" y="590549"/>
            <a:chExt cx="8188657" cy="3513156"/>
          </a:xfrm>
        </p:grpSpPr>
        <p:sp>
          <p:nvSpPr>
            <p:cNvPr id="3" name="Freeform 2"/>
            <p:cNvSpPr/>
            <p:nvPr/>
          </p:nvSpPr>
          <p:spPr>
            <a:xfrm>
              <a:off x="1740904" y="590549"/>
              <a:ext cx="1323107" cy="1261602"/>
            </a:xfrm>
            <a:custGeom>
              <a:avLst/>
              <a:gdLst>
                <a:gd name="connsiteX0" fmla="*/ 0 w 1261601"/>
                <a:gd name="connsiteY0" fmla="*/ 0 h 883120"/>
                <a:gd name="connsiteX1" fmla="*/ 820041 w 1261601"/>
                <a:gd name="connsiteY1" fmla="*/ 0 h 883120"/>
                <a:gd name="connsiteX2" fmla="*/ 1261601 w 1261601"/>
                <a:gd name="connsiteY2" fmla="*/ 441560 h 883120"/>
                <a:gd name="connsiteX3" fmla="*/ 820041 w 1261601"/>
                <a:gd name="connsiteY3" fmla="*/ 883120 h 883120"/>
                <a:gd name="connsiteX4" fmla="*/ 0 w 1261601"/>
                <a:gd name="connsiteY4" fmla="*/ 883120 h 883120"/>
                <a:gd name="connsiteX5" fmla="*/ 441560 w 1261601"/>
                <a:gd name="connsiteY5" fmla="*/ 441560 h 883120"/>
                <a:gd name="connsiteX6" fmla="*/ 0 w 1261601"/>
                <a:gd name="connsiteY6" fmla="*/ 0 h 88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601" h="883120">
                  <a:moveTo>
                    <a:pt x="1261600" y="0"/>
                  </a:moveTo>
                  <a:lnTo>
                    <a:pt x="1261600" y="574028"/>
                  </a:lnTo>
                  <a:lnTo>
                    <a:pt x="630801" y="883120"/>
                  </a:lnTo>
                  <a:lnTo>
                    <a:pt x="1" y="574028"/>
                  </a:lnTo>
                  <a:lnTo>
                    <a:pt x="1" y="0"/>
                  </a:lnTo>
                  <a:lnTo>
                    <a:pt x="630801" y="309092"/>
                  </a:lnTo>
                  <a:lnTo>
                    <a:pt x="1261600" y="0"/>
                  </a:lnTo>
                  <a:close/>
                </a:path>
              </a:pathLst>
            </a:custGeom>
            <a:scene3d>
              <a:camera prst="orthographicFront"/>
              <a:lightRig rig="flat" dir="t"/>
            </a:scene3d>
            <a:sp3d prstMaterial="plastic">
              <a:bevelT w="120900" h="88900"/>
              <a:bevelB w="88900" h="31750" prst="angle"/>
            </a:sp3d>
          </p:spPr>
          <p:style>
            <a:lnRef idx="2">
              <a:schemeClr val="accent6"/>
            </a:lnRef>
            <a:fillRef idx="1">
              <a:schemeClr val="lt1"/>
            </a:fillRef>
            <a:effectRef idx="0">
              <a:schemeClr val="accent6"/>
            </a:effectRef>
            <a:fontRef idx="minor">
              <a:schemeClr val="dk1">
                <a:hueOff val="0"/>
                <a:satOff val="0"/>
                <a:lumOff val="0"/>
                <a:alphaOff val="0"/>
              </a:schemeClr>
            </a:fontRef>
          </p:style>
          <p:txBody>
            <a:bodyPr spcFirstLastPara="0" vert="horz" wrap="square" lIns="20321" tIns="609067" rIns="20320" bIns="609068" numCol="1" spcCol="1270" anchor="ctr" anchorCtr="0">
              <a:noAutofit/>
            </a:bodyPr>
            <a:lstStyle/>
            <a:p>
              <a:pPr algn="ctr" defTabSz="1422364">
                <a:lnSpc>
                  <a:spcPct val="90000"/>
                </a:lnSpc>
                <a:spcBef>
                  <a:spcPct val="0"/>
                </a:spcBef>
                <a:spcAft>
                  <a:spcPct val="35000"/>
                </a:spcAft>
              </a:pPr>
              <a:r>
                <a:rPr lang="en-US" sz="3733" b="1" dirty="0">
                  <a:solidFill>
                    <a:schemeClr val="tx1"/>
                  </a:solidFill>
                  <a:latin typeface="Times New Roman" pitchFamily="18" charset="0"/>
                  <a:cs typeface="Times New Roman" pitchFamily="18" charset="0"/>
                </a:rPr>
                <a:t>Đoạn 1</a:t>
              </a:r>
            </a:p>
          </p:txBody>
        </p:sp>
        <p:sp>
          <p:nvSpPr>
            <p:cNvPr id="5" name="Freeform 4"/>
            <p:cNvSpPr/>
            <p:nvPr/>
          </p:nvSpPr>
          <p:spPr>
            <a:xfrm>
              <a:off x="3064010" y="594302"/>
              <a:ext cx="6865551" cy="820473"/>
            </a:xfrm>
            <a:custGeom>
              <a:avLst/>
              <a:gdLst>
                <a:gd name="connsiteX0" fmla="*/ 136748 w 820472"/>
                <a:gd name="connsiteY0" fmla="*/ 0 h 6079989"/>
                <a:gd name="connsiteX1" fmla="*/ 683724 w 820472"/>
                <a:gd name="connsiteY1" fmla="*/ 0 h 6079989"/>
                <a:gd name="connsiteX2" fmla="*/ 820472 w 820472"/>
                <a:gd name="connsiteY2" fmla="*/ 136748 h 6079989"/>
                <a:gd name="connsiteX3" fmla="*/ 820472 w 820472"/>
                <a:gd name="connsiteY3" fmla="*/ 6079989 h 6079989"/>
                <a:gd name="connsiteX4" fmla="*/ 820472 w 820472"/>
                <a:gd name="connsiteY4" fmla="*/ 6079989 h 6079989"/>
                <a:gd name="connsiteX5" fmla="*/ 0 w 820472"/>
                <a:gd name="connsiteY5" fmla="*/ 6079989 h 6079989"/>
                <a:gd name="connsiteX6" fmla="*/ 0 w 820472"/>
                <a:gd name="connsiteY6" fmla="*/ 6079989 h 6079989"/>
                <a:gd name="connsiteX7" fmla="*/ 0 w 820472"/>
                <a:gd name="connsiteY7" fmla="*/ 136748 h 6079989"/>
                <a:gd name="connsiteX8" fmla="*/ 136748 w 820472"/>
                <a:gd name="connsiteY8" fmla="*/ 0 h 607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0472" h="6079989">
                  <a:moveTo>
                    <a:pt x="820472" y="1013354"/>
                  </a:moveTo>
                  <a:lnTo>
                    <a:pt x="820472" y="5066635"/>
                  </a:lnTo>
                  <a:cubicBezTo>
                    <a:pt x="820472" y="5626294"/>
                    <a:pt x="812210" y="6079985"/>
                    <a:pt x="802018" y="6079985"/>
                  </a:cubicBezTo>
                  <a:lnTo>
                    <a:pt x="0" y="6079985"/>
                  </a:lnTo>
                  <a:lnTo>
                    <a:pt x="0" y="6079985"/>
                  </a:lnTo>
                  <a:lnTo>
                    <a:pt x="0" y="4"/>
                  </a:lnTo>
                  <a:lnTo>
                    <a:pt x="0" y="4"/>
                  </a:lnTo>
                  <a:lnTo>
                    <a:pt x="802018" y="4"/>
                  </a:lnTo>
                  <a:cubicBezTo>
                    <a:pt x="812210" y="4"/>
                    <a:pt x="820472" y="453695"/>
                    <a:pt x="820472" y="1013354"/>
                  </a:cubicBezTo>
                  <a:close/>
                </a:path>
              </a:pathLst>
            </a:custGeom>
            <a:scene3d>
              <a:camera prst="orthographicFront"/>
              <a:lightRig rig="flat" dir="t"/>
            </a:scene3d>
            <a:sp3d extrusionH="12700" prstMaterial="plastic">
              <a:bevelT w="50800" h="50800"/>
            </a:sp3d>
          </p:spPr>
          <p:style>
            <a:lnRef idx="3">
              <a:schemeClr val="lt1"/>
            </a:lnRef>
            <a:fillRef idx="1">
              <a:schemeClr val="accent6"/>
            </a:fillRef>
            <a:effectRef idx="1">
              <a:schemeClr val="accent6"/>
            </a:effectRef>
            <a:fontRef idx="minor">
              <a:schemeClr val="dk1">
                <a:hueOff val="0"/>
                <a:satOff val="0"/>
                <a:lumOff val="0"/>
                <a:alphaOff val="0"/>
              </a:schemeClr>
            </a:fontRef>
          </p:style>
          <p:txBody>
            <a:bodyPr spcFirstLastPara="0" vert="horz" wrap="square" lIns="303447" tIns="80496" rIns="80496" bIns="80497" numCol="1" spcCol="1270" anchor="ctr" anchorCtr="0">
              <a:noAutofit/>
            </a:bodyPr>
            <a:lstStyle/>
            <a:p>
              <a:pPr marL="380990" lvl="1" indent="-380990" defTabSz="1896486">
                <a:lnSpc>
                  <a:spcPct val="90000"/>
                </a:lnSpc>
                <a:spcBef>
                  <a:spcPct val="0"/>
                </a:spcBef>
                <a:spcAft>
                  <a:spcPct val="15000"/>
                </a:spcAft>
                <a:buChar char="••"/>
              </a:pPr>
              <a:r>
                <a:rPr lang="en-US" sz="4800" dirty="0">
                  <a:solidFill>
                    <a:schemeClr val="tx1"/>
                  </a:solidFill>
                  <a:latin typeface="Times New Roman" pitchFamily="18" charset="0"/>
                  <a:cs typeface="Times New Roman" pitchFamily="18" charset="0"/>
                </a:rPr>
                <a:t>Từ đầu..... thứ - buổi - tiết - môn.</a:t>
              </a:r>
            </a:p>
          </p:txBody>
        </p:sp>
        <p:sp>
          <p:nvSpPr>
            <p:cNvPr id="16" name="Freeform 15"/>
            <p:cNvSpPr/>
            <p:nvPr/>
          </p:nvSpPr>
          <p:spPr>
            <a:xfrm>
              <a:off x="1740904" y="1656786"/>
              <a:ext cx="1323107" cy="1261602"/>
            </a:xfrm>
            <a:custGeom>
              <a:avLst/>
              <a:gdLst>
                <a:gd name="connsiteX0" fmla="*/ 0 w 1261601"/>
                <a:gd name="connsiteY0" fmla="*/ 0 h 883120"/>
                <a:gd name="connsiteX1" fmla="*/ 820041 w 1261601"/>
                <a:gd name="connsiteY1" fmla="*/ 0 h 883120"/>
                <a:gd name="connsiteX2" fmla="*/ 1261601 w 1261601"/>
                <a:gd name="connsiteY2" fmla="*/ 441560 h 883120"/>
                <a:gd name="connsiteX3" fmla="*/ 820041 w 1261601"/>
                <a:gd name="connsiteY3" fmla="*/ 883120 h 883120"/>
                <a:gd name="connsiteX4" fmla="*/ 0 w 1261601"/>
                <a:gd name="connsiteY4" fmla="*/ 883120 h 883120"/>
                <a:gd name="connsiteX5" fmla="*/ 441560 w 1261601"/>
                <a:gd name="connsiteY5" fmla="*/ 441560 h 883120"/>
                <a:gd name="connsiteX6" fmla="*/ 0 w 1261601"/>
                <a:gd name="connsiteY6" fmla="*/ 0 h 88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601" h="883120">
                  <a:moveTo>
                    <a:pt x="1261600" y="0"/>
                  </a:moveTo>
                  <a:lnTo>
                    <a:pt x="1261600" y="574028"/>
                  </a:lnTo>
                  <a:lnTo>
                    <a:pt x="630801" y="883120"/>
                  </a:lnTo>
                  <a:lnTo>
                    <a:pt x="1" y="574028"/>
                  </a:lnTo>
                  <a:lnTo>
                    <a:pt x="1" y="0"/>
                  </a:lnTo>
                  <a:lnTo>
                    <a:pt x="630801" y="309092"/>
                  </a:lnTo>
                  <a:lnTo>
                    <a:pt x="1261600" y="0"/>
                  </a:lnTo>
                  <a:close/>
                </a:path>
              </a:pathLst>
            </a:custGeom>
            <a:scene3d>
              <a:camera prst="orthographicFront"/>
              <a:lightRig rig="flat" dir="t"/>
            </a:scene3d>
            <a:sp3d prstMaterial="plastic">
              <a:bevelT w="120900" h="88900"/>
              <a:bevelB w="88900" h="31750" prst="angle"/>
            </a:sp3d>
          </p:spPr>
          <p:style>
            <a:lnRef idx="2">
              <a:schemeClr val="accent6"/>
            </a:lnRef>
            <a:fillRef idx="1">
              <a:schemeClr val="lt1"/>
            </a:fillRef>
            <a:effectRef idx="0">
              <a:schemeClr val="accent6"/>
            </a:effectRef>
            <a:fontRef idx="minor">
              <a:schemeClr val="dk1">
                <a:hueOff val="0"/>
                <a:satOff val="0"/>
                <a:lumOff val="0"/>
                <a:alphaOff val="0"/>
              </a:schemeClr>
            </a:fontRef>
          </p:style>
          <p:txBody>
            <a:bodyPr spcFirstLastPara="0" vert="horz" wrap="square" lIns="20321" tIns="609067" rIns="20320" bIns="609068" numCol="1" spcCol="1270" anchor="ctr" anchorCtr="0">
              <a:noAutofit/>
            </a:bodyPr>
            <a:lstStyle/>
            <a:p>
              <a:pPr algn="ctr" defTabSz="1422364">
                <a:lnSpc>
                  <a:spcPct val="90000"/>
                </a:lnSpc>
                <a:spcBef>
                  <a:spcPct val="0"/>
                </a:spcBef>
                <a:spcAft>
                  <a:spcPct val="35000"/>
                </a:spcAft>
              </a:pPr>
              <a:r>
                <a:rPr lang="en-US" sz="3733" b="1" dirty="0">
                  <a:solidFill>
                    <a:schemeClr val="tx1"/>
                  </a:solidFill>
                  <a:latin typeface="Times New Roman" pitchFamily="18" charset="0"/>
                  <a:cs typeface="Times New Roman" pitchFamily="18" charset="0"/>
                </a:rPr>
                <a:t>Đoạn 2</a:t>
              </a:r>
            </a:p>
          </p:txBody>
        </p:sp>
        <p:sp>
          <p:nvSpPr>
            <p:cNvPr id="17" name="Freeform 16"/>
            <p:cNvSpPr/>
            <p:nvPr/>
          </p:nvSpPr>
          <p:spPr>
            <a:xfrm>
              <a:off x="3064009" y="1551596"/>
              <a:ext cx="6865551" cy="1058300"/>
            </a:xfrm>
            <a:custGeom>
              <a:avLst/>
              <a:gdLst>
                <a:gd name="connsiteX0" fmla="*/ 136676 w 820040"/>
                <a:gd name="connsiteY0" fmla="*/ 0 h 6079989"/>
                <a:gd name="connsiteX1" fmla="*/ 683364 w 820040"/>
                <a:gd name="connsiteY1" fmla="*/ 0 h 6079989"/>
                <a:gd name="connsiteX2" fmla="*/ 820040 w 820040"/>
                <a:gd name="connsiteY2" fmla="*/ 136676 h 6079989"/>
                <a:gd name="connsiteX3" fmla="*/ 820040 w 820040"/>
                <a:gd name="connsiteY3" fmla="*/ 6079989 h 6079989"/>
                <a:gd name="connsiteX4" fmla="*/ 820040 w 820040"/>
                <a:gd name="connsiteY4" fmla="*/ 6079989 h 6079989"/>
                <a:gd name="connsiteX5" fmla="*/ 0 w 820040"/>
                <a:gd name="connsiteY5" fmla="*/ 6079989 h 6079989"/>
                <a:gd name="connsiteX6" fmla="*/ 0 w 820040"/>
                <a:gd name="connsiteY6" fmla="*/ 6079989 h 6079989"/>
                <a:gd name="connsiteX7" fmla="*/ 0 w 820040"/>
                <a:gd name="connsiteY7" fmla="*/ 136676 h 6079989"/>
                <a:gd name="connsiteX8" fmla="*/ 136676 w 820040"/>
                <a:gd name="connsiteY8" fmla="*/ 0 h 607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0040" h="6079989">
                  <a:moveTo>
                    <a:pt x="820040" y="1013354"/>
                  </a:moveTo>
                  <a:lnTo>
                    <a:pt x="820040" y="5066635"/>
                  </a:lnTo>
                  <a:cubicBezTo>
                    <a:pt x="820040" y="5626293"/>
                    <a:pt x="811787" y="6079985"/>
                    <a:pt x="801606" y="6079985"/>
                  </a:cubicBezTo>
                  <a:lnTo>
                    <a:pt x="0" y="6079985"/>
                  </a:lnTo>
                  <a:lnTo>
                    <a:pt x="0" y="6079985"/>
                  </a:lnTo>
                  <a:lnTo>
                    <a:pt x="0" y="4"/>
                  </a:lnTo>
                  <a:lnTo>
                    <a:pt x="0" y="4"/>
                  </a:lnTo>
                  <a:lnTo>
                    <a:pt x="801606" y="4"/>
                  </a:lnTo>
                  <a:cubicBezTo>
                    <a:pt x="811787" y="4"/>
                    <a:pt x="820040" y="453696"/>
                    <a:pt x="820040" y="1013354"/>
                  </a:cubicBezTo>
                  <a:close/>
                </a:path>
              </a:pathLst>
            </a:custGeom>
            <a:scene3d>
              <a:camera prst="orthographicFront"/>
              <a:lightRig rig="flat" dir="t"/>
            </a:scene3d>
            <a:sp3d extrusionH="12700" prstMaterial="plastic">
              <a:bevelT w="50800" h="50800"/>
            </a:sp3d>
          </p:spPr>
          <p:style>
            <a:lnRef idx="3">
              <a:schemeClr val="lt1"/>
            </a:lnRef>
            <a:fillRef idx="1">
              <a:schemeClr val="accent6"/>
            </a:fillRef>
            <a:effectRef idx="1">
              <a:schemeClr val="accent6"/>
            </a:effectRef>
            <a:fontRef idx="minor">
              <a:schemeClr val="dk1">
                <a:hueOff val="0"/>
                <a:satOff val="0"/>
                <a:lumOff val="0"/>
                <a:alphaOff val="0"/>
              </a:schemeClr>
            </a:fontRef>
          </p:style>
          <p:txBody>
            <a:bodyPr spcFirstLastPara="0" vert="horz" wrap="square" lIns="303447" tIns="80468" rIns="80468" bIns="80469" numCol="1" spcCol="1270" anchor="ctr" anchorCtr="0">
              <a:noAutofit/>
            </a:bodyPr>
            <a:lstStyle/>
            <a:p>
              <a:pPr marL="380990" lvl="1" indent="-380990" defTabSz="1896486">
                <a:lnSpc>
                  <a:spcPct val="90000"/>
                </a:lnSpc>
                <a:spcBef>
                  <a:spcPct val="0"/>
                </a:spcBef>
                <a:spcAft>
                  <a:spcPct val="15000"/>
                </a:spcAft>
                <a:buChar char="••"/>
              </a:pPr>
              <a:r>
                <a:rPr lang="en-US" sz="4800" dirty="0">
                  <a:solidFill>
                    <a:schemeClr val="tx1"/>
                  </a:solidFill>
                  <a:latin typeface="Times New Roman" pitchFamily="18" charset="0"/>
                  <a:cs typeface="Times New Roman" pitchFamily="18" charset="0"/>
                </a:rPr>
                <a:t>Toàn bộ nội dung buổi sáng trong thời khóa biểu.</a:t>
              </a:r>
            </a:p>
          </p:txBody>
        </p:sp>
        <p:sp>
          <p:nvSpPr>
            <p:cNvPr id="18" name="Freeform 17"/>
            <p:cNvSpPr/>
            <p:nvPr/>
          </p:nvSpPr>
          <p:spPr>
            <a:xfrm>
              <a:off x="1740904" y="2842103"/>
              <a:ext cx="1323107" cy="1261602"/>
            </a:xfrm>
            <a:custGeom>
              <a:avLst/>
              <a:gdLst>
                <a:gd name="connsiteX0" fmla="*/ 0 w 1261601"/>
                <a:gd name="connsiteY0" fmla="*/ 0 h 883120"/>
                <a:gd name="connsiteX1" fmla="*/ 820041 w 1261601"/>
                <a:gd name="connsiteY1" fmla="*/ 0 h 883120"/>
                <a:gd name="connsiteX2" fmla="*/ 1261601 w 1261601"/>
                <a:gd name="connsiteY2" fmla="*/ 441560 h 883120"/>
                <a:gd name="connsiteX3" fmla="*/ 820041 w 1261601"/>
                <a:gd name="connsiteY3" fmla="*/ 883120 h 883120"/>
                <a:gd name="connsiteX4" fmla="*/ 0 w 1261601"/>
                <a:gd name="connsiteY4" fmla="*/ 883120 h 883120"/>
                <a:gd name="connsiteX5" fmla="*/ 441560 w 1261601"/>
                <a:gd name="connsiteY5" fmla="*/ 441560 h 883120"/>
                <a:gd name="connsiteX6" fmla="*/ 0 w 1261601"/>
                <a:gd name="connsiteY6" fmla="*/ 0 h 88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601" h="883120">
                  <a:moveTo>
                    <a:pt x="1261600" y="0"/>
                  </a:moveTo>
                  <a:lnTo>
                    <a:pt x="1261600" y="574028"/>
                  </a:lnTo>
                  <a:lnTo>
                    <a:pt x="630801" y="883120"/>
                  </a:lnTo>
                  <a:lnTo>
                    <a:pt x="1" y="574028"/>
                  </a:lnTo>
                  <a:lnTo>
                    <a:pt x="1" y="0"/>
                  </a:lnTo>
                  <a:lnTo>
                    <a:pt x="630801" y="309092"/>
                  </a:lnTo>
                  <a:lnTo>
                    <a:pt x="1261600" y="0"/>
                  </a:lnTo>
                  <a:close/>
                </a:path>
              </a:pathLst>
            </a:custGeom>
            <a:scene3d>
              <a:camera prst="orthographicFront"/>
              <a:lightRig rig="flat" dir="t"/>
            </a:scene3d>
            <a:sp3d prstMaterial="plastic">
              <a:bevelT w="120900" h="88900"/>
              <a:bevelB w="88900" h="31750" prst="angle"/>
            </a:sp3d>
          </p:spPr>
          <p:style>
            <a:lnRef idx="2">
              <a:schemeClr val="accent6"/>
            </a:lnRef>
            <a:fillRef idx="1">
              <a:schemeClr val="lt1"/>
            </a:fillRef>
            <a:effectRef idx="0">
              <a:schemeClr val="accent6"/>
            </a:effectRef>
            <a:fontRef idx="minor">
              <a:schemeClr val="dk1">
                <a:hueOff val="0"/>
                <a:satOff val="0"/>
                <a:lumOff val="0"/>
                <a:alphaOff val="0"/>
              </a:schemeClr>
            </a:fontRef>
          </p:style>
          <p:txBody>
            <a:bodyPr spcFirstLastPara="0" vert="horz" wrap="square" lIns="20321" tIns="609067" rIns="20320" bIns="609068" numCol="1" spcCol="1270" anchor="ctr" anchorCtr="0">
              <a:noAutofit/>
            </a:bodyPr>
            <a:lstStyle/>
            <a:p>
              <a:pPr algn="ctr" defTabSz="1422364">
                <a:lnSpc>
                  <a:spcPct val="90000"/>
                </a:lnSpc>
                <a:spcBef>
                  <a:spcPct val="0"/>
                </a:spcBef>
                <a:spcAft>
                  <a:spcPct val="35000"/>
                </a:spcAft>
              </a:pPr>
              <a:r>
                <a:rPr lang="en-US" sz="3733" b="1" dirty="0">
                  <a:solidFill>
                    <a:schemeClr val="tx1"/>
                  </a:solidFill>
                  <a:latin typeface="Times New Roman" pitchFamily="18" charset="0"/>
                  <a:cs typeface="Times New Roman" pitchFamily="18" charset="0"/>
                </a:rPr>
                <a:t>Đoạn 3</a:t>
              </a:r>
            </a:p>
          </p:txBody>
        </p:sp>
        <p:sp>
          <p:nvSpPr>
            <p:cNvPr id="19" name="Freeform 18"/>
            <p:cNvSpPr/>
            <p:nvPr/>
          </p:nvSpPr>
          <p:spPr>
            <a:xfrm>
              <a:off x="3064010" y="2719273"/>
              <a:ext cx="6865551" cy="1066235"/>
            </a:xfrm>
            <a:custGeom>
              <a:avLst/>
              <a:gdLst>
                <a:gd name="connsiteX0" fmla="*/ 136676 w 820040"/>
                <a:gd name="connsiteY0" fmla="*/ 0 h 6079989"/>
                <a:gd name="connsiteX1" fmla="*/ 683364 w 820040"/>
                <a:gd name="connsiteY1" fmla="*/ 0 h 6079989"/>
                <a:gd name="connsiteX2" fmla="*/ 820040 w 820040"/>
                <a:gd name="connsiteY2" fmla="*/ 136676 h 6079989"/>
                <a:gd name="connsiteX3" fmla="*/ 820040 w 820040"/>
                <a:gd name="connsiteY3" fmla="*/ 6079989 h 6079989"/>
                <a:gd name="connsiteX4" fmla="*/ 820040 w 820040"/>
                <a:gd name="connsiteY4" fmla="*/ 6079989 h 6079989"/>
                <a:gd name="connsiteX5" fmla="*/ 0 w 820040"/>
                <a:gd name="connsiteY5" fmla="*/ 6079989 h 6079989"/>
                <a:gd name="connsiteX6" fmla="*/ 0 w 820040"/>
                <a:gd name="connsiteY6" fmla="*/ 6079989 h 6079989"/>
                <a:gd name="connsiteX7" fmla="*/ 0 w 820040"/>
                <a:gd name="connsiteY7" fmla="*/ 136676 h 6079989"/>
                <a:gd name="connsiteX8" fmla="*/ 136676 w 820040"/>
                <a:gd name="connsiteY8" fmla="*/ 0 h 607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0040" h="6079989">
                  <a:moveTo>
                    <a:pt x="820040" y="1013354"/>
                  </a:moveTo>
                  <a:lnTo>
                    <a:pt x="820040" y="5066635"/>
                  </a:lnTo>
                  <a:cubicBezTo>
                    <a:pt x="820040" y="5626293"/>
                    <a:pt x="811787" y="6079985"/>
                    <a:pt x="801606" y="6079985"/>
                  </a:cubicBezTo>
                  <a:lnTo>
                    <a:pt x="0" y="6079985"/>
                  </a:lnTo>
                  <a:lnTo>
                    <a:pt x="0" y="6079985"/>
                  </a:lnTo>
                  <a:lnTo>
                    <a:pt x="0" y="4"/>
                  </a:lnTo>
                  <a:lnTo>
                    <a:pt x="0" y="4"/>
                  </a:lnTo>
                  <a:lnTo>
                    <a:pt x="801606" y="4"/>
                  </a:lnTo>
                  <a:cubicBezTo>
                    <a:pt x="811787" y="4"/>
                    <a:pt x="820040" y="453696"/>
                    <a:pt x="820040" y="1013354"/>
                  </a:cubicBezTo>
                  <a:close/>
                </a:path>
              </a:pathLst>
            </a:custGeom>
            <a:scene3d>
              <a:camera prst="orthographicFront"/>
              <a:lightRig rig="flat" dir="t"/>
            </a:scene3d>
            <a:sp3d extrusionH="12700" prstMaterial="plastic">
              <a:bevelT w="50800" h="50800"/>
            </a:sp3d>
          </p:spPr>
          <p:style>
            <a:lnRef idx="3">
              <a:schemeClr val="lt1"/>
            </a:lnRef>
            <a:fillRef idx="1">
              <a:schemeClr val="accent6"/>
            </a:fillRef>
            <a:effectRef idx="1">
              <a:schemeClr val="accent6"/>
            </a:effectRef>
            <a:fontRef idx="minor">
              <a:schemeClr val="dk1">
                <a:hueOff val="0"/>
                <a:satOff val="0"/>
                <a:lumOff val="0"/>
                <a:alphaOff val="0"/>
              </a:schemeClr>
            </a:fontRef>
          </p:style>
          <p:txBody>
            <a:bodyPr spcFirstLastPara="0" vert="horz" wrap="square" lIns="303447" tIns="80468" rIns="80468" bIns="80469" numCol="1" spcCol="1270" anchor="ctr" anchorCtr="0">
              <a:noAutofit/>
            </a:bodyPr>
            <a:lstStyle/>
            <a:p>
              <a:pPr marL="380990" lvl="1" indent="-380990" defTabSz="1896486">
                <a:lnSpc>
                  <a:spcPct val="90000"/>
                </a:lnSpc>
                <a:spcBef>
                  <a:spcPct val="0"/>
                </a:spcBef>
                <a:spcAft>
                  <a:spcPct val="15000"/>
                </a:spcAft>
                <a:buChar char="••"/>
              </a:pPr>
              <a:r>
                <a:rPr lang="en-US" sz="4800" dirty="0">
                  <a:solidFill>
                    <a:schemeClr val="tx1"/>
                  </a:solidFill>
                  <a:latin typeface="Times New Roman" pitchFamily="18" charset="0"/>
                  <a:cs typeface="Times New Roman" pitchFamily="18" charset="0"/>
                </a:rPr>
                <a:t>Toàn bộ nội dung buổi sáng trong thời khóa biểu.</a:t>
              </a:r>
            </a:p>
          </p:txBody>
        </p:sp>
      </p:grpSp>
      <p:grpSp>
        <p:nvGrpSpPr>
          <p:cNvPr id="7" name="135">
            <a:extLst>
              <a:ext uri="{FF2B5EF4-FFF2-40B4-BE49-F238E27FC236}">
                <a16:creationId xmlns:a16="http://schemas.microsoft.com/office/drawing/2014/main" id="{835916E1-3EC8-49F0-A643-915A82461DE0}"/>
              </a:ext>
            </a:extLst>
          </p:cNvPr>
          <p:cNvGrpSpPr/>
          <p:nvPr/>
        </p:nvGrpSpPr>
        <p:grpSpPr>
          <a:xfrm>
            <a:off x="242365" y="64748"/>
            <a:ext cx="1695411" cy="707886"/>
            <a:chOff x="2470108" y="1864944"/>
            <a:chExt cx="2704644" cy="1129221"/>
          </a:xfrm>
        </p:grpSpPr>
        <p:sp>
          <p:nvSpPr>
            <p:cNvPr id="8"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289">
                <a:defRPr/>
              </a:pPr>
              <a:endParaRPr lang="zh-CN" altLang="en-US" sz="2000">
                <a:solidFill>
                  <a:prstClr val="black">
                    <a:lumMod val="75000"/>
                    <a:lumOff val="25000"/>
                  </a:prstClr>
                </a:solidFill>
                <a:latin typeface="Times New Roman" panose="02020603050405020304" pitchFamily="18" charset="0"/>
                <a:ea typeface="Arial-Rounded" panose="020B0604020202020204" pitchFamily="34" charset="0"/>
                <a:cs typeface="Times New Roman" panose="02020603050405020304" pitchFamily="18" charset="0"/>
                <a:sym typeface="+mn-lt"/>
              </a:endParaRPr>
            </a:p>
          </p:txBody>
        </p:sp>
        <p:sp>
          <p:nvSpPr>
            <p:cNvPr id="9" name="137">
              <a:extLst>
                <a:ext uri="{FF2B5EF4-FFF2-40B4-BE49-F238E27FC236}">
                  <a16:creationId xmlns:a16="http://schemas.microsoft.com/office/drawing/2014/main" id="{D0DCA77A-83BB-4959-8249-E4AD05A53C89}"/>
                </a:ext>
              </a:extLst>
            </p:cNvPr>
            <p:cNvSpPr txBox="1"/>
            <p:nvPr/>
          </p:nvSpPr>
          <p:spPr>
            <a:xfrm>
              <a:off x="2722742" y="1864944"/>
              <a:ext cx="2452010" cy="1129221"/>
            </a:xfrm>
            <a:prstGeom prst="rect">
              <a:avLst/>
            </a:prstGeom>
            <a:noFill/>
          </p:spPr>
          <p:txBody>
            <a:bodyPr wrap="square" rtlCol="0">
              <a:spAutoFit/>
            </a:bodyPr>
            <a:lstStyle/>
            <a:p>
              <a:pPr defTabSz="913289">
                <a:defRPr/>
              </a:pPr>
              <a:r>
                <a:rPr lang="en-US" altLang="zh-CN" sz="4000" b="1" dirty="0">
                  <a:solidFill>
                    <a:prstClr val="black"/>
                  </a:solidFill>
                  <a:latin typeface="Times New Roman" panose="02020603050405020304" pitchFamily="18" charset="0"/>
                  <a:ea typeface="Arial-Rounded" panose="020B0604020202020204" pitchFamily="34" charset="0"/>
                  <a:cs typeface="Times New Roman" panose="02020603050405020304" pitchFamily="18" charset="0"/>
                </a:rPr>
                <a:t>ĐỌC</a:t>
              </a:r>
              <a:endParaRPr lang="zh-CN" altLang="en-US" sz="4000" b="1" dirty="0">
                <a:solidFill>
                  <a:prstClr val="black"/>
                </a:solidFill>
                <a:latin typeface="Times New Roman" panose="02020603050405020304" pitchFamily="18" charset="0"/>
                <a:ea typeface="Arial-Rounded" panose="020B0604020202020204" pitchFamily="34" charset="0"/>
                <a:cs typeface="Times New Roman" panose="02020603050405020304" pitchFamily="18" charset="0"/>
              </a:endParaRPr>
            </a:p>
          </p:txBody>
        </p:sp>
      </p:grpSp>
      <p:sp>
        <p:nvSpPr>
          <p:cNvPr id="14" name="TextBox 13">
            <a:extLst>
              <a:ext uri="{FF2B5EF4-FFF2-40B4-BE49-F238E27FC236}">
                <a16:creationId xmlns:a16="http://schemas.microsoft.com/office/drawing/2014/main" id="{CF4B6D55-9414-4DD7-8435-0D9B28C98F2C}"/>
              </a:ext>
            </a:extLst>
          </p:cNvPr>
          <p:cNvSpPr txBox="1"/>
          <p:nvPr/>
        </p:nvSpPr>
        <p:spPr>
          <a:xfrm>
            <a:off x="3091017" y="88651"/>
            <a:ext cx="6168283" cy="769439"/>
          </a:xfrm>
          <a:prstGeom prst="rect">
            <a:avLst/>
          </a:prstGeom>
          <a:noFill/>
        </p:spPr>
        <p:txBody>
          <a:bodyPr wrap="square" lIns="91344" tIns="45719" rIns="91344" bIns="45719" rtlCol="0">
            <a:spAutoFit/>
          </a:bodyPr>
          <a:lstStyle/>
          <a:p>
            <a:pPr algn="ctr" defTabSz="913289">
              <a:defRPr/>
            </a:pPr>
            <a:r>
              <a:rPr lang="en-US" sz="4400" b="1" dirty="0">
                <a:solidFill>
                  <a:srgbClr val="FF0000"/>
                </a:solidFill>
                <a:effectLst>
                  <a:outerShdw blurRad="50800" dist="38100" dir="8100000" algn="tr" rotWithShape="0">
                    <a:prstClr val="black">
                      <a:alpha val="40000"/>
                    </a:prstClr>
                  </a:outerShdw>
                </a:effectLst>
                <a:latin typeface="Times New Roman" panose="02020603050405020304" pitchFamily="18" charset="0"/>
                <a:ea typeface="Arial-Rounded" panose="020B0604020202020204" pitchFamily="34" charset="0"/>
                <a:cs typeface="Times New Roman" panose="02020603050405020304" pitchFamily="18" charset="0"/>
              </a:rPr>
              <a:t>THỜI KHÓA BIỂU</a:t>
            </a:r>
          </a:p>
        </p:txBody>
      </p:sp>
    </p:spTree>
    <p:extLst>
      <p:ext uri="{BB962C8B-B14F-4D97-AF65-F5344CB8AC3E}">
        <p14:creationId xmlns:p14="http://schemas.microsoft.com/office/powerpoint/2010/main" val="1092542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9FD58D-508A-4826-B2C0-197137178828}"/>
              </a:ext>
            </a:extLst>
          </p:cNvPr>
          <p:cNvSpPr/>
          <p:nvPr/>
        </p:nvSpPr>
        <p:spPr>
          <a:xfrm>
            <a:off x="3876675" y="-19050"/>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5018A257-072D-4267-A2BD-5A17B774D2B6}"/>
              </a:ext>
            </a:extLst>
          </p:cNvPr>
          <p:cNvGrpSpPr/>
          <p:nvPr/>
        </p:nvGrpSpPr>
        <p:grpSpPr>
          <a:xfrm>
            <a:off x="836132" y="729054"/>
            <a:ext cx="10519736" cy="813138"/>
            <a:chOff x="136243" y="-2131981"/>
            <a:chExt cx="2109019" cy="2986082"/>
          </a:xfrm>
        </p:grpSpPr>
        <p:sp>
          <p:nvSpPr>
            <p:cNvPr id="4" name="Hexagon 3">
              <a:extLst>
                <a:ext uri="{FF2B5EF4-FFF2-40B4-BE49-F238E27FC236}">
                  <a16:creationId xmlns:a16="http://schemas.microsoft.com/office/drawing/2014/main" id="{060C3AA2-4F0E-4255-839D-EEE431D05DAF}"/>
                </a:ext>
              </a:extLst>
            </p:cNvPr>
            <p:cNvSpPr/>
            <p:nvPr/>
          </p:nvSpPr>
          <p:spPr>
            <a:xfrm>
              <a:off x="136243" y="-2131981"/>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48B638A-2940-4598-B4C0-CC054E381E1E}"/>
                </a:ext>
              </a:extLst>
            </p:cNvPr>
            <p:cNvSpPr txBox="1"/>
            <p:nvPr/>
          </p:nvSpPr>
          <p:spPr>
            <a:xfrm>
              <a:off x="264898" y="-1572234"/>
              <a:ext cx="1913403" cy="1587360"/>
            </a:xfrm>
            <a:prstGeom prst="rect">
              <a:avLst/>
            </a:prstGeom>
            <a:noFill/>
          </p:spPr>
          <p:txBody>
            <a:bodyPr wrap="square" rtlCol="0">
              <a:spAutoFit/>
            </a:bodyPr>
            <a:lstStyle/>
            <a:p>
              <a:pPr marL="742950" marR="0" lvl="0" indent="-742950" algn="just" defTabSz="913256" rtl="0" eaLnBrk="1" fontAlgn="base" latinLnBrk="0" hangingPunct="1">
                <a:lnSpc>
                  <a:spcPct val="100000"/>
                </a:lnSpc>
                <a:spcBef>
                  <a:spcPct val="0"/>
                </a:spcBef>
                <a:spcAft>
                  <a:spcPct val="0"/>
                </a:spcAft>
                <a:buClrTx/>
                <a:buSzTx/>
                <a:buFontTx/>
                <a:buAutoNum type="arabicPeriod"/>
                <a:tabLst/>
                <a:defRPr/>
              </a:pP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 thời khóa biểu của ngày thứ hai</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2" name="Picture 11"/>
          <p:cNvPicPr>
            <a:picLocks noChangeAspect="1"/>
          </p:cNvPicPr>
          <p:nvPr/>
        </p:nvPicPr>
        <p:blipFill rotWithShape="1">
          <a:blip r:embed="rId2"/>
          <a:srcRect l="30105" t="39044" r="29511" b="15143"/>
          <a:stretch/>
        </p:blipFill>
        <p:spPr>
          <a:xfrm>
            <a:off x="2082637" y="1507971"/>
            <a:ext cx="8334454" cy="5315808"/>
          </a:xfrm>
          <a:prstGeom prst="rect">
            <a:avLst/>
          </a:prstGeom>
        </p:spPr>
      </p:pic>
    </p:spTree>
    <p:extLst>
      <p:ext uri="{BB962C8B-B14F-4D97-AF65-F5344CB8AC3E}">
        <p14:creationId xmlns:p14="http://schemas.microsoft.com/office/powerpoint/2010/main" val="2818484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3895725" y="14047"/>
            <a:ext cx="4096204" cy="57280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p:cNvGrpSpPr/>
          <p:nvPr/>
        </p:nvGrpSpPr>
        <p:grpSpPr>
          <a:xfrm>
            <a:off x="836132" y="528979"/>
            <a:ext cx="10519736" cy="617433"/>
            <a:chOff x="836132" y="980974"/>
            <a:chExt cx="10519736" cy="934866"/>
          </a:xfrm>
        </p:grpSpPr>
        <p:sp>
          <p:nvSpPr>
            <p:cNvPr id="8" name="Hexagon 7">
              <a:extLst>
                <a:ext uri="{FF2B5EF4-FFF2-40B4-BE49-F238E27FC236}">
                  <a16:creationId xmlns:a16="http://schemas.microsoft.com/office/drawing/2014/main" id="{656B7EDA-4DEE-44AD-9FC2-7177221356BC}"/>
                </a:ext>
              </a:extLst>
            </p:cNvPr>
            <p:cNvSpPr/>
            <p:nvPr/>
          </p:nvSpPr>
          <p:spPr>
            <a:xfrm>
              <a:off x="836132" y="1056605"/>
              <a:ext cx="10519736" cy="85923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9663B6F-FE68-42C6-84A9-CF98FA406047}"/>
                </a:ext>
              </a:extLst>
            </p:cNvPr>
            <p:cNvSpPr txBox="1"/>
            <p:nvPr/>
          </p:nvSpPr>
          <p:spPr>
            <a:xfrm>
              <a:off x="1171464" y="980974"/>
              <a:ext cx="9353770" cy="64633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2. Sáng</a:t>
              </a:r>
              <a:r>
                <a:rPr kumimoji="0" lang="en-US" altLang="zh-CN" sz="36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thứ Hai có mấy tiết?</a:t>
              </a:r>
              <a:endPar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
        <p:nvSpPr>
          <p:cNvPr id="3" name="TextBox 2"/>
          <p:cNvSpPr txBox="1"/>
          <p:nvPr/>
        </p:nvSpPr>
        <p:spPr>
          <a:xfrm>
            <a:off x="3763618" y="5931401"/>
            <a:ext cx="5216609" cy="646331"/>
          </a:xfrm>
          <a:prstGeom prst="rect">
            <a:avLst/>
          </a:prstGeom>
          <a:noFill/>
        </p:spPr>
        <p:txBody>
          <a:bodyPr wrap="square" rtlCol="0">
            <a:spAutoFit/>
          </a:bodyPr>
          <a:lstStyle/>
          <a:p>
            <a:r>
              <a:rPr lang="vi-VN" sz="3600" dirty="0">
                <a:solidFill>
                  <a:srgbClr val="0000FF"/>
                </a:solidFill>
                <a:latin typeface="+mj-lt"/>
              </a:rPr>
              <a:t>Sáng thứ Hai có 4 tiết.</a:t>
            </a:r>
          </a:p>
        </p:txBody>
      </p:sp>
      <p:pic>
        <p:nvPicPr>
          <p:cNvPr id="9" name="Picture 8"/>
          <p:cNvPicPr>
            <a:picLocks noChangeAspect="1"/>
          </p:cNvPicPr>
          <p:nvPr/>
        </p:nvPicPr>
        <p:blipFill rotWithShape="1">
          <a:blip r:embed="rId2"/>
          <a:srcRect l="30105" t="39044" r="29511" b="15143"/>
          <a:stretch/>
        </p:blipFill>
        <p:spPr>
          <a:xfrm>
            <a:off x="2201317" y="1146412"/>
            <a:ext cx="7485019" cy="4774029"/>
          </a:xfrm>
          <a:prstGeom prst="rect">
            <a:avLst/>
          </a:prstGeom>
        </p:spPr>
      </p:pic>
    </p:spTree>
    <p:extLst>
      <p:ext uri="{BB962C8B-B14F-4D97-AF65-F5344CB8AC3E}">
        <p14:creationId xmlns:p14="http://schemas.microsoft.com/office/powerpoint/2010/main" val="255468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BF30E823-DE71-4314-9CA2-02BFC57E0858}"/>
  <p:tag name="ISPRING_RESOURCE_FOLDER" val="C:\Users\Lenovo\Desktop\E LEARNING\SẢN PHẨM NGUỒN\LÀM VIỆC THẬT LÀ VUI (T1+2)\LÀM VIỆC THẬT LÀ VUI (T1+2)\"/>
  <p:tag name="ISPRING_PRESENTATION_PATH" val="C:\Users\Lenovo\Desktop\E LEARNING\SẢN PHẨM NGUỒN\LÀM VIỆC THẬT LÀ VUI (T1+2)\LÀM VIỆC THẬT LÀ VUI (T1+2).pptx"/>
  <p:tag name="ISPRING_PROJECT_VERSION" val="9"/>
  <p:tag name="ISPRING_PROJECT_FOLDER_UPDATED" val="1"/>
  <p:tag name="ISPRING_SCREEN_RECS_UPDATED" val="C:\Users\Lenovo\Desktop\E LEARNING\SẢN PHẨM NGUỒN\LÀM VIỆC THẬT LÀ VUI (T1+2)\LÀM VIỆC THẬT LÀ VUI (T1+2)\"/>
  <p:tag name="FLASHSPRING_PRESENTATION_REFERENCES" val=""/>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ền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1016</TotalTime>
  <Words>632</Words>
  <Application>Microsoft Office PowerPoint</Application>
  <PresentationFormat>Widescreen</PresentationFormat>
  <Paragraphs>77</Paragraphs>
  <Slides>29</Slides>
  <Notes>2</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29</vt:i4>
      </vt:variant>
    </vt:vector>
  </HeadingPairs>
  <TitlesOfParts>
    <vt:vector size="42" baseType="lpstr">
      <vt:lpstr>Microsoft YaHei</vt:lpstr>
      <vt:lpstr>Arial</vt:lpstr>
      <vt:lpstr>Arial-Rounded</vt:lpstr>
      <vt:lpstr>Calibri</vt:lpstr>
      <vt:lpstr>Calibri Light</vt:lpstr>
      <vt:lpstr>HP001 4 hàng</vt:lpstr>
      <vt:lpstr>HP001 5 hàng</vt:lpstr>
      <vt:lpstr>Times New Roman</vt:lpstr>
      <vt:lpstr>3_Office Theme</vt:lpstr>
      <vt:lpstr>NỀN 5</vt:lpstr>
      <vt:lpstr>nền 3</vt:lpstr>
      <vt:lpstr>6_Office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95</cp:revision>
  <dcterms:created xsi:type="dcterms:W3CDTF">2021-06-24T12:42:07Z</dcterms:created>
  <dcterms:modified xsi:type="dcterms:W3CDTF">2021-07-14T13:33:11Z</dcterms:modified>
</cp:coreProperties>
</file>