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309" r:id="rId2"/>
    <p:sldId id="292" r:id="rId3"/>
    <p:sldId id="301" r:id="rId4"/>
    <p:sldId id="275" r:id="rId5"/>
    <p:sldId id="284" r:id="rId6"/>
    <p:sldId id="308" r:id="rId7"/>
    <p:sldId id="286" r:id="rId8"/>
    <p:sldId id="285" r:id="rId9"/>
    <p:sldId id="257" r:id="rId10"/>
    <p:sldId id="307" r:id="rId11"/>
    <p:sldId id="306" r:id="rId12"/>
    <p:sldId id="304" r:id="rId13"/>
    <p:sldId id="302" r:id="rId14"/>
    <p:sldId id="310" r:id="rId15"/>
    <p:sldId id="311" r:id="rId16"/>
    <p:sldId id="288" r:id="rId17"/>
    <p:sldId id="278" r:id="rId18"/>
    <p:sldId id="305" r:id="rId19"/>
    <p:sldId id="297" r:id="rId20"/>
    <p:sldId id="300" r:id="rId21"/>
    <p:sldId id="28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6CCFF"/>
    <a:srgbClr val="99FF66"/>
    <a:srgbClr val="CC0000"/>
    <a:srgbClr val="FF3300"/>
    <a:srgbClr val="FF66FF"/>
    <a:srgbClr val="800080"/>
    <a:srgbClr val="FFCCFF"/>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09" autoAdjust="0"/>
    <p:restoredTop sz="94660"/>
  </p:normalViewPr>
  <p:slideViewPr>
    <p:cSldViewPr>
      <p:cViewPr varScale="1">
        <p:scale>
          <a:sx n="38" d="100"/>
          <a:sy n="38" d="100"/>
        </p:scale>
        <p:origin x="-14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8734710-71EB-4F64-8308-65F98671DD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704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870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033102-0AD9-4D31-9F5E-F74EC910BB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9C3B4-F445-4F9E-881C-BB8DB3AE1D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BAC851-3451-40E5-9772-B88F41DB4E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098ED-AA39-4886-AB08-BDF6E159A1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E94761-4A7B-41C4-B768-99EE2066D1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794F17-B184-420E-B569-AA21AAB21F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D211AA-7654-4CB3-96D0-2E45343945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76E8EA-302B-4E19-93C7-1DE3CDA2E5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077E32-CACA-4336-8720-68B5BA63E4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5301EB-80F5-4011-9679-F1E1BA1E09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1D6902-6235-4B28-A22A-FF694AF6CC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cs typeface="+mn-cs"/>
              </a:defRPr>
            </a:lvl1pPr>
          </a:lstStyle>
          <a:p>
            <a:pPr>
              <a:defRPr/>
            </a:pPr>
            <a:fld id="{1DCCFEC7-1423-40D1-AAE4-C150F3202E1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6800" y="1154113"/>
            <a:ext cx="35052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2"/>
          <p:cNvSpPr txBox="1">
            <a:spLocks noRot="1" noChangeArrowheads="1"/>
          </p:cNvSpPr>
          <p:nvPr/>
        </p:nvSpPr>
        <p:spPr bwMode="auto">
          <a:xfrm>
            <a:off x="620713" y="1654175"/>
            <a:ext cx="4038600" cy="2765425"/>
          </a:xfrm>
          <a:prstGeom prst="rect">
            <a:avLst/>
          </a:prstGeom>
          <a:noFill/>
          <a:ln w="9525">
            <a:noFill/>
            <a:miter lim="800000"/>
            <a:headEnd/>
            <a:tailEnd/>
          </a:ln>
          <a:effectLst/>
        </p:spPr>
        <p:txBody>
          <a:bodyPr/>
          <a:lstStyle/>
          <a:p>
            <a:pPr marL="342900" indent="-342900" algn="ctr">
              <a:spcBef>
                <a:spcPct val="20000"/>
              </a:spcBef>
              <a:buClr>
                <a:schemeClr val="hlink"/>
              </a:buClr>
              <a:buFont typeface="Wingdings" pitchFamily="2" charset="2"/>
              <a:buNone/>
              <a:defRPr/>
            </a:pPr>
            <a:r>
              <a:rPr lang="en-US" sz="11000" b="1" kern="0" dirty="0" err="1">
                <a:solidFill>
                  <a:srgbClr val="FF0000"/>
                </a:solidFill>
                <a:latin typeface="Arial"/>
                <a:cs typeface="+mn-cs"/>
              </a:rPr>
              <a:t>Khoa</a:t>
            </a:r>
            <a:r>
              <a:rPr lang="en-US" sz="11000" b="1" kern="0" dirty="0">
                <a:solidFill>
                  <a:srgbClr val="FF0000"/>
                </a:solidFill>
                <a:latin typeface="Arial"/>
                <a:cs typeface="+mn-cs"/>
              </a:rPr>
              <a:t> </a:t>
            </a:r>
            <a:r>
              <a:rPr lang="en-US" sz="11000" b="1" kern="0" dirty="0" err="1">
                <a:solidFill>
                  <a:srgbClr val="FF0000"/>
                </a:solidFill>
                <a:latin typeface="Arial"/>
                <a:cs typeface="+mn-cs"/>
              </a:rPr>
              <a:t>học</a:t>
            </a:r>
            <a:endParaRPr lang="en-US" sz="11000" b="1" kern="0" dirty="0">
              <a:solidFill>
                <a:srgbClr val="FF0000"/>
              </a:solidFill>
              <a:latin typeface="Arial"/>
              <a:cs typeface="+mn-cs"/>
            </a:endParaRPr>
          </a:p>
          <a:p>
            <a:pPr marL="342900" indent="-342900">
              <a:spcBef>
                <a:spcPct val="20000"/>
              </a:spcBef>
              <a:buClr>
                <a:schemeClr val="hlink"/>
              </a:buClr>
              <a:buFont typeface="Wingdings" pitchFamily="2" charset="2"/>
              <a:buChar char="§"/>
              <a:defRPr/>
            </a:pPr>
            <a:endParaRPr lang="en-US" sz="11000" b="1" kern="0" dirty="0">
              <a:solidFill>
                <a:srgbClr val="FF0000"/>
              </a:solidFill>
              <a:latin typeface="Aria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0800" y="609600"/>
            <a:ext cx="4648200" cy="4724400"/>
          </a:xfrm>
          <a:prstGeom prst="ellipse">
            <a:avLst/>
          </a:prstGeom>
          <a:solidFill>
            <a:srgbClr val="FFFF00"/>
          </a:solidFill>
          <a:ln>
            <a:solidFill>
              <a:srgbClr val="FFFF00"/>
            </a:solidFill>
          </a:ln>
          <a:effectLst>
            <a:glow rad="101600">
              <a:srgbClr val="FF0000">
                <a:alpha val="60000"/>
              </a:srgbClr>
            </a:glow>
          </a:effectLst>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bg2"/>
                </a:solidFill>
              </a:rPr>
              <a:t>Nên</a:t>
            </a:r>
            <a:r>
              <a:rPr lang="en-US" sz="2800" b="1" dirty="0">
                <a:solidFill>
                  <a:schemeClr val="bg2"/>
                </a:solidFill>
              </a:rPr>
              <a:t> </a:t>
            </a:r>
            <a:r>
              <a:rPr lang="en-US" sz="2800" b="1" dirty="0" err="1">
                <a:solidFill>
                  <a:schemeClr val="bg2"/>
                </a:solidFill>
              </a:rPr>
              <a:t>ăn</a:t>
            </a:r>
            <a:r>
              <a:rPr lang="en-US" sz="2800" b="1" dirty="0">
                <a:solidFill>
                  <a:schemeClr val="bg2"/>
                </a:solidFill>
              </a:rPr>
              <a:t> </a:t>
            </a:r>
            <a:r>
              <a:rPr lang="en-US" sz="2800" b="1" dirty="0" err="1">
                <a:solidFill>
                  <a:schemeClr val="bg2"/>
                </a:solidFill>
              </a:rPr>
              <a:t>phối</a:t>
            </a:r>
            <a:r>
              <a:rPr lang="en-US" sz="2800" b="1" dirty="0">
                <a:solidFill>
                  <a:schemeClr val="bg2"/>
                </a:solidFill>
              </a:rPr>
              <a:t> </a:t>
            </a:r>
            <a:r>
              <a:rPr lang="en-US" sz="2800" b="1" dirty="0" err="1">
                <a:solidFill>
                  <a:schemeClr val="bg2"/>
                </a:solidFill>
              </a:rPr>
              <a:t>hợp</a:t>
            </a:r>
            <a:r>
              <a:rPr lang="en-US" sz="2800" b="1" dirty="0">
                <a:solidFill>
                  <a:schemeClr val="bg2"/>
                </a:solidFill>
              </a:rPr>
              <a:t> </a:t>
            </a:r>
            <a:r>
              <a:rPr lang="en-US" sz="2800" b="1" dirty="0" err="1">
                <a:solidFill>
                  <a:schemeClr val="bg2"/>
                </a:solidFill>
              </a:rPr>
              <a:t>nhiều</a:t>
            </a:r>
            <a:r>
              <a:rPr lang="en-US" sz="2800" b="1" dirty="0">
                <a:solidFill>
                  <a:schemeClr val="bg2"/>
                </a:solidFill>
              </a:rPr>
              <a:t> </a:t>
            </a:r>
            <a:r>
              <a:rPr lang="en-US" sz="2800" b="1" dirty="0" err="1">
                <a:solidFill>
                  <a:schemeClr val="bg2"/>
                </a:solidFill>
              </a:rPr>
              <a:t>loại</a:t>
            </a:r>
            <a:r>
              <a:rPr lang="en-US" sz="2800" b="1" dirty="0">
                <a:solidFill>
                  <a:schemeClr val="bg2"/>
                </a:solidFill>
              </a:rPr>
              <a:t> </a:t>
            </a:r>
            <a:r>
              <a:rPr lang="en-US" sz="2800" b="1" dirty="0" err="1">
                <a:solidFill>
                  <a:schemeClr val="bg2"/>
                </a:solidFill>
              </a:rPr>
              <a:t>rau</a:t>
            </a:r>
            <a:r>
              <a:rPr lang="en-US" sz="2800" b="1" dirty="0">
                <a:solidFill>
                  <a:schemeClr val="bg2"/>
                </a:solidFill>
              </a:rPr>
              <a:t>, </a:t>
            </a:r>
            <a:r>
              <a:rPr lang="en-US" sz="2800" b="1" dirty="0" err="1">
                <a:solidFill>
                  <a:schemeClr val="bg2"/>
                </a:solidFill>
              </a:rPr>
              <a:t>quả</a:t>
            </a:r>
            <a:r>
              <a:rPr lang="en-US" sz="2800" b="1" dirty="0">
                <a:solidFill>
                  <a:schemeClr val="bg2"/>
                </a:solidFill>
              </a:rPr>
              <a:t> </a:t>
            </a:r>
            <a:r>
              <a:rPr lang="en-US" sz="2800" b="1" dirty="0" err="1">
                <a:solidFill>
                  <a:schemeClr val="bg2"/>
                </a:solidFill>
              </a:rPr>
              <a:t>để</a:t>
            </a:r>
            <a:r>
              <a:rPr lang="en-US" sz="2800" b="1" dirty="0">
                <a:solidFill>
                  <a:schemeClr val="bg2"/>
                </a:solidFill>
              </a:rPr>
              <a:t> </a:t>
            </a:r>
            <a:r>
              <a:rPr lang="en-US" sz="2800" b="1" dirty="0" err="1">
                <a:solidFill>
                  <a:schemeClr val="bg2"/>
                </a:solidFill>
              </a:rPr>
              <a:t>có</a:t>
            </a:r>
            <a:r>
              <a:rPr lang="en-US" sz="2800" b="1" dirty="0">
                <a:solidFill>
                  <a:schemeClr val="bg2"/>
                </a:solidFill>
              </a:rPr>
              <a:t> </a:t>
            </a:r>
            <a:r>
              <a:rPr lang="en-US" sz="2800" b="1" dirty="0" err="1">
                <a:solidFill>
                  <a:schemeClr val="bg2"/>
                </a:solidFill>
              </a:rPr>
              <a:t>đủ</a:t>
            </a:r>
            <a:r>
              <a:rPr lang="en-US" sz="2800" b="1" dirty="0">
                <a:solidFill>
                  <a:schemeClr val="bg2"/>
                </a:solidFill>
              </a:rPr>
              <a:t> </a:t>
            </a:r>
            <a:r>
              <a:rPr lang="en-US" sz="2800" b="1" dirty="0" err="1">
                <a:solidFill>
                  <a:schemeClr val="bg2"/>
                </a:solidFill>
              </a:rPr>
              <a:t>loại</a:t>
            </a:r>
            <a:r>
              <a:rPr lang="en-US" sz="2800" b="1" dirty="0">
                <a:solidFill>
                  <a:schemeClr val="bg2"/>
                </a:solidFill>
              </a:rPr>
              <a:t> vi-</a:t>
            </a:r>
            <a:r>
              <a:rPr lang="en-US" sz="2800" b="1" dirty="0" err="1">
                <a:solidFill>
                  <a:schemeClr val="bg2"/>
                </a:solidFill>
              </a:rPr>
              <a:t>ta</a:t>
            </a:r>
            <a:r>
              <a:rPr lang="en-US" sz="2800" b="1" dirty="0">
                <a:solidFill>
                  <a:schemeClr val="bg2"/>
                </a:solidFill>
              </a:rPr>
              <a:t>-min, </a:t>
            </a:r>
            <a:r>
              <a:rPr lang="en-US" sz="2800" b="1" dirty="0" err="1">
                <a:solidFill>
                  <a:schemeClr val="bg2"/>
                </a:solidFill>
              </a:rPr>
              <a:t>chất</a:t>
            </a:r>
            <a:r>
              <a:rPr lang="en-US" sz="2800" b="1" dirty="0">
                <a:solidFill>
                  <a:schemeClr val="bg2"/>
                </a:solidFill>
              </a:rPr>
              <a:t> </a:t>
            </a:r>
            <a:r>
              <a:rPr lang="en-US" sz="2800" b="1" dirty="0" err="1">
                <a:solidFill>
                  <a:schemeClr val="bg2"/>
                </a:solidFill>
              </a:rPr>
              <a:t>khoáng</a:t>
            </a:r>
            <a:r>
              <a:rPr lang="en-US" sz="2800" b="1" dirty="0">
                <a:solidFill>
                  <a:schemeClr val="bg2"/>
                </a:solidFill>
              </a:rPr>
              <a:t> </a:t>
            </a:r>
            <a:r>
              <a:rPr lang="en-US" sz="2800" b="1" dirty="0" err="1">
                <a:solidFill>
                  <a:schemeClr val="bg2"/>
                </a:solidFill>
              </a:rPr>
              <a:t>cần</a:t>
            </a:r>
            <a:r>
              <a:rPr lang="en-US" sz="2800" b="1" dirty="0">
                <a:solidFill>
                  <a:schemeClr val="bg2"/>
                </a:solidFill>
              </a:rPr>
              <a:t> </a:t>
            </a:r>
            <a:r>
              <a:rPr lang="en-US" sz="2800" b="1" dirty="0" err="1">
                <a:solidFill>
                  <a:schemeClr val="bg2"/>
                </a:solidFill>
              </a:rPr>
              <a:t>thiết</a:t>
            </a:r>
            <a:r>
              <a:rPr lang="en-US" sz="2800" b="1" dirty="0">
                <a:solidFill>
                  <a:schemeClr val="bg2"/>
                </a:solidFill>
              </a:rPr>
              <a:t> </a:t>
            </a:r>
            <a:r>
              <a:rPr lang="en-US" sz="2800" b="1" dirty="0" err="1">
                <a:solidFill>
                  <a:schemeClr val="bg2"/>
                </a:solidFill>
              </a:rPr>
              <a:t>cho</a:t>
            </a:r>
            <a:r>
              <a:rPr lang="en-US" sz="2800" b="1" dirty="0">
                <a:solidFill>
                  <a:schemeClr val="bg2"/>
                </a:solidFill>
              </a:rPr>
              <a:t> </a:t>
            </a:r>
            <a:r>
              <a:rPr lang="en-US" sz="2800" b="1" dirty="0" err="1">
                <a:solidFill>
                  <a:schemeClr val="bg2"/>
                </a:solidFill>
              </a:rPr>
              <a:t>cơ</a:t>
            </a:r>
            <a:r>
              <a:rPr lang="en-US" sz="2800" b="1" dirty="0">
                <a:solidFill>
                  <a:schemeClr val="bg2"/>
                </a:solidFill>
              </a:rPr>
              <a:t> </a:t>
            </a:r>
            <a:r>
              <a:rPr lang="en-US" sz="2800" b="1" dirty="0" err="1">
                <a:solidFill>
                  <a:schemeClr val="bg2"/>
                </a:solidFill>
              </a:rPr>
              <a:t>thể</a:t>
            </a:r>
            <a:r>
              <a:rPr lang="en-US" sz="2800" b="1" dirty="0">
                <a:solidFill>
                  <a:schemeClr val="bg2"/>
                </a:solidFill>
              </a:rPr>
              <a:t>. </a:t>
            </a:r>
            <a:r>
              <a:rPr lang="en-US" sz="2800" b="1" dirty="0" err="1">
                <a:solidFill>
                  <a:schemeClr val="bg2"/>
                </a:solidFill>
              </a:rPr>
              <a:t>Các</a:t>
            </a:r>
            <a:r>
              <a:rPr lang="en-US" sz="2800" b="1" dirty="0">
                <a:solidFill>
                  <a:schemeClr val="bg2"/>
                </a:solidFill>
              </a:rPr>
              <a:t> </a:t>
            </a:r>
            <a:r>
              <a:rPr lang="en-US" sz="2800" b="1" dirty="0" err="1">
                <a:solidFill>
                  <a:schemeClr val="bg2"/>
                </a:solidFill>
              </a:rPr>
              <a:t>chất</a:t>
            </a:r>
            <a:r>
              <a:rPr lang="en-US" sz="2800" b="1" dirty="0">
                <a:solidFill>
                  <a:schemeClr val="bg2"/>
                </a:solidFill>
              </a:rPr>
              <a:t> </a:t>
            </a:r>
            <a:r>
              <a:rPr lang="en-US" sz="2800" b="1" dirty="0" err="1">
                <a:solidFill>
                  <a:schemeClr val="bg2"/>
                </a:solidFill>
              </a:rPr>
              <a:t>xơ</a:t>
            </a:r>
            <a:r>
              <a:rPr lang="en-US" sz="2800" b="1" dirty="0">
                <a:solidFill>
                  <a:schemeClr val="bg2"/>
                </a:solidFill>
              </a:rPr>
              <a:t> </a:t>
            </a:r>
            <a:r>
              <a:rPr lang="en-US" sz="2800" b="1" dirty="0" err="1">
                <a:solidFill>
                  <a:schemeClr val="bg2"/>
                </a:solidFill>
              </a:rPr>
              <a:t>trong</a:t>
            </a:r>
            <a:r>
              <a:rPr lang="en-US" sz="2800" b="1" dirty="0">
                <a:solidFill>
                  <a:schemeClr val="bg2"/>
                </a:solidFill>
              </a:rPr>
              <a:t> </a:t>
            </a:r>
            <a:r>
              <a:rPr lang="en-US" sz="2800" b="1" dirty="0" err="1">
                <a:solidFill>
                  <a:schemeClr val="bg2"/>
                </a:solidFill>
              </a:rPr>
              <a:t>rau</a:t>
            </a:r>
            <a:r>
              <a:rPr lang="en-US" sz="2800" b="1" dirty="0">
                <a:solidFill>
                  <a:schemeClr val="bg2"/>
                </a:solidFill>
              </a:rPr>
              <a:t>, </a:t>
            </a:r>
            <a:r>
              <a:rPr lang="en-US" sz="2800" b="1" dirty="0" err="1">
                <a:solidFill>
                  <a:schemeClr val="bg2"/>
                </a:solidFill>
              </a:rPr>
              <a:t>quả</a:t>
            </a:r>
            <a:r>
              <a:rPr lang="en-US" sz="2800" b="1" dirty="0">
                <a:solidFill>
                  <a:schemeClr val="bg2"/>
                </a:solidFill>
              </a:rPr>
              <a:t> </a:t>
            </a:r>
            <a:r>
              <a:rPr lang="en-US" sz="2800" b="1" dirty="0" err="1">
                <a:solidFill>
                  <a:schemeClr val="bg2"/>
                </a:solidFill>
              </a:rPr>
              <a:t>còn</a:t>
            </a:r>
            <a:r>
              <a:rPr lang="en-US" sz="2800" b="1" dirty="0">
                <a:solidFill>
                  <a:schemeClr val="bg2"/>
                </a:solidFill>
              </a:rPr>
              <a:t> </a:t>
            </a:r>
            <a:r>
              <a:rPr lang="en-US" sz="2800" b="1" dirty="0" err="1">
                <a:solidFill>
                  <a:schemeClr val="bg2"/>
                </a:solidFill>
              </a:rPr>
              <a:t>giúp</a:t>
            </a:r>
            <a:r>
              <a:rPr lang="en-US" sz="2800" b="1" dirty="0">
                <a:solidFill>
                  <a:schemeClr val="bg2"/>
                </a:solidFill>
              </a:rPr>
              <a:t> </a:t>
            </a:r>
            <a:r>
              <a:rPr lang="en-US" sz="2800" b="1" dirty="0" err="1">
                <a:solidFill>
                  <a:schemeClr val="bg2"/>
                </a:solidFill>
              </a:rPr>
              <a:t>chống</a:t>
            </a:r>
            <a:r>
              <a:rPr lang="en-US" sz="2800" b="1" dirty="0">
                <a:solidFill>
                  <a:schemeClr val="bg2"/>
                </a:solidFill>
              </a:rPr>
              <a:t> </a:t>
            </a:r>
            <a:r>
              <a:rPr lang="en-US" sz="2800" b="1" dirty="0" err="1">
                <a:solidFill>
                  <a:schemeClr val="bg2"/>
                </a:solidFill>
              </a:rPr>
              <a:t>táo</a:t>
            </a:r>
            <a:r>
              <a:rPr lang="en-US" sz="2800" b="1" dirty="0">
                <a:solidFill>
                  <a:schemeClr val="bg2"/>
                </a:solidFill>
              </a:rPr>
              <a:t> </a:t>
            </a:r>
            <a:r>
              <a:rPr lang="en-US" sz="2800" b="1" dirty="0" err="1">
                <a:solidFill>
                  <a:schemeClr val="bg2"/>
                </a:solidFill>
              </a:rPr>
              <a:t>bón</a:t>
            </a:r>
            <a:r>
              <a:rPr lang="en-US" sz="2800" b="1" dirty="0">
                <a:solidFill>
                  <a:schemeClr val="bg2"/>
                </a:solidFill>
              </a:rPr>
              <a:t>.</a:t>
            </a:r>
            <a:endParaRPr lang="en-US" sz="2800" dirty="0"/>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AutoShape 2"/>
          <p:cNvSpPr>
            <a:spLocks noChangeArrowheads="1"/>
          </p:cNvSpPr>
          <p:nvPr/>
        </p:nvSpPr>
        <p:spPr bwMode="auto">
          <a:xfrm>
            <a:off x="990600" y="2590800"/>
            <a:ext cx="6477000" cy="1828800"/>
          </a:xfrm>
          <a:prstGeom prst="doubleWave">
            <a:avLst>
              <a:gd name="adj1" fmla="val 6500"/>
              <a:gd name="adj2" fmla="val 0"/>
            </a:avLst>
          </a:prstGeom>
          <a:solidFill>
            <a:schemeClr val="accent1"/>
          </a:solidFill>
          <a:ln w="9525">
            <a:solidFill>
              <a:schemeClr val="tx1"/>
            </a:solidFill>
            <a:miter lim="800000"/>
            <a:headEnd/>
            <a:tailEnd/>
          </a:ln>
        </p:spPr>
        <p:txBody>
          <a:bodyPr wrap="none" anchor="ctr"/>
          <a:lstStyle/>
          <a:p>
            <a:endParaRPr lang="en-US"/>
          </a:p>
        </p:txBody>
      </p:sp>
      <p:sp>
        <p:nvSpPr>
          <p:cNvPr id="111619" name="WordArt 3"/>
          <p:cNvSpPr>
            <a:spLocks noChangeArrowheads="1" noChangeShapeType="1" noTextEdit="1"/>
          </p:cNvSpPr>
          <p:nvPr/>
        </p:nvSpPr>
        <p:spPr bwMode="auto">
          <a:xfrm>
            <a:off x="1600200" y="2800350"/>
            <a:ext cx="5334000" cy="1314450"/>
          </a:xfrm>
          <a:prstGeom prst="rect">
            <a:avLst/>
          </a:prstGeom>
        </p:spPr>
        <p:txBody>
          <a:bodyPr wrap="none" fromWordArt="1">
            <a:prstTxWarp prst="textWave1">
              <a:avLst>
                <a:gd name="adj1" fmla="val 13005"/>
                <a:gd name="adj2" fmla="val 0"/>
              </a:avLst>
            </a:prstTxWarp>
          </a:bodyPr>
          <a:lstStyle/>
          <a:p>
            <a:pPr algn="ctr">
              <a:defRPr/>
            </a:pPr>
            <a:r>
              <a:rPr lang="en-US" sz="3600" kern="10" dirty="0">
                <a:ln w="9525">
                  <a:noFill/>
                  <a:round/>
                  <a:headEnd/>
                  <a:tailEnd/>
                </a:ln>
                <a:solidFill>
                  <a:schemeClr val="tx2"/>
                </a:solidFill>
                <a:effectLst>
                  <a:glow rad="101600">
                    <a:schemeClr val="bg2">
                      <a:alpha val="60000"/>
                    </a:schemeClr>
                  </a:glow>
                  <a:outerShdw dist="53882" dir="2700000" algn="ctr" rotWithShape="0">
                    <a:srgbClr val="C0C0C0">
                      <a:alpha val="80000"/>
                    </a:srgbClr>
                  </a:outerShdw>
                </a:effectLst>
                <a:latin typeface="Arial"/>
                <a:cs typeface="Times New Roman"/>
              </a:rPr>
              <a:t>THẢO LUẬN NHÓM ĐÔI</a:t>
            </a:r>
          </a:p>
        </p:txBody>
      </p:sp>
      <p:sp>
        <p:nvSpPr>
          <p:cNvPr id="111620" name="Rectangle 4"/>
          <p:cNvSpPr>
            <a:spLocks noRot="1" noChangeArrowheads="1"/>
          </p:cNvSpPr>
          <p:nvPr/>
        </p:nvSpPr>
        <p:spPr bwMode="auto">
          <a:xfrm>
            <a:off x="381000" y="533400"/>
            <a:ext cx="8229600" cy="1524000"/>
          </a:xfrm>
          <a:prstGeom prst="rect">
            <a:avLst/>
          </a:prstGeom>
          <a:noFill/>
          <a:ln w="9525">
            <a:noFill/>
            <a:miter lim="800000"/>
            <a:headEnd/>
            <a:tailEnd/>
          </a:ln>
          <a:effectLst/>
        </p:spPr>
        <p:txBody>
          <a:bodyPr/>
          <a:lstStyle/>
          <a:p>
            <a:pPr algn="just">
              <a:spcBef>
                <a:spcPct val="20000"/>
              </a:spcBef>
              <a:buClr>
                <a:schemeClr val="hlink"/>
              </a:buClr>
              <a:buFont typeface="Wingdings" pitchFamily="2" charset="2"/>
              <a:buNone/>
              <a:defRPr/>
            </a:pPr>
            <a:r>
              <a:rPr lang="en-US" sz="4800" b="1" dirty="0" err="1">
                <a:solidFill>
                  <a:schemeClr val="bg2"/>
                </a:solidFill>
                <a:effectLst>
                  <a:glow rad="101600">
                    <a:schemeClr val="tx1">
                      <a:alpha val="60000"/>
                    </a:schemeClr>
                  </a:glow>
                </a:effectLst>
                <a:latin typeface="Arial"/>
                <a:cs typeface="+mn-cs"/>
              </a:rPr>
              <a:t>Thế</a:t>
            </a:r>
            <a:r>
              <a:rPr lang="en-US" sz="4800" b="1" dirty="0">
                <a:solidFill>
                  <a:schemeClr val="bg2"/>
                </a:solidFill>
                <a:effectLst>
                  <a:glow rad="101600">
                    <a:schemeClr val="tx1">
                      <a:alpha val="60000"/>
                    </a:schemeClr>
                  </a:glow>
                </a:effectLst>
                <a:latin typeface="Arial"/>
                <a:cs typeface="+mn-cs"/>
              </a:rPr>
              <a:t> </a:t>
            </a:r>
            <a:r>
              <a:rPr lang="en-US" sz="4800" b="1" dirty="0" err="1">
                <a:solidFill>
                  <a:schemeClr val="bg2"/>
                </a:solidFill>
                <a:effectLst>
                  <a:glow rad="101600">
                    <a:schemeClr val="tx1">
                      <a:alpha val="60000"/>
                    </a:schemeClr>
                  </a:glow>
                </a:effectLst>
                <a:latin typeface="Arial"/>
                <a:cs typeface="+mn-cs"/>
              </a:rPr>
              <a:t>nào</a:t>
            </a:r>
            <a:r>
              <a:rPr lang="en-US" sz="4800" b="1" dirty="0">
                <a:solidFill>
                  <a:schemeClr val="bg2"/>
                </a:solidFill>
                <a:effectLst>
                  <a:glow rad="101600">
                    <a:schemeClr val="tx1">
                      <a:alpha val="60000"/>
                    </a:schemeClr>
                  </a:glow>
                </a:effectLst>
                <a:latin typeface="Arial"/>
                <a:cs typeface="+mn-cs"/>
              </a:rPr>
              <a:t> </a:t>
            </a:r>
            <a:r>
              <a:rPr lang="en-US" sz="4800" b="1" dirty="0" err="1">
                <a:solidFill>
                  <a:schemeClr val="bg2"/>
                </a:solidFill>
                <a:effectLst>
                  <a:glow rad="101600">
                    <a:schemeClr val="tx1">
                      <a:alpha val="60000"/>
                    </a:schemeClr>
                  </a:glow>
                </a:effectLst>
                <a:latin typeface="Arial"/>
                <a:cs typeface="+mn-cs"/>
              </a:rPr>
              <a:t>là</a:t>
            </a:r>
            <a:r>
              <a:rPr lang="en-US" sz="4800" b="1" dirty="0">
                <a:solidFill>
                  <a:schemeClr val="bg2"/>
                </a:solidFill>
                <a:effectLst>
                  <a:glow rad="101600">
                    <a:schemeClr val="tx1">
                      <a:alpha val="60000"/>
                    </a:schemeClr>
                  </a:glow>
                </a:effectLst>
                <a:latin typeface="Arial"/>
                <a:cs typeface="+mn-cs"/>
              </a:rPr>
              <a:t> </a:t>
            </a:r>
            <a:r>
              <a:rPr lang="en-US" sz="4800" b="1" dirty="0" err="1">
                <a:solidFill>
                  <a:schemeClr val="bg2"/>
                </a:solidFill>
                <a:effectLst>
                  <a:glow rad="101600">
                    <a:schemeClr val="tx1">
                      <a:alpha val="60000"/>
                    </a:schemeClr>
                  </a:glow>
                </a:effectLst>
                <a:latin typeface="Arial"/>
                <a:cs typeface="+mn-cs"/>
              </a:rPr>
              <a:t>thực</a:t>
            </a:r>
            <a:r>
              <a:rPr lang="en-US" sz="4800" b="1" dirty="0">
                <a:solidFill>
                  <a:schemeClr val="bg2"/>
                </a:solidFill>
                <a:effectLst>
                  <a:glow rad="101600">
                    <a:schemeClr val="tx1">
                      <a:alpha val="60000"/>
                    </a:schemeClr>
                  </a:glow>
                </a:effectLst>
                <a:latin typeface="Arial"/>
                <a:cs typeface="+mn-cs"/>
              </a:rPr>
              <a:t> </a:t>
            </a:r>
            <a:r>
              <a:rPr lang="en-US" sz="4800" b="1" dirty="0" err="1">
                <a:solidFill>
                  <a:schemeClr val="bg2"/>
                </a:solidFill>
                <a:effectLst>
                  <a:glow rad="101600">
                    <a:schemeClr val="tx1">
                      <a:alpha val="60000"/>
                    </a:schemeClr>
                  </a:glow>
                </a:effectLst>
                <a:latin typeface="Arial"/>
                <a:cs typeface="+mn-cs"/>
              </a:rPr>
              <a:t>phẩm</a:t>
            </a:r>
            <a:r>
              <a:rPr lang="en-US" sz="4800" b="1" dirty="0">
                <a:solidFill>
                  <a:schemeClr val="bg2"/>
                </a:solidFill>
                <a:effectLst>
                  <a:glow rad="101600">
                    <a:schemeClr val="tx1">
                      <a:alpha val="60000"/>
                    </a:schemeClr>
                  </a:glow>
                </a:effectLst>
                <a:latin typeface="Arial"/>
                <a:cs typeface="+mn-cs"/>
              </a:rPr>
              <a:t> </a:t>
            </a:r>
            <a:r>
              <a:rPr lang="en-US" sz="4800" b="1" dirty="0" err="1">
                <a:solidFill>
                  <a:schemeClr val="bg2"/>
                </a:solidFill>
                <a:effectLst>
                  <a:glow rad="101600">
                    <a:schemeClr val="tx1">
                      <a:alpha val="60000"/>
                    </a:schemeClr>
                  </a:glow>
                </a:effectLst>
                <a:latin typeface="Arial"/>
                <a:cs typeface="+mn-cs"/>
              </a:rPr>
              <a:t>sạch</a:t>
            </a:r>
            <a:r>
              <a:rPr lang="en-US" sz="4800" b="1" dirty="0">
                <a:solidFill>
                  <a:schemeClr val="bg2"/>
                </a:solidFill>
                <a:effectLst>
                  <a:glow rad="101600">
                    <a:schemeClr val="tx1">
                      <a:alpha val="60000"/>
                    </a:schemeClr>
                  </a:glow>
                </a:effectLst>
                <a:latin typeface="Arial"/>
                <a:cs typeface="+mn-cs"/>
              </a:rPr>
              <a:t> </a:t>
            </a:r>
            <a:r>
              <a:rPr lang="en-US" sz="4800" b="1" dirty="0" err="1">
                <a:solidFill>
                  <a:schemeClr val="bg2"/>
                </a:solidFill>
                <a:effectLst>
                  <a:glow rad="101600">
                    <a:schemeClr val="tx1">
                      <a:alpha val="60000"/>
                    </a:schemeClr>
                  </a:glow>
                </a:effectLst>
                <a:latin typeface="Arial"/>
                <a:cs typeface="+mn-cs"/>
              </a:rPr>
              <a:t>và</a:t>
            </a:r>
            <a:r>
              <a:rPr lang="en-US" sz="4800" b="1" dirty="0">
                <a:solidFill>
                  <a:schemeClr val="bg2"/>
                </a:solidFill>
                <a:effectLst>
                  <a:glow rad="101600">
                    <a:schemeClr val="tx1">
                      <a:alpha val="60000"/>
                    </a:schemeClr>
                  </a:glow>
                </a:effectLst>
                <a:latin typeface="Arial"/>
                <a:cs typeface="+mn-cs"/>
              </a:rPr>
              <a:t> an </a:t>
            </a:r>
            <a:r>
              <a:rPr lang="en-US" sz="4800" b="1" dirty="0" err="1">
                <a:solidFill>
                  <a:schemeClr val="bg2"/>
                </a:solidFill>
                <a:effectLst>
                  <a:glow rad="101600">
                    <a:schemeClr val="tx1">
                      <a:alpha val="60000"/>
                    </a:schemeClr>
                  </a:glow>
                </a:effectLst>
                <a:latin typeface="Arial"/>
                <a:cs typeface="+mn-cs"/>
              </a:rPr>
              <a:t>toàn</a:t>
            </a:r>
            <a:r>
              <a:rPr lang="en-US" sz="4800" b="1" dirty="0">
                <a:solidFill>
                  <a:schemeClr val="bg2"/>
                </a:solidFill>
                <a:effectLst>
                  <a:glow rad="101600">
                    <a:schemeClr val="tx1">
                      <a:alpha val="60000"/>
                    </a:schemeClr>
                  </a:glow>
                </a:effectLst>
                <a:latin typeface="Arial"/>
                <a:cs typeface="+mn-cs"/>
              </a:rPr>
              <a:t>?</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fade">
                                      <p:cBhvr>
                                        <p:cTn id="7" dur="500"/>
                                        <p:tgtEl>
                                          <p:spTgt spid="111620"/>
                                        </p:tgtEl>
                                      </p:cBhvr>
                                    </p:animEffect>
                                    <p:anim calcmode="lin" valueType="num">
                                      <p:cBhvr>
                                        <p:cTn id="8" dur="500" fill="hold"/>
                                        <p:tgtEl>
                                          <p:spTgt spid="111620"/>
                                        </p:tgtEl>
                                        <p:attrNameLst>
                                          <p:attrName>ppt_x</p:attrName>
                                        </p:attrNameLst>
                                      </p:cBhvr>
                                      <p:tavLst>
                                        <p:tav tm="0">
                                          <p:val>
                                            <p:strVal val="#ppt_x"/>
                                          </p:val>
                                        </p:tav>
                                        <p:tav tm="100000">
                                          <p:val>
                                            <p:strVal val="#ppt_x"/>
                                          </p:val>
                                        </p:tav>
                                      </p:tavLst>
                                    </p:anim>
                                    <p:anim calcmode="lin" valueType="num">
                                      <p:cBhvr>
                                        <p:cTn id="9" dur="450" decel="100000" fill="hold"/>
                                        <p:tgtEl>
                                          <p:spTgt spid="11162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1162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11619"/>
                                        </p:tgtEl>
                                        <p:attrNameLst>
                                          <p:attrName>style.visibility</p:attrName>
                                        </p:attrNameLst>
                                      </p:cBhvr>
                                      <p:to>
                                        <p:strVal val="visible"/>
                                      </p:to>
                                    </p:set>
                                    <p:animEffect transition="in" filter="fade">
                                      <p:cBhvr>
                                        <p:cTn id="15" dur="500"/>
                                        <p:tgtEl>
                                          <p:spTgt spid="111619"/>
                                        </p:tgtEl>
                                      </p:cBhvr>
                                    </p:animEffect>
                                    <p:anim calcmode="lin" valueType="num">
                                      <p:cBhvr>
                                        <p:cTn id="16" dur="500" fill="hold"/>
                                        <p:tgtEl>
                                          <p:spTgt spid="111619"/>
                                        </p:tgtEl>
                                        <p:attrNameLst>
                                          <p:attrName>style.rotation</p:attrName>
                                        </p:attrNameLst>
                                      </p:cBhvr>
                                      <p:tavLst>
                                        <p:tav tm="0">
                                          <p:val>
                                            <p:fltVal val="720"/>
                                          </p:val>
                                        </p:tav>
                                        <p:tav tm="100000">
                                          <p:val>
                                            <p:fltVal val="0"/>
                                          </p:val>
                                        </p:tav>
                                      </p:tavLst>
                                    </p:anim>
                                    <p:anim calcmode="lin" valueType="num">
                                      <p:cBhvr>
                                        <p:cTn id="17" dur="500" fill="hold"/>
                                        <p:tgtEl>
                                          <p:spTgt spid="111619"/>
                                        </p:tgtEl>
                                        <p:attrNameLst>
                                          <p:attrName>ppt_h</p:attrName>
                                        </p:attrNameLst>
                                      </p:cBhvr>
                                      <p:tavLst>
                                        <p:tav tm="0">
                                          <p:val>
                                            <p:fltVal val="0"/>
                                          </p:val>
                                        </p:tav>
                                        <p:tav tm="100000">
                                          <p:val>
                                            <p:strVal val="#ppt_h"/>
                                          </p:val>
                                        </p:tav>
                                      </p:tavLst>
                                    </p:anim>
                                    <p:anim calcmode="lin" valueType="num">
                                      <p:cBhvr>
                                        <p:cTn id="18" dur="500" fill="hold"/>
                                        <p:tgtEl>
                                          <p:spTgt spid="111619"/>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111618"/>
                                        </p:tgtEl>
                                        <p:attrNameLst>
                                          <p:attrName>style.visibility</p:attrName>
                                        </p:attrNameLst>
                                      </p:cBhvr>
                                      <p:to>
                                        <p:strVal val="visible"/>
                                      </p:to>
                                    </p:set>
                                    <p:animEffect transition="in" filter="fade">
                                      <p:cBhvr>
                                        <p:cTn id="21" dur="500"/>
                                        <p:tgtEl>
                                          <p:spTgt spid="111618"/>
                                        </p:tgtEl>
                                      </p:cBhvr>
                                    </p:animEffect>
                                    <p:anim calcmode="lin" valueType="num">
                                      <p:cBhvr>
                                        <p:cTn id="22" dur="500" fill="hold"/>
                                        <p:tgtEl>
                                          <p:spTgt spid="111618"/>
                                        </p:tgtEl>
                                        <p:attrNameLst>
                                          <p:attrName>style.rotation</p:attrName>
                                        </p:attrNameLst>
                                      </p:cBhvr>
                                      <p:tavLst>
                                        <p:tav tm="0">
                                          <p:val>
                                            <p:fltVal val="720"/>
                                          </p:val>
                                        </p:tav>
                                        <p:tav tm="100000">
                                          <p:val>
                                            <p:fltVal val="0"/>
                                          </p:val>
                                        </p:tav>
                                      </p:tavLst>
                                    </p:anim>
                                    <p:anim calcmode="lin" valueType="num">
                                      <p:cBhvr>
                                        <p:cTn id="23" dur="500" fill="hold"/>
                                        <p:tgtEl>
                                          <p:spTgt spid="111618"/>
                                        </p:tgtEl>
                                        <p:attrNameLst>
                                          <p:attrName>ppt_h</p:attrName>
                                        </p:attrNameLst>
                                      </p:cBhvr>
                                      <p:tavLst>
                                        <p:tav tm="0">
                                          <p:val>
                                            <p:fltVal val="0"/>
                                          </p:val>
                                        </p:tav>
                                        <p:tav tm="100000">
                                          <p:val>
                                            <p:strVal val="#ppt_h"/>
                                          </p:val>
                                        </p:tav>
                                      </p:tavLst>
                                    </p:anim>
                                    <p:anim calcmode="lin" valueType="num">
                                      <p:cBhvr>
                                        <p:cTn id="24" dur="500" fill="hold"/>
                                        <p:tgtEl>
                                          <p:spTgt spid="1116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7525" name="Text Box 5"/>
          <p:cNvSpPr txBox="1">
            <a:spLocks noChangeArrowheads="1"/>
          </p:cNvSpPr>
          <p:nvPr/>
        </p:nvSpPr>
        <p:spPr bwMode="auto">
          <a:xfrm>
            <a:off x="914400" y="1190625"/>
            <a:ext cx="7239000" cy="4524375"/>
          </a:xfrm>
          <a:prstGeom prst="rect">
            <a:avLst/>
          </a:prstGeom>
          <a:noFill/>
          <a:ln w="9525">
            <a:noFill/>
            <a:miter lim="800000"/>
            <a:headEnd/>
            <a:tailEnd/>
          </a:ln>
        </p:spPr>
        <p:txBody>
          <a:bodyPr>
            <a:spAutoFit/>
          </a:bodyPr>
          <a:lstStyle/>
          <a:p>
            <a:pPr algn="ctr">
              <a:spcBef>
                <a:spcPct val="50000"/>
              </a:spcBef>
            </a:pPr>
            <a:r>
              <a:rPr lang="en-US" sz="3600" b="1">
                <a:solidFill>
                  <a:schemeClr val="bg2"/>
                </a:solidFill>
              </a:rPr>
              <a:t>Thực phẩm sạch và an toàn là thực phẩm giữ được chất dinh dưỡng; được nuôi trồng, bảo quản và chế biến hợp vệ sinh, không bị nhiễm khuẩn, hóa chất, không gây ngộ độc hoặc gây hại lâu dài cho sức khỏe người sử dụng</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circle(in)">
                                      <p:cBhvr>
                                        <p:cTn id="7"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105475" name="Picture 3" descr="sach1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fade">
                                      <p:cBhvr>
                                        <p:cTn id="7" dur="500"/>
                                        <p:tgtEl>
                                          <p:spTgt spid="105475"/>
                                        </p:tgtEl>
                                      </p:cBhvr>
                                    </p:animEffect>
                                    <p:anim calcmode="lin" valueType="num">
                                      <p:cBhvr>
                                        <p:cTn id="8" dur="500" fill="hold"/>
                                        <p:tgtEl>
                                          <p:spTgt spid="105475"/>
                                        </p:tgtEl>
                                        <p:attrNameLst>
                                          <p:attrName>style.rotation</p:attrName>
                                        </p:attrNameLst>
                                      </p:cBhvr>
                                      <p:tavLst>
                                        <p:tav tm="0">
                                          <p:val>
                                            <p:fltVal val="720"/>
                                          </p:val>
                                        </p:tav>
                                        <p:tav tm="100000">
                                          <p:val>
                                            <p:fltVal val="0"/>
                                          </p:val>
                                        </p:tav>
                                      </p:tavLst>
                                    </p:anim>
                                    <p:anim calcmode="lin" valueType="num">
                                      <p:cBhvr>
                                        <p:cTn id="9" dur="500" fill="hold"/>
                                        <p:tgtEl>
                                          <p:spTgt spid="105475"/>
                                        </p:tgtEl>
                                        <p:attrNameLst>
                                          <p:attrName>ppt_h</p:attrName>
                                        </p:attrNameLst>
                                      </p:cBhvr>
                                      <p:tavLst>
                                        <p:tav tm="0">
                                          <p:val>
                                            <p:fltVal val="0"/>
                                          </p:val>
                                        </p:tav>
                                        <p:tav tm="100000">
                                          <p:val>
                                            <p:strVal val="#ppt_h"/>
                                          </p:val>
                                        </p:tav>
                                      </p:tavLst>
                                    </p:anim>
                                    <p:anim calcmode="lin" valueType="num">
                                      <p:cBhvr>
                                        <p:cTn id="10" dur="500" fill="hold"/>
                                        <p:tgtEl>
                                          <p:spTgt spid="10547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pic>
        <p:nvPicPr>
          <p:cNvPr id="15363" name="Content Placeholder 4" descr="trồng rau.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6387" name="Content Placeholder 3" descr="tròng rau.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pic>
        <p:nvPicPr>
          <p:cNvPr id="51205" name="Picture 5" descr="rau3"/>
          <p:cNvPicPr>
            <a:picLocks noChangeAspect="1" noChangeArrowheads="1"/>
          </p:cNvPicPr>
          <p:nvPr/>
        </p:nvPicPr>
        <p:blipFill>
          <a:blip r:embed="rId3"/>
          <a:srcRect/>
          <a:stretch>
            <a:fillRect/>
          </a:stretch>
        </p:blipFill>
        <p:spPr bwMode="auto">
          <a:xfrm>
            <a:off x="-76200" y="-55685"/>
            <a:ext cx="9144000" cy="6989885"/>
          </a:xfrm>
          <a:prstGeom prst="rect">
            <a:avLst/>
          </a:prstGeom>
          <a:ln>
            <a:noFill/>
          </a:ln>
          <a:effectLst>
            <a:softEdge rad="112500"/>
          </a:effec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500" fill="hold"/>
                                        <p:tgtEl>
                                          <p:spTgt spid="51205"/>
                                        </p:tgtEl>
                                        <p:attrNameLst>
                                          <p:attrName>ppt_w</p:attrName>
                                        </p:attrNameLst>
                                      </p:cBhvr>
                                      <p:tavLst>
                                        <p:tav tm="0">
                                          <p:val>
                                            <p:fltVal val="0"/>
                                          </p:val>
                                        </p:tav>
                                        <p:tav tm="100000">
                                          <p:val>
                                            <p:strVal val="#ppt_w"/>
                                          </p:val>
                                        </p:tav>
                                      </p:tavLst>
                                    </p:anim>
                                    <p:anim calcmode="lin" valueType="num">
                                      <p:cBhvr>
                                        <p:cTn id="8" dur="500" fill="hold"/>
                                        <p:tgtEl>
                                          <p:spTgt spid="512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143000" y="2133600"/>
            <a:ext cx="7162800" cy="2586038"/>
          </a:xfrm>
          <a:prstGeom prst="rect">
            <a:avLst/>
          </a:prstGeom>
          <a:noFill/>
          <a:ln w="9525">
            <a:noFill/>
            <a:miter lim="800000"/>
            <a:headEnd/>
            <a:tailEnd/>
          </a:ln>
        </p:spPr>
        <p:txBody>
          <a:bodyPr>
            <a:spAutoFit/>
          </a:bodyPr>
          <a:lstStyle/>
          <a:p>
            <a:r>
              <a:rPr lang="en-US" sz="5400" b="1">
                <a:solidFill>
                  <a:srgbClr val="CC0000"/>
                </a:solidFill>
              </a:rPr>
              <a:t>Làm thế nào để thực hiện vệ sinh an toàn thực phẩm?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6000" r="-36000"/>
          </a:stretch>
        </a:blipFill>
        <a:effectLst/>
      </p:bgPr>
    </p:bg>
    <p:spTree>
      <p:nvGrpSpPr>
        <p:cNvPr id="1" name=""/>
        <p:cNvGrpSpPr/>
        <p:nvPr/>
      </p:nvGrpSpPr>
      <p:grpSpPr>
        <a:xfrm>
          <a:off x="0" y="0"/>
          <a:ext cx="0" cy="0"/>
          <a:chOff x="0" y="0"/>
          <a:chExt cx="0" cy="0"/>
        </a:xfrm>
      </p:grpSpPr>
      <p:sp>
        <p:nvSpPr>
          <p:cNvPr id="19458" name="Rectangle 25"/>
          <p:cNvSpPr>
            <a:spLocks noChangeArrowheads="1"/>
          </p:cNvSpPr>
          <p:nvPr/>
        </p:nvSpPr>
        <p:spPr bwMode="auto">
          <a:xfrm>
            <a:off x="1600200" y="4953000"/>
            <a:ext cx="6324600" cy="1371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59" name="Rectangle 23"/>
          <p:cNvSpPr>
            <a:spLocks noChangeArrowheads="1"/>
          </p:cNvSpPr>
          <p:nvPr/>
        </p:nvSpPr>
        <p:spPr bwMode="auto">
          <a:xfrm>
            <a:off x="1676400" y="1828800"/>
            <a:ext cx="67056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558" name="Text Box 14"/>
          <p:cNvSpPr txBox="1">
            <a:spLocks noChangeArrowheads="1"/>
          </p:cNvSpPr>
          <p:nvPr/>
        </p:nvSpPr>
        <p:spPr bwMode="auto">
          <a:xfrm>
            <a:off x="1676400" y="457200"/>
            <a:ext cx="6553200" cy="946150"/>
          </a:xfrm>
          <a:prstGeom prst="rect">
            <a:avLst/>
          </a:prstGeom>
          <a:solidFill>
            <a:srgbClr val="99FF66"/>
          </a:solidFill>
          <a:ln w="9525">
            <a:noFill/>
            <a:miter lim="800000"/>
            <a:headEnd/>
            <a:tailEnd/>
          </a:ln>
          <a:effectLst/>
          <a:scene3d>
            <a:camera prst="orthographicFront"/>
            <a:lightRig rig="threePt" dir="t"/>
          </a:scene3d>
          <a:sp3d>
            <a:bevelT/>
          </a:sp3d>
        </p:spPr>
        <p:txBody>
          <a:bodyPr>
            <a:spAutoFit/>
          </a:bodyPr>
          <a:lstStyle/>
          <a:p>
            <a:pPr>
              <a:defRPr/>
            </a:pPr>
            <a:r>
              <a:rPr lang="en-US" sz="2800" dirty="0">
                <a:solidFill>
                  <a:srgbClr val="6600FF"/>
                </a:solidFill>
                <a:latin typeface="Arial"/>
                <a:cs typeface="+mn-cs"/>
              </a:rPr>
              <a:t>1.Cần </a:t>
            </a:r>
            <a:r>
              <a:rPr lang="en-US" sz="2800" dirty="0" err="1">
                <a:solidFill>
                  <a:srgbClr val="6600FF"/>
                </a:solidFill>
                <a:latin typeface="Arial"/>
                <a:cs typeface="+mn-cs"/>
              </a:rPr>
              <a:t>chọn</a:t>
            </a:r>
            <a:r>
              <a:rPr lang="en-US" sz="2800" dirty="0">
                <a:solidFill>
                  <a:srgbClr val="6600FF"/>
                </a:solidFill>
                <a:latin typeface="Arial"/>
                <a:cs typeface="+mn-cs"/>
              </a:rPr>
              <a:t> </a:t>
            </a:r>
            <a:r>
              <a:rPr lang="en-US" sz="2800" dirty="0" err="1">
                <a:solidFill>
                  <a:srgbClr val="6600FF"/>
                </a:solidFill>
                <a:latin typeface="Arial"/>
                <a:cs typeface="+mn-cs"/>
              </a:rPr>
              <a:t>thức</a:t>
            </a:r>
            <a:r>
              <a:rPr lang="en-US" sz="2800" dirty="0">
                <a:solidFill>
                  <a:srgbClr val="6600FF"/>
                </a:solidFill>
                <a:latin typeface="Arial"/>
                <a:cs typeface="+mn-cs"/>
              </a:rPr>
              <a:t> </a:t>
            </a:r>
            <a:r>
              <a:rPr lang="en-US" sz="2800" dirty="0" err="1">
                <a:solidFill>
                  <a:srgbClr val="6600FF"/>
                </a:solidFill>
                <a:latin typeface="Arial"/>
                <a:cs typeface="+mn-cs"/>
              </a:rPr>
              <a:t>ăn</a:t>
            </a:r>
            <a:r>
              <a:rPr lang="en-US" sz="2800" dirty="0">
                <a:solidFill>
                  <a:srgbClr val="6600FF"/>
                </a:solidFill>
                <a:latin typeface="Arial"/>
                <a:cs typeface="+mn-cs"/>
              </a:rPr>
              <a:t> </a:t>
            </a:r>
            <a:r>
              <a:rPr lang="en-US" sz="2800" dirty="0" err="1">
                <a:solidFill>
                  <a:srgbClr val="6600FF"/>
                </a:solidFill>
                <a:latin typeface="Arial"/>
                <a:cs typeface="+mn-cs"/>
              </a:rPr>
              <a:t>như</a:t>
            </a:r>
            <a:r>
              <a:rPr lang="en-US" sz="2800" dirty="0">
                <a:solidFill>
                  <a:srgbClr val="6600FF"/>
                </a:solidFill>
                <a:latin typeface="Arial"/>
                <a:cs typeface="+mn-cs"/>
              </a:rPr>
              <a:t> </a:t>
            </a:r>
            <a:r>
              <a:rPr lang="en-US" sz="2800" dirty="0" err="1">
                <a:solidFill>
                  <a:srgbClr val="6600FF"/>
                </a:solidFill>
                <a:latin typeface="Arial"/>
                <a:cs typeface="+mn-cs"/>
              </a:rPr>
              <a:t>thế</a:t>
            </a:r>
            <a:r>
              <a:rPr lang="en-US" sz="2800" dirty="0">
                <a:solidFill>
                  <a:srgbClr val="6600FF"/>
                </a:solidFill>
                <a:latin typeface="Arial"/>
                <a:cs typeface="+mn-cs"/>
              </a:rPr>
              <a:t> </a:t>
            </a:r>
            <a:r>
              <a:rPr lang="en-US" sz="2800" dirty="0" err="1">
                <a:solidFill>
                  <a:srgbClr val="6600FF"/>
                </a:solidFill>
                <a:latin typeface="Arial"/>
                <a:cs typeface="+mn-cs"/>
              </a:rPr>
              <a:t>nào</a:t>
            </a:r>
            <a:r>
              <a:rPr lang="en-US" sz="2800" dirty="0">
                <a:solidFill>
                  <a:srgbClr val="6600FF"/>
                </a:solidFill>
                <a:latin typeface="Arial"/>
                <a:cs typeface="+mn-cs"/>
              </a:rPr>
              <a:t>?</a:t>
            </a:r>
          </a:p>
          <a:p>
            <a:pPr>
              <a:defRPr/>
            </a:pPr>
            <a:r>
              <a:rPr lang="en-US" sz="2800" dirty="0">
                <a:solidFill>
                  <a:srgbClr val="6600FF"/>
                </a:solidFill>
                <a:latin typeface="Arial"/>
                <a:cs typeface="+mn-cs"/>
              </a:rPr>
              <a:t>2. </a:t>
            </a:r>
            <a:r>
              <a:rPr lang="en-US" sz="2800" dirty="0" err="1">
                <a:solidFill>
                  <a:srgbClr val="6600FF"/>
                </a:solidFill>
                <a:latin typeface="Arial"/>
                <a:cs typeface="+mn-cs"/>
              </a:rPr>
              <a:t>Cách</a:t>
            </a:r>
            <a:r>
              <a:rPr lang="en-US" sz="2800" dirty="0">
                <a:solidFill>
                  <a:srgbClr val="6600FF"/>
                </a:solidFill>
                <a:latin typeface="Arial"/>
                <a:cs typeface="+mn-cs"/>
              </a:rPr>
              <a:t> </a:t>
            </a:r>
            <a:r>
              <a:rPr lang="en-US" sz="2800" dirty="0" err="1">
                <a:solidFill>
                  <a:srgbClr val="6600FF"/>
                </a:solidFill>
                <a:latin typeface="Arial"/>
                <a:cs typeface="+mn-cs"/>
              </a:rPr>
              <a:t>nhận</a:t>
            </a:r>
            <a:r>
              <a:rPr lang="en-US" sz="2800" dirty="0">
                <a:solidFill>
                  <a:srgbClr val="6600FF"/>
                </a:solidFill>
                <a:latin typeface="Arial"/>
                <a:cs typeface="+mn-cs"/>
              </a:rPr>
              <a:t> </a:t>
            </a:r>
            <a:r>
              <a:rPr lang="en-US" sz="2800" dirty="0" err="1">
                <a:solidFill>
                  <a:srgbClr val="6600FF"/>
                </a:solidFill>
                <a:latin typeface="Arial"/>
                <a:cs typeface="+mn-cs"/>
              </a:rPr>
              <a:t>ra</a:t>
            </a:r>
            <a:r>
              <a:rPr lang="en-US" sz="2800" dirty="0">
                <a:solidFill>
                  <a:srgbClr val="6600FF"/>
                </a:solidFill>
                <a:latin typeface="Arial"/>
                <a:cs typeface="+mn-cs"/>
              </a:rPr>
              <a:t> </a:t>
            </a:r>
            <a:r>
              <a:rPr lang="en-US" sz="2800" dirty="0" err="1">
                <a:solidFill>
                  <a:srgbClr val="6600FF"/>
                </a:solidFill>
                <a:latin typeface="Arial"/>
                <a:cs typeface="+mn-cs"/>
              </a:rPr>
              <a:t>thức</a:t>
            </a:r>
            <a:r>
              <a:rPr lang="en-US" sz="2800" dirty="0">
                <a:solidFill>
                  <a:srgbClr val="6600FF"/>
                </a:solidFill>
                <a:latin typeface="Arial"/>
                <a:cs typeface="+mn-cs"/>
              </a:rPr>
              <a:t> </a:t>
            </a:r>
            <a:r>
              <a:rPr lang="en-US" sz="2800" dirty="0" err="1">
                <a:solidFill>
                  <a:srgbClr val="6600FF"/>
                </a:solidFill>
                <a:latin typeface="Arial"/>
                <a:cs typeface="+mn-cs"/>
              </a:rPr>
              <a:t>ăn</a:t>
            </a:r>
            <a:r>
              <a:rPr lang="en-US" sz="2800" dirty="0">
                <a:solidFill>
                  <a:srgbClr val="6600FF"/>
                </a:solidFill>
                <a:latin typeface="Arial"/>
                <a:cs typeface="+mn-cs"/>
              </a:rPr>
              <a:t> </a:t>
            </a:r>
            <a:r>
              <a:rPr lang="en-US" sz="2800" dirty="0" err="1">
                <a:solidFill>
                  <a:srgbClr val="6600FF"/>
                </a:solidFill>
                <a:latin typeface="Arial"/>
                <a:cs typeface="+mn-cs"/>
              </a:rPr>
              <a:t>ôi</a:t>
            </a:r>
            <a:r>
              <a:rPr lang="en-US" sz="2800" dirty="0">
                <a:solidFill>
                  <a:srgbClr val="6600FF"/>
                </a:solidFill>
                <a:latin typeface="Arial"/>
                <a:cs typeface="+mn-cs"/>
              </a:rPr>
              <a:t>, </a:t>
            </a:r>
            <a:r>
              <a:rPr lang="en-US" sz="2800" dirty="0" err="1">
                <a:solidFill>
                  <a:srgbClr val="6600FF"/>
                </a:solidFill>
                <a:latin typeface="Arial"/>
                <a:cs typeface="+mn-cs"/>
              </a:rPr>
              <a:t>rau</a:t>
            </a:r>
            <a:r>
              <a:rPr lang="en-US" sz="2800" dirty="0">
                <a:solidFill>
                  <a:srgbClr val="6600FF"/>
                </a:solidFill>
                <a:latin typeface="Arial"/>
                <a:cs typeface="+mn-cs"/>
              </a:rPr>
              <a:t> </a:t>
            </a:r>
            <a:r>
              <a:rPr lang="en-US" sz="2800" dirty="0" err="1">
                <a:solidFill>
                  <a:srgbClr val="6600FF"/>
                </a:solidFill>
                <a:latin typeface="Arial"/>
                <a:cs typeface="+mn-cs"/>
              </a:rPr>
              <a:t>úa,héo</a:t>
            </a:r>
            <a:r>
              <a:rPr lang="en-US" sz="2800" dirty="0">
                <a:solidFill>
                  <a:srgbClr val="6600FF"/>
                </a:solidFill>
                <a:latin typeface="Arial"/>
                <a:cs typeface="+mn-cs"/>
              </a:rPr>
              <a:t>?</a:t>
            </a:r>
          </a:p>
        </p:txBody>
      </p:sp>
      <p:sp>
        <p:nvSpPr>
          <p:cNvPr id="108559" name="Text Box 15"/>
          <p:cNvSpPr txBox="1">
            <a:spLocks noChangeArrowheads="1"/>
          </p:cNvSpPr>
          <p:nvPr/>
        </p:nvSpPr>
        <p:spPr bwMode="auto">
          <a:xfrm>
            <a:off x="1600200" y="1751013"/>
            <a:ext cx="6781800" cy="1373187"/>
          </a:xfrm>
          <a:prstGeom prst="rect">
            <a:avLst/>
          </a:prstGeom>
          <a:solidFill>
            <a:srgbClr val="FFFF00"/>
          </a:solidFill>
          <a:ln w="9525">
            <a:noFill/>
            <a:miter lim="800000"/>
            <a:headEnd/>
            <a:tailEnd/>
          </a:ln>
          <a:effectLst/>
          <a:scene3d>
            <a:camera prst="orthographicFront"/>
            <a:lightRig rig="threePt" dir="t"/>
          </a:scene3d>
          <a:sp3d>
            <a:bevelT prst="relaxedInset"/>
          </a:sp3d>
        </p:spPr>
        <p:txBody>
          <a:bodyPr>
            <a:spAutoFit/>
          </a:bodyPr>
          <a:lstStyle/>
          <a:p>
            <a:pPr>
              <a:defRPr/>
            </a:pPr>
            <a:r>
              <a:rPr lang="en-US" sz="2800" dirty="0">
                <a:solidFill>
                  <a:srgbClr val="6600FF"/>
                </a:solidFill>
                <a:latin typeface="Arial"/>
                <a:cs typeface="+mn-cs"/>
              </a:rPr>
              <a:t>1.Khi </a:t>
            </a:r>
            <a:r>
              <a:rPr lang="en-US" sz="2800" dirty="0" err="1">
                <a:solidFill>
                  <a:srgbClr val="6600FF"/>
                </a:solidFill>
                <a:latin typeface="Arial"/>
                <a:cs typeface="+mn-cs"/>
              </a:rPr>
              <a:t>mua</a:t>
            </a:r>
            <a:r>
              <a:rPr lang="en-US" sz="2800" dirty="0">
                <a:solidFill>
                  <a:srgbClr val="6600FF"/>
                </a:solidFill>
                <a:latin typeface="Arial"/>
                <a:cs typeface="+mn-cs"/>
              </a:rPr>
              <a:t> </a:t>
            </a:r>
            <a:r>
              <a:rPr lang="en-US" sz="2800" dirty="0" err="1">
                <a:solidFill>
                  <a:srgbClr val="6600FF"/>
                </a:solidFill>
                <a:latin typeface="Arial"/>
                <a:cs typeface="+mn-cs"/>
              </a:rPr>
              <a:t>đồ</a:t>
            </a:r>
            <a:r>
              <a:rPr lang="en-US" sz="2800" dirty="0">
                <a:solidFill>
                  <a:srgbClr val="6600FF"/>
                </a:solidFill>
                <a:latin typeface="Arial"/>
                <a:cs typeface="+mn-cs"/>
              </a:rPr>
              <a:t> </a:t>
            </a:r>
            <a:r>
              <a:rPr lang="en-US" sz="2800" dirty="0" err="1">
                <a:solidFill>
                  <a:srgbClr val="6600FF"/>
                </a:solidFill>
                <a:latin typeface="Arial"/>
                <a:cs typeface="+mn-cs"/>
              </a:rPr>
              <a:t>hộp</a:t>
            </a:r>
            <a:r>
              <a:rPr lang="en-US" sz="2800" dirty="0">
                <a:solidFill>
                  <a:srgbClr val="6600FF"/>
                </a:solidFill>
                <a:latin typeface="Arial"/>
                <a:cs typeface="+mn-cs"/>
              </a:rPr>
              <a:t> </a:t>
            </a:r>
            <a:r>
              <a:rPr lang="en-US" sz="2800" dirty="0" err="1">
                <a:solidFill>
                  <a:srgbClr val="6600FF"/>
                </a:solidFill>
                <a:latin typeface="Arial"/>
                <a:cs typeface="+mn-cs"/>
              </a:rPr>
              <a:t>cần</a:t>
            </a:r>
            <a:r>
              <a:rPr lang="en-US" sz="2800" dirty="0">
                <a:solidFill>
                  <a:srgbClr val="6600FF"/>
                </a:solidFill>
                <a:latin typeface="Arial"/>
                <a:cs typeface="+mn-cs"/>
              </a:rPr>
              <a:t> </a:t>
            </a:r>
            <a:r>
              <a:rPr lang="en-US" sz="2800" dirty="0" err="1">
                <a:solidFill>
                  <a:srgbClr val="6600FF"/>
                </a:solidFill>
                <a:latin typeface="Arial"/>
                <a:cs typeface="+mn-cs"/>
              </a:rPr>
              <a:t>chú</a:t>
            </a:r>
            <a:r>
              <a:rPr lang="en-US" sz="2800" dirty="0">
                <a:solidFill>
                  <a:srgbClr val="6600FF"/>
                </a:solidFill>
                <a:latin typeface="Arial"/>
                <a:cs typeface="+mn-cs"/>
              </a:rPr>
              <a:t> ý </a:t>
            </a:r>
            <a:r>
              <a:rPr lang="en-US" sz="2800" dirty="0" err="1">
                <a:solidFill>
                  <a:srgbClr val="6600FF"/>
                </a:solidFill>
                <a:latin typeface="Arial"/>
                <a:cs typeface="+mn-cs"/>
              </a:rPr>
              <a:t>điều</a:t>
            </a:r>
            <a:r>
              <a:rPr lang="en-US" sz="2800" dirty="0">
                <a:solidFill>
                  <a:srgbClr val="6600FF"/>
                </a:solidFill>
                <a:latin typeface="Arial"/>
                <a:cs typeface="+mn-cs"/>
              </a:rPr>
              <a:t> </a:t>
            </a:r>
            <a:r>
              <a:rPr lang="en-US" sz="2800" dirty="0" err="1">
                <a:solidFill>
                  <a:srgbClr val="6600FF"/>
                </a:solidFill>
                <a:latin typeface="Arial"/>
                <a:cs typeface="+mn-cs"/>
              </a:rPr>
              <a:t>gì</a:t>
            </a:r>
            <a:r>
              <a:rPr lang="en-US" sz="2800" dirty="0">
                <a:solidFill>
                  <a:srgbClr val="6600FF"/>
                </a:solidFill>
                <a:latin typeface="Arial"/>
                <a:cs typeface="+mn-cs"/>
              </a:rPr>
              <a:t>?</a:t>
            </a:r>
          </a:p>
          <a:p>
            <a:pPr>
              <a:defRPr/>
            </a:pPr>
            <a:r>
              <a:rPr lang="en-US" sz="2800" dirty="0">
                <a:solidFill>
                  <a:srgbClr val="6600FF"/>
                </a:solidFill>
                <a:latin typeface="Arial"/>
                <a:cs typeface="+mn-cs"/>
              </a:rPr>
              <a:t>2.Có </a:t>
            </a:r>
            <a:r>
              <a:rPr lang="en-US" sz="2800" dirty="0" err="1">
                <a:solidFill>
                  <a:srgbClr val="6600FF"/>
                </a:solidFill>
                <a:latin typeface="Arial"/>
                <a:cs typeface="+mn-cs"/>
              </a:rPr>
              <a:t>nên</a:t>
            </a:r>
            <a:r>
              <a:rPr lang="en-US" sz="2800" dirty="0">
                <a:solidFill>
                  <a:srgbClr val="6600FF"/>
                </a:solidFill>
                <a:latin typeface="Arial"/>
                <a:cs typeface="+mn-cs"/>
              </a:rPr>
              <a:t> </a:t>
            </a:r>
            <a:r>
              <a:rPr lang="en-US" sz="2800" dirty="0" err="1">
                <a:solidFill>
                  <a:srgbClr val="6600FF"/>
                </a:solidFill>
                <a:latin typeface="Arial"/>
                <a:cs typeface="+mn-cs"/>
              </a:rPr>
              <a:t>dùng</a:t>
            </a:r>
            <a:r>
              <a:rPr lang="en-US" sz="2800" dirty="0">
                <a:solidFill>
                  <a:srgbClr val="6600FF"/>
                </a:solidFill>
                <a:latin typeface="Arial"/>
                <a:cs typeface="+mn-cs"/>
              </a:rPr>
              <a:t> </a:t>
            </a:r>
            <a:r>
              <a:rPr lang="en-US" sz="2800" dirty="0" err="1">
                <a:solidFill>
                  <a:srgbClr val="6600FF"/>
                </a:solidFill>
                <a:latin typeface="Arial"/>
                <a:cs typeface="+mn-cs"/>
              </a:rPr>
              <a:t>thực</a:t>
            </a:r>
            <a:r>
              <a:rPr lang="en-US" sz="2800" dirty="0">
                <a:solidFill>
                  <a:srgbClr val="6600FF"/>
                </a:solidFill>
                <a:latin typeface="Arial"/>
                <a:cs typeface="+mn-cs"/>
              </a:rPr>
              <a:t> </a:t>
            </a:r>
            <a:r>
              <a:rPr lang="en-US" sz="2800" dirty="0" err="1">
                <a:solidFill>
                  <a:srgbClr val="6600FF"/>
                </a:solidFill>
                <a:latin typeface="Arial"/>
                <a:cs typeface="+mn-cs"/>
              </a:rPr>
              <a:t>phẩm</a:t>
            </a:r>
            <a:r>
              <a:rPr lang="en-US" sz="2800" dirty="0">
                <a:solidFill>
                  <a:srgbClr val="6600FF"/>
                </a:solidFill>
                <a:latin typeface="Arial"/>
                <a:cs typeface="+mn-cs"/>
              </a:rPr>
              <a:t> </a:t>
            </a:r>
            <a:r>
              <a:rPr lang="en-US" sz="2800" dirty="0" err="1">
                <a:solidFill>
                  <a:srgbClr val="6600FF"/>
                </a:solidFill>
                <a:latin typeface="Arial"/>
                <a:cs typeface="+mn-cs"/>
              </a:rPr>
              <a:t>có</a:t>
            </a:r>
            <a:r>
              <a:rPr lang="en-US" sz="2800" dirty="0">
                <a:solidFill>
                  <a:srgbClr val="6600FF"/>
                </a:solidFill>
                <a:latin typeface="Arial"/>
                <a:cs typeface="+mn-cs"/>
              </a:rPr>
              <a:t> </a:t>
            </a:r>
            <a:r>
              <a:rPr lang="en-US" sz="2800" dirty="0" err="1">
                <a:solidFill>
                  <a:srgbClr val="6600FF"/>
                </a:solidFill>
                <a:latin typeface="Arial"/>
                <a:cs typeface="+mn-cs"/>
              </a:rPr>
              <a:t>màu</a:t>
            </a:r>
            <a:r>
              <a:rPr lang="en-US" sz="2800" dirty="0">
                <a:solidFill>
                  <a:srgbClr val="6600FF"/>
                </a:solidFill>
                <a:latin typeface="Arial"/>
                <a:cs typeface="+mn-cs"/>
              </a:rPr>
              <a:t> </a:t>
            </a:r>
            <a:r>
              <a:rPr lang="en-US" sz="2800" dirty="0" err="1">
                <a:solidFill>
                  <a:srgbClr val="6600FF"/>
                </a:solidFill>
                <a:latin typeface="Arial"/>
                <a:cs typeface="+mn-cs"/>
              </a:rPr>
              <a:t>sắc</a:t>
            </a:r>
            <a:r>
              <a:rPr lang="en-US" sz="2800" dirty="0">
                <a:solidFill>
                  <a:srgbClr val="6600FF"/>
                </a:solidFill>
                <a:latin typeface="Arial"/>
                <a:cs typeface="+mn-cs"/>
              </a:rPr>
              <a:t> </a:t>
            </a:r>
            <a:r>
              <a:rPr lang="en-US" sz="2800" dirty="0" err="1">
                <a:solidFill>
                  <a:srgbClr val="6600FF"/>
                </a:solidFill>
                <a:latin typeface="Arial"/>
                <a:cs typeface="+mn-cs"/>
              </a:rPr>
              <a:t>và</a:t>
            </a:r>
            <a:r>
              <a:rPr lang="en-US" sz="2800" dirty="0">
                <a:solidFill>
                  <a:srgbClr val="6600FF"/>
                </a:solidFill>
                <a:latin typeface="Arial"/>
                <a:cs typeface="+mn-cs"/>
              </a:rPr>
              <a:t> </a:t>
            </a:r>
            <a:r>
              <a:rPr lang="en-US" sz="2800" dirty="0" err="1">
                <a:solidFill>
                  <a:srgbClr val="6600FF"/>
                </a:solidFill>
                <a:latin typeface="Arial"/>
                <a:cs typeface="+mn-cs"/>
              </a:rPr>
              <a:t>mùi</a:t>
            </a:r>
            <a:r>
              <a:rPr lang="en-US" sz="2800" dirty="0">
                <a:solidFill>
                  <a:srgbClr val="6600FF"/>
                </a:solidFill>
                <a:latin typeface="Arial"/>
                <a:cs typeface="+mn-cs"/>
              </a:rPr>
              <a:t> </a:t>
            </a:r>
            <a:r>
              <a:rPr lang="en-US" sz="2800" dirty="0" err="1">
                <a:solidFill>
                  <a:srgbClr val="6600FF"/>
                </a:solidFill>
                <a:latin typeface="Arial"/>
                <a:cs typeface="+mn-cs"/>
              </a:rPr>
              <a:t>vị</a:t>
            </a:r>
            <a:r>
              <a:rPr lang="en-US" sz="2800" dirty="0">
                <a:solidFill>
                  <a:srgbClr val="6600FF"/>
                </a:solidFill>
                <a:latin typeface="Arial"/>
                <a:cs typeface="+mn-cs"/>
              </a:rPr>
              <a:t> </a:t>
            </a:r>
            <a:r>
              <a:rPr lang="en-US" sz="2800" dirty="0" err="1">
                <a:solidFill>
                  <a:srgbClr val="6600FF"/>
                </a:solidFill>
                <a:latin typeface="Arial"/>
                <a:cs typeface="+mn-cs"/>
              </a:rPr>
              <a:t>lạ</a:t>
            </a:r>
            <a:r>
              <a:rPr lang="en-US" sz="2800" dirty="0">
                <a:solidFill>
                  <a:srgbClr val="6600FF"/>
                </a:solidFill>
                <a:latin typeface="Arial"/>
                <a:cs typeface="+mn-cs"/>
              </a:rPr>
              <a:t>?</a:t>
            </a:r>
          </a:p>
        </p:txBody>
      </p:sp>
      <p:sp>
        <p:nvSpPr>
          <p:cNvPr id="108560" name="Text Box 16"/>
          <p:cNvSpPr txBox="1">
            <a:spLocks noChangeArrowheads="1"/>
          </p:cNvSpPr>
          <p:nvPr/>
        </p:nvSpPr>
        <p:spPr bwMode="auto">
          <a:xfrm>
            <a:off x="1524000" y="3352800"/>
            <a:ext cx="6781800" cy="1373188"/>
          </a:xfrm>
          <a:prstGeom prst="rect">
            <a:avLst/>
          </a:prstGeom>
          <a:solidFill>
            <a:srgbClr val="66CCFF"/>
          </a:solidFill>
          <a:ln w="9525">
            <a:noFill/>
            <a:miter lim="800000"/>
            <a:headEnd/>
            <a:tailEnd/>
          </a:ln>
          <a:effectLst/>
          <a:scene3d>
            <a:camera prst="orthographicFront"/>
            <a:lightRig rig="threePt" dir="t"/>
          </a:scene3d>
          <a:sp3d>
            <a:bevelT w="101600" prst="riblet"/>
          </a:sp3d>
        </p:spPr>
        <p:txBody>
          <a:bodyPr>
            <a:spAutoFit/>
          </a:bodyPr>
          <a:lstStyle/>
          <a:p>
            <a:pPr>
              <a:defRPr/>
            </a:pPr>
            <a:r>
              <a:rPr lang="en-US" sz="2800" dirty="0">
                <a:solidFill>
                  <a:srgbClr val="6600FF"/>
                </a:solidFill>
                <a:latin typeface="Arial"/>
                <a:cs typeface="+mn-cs"/>
              </a:rPr>
              <a:t>1.Vì </a:t>
            </a:r>
            <a:r>
              <a:rPr lang="en-US" sz="2800" dirty="0" err="1">
                <a:solidFill>
                  <a:srgbClr val="6600FF"/>
                </a:solidFill>
                <a:latin typeface="Arial"/>
                <a:cs typeface="+mn-cs"/>
              </a:rPr>
              <a:t>sao</a:t>
            </a:r>
            <a:r>
              <a:rPr lang="en-US" sz="2800" dirty="0">
                <a:solidFill>
                  <a:srgbClr val="6600FF"/>
                </a:solidFill>
                <a:latin typeface="Arial"/>
                <a:cs typeface="+mn-cs"/>
              </a:rPr>
              <a:t> </a:t>
            </a:r>
            <a:r>
              <a:rPr lang="en-US" sz="2800" dirty="0" err="1">
                <a:solidFill>
                  <a:srgbClr val="6600FF"/>
                </a:solidFill>
                <a:latin typeface="Arial"/>
                <a:cs typeface="+mn-cs"/>
              </a:rPr>
              <a:t>phải</a:t>
            </a:r>
            <a:r>
              <a:rPr lang="en-US" sz="2800" dirty="0">
                <a:solidFill>
                  <a:srgbClr val="6600FF"/>
                </a:solidFill>
                <a:latin typeface="Arial"/>
                <a:cs typeface="+mn-cs"/>
              </a:rPr>
              <a:t> </a:t>
            </a:r>
            <a:r>
              <a:rPr lang="en-US" sz="2800" dirty="0" err="1">
                <a:solidFill>
                  <a:srgbClr val="6600FF"/>
                </a:solidFill>
                <a:latin typeface="Arial"/>
                <a:cs typeface="+mn-cs"/>
              </a:rPr>
              <a:t>dùng</a:t>
            </a:r>
            <a:r>
              <a:rPr lang="en-US" sz="2800" dirty="0">
                <a:solidFill>
                  <a:srgbClr val="6600FF"/>
                </a:solidFill>
                <a:latin typeface="Arial"/>
                <a:cs typeface="+mn-cs"/>
              </a:rPr>
              <a:t> </a:t>
            </a:r>
            <a:r>
              <a:rPr lang="en-US" sz="2800" dirty="0" err="1">
                <a:solidFill>
                  <a:srgbClr val="6600FF"/>
                </a:solidFill>
                <a:latin typeface="Arial"/>
                <a:cs typeface="+mn-cs"/>
              </a:rPr>
              <a:t>nước</a:t>
            </a:r>
            <a:r>
              <a:rPr lang="en-US" sz="2800" dirty="0">
                <a:solidFill>
                  <a:srgbClr val="6600FF"/>
                </a:solidFill>
                <a:latin typeface="Arial"/>
                <a:cs typeface="+mn-cs"/>
              </a:rPr>
              <a:t> </a:t>
            </a:r>
            <a:r>
              <a:rPr lang="en-US" sz="2800" dirty="0" err="1">
                <a:solidFill>
                  <a:srgbClr val="6600FF"/>
                </a:solidFill>
                <a:latin typeface="Arial"/>
                <a:cs typeface="+mn-cs"/>
              </a:rPr>
              <a:t>sạch</a:t>
            </a:r>
            <a:r>
              <a:rPr lang="en-US" sz="2800" dirty="0">
                <a:solidFill>
                  <a:srgbClr val="6600FF"/>
                </a:solidFill>
                <a:latin typeface="Arial"/>
                <a:cs typeface="+mn-cs"/>
              </a:rPr>
              <a:t> </a:t>
            </a:r>
            <a:r>
              <a:rPr lang="en-US" sz="2800" dirty="0" err="1">
                <a:solidFill>
                  <a:srgbClr val="6600FF"/>
                </a:solidFill>
                <a:latin typeface="Arial"/>
                <a:cs typeface="+mn-cs"/>
              </a:rPr>
              <a:t>để</a:t>
            </a:r>
            <a:r>
              <a:rPr lang="en-US" sz="2800" dirty="0">
                <a:solidFill>
                  <a:srgbClr val="6600FF"/>
                </a:solidFill>
                <a:latin typeface="Arial"/>
                <a:cs typeface="+mn-cs"/>
              </a:rPr>
              <a:t> </a:t>
            </a:r>
            <a:r>
              <a:rPr lang="en-US" sz="2800" dirty="0" err="1">
                <a:solidFill>
                  <a:srgbClr val="6600FF"/>
                </a:solidFill>
                <a:latin typeface="Arial"/>
                <a:cs typeface="+mn-cs"/>
              </a:rPr>
              <a:t>rửa</a:t>
            </a:r>
            <a:r>
              <a:rPr lang="en-US" sz="2800" dirty="0">
                <a:solidFill>
                  <a:srgbClr val="6600FF"/>
                </a:solidFill>
                <a:latin typeface="Arial"/>
                <a:cs typeface="+mn-cs"/>
              </a:rPr>
              <a:t> </a:t>
            </a:r>
            <a:r>
              <a:rPr lang="en-US" sz="2800" dirty="0" err="1">
                <a:solidFill>
                  <a:srgbClr val="6600FF"/>
                </a:solidFill>
                <a:latin typeface="Arial"/>
                <a:cs typeface="+mn-cs"/>
              </a:rPr>
              <a:t>thực</a:t>
            </a:r>
            <a:r>
              <a:rPr lang="en-US" sz="2800" dirty="0">
                <a:solidFill>
                  <a:srgbClr val="6600FF"/>
                </a:solidFill>
                <a:latin typeface="Arial"/>
                <a:cs typeface="+mn-cs"/>
              </a:rPr>
              <a:t> </a:t>
            </a:r>
            <a:r>
              <a:rPr lang="en-US" sz="2800" dirty="0" err="1">
                <a:solidFill>
                  <a:srgbClr val="6600FF"/>
                </a:solidFill>
                <a:latin typeface="Arial"/>
                <a:cs typeface="+mn-cs"/>
              </a:rPr>
              <a:t>phẩm</a:t>
            </a:r>
            <a:r>
              <a:rPr lang="en-US" sz="2800" dirty="0">
                <a:solidFill>
                  <a:srgbClr val="6600FF"/>
                </a:solidFill>
                <a:latin typeface="Arial"/>
                <a:cs typeface="+mn-cs"/>
              </a:rPr>
              <a:t> </a:t>
            </a:r>
            <a:r>
              <a:rPr lang="en-US" sz="2800" dirty="0" err="1">
                <a:solidFill>
                  <a:srgbClr val="6600FF"/>
                </a:solidFill>
                <a:latin typeface="Arial"/>
                <a:cs typeface="+mn-cs"/>
              </a:rPr>
              <a:t>và</a:t>
            </a:r>
            <a:r>
              <a:rPr lang="en-US" sz="2800" dirty="0">
                <a:solidFill>
                  <a:srgbClr val="6600FF"/>
                </a:solidFill>
                <a:latin typeface="Arial"/>
                <a:cs typeface="+mn-cs"/>
              </a:rPr>
              <a:t> </a:t>
            </a:r>
            <a:r>
              <a:rPr lang="en-US" sz="2800" dirty="0" err="1">
                <a:solidFill>
                  <a:srgbClr val="6600FF"/>
                </a:solidFill>
                <a:latin typeface="Arial"/>
                <a:cs typeface="+mn-cs"/>
              </a:rPr>
              <a:t>dụng</a:t>
            </a:r>
            <a:r>
              <a:rPr lang="en-US" sz="2800" dirty="0">
                <a:solidFill>
                  <a:srgbClr val="6600FF"/>
                </a:solidFill>
                <a:latin typeface="Arial"/>
                <a:cs typeface="+mn-cs"/>
              </a:rPr>
              <a:t> </a:t>
            </a:r>
            <a:r>
              <a:rPr lang="en-US" sz="2800" dirty="0" err="1">
                <a:solidFill>
                  <a:srgbClr val="6600FF"/>
                </a:solidFill>
                <a:latin typeface="Arial"/>
                <a:cs typeface="+mn-cs"/>
              </a:rPr>
              <a:t>cụ</a:t>
            </a:r>
            <a:r>
              <a:rPr lang="en-US" sz="2800" dirty="0">
                <a:solidFill>
                  <a:srgbClr val="6600FF"/>
                </a:solidFill>
                <a:latin typeface="Arial"/>
                <a:cs typeface="+mn-cs"/>
              </a:rPr>
              <a:t> </a:t>
            </a:r>
            <a:r>
              <a:rPr lang="en-US" sz="2800" dirty="0" err="1">
                <a:solidFill>
                  <a:srgbClr val="6600FF"/>
                </a:solidFill>
                <a:latin typeface="Arial"/>
                <a:cs typeface="+mn-cs"/>
              </a:rPr>
              <a:t>nấu</a:t>
            </a:r>
            <a:r>
              <a:rPr lang="en-US" sz="2800" dirty="0">
                <a:solidFill>
                  <a:srgbClr val="6600FF"/>
                </a:solidFill>
                <a:latin typeface="Arial"/>
                <a:cs typeface="+mn-cs"/>
              </a:rPr>
              <a:t> </a:t>
            </a:r>
            <a:r>
              <a:rPr lang="en-US" sz="2800" dirty="0" err="1">
                <a:solidFill>
                  <a:srgbClr val="6600FF"/>
                </a:solidFill>
                <a:latin typeface="Arial"/>
                <a:cs typeface="+mn-cs"/>
              </a:rPr>
              <a:t>ăn</a:t>
            </a:r>
            <a:r>
              <a:rPr lang="en-US" sz="2800" dirty="0">
                <a:solidFill>
                  <a:srgbClr val="6600FF"/>
                </a:solidFill>
                <a:latin typeface="Arial"/>
                <a:cs typeface="+mn-cs"/>
              </a:rPr>
              <a:t>?</a:t>
            </a:r>
          </a:p>
          <a:p>
            <a:pPr>
              <a:defRPr/>
            </a:pPr>
            <a:r>
              <a:rPr lang="en-US" sz="2800" dirty="0">
                <a:solidFill>
                  <a:srgbClr val="6600FF"/>
                </a:solidFill>
                <a:latin typeface="Arial"/>
                <a:cs typeface="+mn-cs"/>
              </a:rPr>
              <a:t>2.Khi </a:t>
            </a:r>
            <a:r>
              <a:rPr lang="en-US" sz="2800" dirty="0" err="1">
                <a:solidFill>
                  <a:srgbClr val="6600FF"/>
                </a:solidFill>
                <a:latin typeface="Arial"/>
                <a:cs typeface="+mn-cs"/>
              </a:rPr>
              <a:t>nấu</a:t>
            </a:r>
            <a:r>
              <a:rPr lang="en-US" sz="2800" dirty="0">
                <a:solidFill>
                  <a:srgbClr val="6600FF"/>
                </a:solidFill>
                <a:latin typeface="Arial"/>
                <a:cs typeface="+mn-cs"/>
              </a:rPr>
              <a:t> </a:t>
            </a:r>
            <a:r>
              <a:rPr lang="en-US" sz="2800" dirty="0" err="1">
                <a:solidFill>
                  <a:srgbClr val="6600FF"/>
                </a:solidFill>
                <a:latin typeface="Arial"/>
                <a:cs typeface="+mn-cs"/>
              </a:rPr>
              <a:t>thức</a:t>
            </a:r>
            <a:r>
              <a:rPr lang="en-US" sz="2800" dirty="0">
                <a:solidFill>
                  <a:srgbClr val="6600FF"/>
                </a:solidFill>
                <a:latin typeface="Arial"/>
                <a:cs typeface="+mn-cs"/>
              </a:rPr>
              <a:t> </a:t>
            </a:r>
            <a:r>
              <a:rPr lang="en-US" sz="2800" dirty="0" err="1">
                <a:solidFill>
                  <a:srgbClr val="6600FF"/>
                </a:solidFill>
                <a:latin typeface="Arial"/>
                <a:cs typeface="+mn-cs"/>
              </a:rPr>
              <a:t>ăn</a:t>
            </a:r>
            <a:r>
              <a:rPr lang="en-US" sz="2800" dirty="0">
                <a:solidFill>
                  <a:srgbClr val="6600FF"/>
                </a:solidFill>
                <a:latin typeface="Arial"/>
                <a:cs typeface="+mn-cs"/>
              </a:rPr>
              <a:t> </a:t>
            </a:r>
            <a:r>
              <a:rPr lang="en-US" sz="2800" dirty="0" err="1">
                <a:solidFill>
                  <a:srgbClr val="6600FF"/>
                </a:solidFill>
                <a:latin typeface="Arial"/>
                <a:cs typeface="+mn-cs"/>
              </a:rPr>
              <a:t>phải</a:t>
            </a:r>
            <a:r>
              <a:rPr lang="en-US" sz="2800" dirty="0">
                <a:solidFill>
                  <a:srgbClr val="6600FF"/>
                </a:solidFill>
                <a:latin typeface="Arial"/>
                <a:cs typeface="+mn-cs"/>
              </a:rPr>
              <a:t> </a:t>
            </a:r>
            <a:r>
              <a:rPr lang="en-US" sz="2800" dirty="0" err="1">
                <a:solidFill>
                  <a:srgbClr val="6600FF"/>
                </a:solidFill>
                <a:latin typeface="Arial"/>
                <a:cs typeface="+mn-cs"/>
              </a:rPr>
              <a:t>nấu</a:t>
            </a:r>
            <a:r>
              <a:rPr lang="en-US" sz="2800" dirty="0">
                <a:solidFill>
                  <a:srgbClr val="6600FF"/>
                </a:solidFill>
                <a:latin typeface="Arial"/>
                <a:cs typeface="+mn-cs"/>
              </a:rPr>
              <a:t> </a:t>
            </a:r>
            <a:r>
              <a:rPr lang="en-US" sz="2800" dirty="0" err="1">
                <a:solidFill>
                  <a:srgbClr val="6600FF"/>
                </a:solidFill>
                <a:latin typeface="Arial"/>
                <a:cs typeface="+mn-cs"/>
              </a:rPr>
              <a:t>thế</a:t>
            </a:r>
            <a:r>
              <a:rPr lang="en-US" sz="2800" dirty="0">
                <a:solidFill>
                  <a:srgbClr val="6600FF"/>
                </a:solidFill>
                <a:latin typeface="Arial"/>
                <a:cs typeface="+mn-cs"/>
              </a:rPr>
              <a:t> </a:t>
            </a:r>
            <a:r>
              <a:rPr lang="en-US" sz="2800" dirty="0" err="1">
                <a:solidFill>
                  <a:srgbClr val="6600FF"/>
                </a:solidFill>
                <a:latin typeface="Arial"/>
                <a:cs typeface="+mn-cs"/>
              </a:rPr>
              <a:t>nào</a:t>
            </a:r>
            <a:r>
              <a:rPr lang="en-US" sz="2800" dirty="0">
                <a:solidFill>
                  <a:srgbClr val="6600FF"/>
                </a:solidFill>
                <a:latin typeface="Arial"/>
                <a:cs typeface="+mn-cs"/>
              </a:rPr>
              <a:t>?</a:t>
            </a:r>
          </a:p>
        </p:txBody>
      </p:sp>
      <p:sp>
        <p:nvSpPr>
          <p:cNvPr id="108561" name="Text Box 17"/>
          <p:cNvSpPr txBox="1">
            <a:spLocks noChangeArrowheads="1"/>
          </p:cNvSpPr>
          <p:nvPr/>
        </p:nvSpPr>
        <p:spPr bwMode="auto">
          <a:xfrm>
            <a:off x="1600200" y="4951413"/>
            <a:ext cx="6781800" cy="1373187"/>
          </a:xfrm>
          <a:prstGeom prst="rect">
            <a:avLst/>
          </a:prstGeom>
          <a:blipFill>
            <a:blip r:embed="rId3"/>
            <a:tile tx="0" ty="0" sx="100000" sy="100000" flip="none" algn="tl"/>
          </a:blipFill>
          <a:ln w="9525">
            <a:noFill/>
            <a:miter lim="800000"/>
            <a:headEnd/>
            <a:tailEnd/>
          </a:ln>
          <a:effectLst/>
          <a:scene3d>
            <a:camera prst="orthographicFront"/>
            <a:lightRig rig="threePt" dir="t"/>
          </a:scene3d>
          <a:sp3d>
            <a:bevelT w="114300" prst="artDeco"/>
          </a:sp3d>
        </p:spPr>
        <p:txBody>
          <a:bodyPr>
            <a:spAutoFit/>
          </a:bodyPr>
          <a:lstStyle/>
          <a:p>
            <a:pPr>
              <a:defRPr/>
            </a:pPr>
            <a:r>
              <a:rPr lang="en-US" sz="2800" dirty="0">
                <a:solidFill>
                  <a:srgbClr val="6600FF"/>
                </a:solidFill>
                <a:latin typeface="Arial"/>
                <a:cs typeface="+mn-cs"/>
              </a:rPr>
              <a:t>1.Tại </a:t>
            </a:r>
            <a:r>
              <a:rPr lang="en-US" sz="2800" dirty="0" err="1">
                <a:solidFill>
                  <a:srgbClr val="6600FF"/>
                </a:solidFill>
                <a:latin typeface="Arial"/>
                <a:cs typeface="+mn-cs"/>
              </a:rPr>
              <a:t>sao</a:t>
            </a:r>
            <a:r>
              <a:rPr lang="en-US" sz="2800" dirty="0">
                <a:solidFill>
                  <a:srgbClr val="6600FF"/>
                </a:solidFill>
                <a:latin typeface="Arial"/>
                <a:cs typeface="+mn-cs"/>
              </a:rPr>
              <a:t> </a:t>
            </a:r>
            <a:r>
              <a:rPr lang="en-US" sz="2800" dirty="0" err="1">
                <a:solidFill>
                  <a:srgbClr val="6600FF"/>
                </a:solidFill>
                <a:latin typeface="Arial"/>
                <a:cs typeface="+mn-cs"/>
              </a:rPr>
              <a:t>phải</a:t>
            </a:r>
            <a:r>
              <a:rPr lang="en-US" sz="2800" dirty="0">
                <a:solidFill>
                  <a:srgbClr val="6600FF"/>
                </a:solidFill>
                <a:latin typeface="Arial"/>
                <a:cs typeface="+mn-cs"/>
              </a:rPr>
              <a:t> </a:t>
            </a:r>
            <a:r>
              <a:rPr lang="en-US" sz="2800" dirty="0" err="1">
                <a:solidFill>
                  <a:srgbClr val="6600FF"/>
                </a:solidFill>
                <a:latin typeface="Arial"/>
                <a:cs typeface="+mn-cs"/>
              </a:rPr>
              <a:t>ăn</a:t>
            </a:r>
            <a:r>
              <a:rPr lang="en-US" sz="2800" dirty="0">
                <a:solidFill>
                  <a:srgbClr val="6600FF"/>
                </a:solidFill>
                <a:latin typeface="Arial"/>
                <a:cs typeface="+mn-cs"/>
              </a:rPr>
              <a:t> </a:t>
            </a:r>
            <a:r>
              <a:rPr lang="en-US" sz="2800" dirty="0" err="1">
                <a:solidFill>
                  <a:srgbClr val="6600FF"/>
                </a:solidFill>
                <a:latin typeface="Arial"/>
                <a:cs typeface="+mn-cs"/>
              </a:rPr>
              <a:t>ngay</a:t>
            </a:r>
            <a:r>
              <a:rPr lang="en-US" sz="2800" dirty="0">
                <a:solidFill>
                  <a:srgbClr val="6600FF"/>
                </a:solidFill>
                <a:latin typeface="Arial"/>
                <a:cs typeface="+mn-cs"/>
              </a:rPr>
              <a:t> </a:t>
            </a:r>
            <a:r>
              <a:rPr lang="en-US" sz="2800" dirty="0" err="1">
                <a:solidFill>
                  <a:srgbClr val="6600FF"/>
                </a:solidFill>
                <a:latin typeface="Arial"/>
                <a:cs typeface="+mn-cs"/>
              </a:rPr>
              <a:t>khi</a:t>
            </a:r>
            <a:r>
              <a:rPr lang="en-US" sz="2800" dirty="0">
                <a:solidFill>
                  <a:srgbClr val="6600FF"/>
                </a:solidFill>
                <a:latin typeface="Arial"/>
                <a:cs typeface="+mn-cs"/>
              </a:rPr>
              <a:t> </a:t>
            </a:r>
            <a:r>
              <a:rPr lang="en-US" sz="2800" dirty="0" err="1">
                <a:solidFill>
                  <a:srgbClr val="6600FF"/>
                </a:solidFill>
                <a:latin typeface="Arial"/>
                <a:cs typeface="+mn-cs"/>
              </a:rPr>
              <a:t>nấu</a:t>
            </a:r>
            <a:r>
              <a:rPr lang="en-US" sz="2800" dirty="0">
                <a:solidFill>
                  <a:srgbClr val="6600FF"/>
                </a:solidFill>
                <a:latin typeface="Arial"/>
                <a:cs typeface="+mn-cs"/>
              </a:rPr>
              <a:t> </a:t>
            </a:r>
            <a:r>
              <a:rPr lang="en-US" sz="2800" dirty="0" err="1">
                <a:solidFill>
                  <a:srgbClr val="6600FF"/>
                </a:solidFill>
                <a:latin typeface="Arial"/>
                <a:cs typeface="+mn-cs"/>
              </a:rPr>
              <a:t>xong</a:t>
            </a:r>
            <a:r>
              <a:rPr lang="en-US" sz="2800" dirty="0">
                <a:solidFill>
                  <a:srgbClr val="6600FF"/>
                </a:solidFill>
                <a:latin typeface="Arial"/>
                <a:cs typeface="+mn-cs"/>
              </a:rPr>
              <a:t>?</a:t>
            </a:r>
          </a:p>
          <a:p>
            <a:pPr>
              <a:defRPr/>
            </a:pPr>
            <a:r>
              <a:rPr lang="en-US" sz="2800" dirty="0">
                <a:solidFill>
                  <a:srgbClr val="6600FF"/>
                </a:solidFill>
                <a:latin typeface="Arial"/>
                <a:cs typeface="+mn-cs"/>
              </a:rPr>
              <a:t>2.Bảo </a:t>
            </a:r>
            <a:r>
              <a:rPr lang="en-US" sz="2800" dirty="0" err="1">
                <a:solidFill>
                  <a:srgbClr val="6600FF"/>
                </a:solidFill>
                <a:latin typeface="Arial"/>
                <a:cs typeface="+mn-cs"/>
              </a:rPr>
              <a:t>quản</a:t>
            </a:r>
            <a:r>
              <a:rPr lang="en-US" sz="2800" dirty="0">
                <a:solidFill>
                  <a:srgbClr val="6600FF"/>
                </a:solidFill>
                <a:latin typeface="Arial"/>
                <a:cs typeface="+mn-cs"/>
              </a:rPr>
              <a:t> </a:t>
            </a:r>
            <a:r>
              <a:rPr lang="en-US" sz="2800" dirty="0" err="1">
                <a:solidFill>
                  <a:srgbClr val="6600FF"/>
                </a:solidFill>
                <a:latin typeface="Arial"/>
                <a:cs typeface="+mn-cs"/>
              </a:rPr>
              <a:t>thức</a:t>
            </a:r>
            <a:r>
              <a:rPr lang="en-US" sz="2800" dirty="0">
                <a:solidFill>
                  <a:srgbClr val="6600FF"/>
                </a:solidFill>
                <a:latin typeface="Arial"/>
                <a:cs typeface="+mn-cs"/>
              </a:rPr>
              <a:t> </a:t>
            </a:r>
            <a:r>
              <a:rPr lang="en-US" sz="2800" dirty="0" err="1">
                <a:solidFill>
                  <a:srgbClr val="6600FF"/>
                </a:solidFill>
                <a:latin typeface="Arial"/>
                <a:cs typeface="+mn-cs"/>
              </a:rPr>
              <a:t>ăn</a:t>
            </a:r>
            <a:r>
              <a:rPr lang="en-US" sz="2800" dirty="0">
                <a:solidFill>
                  <a:srgbClr val="6600FF"/>
                </a:solidFill>
                <a:latin typeface="Arial"/>
                <a:cs typeface="+mn-cs"/>
              </a:rPr>
              <a:t> </a:t>
            </a:r>
            <a:r>
              <a:rPr lang="en-US" sz="2800" dirty="0" err="1">
                <a:solidFill>
                  <a:srgbClr val="6600FF"/>
                </a:solidFill>
                <a:latin typeface="Arial"/>
                <a:cs typeface="+mn-cs"/>
              </a:rPr>
              <a:t>chưa</a:t>
            </a:r>
            <a:r>
              <a:rPr lang="en-US" sz="2800" dirty="0">
                <a:solidFill>
                  <a:srgbClr val="6600FF"/>
                </a:solidFill>
                <a:latin typeface="Arial"/>
                <a:cs typeface="+mn-cs"/>
              </a:rPr>
              <a:t> </a:t>
            </a:r>
            <a:r>
              <a:rPr lang="en-US" sz="2800" dirty="0" err="1">
                <a:solidFill>
                  <a:srgbClr val="6600FF"/>
                </a:solidFill>
                <a:latin typeface="Arial"/>
                <a:cs typeface="+mn-cs"/>
              </a:rPr>
              <a:t>dùng</a:t>
            </a:r>
            <a:r>
              <a:rPr lang="en-US" sz="2800" dirty="0">
                <a:solidFill>
                  <a:srgbClr val="6600FF"/>
                </a:solidFill>
                <a:latin typeface="Arial"/>
                <a:cs typeface="+mn-cs"/>
              </a:rPr>
              <a:t> </a:t>
            </a:r>
            <a:r>
              <a:rPr lang="en-US" sz="2800" dirty="0" err="1">
                <a:solidFill>
                  <a:srgbClr val="6600FF"/>
                </a:solidFill>
                <a:latin typeface="Arial"/>
                <a:cs typeface="+mn-cs"/>
              </a:rPr>
              <a:t>hết</a:t>
            </a:r>
            <a:r>
              <a:rPr lang="en-US" sz="2800" dirty="0">
                <a:solidFill>
                  <a:srgbClr val="6600FF"/>
                </a:solidFill>
                <a:latin typeface="Arial"/>
                <a:cs typeface="+mn-cs"/>
              </a:rPr>
              <a:t> </a:t>
            </a:r>
            <a:r>
              <a:rPr lang="en-US" sz="2800" dirty="0" err="1">
                <a:solidFill>
                  <a:srgbClr val="6600FF"/>
                </a:solidFill>
                <a:latin typeface="Arial"/>
                <a:cs typeface="+mn-cs"/>
              </a:rPr>
              <a:t>như</a:t>
            </a:r>
            <a:r>
              <a:rPr lang="en-US" sz="2800" dirty="0">
                <a:solidFill>
                  <a:srgbClr val="6600FF"/>
                </a:solidFill>
                <a:latin typeface="Arial"/>
                <a:cs typeface="+mn-cs"/>
              </a:rPr>
              <a:t> </a:t>
            </a:r>
            <a:r>
              <a:rPr lang="en-US" sz="2800" dirty="0" err="1">
                <a:solidFill>
                  <a:srgbClr val="6600FF"/>
                </a:solidFill>
                <a:latin typeface="Arial"/>
                <a:cs typeface="+mn-cs"/>
              </a:rPr>
              <a:t>thế</a:t>
            </a:r>
            <a:r>
              <a:rPr lang="en-US" sz="2800" dirty="0">
                <a:solidFill>
                  <a:srgbClr val="6600FF"/>
                </a:solidFill>
                <a:latin typeface="Arial"/>
                <a:cs typeface="+mn-cs"/>
              </a:rPr>
              <a:t> </a:t>
            </a:r>
            <a:r>
              <a:rPr lang="en-US" sz="2800" dirty="0" err="1">
                <a:solidFill>
                  <a:srgbClr val="6600FF"/>
                </a:solidFill>
                <a:latin typeface="Arial"/>
                <a:cs typeface="+mn-cs"/>
              </a:rPr>
              <a:t>nào</a:t>
            </a:r>
            <a:r>
              <a:rPr lang="en-US" sz="2800" dirty="0">
                <a:solidFill>
                  <a:srgbClr val="6600FF"/>
                </a:solidFill>
                <a:latin typeface="Arial"/>
                <a:cs typeface="+mn-cs"/>
              </a:rPr>
              <a:t>?</a:t>
            </a:r>
          </a:p>
        </p:txBody>
      </p:sp>
      <p:sp>
        <p:nvSpPr>
          <p:cNvPr id="108562" name="WordArt 18"/>
          <p:cNvSpPr>
            <a:spLocks noChangeArrowheads="1" noChangeShapeType="1" noTextEdit="1"/>
          </p:cNvSpPr>
          <p:nvPr/>
        </p:nvSpPr>
        <p:spPr bwMode="auto">
          <a:xfrm>
            <a:off x="76200" y="762000"/>
            <a:ext cx="1524000" cy="3810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a:defRPr/>
            </a:pPr>
            <a:r>
              <a:rPr lang="en-US" sz="3600" kern="10" dirty="0">
                <a:ln w="9525">
                  <a:solidFill>
                    <a:schemeClr val="bg2">
                      <a:lumMod val="60000"/>
                      <a:lumOff val="40000"/>
                    </a:schemeClr>
                  </a:solidFill>
                  <a:round/>
                  <a:headEnd/>
                  <a:tailEnd/>
                </a:ln>
                <a:solidFill>
                  <a:schemeClr val="bg2">
                    <a:lumMod val="60000"/>
                    <a:lumOff val="40000"/>
                  </a:schemeClr>
                </a:solidFill>
                <a:effectLst>
                  <a:outerShdw dist="45791" dir="2021404" algn="ctr" rotWithShape="0">
                    <a:srgbClr val="B2B2B2">
                      <a:alpha val="80000"/>
                    </a:srgbClr>
                  </a:outerShdw>
                </a:effectLst>
                <a:latin typeface="Arial"/>
                <a:cs typeface="Times New Roman"/>
              </a:rPr>
              <a:t>NHÓM 1</a:t>
            </a:r>
          </a:p>
        </p:txBody>
      </p:sp>
      <p:sp>
        <p:nvSpPr>
          <p:cNvPr id="108563" name="WordArt 19"/>
          <p:cNvSpPr>
            <a:spLocks noChangeArrowheads="1" noChangeShapeType="1" noTextEdit="1"/>
          </p:cNvSpPr>
          <p:nvPr/>
        </p:nvSpPr>
        <p:spPr bwMode="auto">
          <a:xfrm>
            <a:off x="228600" y="2133600"/>
            <a:ext cx="1295400" cy="4572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a:defRPr/>
            </a:pPr>
            <a:r>
              <a:rPr lang="en-US" sz="3600" kern="10" dirty="0">
                <a:ln w="9525">
                  <a:solidFill>
                    <a:schemeClr val="bg2">
                      <a:lumMod val="60000"/>
                      <a:lumOff val="40000"/>
                    </a:schemeClr>
                  </a:solidFill>
                  <a:round/>
                  <a:headEnd/>
                  <a:tailEnd/>
                </a:ln>
                <a:solidFill>
                  <a:schemeClr val="bg2">
                    <a:lumMod val="60000"/>
                    <a:lumOff val="40000"/>
                  </a:schemeClr>
                </a:solidFill>
                <a:effectLst>
                  <a:outerShdw dist="45791" dir="2021404" algn="ctr" rotWithShape="0">
                    <a:srgbClr val="B2B2B2">
                      <a:alpha val="80000"/>
                    </a:srgbClr>
                  </a:outerShdw>
                </a:effectLst>
                <a:latin typeface="Arial"/>
                <a:cs typeface="Times New Roman"/>
              </a:rPr>
              <a:t>NHÓM 2</a:t>
            </a:r>
          </a:p>
        </p:txBody>
      </p:sp>
      <p:sp>
        <p:nvSpPr>
          <p:cNvPr id="108564" name="WordArt 20"/>
          <p:cNvSpPr>
            <a:spLocks noChangeArrowheads="1" noChangeShapeType="1" noTextEdit="1"/>
          </p:cNvSpPr>
          <p:nvPr/>
        </p:nvSpPr>
        <p:spPr bwMode="auto">
          <a:xfrm>
            <a:off x="76200" y="3810000"/>
            <a:ext cx="1371600" cy="3810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a:defRPr/>
            </a:pPr>
            <a:r>
              <a:rPr lang="en-US" sz="3600" kern="10">
                <a:ln w="9525">
                  <a:solidFill>
                    <a:schemeClr val="bg2">
                      <a:lumMod val="60000"/>
                      <a:lumOff val="40000"/>
                    </a:schemeClr>
                  </a:solidFill>
                  <a:round/>
                  <a:headEnd/>
                  <a:tailEnd/>
                </a:ln>
                <a:solidFill>
                  <a:schemeClr val="bg2">
                    <a:lumMod val="60000"/>
                    <a:lumOff val="40000"/>
                  </a:schemeClr>
                </a:solidFill>
                <a:effectLst>
                  <a:outerShdw dist="45791" dir="2021404" algn="ctr" rotWithShape="0">
                    <a:srgbClr val="B2B2B2">
                      <a:alpha val="80000"/>
                    </a:srgbClr>
                  </a:outerShdw>
                </a:effectLst>
                <a:latin typeface="Arial"/>
                <a:cs typeface="Times New Roman"/>
              </a:rPr>
              <a:t>NHÓM 3</a:t>
            </a:r>
          </a:p>
        </p:txBody>
      </p:sp>
      <p:sp>
        <p:nvSpPr>
          <p:cNvPr id="108565" name="WordArt 21"/>
          <p:cNvSpPr>
            <a:spLocks noChangeArrowheads="1" noChangeShapeType="1" noTextEdit="1"/>
          </p:cNvSpPr>
          <p:nvPr/>
        </p:nvSpPr>
        <p:spPr bwMode="auto">
          <a:xfrm>
            <a:off x="76200" y="5410200"/>
            <a:ext cx="1447800" cy="3810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a:defRPr/>
            </a:pPr>
            <a:r>
              <a:rPr lang="en-US" sz="3600" kern="10" dirty="0">
                <a:ln w="9525">
                  <a:solidFill>
                    <a:schemeClr val="bg2">
                      <a:lumMod val="60000"/>
                      <a:lumOff val="40000"/>
                    </a:schemeClr>
                  </a:solidFill>
                  <a:round/>
                  <a:headEnd/>
                  <a:tailEnd/>
                </a:ln>
                <a:solidFill>
                  <a:schemeClr val="bg2">
                    <a:lumMod val="60000"/>
                    <a:lumOff val="40000"/>
                  </a:schemeClr>
                </a:solidFill>
                <a:effectLst>
                  <a:outerShdw dist="45791" dir="2021404" algn="ctr" rotWithShape="0">
                    <a:srgbClr val="B2B2B2">
                      <a:alpha val="80000"/>
                    </a:srgbClr>
                  </a:outerShdw>
                </a:effectLst>
                <a:latin typeface="Arial"/>
                <a:cs typeface="Times New Roman"/>
              </a:rPr>
              <a:t>NHÓM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8562"/>
                                        </p:tgtEl>
                                        <p:attrNameLst>
                                          <p:attrName>style.visibility</p:attrName>
                                        </p:attrNameLst>
                                      </p:cBhvr>
                                      <p:to>
                                        <p:strVal val="visible"/>
                                      </p:to>
                                    </p:set>
                                    <p:animEffect transition="in" filter="wedge">
                                      <p:cBhvr>
                                        <p:cTn id="7" dur="500"/>
                                        <p:tgtEl>
                                          <p:spTgt spid="108562"/>
                                        </p:tgtEl>
                                      </p:cBhvr>
                                    </p:animEffect>
                                  </p:childTnLst>
                                </p:cTn>
                              </p:par>
                              <p:par>
                                <p:cTn id="8" presetID="20" presetClass="entr" presetSubtype="0" fill="hold" nodeType="withEffect">
                                  <p:stCondLst>
                                    <p:cond delay="0"/>
                                  </p:stCondLst>
                                  <p:childTnLst>
                                    <p:set>
                                      <p:cBhvr>
                                        <p:cTn id="9" dur="1" fill="hold">
                                          <p:stCondLst>
                                            <p:cond delay="0"/>
                                          </p:stCondLst>
                                        </p:cTn>
                                        <p:tgtEl>
                                          <p:spTgt spid="108563"/>
                                        </p:tgtEl>
                                        <p:attrNameLst>
                                          <p:attrName>style.visibility</p:attrName>
                                        </p:attrNameLst>
                                      </p:cBhvr>
                                      <p:to>
                                        <p:strVal val="visible"/>
                                      </p:to>
                                    </p:set>
                                    <p:animEffect transition="in" filter="wedge">
                                      <p:cBhvr>
                                        <p:cTn id="10" dur="500"/>
                                        <p:tgtEl>
                                          <p:spTgt spid="108563"/>
                                        </p:tgtEl>
                                      </p:cBhvr>
                                    </p:animEffect>
                                  </p:childTnLst>
                                </p:cTn>
                              </p:par>
                              <p:par>
                                <p:cTn id="11" presetID="20" presetClass="entr" presetSubtype="0" fill="hold" nodeType="withEffect">
                                  <p:stCondLst>
                                    <p:cond delay="0"/>
                                  </p:stCondLst>
                                  <p:childTnLst>
                                    <p:set>
                                      <p:cBhvr>
                                        <p:cTn id="12" dur="1" fill="hold">
                                          <p:stCondLst>
                                            <p:cond delay="0"/>
                                          </p:stCondLst>
                                        </p:cTn>
                                        <p:tgtEl>
                                          <p:spTgt spid="108564"/>
                                        </p:tgtEl>
                                        <p:attrNameLst>
                                          <p:attrName>style.visibility</p:attrName>
                                        </p:attrNameLst>
                                      </p:cBhvr>
                                      <p:to>
                                        <p:strVal val="visible"/>
                                      </p:to>
                                    </p:set>
                                    <p:animEffect transition="in" filter="wedge">
                                      <p:cBhvr>
                                        <p:cTn id="13" dur="500"/>
                                        <p:tgtEl>
                                          <p:spTgt spid="108564"/>
                                        </p:tgtEl>
                                      </p:cBhvr>
                                    </p:animEffect>
                                  </p:childTnLst>
                                </p:cTn>
                              </p:par>
                              <p:par>
                                <p:cTn id="14" presetID="20" presetClass="entr" presetSubtype="0" fill="hold" nodeType="withEffect">
                                  <p:stCondLst>
                                    <p:cond delay="0"/>
                                  </p:stCondLst>
                                  <p:childTnLst>
                                    <p:set>
                                      <p:cBhvr>
                                        <p:cTn id="15" dur="1" fill="hold">
                                          <p:stCondLst>
                                            <p:cond delay="0"/>
                                          </p:stCondLst>
                                        </p:cTn>
                                        <p:tgtEl>
                                          <p:spTgt spid="108565"/>
                                        </p:tgtEl>
                                        <p:attrNameLst>
                                          <p:attrName>style.visibility</p:attrName>
                                        </p:attrNameLst>
                                      </p:cBhvr>
                                      <p:to>
                                        <p:strVal val="visible"/>
                                      </p:to>
                                    </p:set>
                                    <p:animEffect transition="in" filter="wedge">
                                      <p:cBhvr>
                                        <p:cTn id="16" dur="500"/>
                                        <p:tgtEl>
                                          <p:spTgt spid="108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0482" name="Text Box 37"/>
          <p:cNvSpPr txBox="1">
            <a:spLocks noChangeArrowheads="1"/>
          </p:cNvSpPr>
          <p:nvPr/>
        </p:nvSpPr>
        <p:spPr bwMode="auto">
          <a:xfrm>
            <a:off x="1143000" y="1243013"/>
            <a:ext cx="7772400" cy="5386387"/>
          </a:xfrm>
          <a:prstGeom prst="rect">
            <a:avLst/>
          </a:prstGeom>
          <a:noFill/>
          <a:ln w="9525">
            <a:noFill/>
            <a:miter lim="800000"/>
            <a:headEnd/>
            <a:tailEnd/>
          </a:ln>
        </p:spPr>
        <p:txBody>
          <a:bodyPr>
            <a:spAutoFit/>
          </a:bodyPr>
          <a:lstStyle/>
          <a:p>
            <a:pPr>
              <a:spcBef>
                <a:spcPct val="50000"/>
              </a:spcBef>
            </a:pPr>
            <a:r>
              <a:rPr lang="en-US" sz="3200" b="1">
                <a:solidFill>
                  <a:srgbClr val="FF3300"/>
                </a:solidFill>
              </a:rPr>
              <a:t>Để thực hiện vệ sinh an toàn thực phẩm cần</a:t>
            </a:r>
            <a:r>
              <a:rPr lang="en-US" sz="3200" b="1">
                <a:solidFill>
                  <a:srgbClr val="FF0000"/>
                </a:solidFill>
              </a:rPr>
              <a:t>:</a:t>
            </a:r>
          </a:p>
          <a:p>
            <a:pPr>
              <a:spcBef>
                <a:spcPct val="50000"/>
              </a:spcBef>
              <a:buFontTx/>
              <a:buChar char="-"/>
            </a:pPr>
            <a:r>
              <a:rPr lang="en-US" sz="2800" b="1">
                <a:solidFill>
                  <a:schemeClr val="bg2"/>
                </a:solidFill>
              </a:rPr>
              <a:t> Chọn thức ăn tươi sạch,có giá trị dinh dưỡng, không có màu sắc và mùi vị lạ.</a:t>
            </a:r>
          </a:p>
          <a:p>
            <a:pPr>
              <a:spcBef>
                <a:spcPct val="50000"/>
              </a:spcBef>
              <a:buFontTx/>
              <a:buChar char="-"/>
            </a:pPr>
            <a:r>
              <a:rPr lang="en-US" sz="2800" b="1">
                <a:solidFill>
                  <a:schemeClr val="bg2"/>
                </a:solidFill>
              </a:rPr>
              <a:t> Dùng nước sạch để rửa thực phẩm, dụng cụ và để nấu ăn.</a:t>
            </a:r>
          </a:p>
          <a:p>
            <a:pPr>
              <a:spcBef>
                <a:spcPct val="50000"/>
              </a:spcBef>
              <a:buFontTx/>
              <a:buChar char="-"/>
            </a:pPr>
            <a:r>
              <a:rPr lang="en-US" sz="2800" b="1">
                <a:solidFill>
                  <a:schemeClr val="bg2"/>
                </a:solidFill>
              </a:rPr>
              <a:t>Thức ăn được nấu chín. Nấu xong nên ăn ngay.</a:t>
            </a:r>
          </a:p>
          <a:p>
            <a:pPr>
              <a:spcBef>
                <a:spcPct val="50000"/>
              </a:spcBef>
              <a:buFontTx/>
              <a:buChar char="-"/>
            </a:pPr>
            <a:r>
              <a:rPr lang="en-US" sz="2800" b="1">
                <a:solidFill>
                  <a:schemeClr val="bg2"/>
                </a:solidFill>
              </a:rPr>
              <a:t> Thức ăn chưa dùng hết phải bảo quản đúng cách</a:t>
            </a:r>
            <a:r>
              <a:rPr lang="en-US" sz="2800" b="1">
                <a:solidFill>
                  <a:srgbClr val="6600FF"/>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0114" name="Rectangle 2"/>
          <p:cNvSpPr>
            <a:spLocks noGrp="1" noRot="1" noChangeArrowheads="1"/>
          </p:cNvSpPr>
          <p:nvPr>
            <p:ph type="body" idx="1"/>
          </p:nvPr>
        </p:nvSpPr>
        <p:spPr>
          <a:xfrm>
            <a:off x="1676400" y="1349375"/>
            <a:ext cx="5715000" cy="4289425"/>
          </a:xfrm>
        </p:spPr>
        <p:txBody>
          <a:bodyPr/>
          <a:lstStyle/>
          <a:p>
            <a:pPr algn="ctr" eaLnBrk="1" hangingPunct="1">
              <a:buFont typeface="Wingdings" pitchFamily="2" charset="2"/>
              <a:buNone/>
            </a:pPr>
            <a:r>
              <a:rPr lang="en-US" sz="3600" b="1" smtClean="0">
                <a:solidFill>
                  <a:schemeClr val="bg2"/>
                </a:solidFill>
                <a:effectLst/>
              </a:rPr>
              <a:t> </a:t>
            </a:r>
            <a:r>
              <a:rPr lang="en-US" sz="4400" b="1" smtClean="0">
                <a:solidFill>
                  <a:schemeClr val="bg2"/>
                </a:solidFill>
                <a:effectLst/>
              </a:rPr>
              <a:t>Vì sao cần ăn phối hợp chất béo có nguồn gốc thực vật và chất béo có nguồn gốc động vật ?</a:t>
            </a:r>
          </a:p>
          <a:p>
            <a:pPr eaLnBrk="1" hangingPunct="1"/>
            <a:endParaRPr lang="en-US" sz="4400" b="1" smtClean="0">
              <a:solidFill>
                <a:schemeClr val="bg2"/>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Effect transition="in" filter="blinds(horizontal)">
                                      <p:cBhvr>
                                        <p:cTn id="7" dur="500"/>
                                        <p:tgtEl>
                                          <p:spTgt spid="90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685800" y="3505200"/>
            <a:ext cx="19812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427" name="Rectangle 3"/>
          <p:cNvSpPr>
            <a:spLocks noGrp="1" noRot="1" noChangeArrowheads="1"/>
          </p:cNvSpPr>
          <p:nvPr>
            <p:ph type="body" idx="1"/>
          </p:nvPr>
        </p:nvSpPr>
        <p:spPr>
          <a:xfrm>
            <a:off x="1447800" y="1349375"/>
            <a:ext cx="6781800" cy="968375"/>
          </a:xfrm>
        </p:spPr>
        <p:txBody>
          <a:bodyPr/>
          <a:lstStyle/>
          <a:p>
            <a:pPr eaLnBrk="1" hangingPunct="1">
              <a:lnSpc>
                <a:spcPct val="90000"/>
              </a:lnSpc>
            </a:pPr>
            <a:r>
              <a:rPr lang="en-US" b="1" smtClean="0">
                <a:solidFill>
                  <a:schemeClr val="bg2"/>
                </a:solidFill>
                <a:effectLst/>
              </a:rPr>
              <a:t>1. Vì sao cần ăn nhiều rau và quả chín hàng  ngày?.</a:t>
            </a:r>
          </a:p>
        </p:txBody>
      </p:sp>
      <p:sp>
        <p:nvSpPr>
          <p:cNvPr id="103430" name="Text Box 6"/>
          <p:cNvSpPr txBox="1">
            <a:spLocks noChangeArrowheads="1"/>
          </p:cNvSpPr>
          <p:nvPr/>
        </p:nvSpPr>
        <p:spPr bwMode="auto">
          <a:xfrm>
            <a:off x="1055688" y="2700338"/>
            <a:ext cx="6596062" cy="1076325"/>
          </a:xfrm>
          <a:prstGeom prst="rect">
            <a:avLst/>
          </a:prstGeom>
          <a:noFill/>
          <a:ln w="9525">
            <a:noFill/>
            <a:miter lim="800000"/>
            <a:headEnd/>
            <a:tailEnd/>
          </a:ln>
        </p:spPr>
        <p:txBody>
          <a:bodyPr>
            <a:spAutoFit/>
          </a:bodyPr>
          <a:lstStyle/>
          <a:p>
            <a:pPr>
              <a:spcBef>
                <a:spcPct val="50000"/>
              </a:spcBef>
            </a:pPr>
            <a:r>
              <a:rPr lang="en-US" sz="3200" b="1">
                <a:solidFill>
                  <a:schemeClr val="bg2"/>
                </a:solidFill>
              </a:rPr>
              <a:t>2. Thế nào là thực phẩm sạch và an toàn?</a:t>
            </a:r>
          </a:p>
        </p:txBody>
      </p:sp>
      <p:sp>
        <p:nvSpPr>
          <p:cNvPr id="103432" name="Text Box 8"/>
          <p:cNvSpPr txBox="1">
            <a:spLocks noChangeArrowheads="1"/>
          </p:cNvSpPr>
          <p:nvPr/>
        </p:nvSpPr>
        <p:spPr bwMode="auto">
          <a:xfrm>
            <a:off x="533400" y="3962400"/>
            <a:ext cx="6594475" cy="1066800"/>
          </a:xfrm>
          <a:prstGeom prst="rect">
            <a:avLst/>
          </a:prstGeom>
          <a:noFill/>
          <a:ln w="9525">
            <a:noFill/>
            <a:miter lim="800000"/>
            <a:headEnd/>
            <a:tailEnd/>
          </a:ln>
        </p:spPr>
        <p:txBody>
          <a:bodyPr>
            <a:spAutoFit/>
          </a:bodyPr>
          <a:lstStyle/>
          <a:p>
            <a:r>
              <a:rPr lang="en-US" sz="3200" b="1">
                <a:solidFill>
                  <a:schemeClr val="bg2"/>
                </a:solidFill>
              </a:rPr>
              <a:t>3. Làm thế nào để thực hiện vệ sinh an toàn thực phẩm?</a:t>
            </a:r>
            <a:endParaRPr lang="en-US" sz="32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blinds(horizontal)">
                                      <p:cBhvr>
                                        <p:cTn id="7" dur="5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3430"/>
                                        </p:tgtEl>
                                        <p:attrNameLst>
                                          <p:attrName>style.visibility</p:attrName>
                                        </p:attrNameLst>
                                      </p:cBhvr>
                                      <p:to>
                                        <p:strVal val="visible"/>
                                      </p:to>
                                    </p:set>
                                    <p:animEffect transition="in" filter="checkerboard(across)">
                                      <p:cBhvr>
                                        <p:cTn id="12" dur="500"/>
                                        <p:tgtEl>
                                          <p:spTgt spid="1034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3432"/>
                                        </p:tgtEl>
                                        <p:attrNameLst>
                                          <p:attrName>style.visibility</p:attrName>
                                        </p:attrNameLst>
                                      </p:cBhvr>
                                      <p:to>
                                        <p:strVal val="visible"/>
                                      </p:to>
                                    </p:set>
                                    <p:anim to="" calcmode="lin" valueType="num">
                                      <p:cBhvr>
                                        <p:cTn id="17" dur="1" fill="hold"/>
                                        <p:tgtEl>
                                          <p:spTgt spid="1034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103430" grpId="0"/>
      <p:bldP spid="1034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304800" y="1752600"/>
            <a:ext cx="8610600" cy="3810000"/>
          </a:xfrm>
          <a:prstGeom prst="rect">
            <a:avLst/>
          </a:prstGeom>
          <a:noFill/>
          <a:ln w="9525">
            <a:noFill/>
            <a:miter lim="800000"/>
            <a:headEnd/>
            <a:tailEnd/>
          </a:ln>
        </p:spPr>
        <p:txBody>
          <a:bodyPr/>
          <a:lstStyle/>
          <a:p>
            <a:pPr marL="457200" indent="-457200" algn="just">
              <a:spcBef>
                <a:spcPct val="20000"/>
              </a:spcBef>
              <a:buClr>
                <a:schemeClr val="hlink"/>
              </a:buClr>
              <a:buFont typeface="Wingdings" pitchFamily="2" charset="2"/>
              <a:buNone/>
            </a:pPr>
            <a:r>
              <a:rPr lang="en-US" sz="3200"/>
              <a:t> </a:t>
            </a:r>
            <a:r>
              <a:rPr lang="en-US" sz="3200" b="1">
                <a:solidFill>
                  <a:srgbClr val="CC0000"/>
                </a:solidFill>
              </a:rPr>
              <a:t>Chọn rau quả tươi cần:</a:t>
            </a:r>
          </a:p>
          <a:p>
            <a:pPr marL="457200" indent="-457200" algn="just">
              <a:spcBef>
                <a:spcPct val="20000"/>
              </a:spcBef>
              <a:buClr>
                <a:schemeClr val="hlink"/>
              </a:buClr>
              <a:buFont typeface="Wingdings" pitchFamily="2" charset="2"/>
              <a:buNone/>
            </a:pPr>
            <a:r>
              <a:rPr lang="en-US" sz="3200" b="1">
                <a:solidFill>
                  <a:srgbClr val="0000FF"/>
                </a:solidFill>
              </a:rPr>
              <a:t>a.Quan sát hình dáng bên ngoài.</a:t>
            </a:r>
          </a:p>
          <a:p>
            <a:pPr marL="457200" indent="-457200" algn="just">
              <a:spcBef>
                <a:spcPct val="20000"/>
              </a:spcBef>
              <a:buClr>
                <a:schemeClr val="hlink"/>
              </a:buClr>
              <a:buFont typeface="Wingdings" pitchFamily="2" charset="2"/>
              <a:buNone/>
            </a:pPr>
            <a:r>
              <a:rPr lang="en-US" sz="3200" b="1">
                <a:solidFill>
                  <a:srgbClr val="0000FF"/>
                </a:solidFill>
              </a:rPr>
              <a:t>b.Quan sát màu sắc tự nhiên của chúng.</a:t>
            </a:r>
          </a:p>
          <a:p>
            <a:pPr marL="457200" indent="-457200" algn="just">
              <a:spcBef>
                <a:spcPct val="20000"/>
              </a:spcBef>
              <a:buClr>
                <a:schemeClr val="hlink"/>
              </a:buClr>
              <a:buFont typeface="Wingdings" pitchFamily="2" charset="2"/>
              <a:buNone/>
            </a:pPr>
            <a:r>
              <a:rPr lang="en-US" sz="3200" b="1">
                <a:solidFill>
                  <a:srgbClr val="0000FF"/>
                </a:solidFill>
              </a:rPr>
              <a:t>c.Cầm, sờ, nắn thử.</a:t>
            </a:r>
          </a:p>
          <a:p>
            <a:pPr marL="457200" indent="-457200" algn="just">
              <a:spcBef>
                <a:spcPct val="20000"/>
              </a:spcBef>
              <a:buClr>
                <a:schemeClr val="hlink"/>
              </a:buClr>
              <a:buFont typeface="Wingdings" pitchFamily="2" charset="2"/>
              <a:buNone/>
            </a:pPr>
            <a:r>
              <a:rPr lang="en-US" sz="3200" b="1">
                <a:solidFill>
                  <a:srgbClr val="0000FF"/>
                </a:solidFill>
              </a:rPr>
              <a:t>d.Cả a, b, c đều đúng.</a:t>
            </a:r>
            <a:endParaRPr lang="en-US" sz="3600" b="1">
              <a:solidFill>
                <a:srgbClr val="0000FF"/>
              </a:solidFill>
            </a:endParaRPr>
          </a:p>
        </p:txBody>
      </p:sp>
      <p:sp>
        <p:nvSpPr>
          <p:cNvPr id="33798" name="Text Box 6"/>
          <p:cNvSpPr txBox="1">
            <a:spLocks noChangeArrowheads="1"/>
          </p:cNvSpPr>
          <p:nvPr/>
        </p:nvSpPr>
        <p:spPr bwMode="auto">
          <a:xfrm>
            <a:off x="304800" y="4038600"/>
            <a:ext cx="381000" cy="641350"/>
          </a:xfrm>
          <a:prstGeom prst="rect">
            <a:avLst/>
          </a:prstGeom>
          <a:noFill/>
          <a:ln w="9525">
            <a:noFill/>
            <a:miter lim="800000"/>
            <a:headEnd/>
            <a:tailEnd/>
          </a:ln>
          <a:effectLst/>
        </p:spPr>
        <p:txBody>
          <a:bodyPr>
            <a:spAutoFit/>
          </a:bodyPr>
          <a:lstStyle/>
          <a:p>
            <a:pPr>
              <a:spcBef>
                <a:spcPct val="50000"/>
              </a:spcBef>
              <a:defRPr/>
            </a:pPr>
            <a:r>
              <a:rPr lang="en-US" sz="3600" dirty="0">
                <a:solidFill>
                  <a:srgbClr val="CC0000"/>
                </a:solidFill>
                <a:effectLst>
                  <a:glow rad="101600">
                    <a:srgbClr val="FF0000">
                      <a:alpha val="60000"/>
                    </a:srgbClr>
                  </a:glow>
                </a:effectLst>
                <a:latin typeface="Arial"/>
                <a:cs typeface="+mn-cs"/>
              </a:rPr>
              <a:t>d</a:t>
            </a:r>
          </a:p>
        </p:txBody>
      </p:sp>
      <p:sp>
        <p:nvSpPr>
          <p:cNvPr id="33800" name="Text Box 8"/>
          <p:cNvSpPr txBox="1">
            <a:spLocks noChangeArrowheads="1"/>
          </p:cNvSpPr>
          <p:nvPr/>
        </p:nvSpPr>
        <p:spPr bwMode="auto">
          <a:xfrm>
            <a:off x="3505200" y="457200"/>
            <a:ext cx="32766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Ghi ý đúng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fade">
                                      <p:cBhvr>
                                        <p:cTn id="7" dur="500"/>
                                        <p:tgtEl>
                                          <p:spTgt spid="33800"/>
                                        </p:tgtEl>
                                      </p:cBhvr>
                                    </p:animEffect>
                                    <p:anim calcmode="lin" valueType="num">
                                      <p:cBhvr>
                                        <p:cTn id="8" dur="500" fill="hold"/>
                                        <p:tgtEl>
                                          <p:spTgt spid="33800"/>
                                        </p:tgtEl>
                                        <p:attrNameLst>
                                          <p:attrName>ppt_x</p:attrName>
                                        </p:attrNameLst>
                                      </p:cBhvr>
                                      <p:tavLst>
                                        <p:tav tm="0">
                                          <p:val>
                                            <p:strVal val="#ppt_x"/>
                                          </p:val>
                                        </p:tav>
                                        <p:tav tm="100000">
                                          <p:val>
                                            <p:strVal val="#ppt_x"/>
                                          </p:val>
                                        </p:tav>
                                      </p:tavLst>
                                    </p:anim>
                                    <p:anim calcmode="lin" valueType="num">
                                      <p:cBhvr>
                                        <p:cTn id="9" dur="450" decel="100000" fill="hold"/>
                                        <p:tgtEl>
                                          <p:spTgt spid="3380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380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3797">
                                            <p:txEl>
                                              <p:pRg st="0" end="0"/>
                                            </p:txEl>
                                          </p:spTgt>
                                        </p:tgtEl>
                                        <p:attrNameLst>
                                          <p:attrName>style.visibility</p:attrName>
                                        </p:attrNameLst>
                                      </p:cBhvr>
                                      <p:to>
                                        <p:strVal val="visible"/>
                                      </p:to>
                                    </p:set>
                                    <p:animEffect transition="in" filter="fade">
                                      <p:cBhvr>
                                        <p:cTn id="15" dur="500"/>
                                        <p:tgtEl>
                                          <p:spTgt spid="33797">
                                            <p:txEl>
                                              <p:pRg st="0" end="0"/>
                                            </p:txEl>
                                          </p:spTgt>
                                        </p:tgtEl>
                                      </p:cBhvr>
                                    </p:animEffect>
                                    <p:anim calcmode="lin" valueType="num">
                                      <p:cBhvr>
                                        <p:cTn id="16" dur="500" fill="hold"/>
                                        <p:tgtEl>
                                          <p:spTgt spid="33797">
                                            <p:txEl>
                                              <p:pRg st="0" end="0"/>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33797">
                                            <p:txEl>
                                              <p:pRg st="0" end="0"/>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3379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3797">
                                            <p:txEl>
                                              <p:pRg st="1" end="1"/>
                                            </p:txEl>
                                          </p:spTgt>
                                        </p:tgtEl>
                                        <p:attrNameLst>
                                          <p:attrName>style.visibility</p:attrName>
                                        </p:attrNameLst>
                                      </p:cBhvr>
                                      <p:to>
                                        <p:strVal val="visible"/>
                                      </p:to>
                                    </p:set>
                                    <p:animEffect transition="in" filter="fade">
                                      <p:cBhvr>
                                        <p:cTn id="21" dur="500"/>
                                        <p:tgtEl>
                                          <p:spTgt spid="33797">
                                            <p:txEl>
                                              <p:pRg st="1" end="1"/>
                                            </p:txEl>
                                          </p:spTgt>
                                        </p:tgtEl>
                                      </p:cBhvr>
                                    </p:animEffect>
                                    <p:anim calcmode="lin" valueType="num">
                                      <p:cBhvr>
                                        <p:cTn id="22" dur="500" fill="hold"/>
                                        <p:tgtEl>
                                          <p:spTgt spid="33797">
                                            <p:txEl>
                                              <p:pRg st="1" end="1"/>
                                            </p:txEl>
                                          </p:spTgt>
                                        </p:tgtEl>
                                        <p:attrNameLst>
                                          <p:attrName>ppt_x</p:attrName>
                                        </p:attrNameLst>
                                      </p:cBhvr>
                                      <p:tavLst>
                                        <p:tav tm="0">
                                          <p:val>
                                            <p:strVal val="#ppt_x"/>
                                          </p:val>
                                        </p:tav>
                                        <p:tav tm="100000">
                                          <p:val>
                                            <p:strVal val="#ppt_x"/>
                                          </p:val>
                                        </p:tav>
                                      </p:tavLst>
                                    </p:anim>
                                    <p:anim calcmode="lin" valueType="num">
                                      <p:cBhvr>
                                        <p:cTn id="23" dur="450" decel="100000" fill="hold"/>
                                        <p:tgtEl>
                                          <p:spTgt spid="33797">
                                            <p:txEl>
                                              <p:pRg st="1" end="1"/>
                                            </p:txEl>
                                          </p:spTgt>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3379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3797">
                                            <p:txEl>
                                              <p:pRg st="2" end="2"/>
                                            </p:txEl>
                                          </p:spTgt>
                                        </p:tgtEl>
                                        <p:attrNameLst>
                                          <p:attrName>style.visibility</p:attrName>
                                        </p:attrNameLst>
                                      </p:cBhvr>
                                      <p:to>
                                        <p:strVal val="visible"/>
                                      </p:to>
                                    </p:set>
                                    <p:animEffect transition="in" filter="fade">
                                      <p:cBhvr>
                                        <p:cTn id="27" dur="500"/>
                                        <p:tgtEl>
                                          <p:spTgt spid="33797">
                                            <p:txEl>
                                              <p:pRg st="2" end="2"/>
                                            </p:txEl>
                                          </p:spTgt>
                                        </p:tgtEl>
                                      </p:cBhvr>
                                    </p:animEffect>
                                    <p:anim calcmode="lin" valueType="num">
                                      <p:cBhvr>
                                        <p:cTn id="28" dur="500" fill="hold"/>
                                        <p:tgtEl>
                                          <p:spTgt spid="33797">
                                            <p:txEl>
                                              <p:pRg st="2" end="2"/>
                                            </p:txEl>
                                          </p:spTgt>
                                        </p:tgtEl>
                                        <p:attrNameLst>
                                          <p:attrName>ppt_x</p:attrName>
                                        </p:attrNameLst>
                                      </p:cBhvr>
                                      <p:tavLst>
                                        <p:tav tm="0">
                                          <p:val>
                                            <p:strVal val="#ppt_x"/>
                                          </p:val>
                                        </p:tav>
                                        <p:tav tm="100000">
                                          <p:val>
                                            <p:strVal val="#ppt_x"/>
                                          </p:val>
                                        </p:tav>
                                      </p:tavLst>
                                    </p:anim>
                                    <p:anim calcmode="lin" valueType="num">
                                      <p:cBhvr>
                                        <p:cTn id="29" dur="450" decel="100000" fill="hold"/>
                                        <p:tgtEl>
                                          <p:spTgt spid="33797">
                                            <p:txEl>
                                              <p:pRg st="2" end="2"/>
                                            </p:txEl>
                                          </p:spTgt>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3379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3797">
                                            <p:txEl>
                                              <p:pRg st="3" end="3"/>
                                            </p:txEl>
                                          </p:spTgt>
                                        </p:tgtEl>
                                        <p:attrNameLst>
                                          <p:attrName>style.visibility</p:attrName>
                                        </p:attrNameLst>
                                      </p:cBhvr>
                                      <p:to>
                                        <p:strVal val="visible"/>
                                      </p:to>
                                    </p:set>
                                    <p:animEffect transition="in" filter="fade">
                                      <p:cBhvr>
                                        <p:cTn id="33" dur="500"/>
                                        <p:tgtEl>
                                          <p:spTgt spid="33797">
                                            <p:txEl>
                                              <p:pRg st="3" end="3"/>
                                            </p:txEl>
                                          </p:spTgt>
                                        </p:tgtEl>
                                      </p:cBhvr>
                                    </p:animEffect>
                                    <p:anim calcmode="lin" valueType="num">
                                      <p:cBhvr>
                                        <p:cTn id="34" dur="500" fill="hold"/>
                                        <p:tgtEl>
                                          <p:spTgt spid="33797">
                                            <p:txEl>
                                              <p:pRg st="3" end="3"/>
                                            </p:txEl>
                                          </p:spTgt>
                                        </p:tgtEl>
                                        <p:attrNameLst>
                                          <p:attrName>ppt_x</p:attrName>
                                        </p:attrNameLst>
                                      </p:cBhvr>
                                      <p:tavLst>
                                        <p:tav tm="0">
                                          <p:val>
                                            <p:strVal val="#ppt_x"/>
                                          </p:val>
                                        </p:tav>
                                        <p:tav tm="100000">
                                          <p:val>
                                            <p:strVal val="#ppt_x"/>
                                          </p:val>
                                        </p:tav>
                                      </p:tavLst>
                                    </p:anim>
                                    <p:anim calcmode="lin" valueType="num">
                                      <p:cBhvr>
                                        <p:cTn id="35" dur="450" decel="100000" fill="hold"/>
                                        <p:tgtEl>
                                          <p:spTgt spid="33797">
                                            <p:txEl>
                                              <p:pRg st="3" end="3"/>
                                            </p:txEl>
                                          </p:spTgt>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3379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3797">
                                            <p:txEl>
                                              <p:pRg st="4" end="4"/>
                                            </p:txEl>
                                          </p:spTgt>
                                        </p:tgtEl>
                                        <p:attrNameLst>
                                          <p:attrName>style.visibility</p:attrName>
                                        </p:attrNameLst>
                                      </p:cBhvr>
                                      <p:to>
                                        <p:strVal val="visible"/>
                                      </p:to>
                                    </p:set>
                                    <p:animEffect transition="in" filter="fade">
                                      <p:cBhvr>
                                        <p:cTn id="39" dur="500"/>
                                        <p:tgtEl>
                                          <p:spTgt spid="33797">
                                            <p:txEl>
                                              <p:pRg st="4" end="4"/>
                                            </p:txEl>
                                          </p:spTgt>
                                        </p:tgtEl>
                                      </p:cBhvr>
                                    </p:animEffect>
                                    <p:anim calcmode="lin" valueType="num">
                                      <p:cBhvr>
                                        <p:cTn id="40" dur="500" fill="hold"/>
                                        <p:tgtEl>
                                          <p:spTgt spid="33797">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33797">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3379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33798"/>
                                        </p:tgtEl>
                                        <p:attrNameLst>
                                          <p:attrName>style.visibility</p:attrName>
                                        </p:attrNameLst>
                                      </p:cBhvr>
                                      <p:to>
                                        <p:strVal val="visible"/>
                                      </p:to>
                                    </p:set>
                                    <p:anim calcmode="lin" valueType="num">
                                      <p:cBhvr>
                                        <p:cTn id="47" dur="500" fill="hold"/>
                                        <p:tgtEl>
                                          <p:spTgt spid="33798"/>
                                        </p:tgtEl>
                                        <p:attrNameLst>
                                          <p:attrName>ppt_w</p:attrName>
                                        </p:attrNameLst>
                                      </p:cBhvr>
                                      <p:tavLst>
                                        <p:tav tm="0">
                                          <p:val>
                                            <p:fltVal val="0"/>
                                          </p:val>
                                        </p:tav>
                                        <p:tav tm="100000">
                                          <p:val>
                                            <p:strVal val="#ppt_w"/>
                                          </p:val>
                                        </p:tav>
                                      </p:tavLst>
                                    </p:anim>
                                    <p:anim calcmode="lin" valueType="num">
                                      <p:cBhvr>
                                        <p:cTn id="48" dur="500" fill="hold"/>
                                        <p:tgtEl>
                                          <p:spTgt spid="33798"/>
                                        </p:tgtEl>
                                        <p:attrNameLst>
                                          <p:attrName>ppt_h</p:attrName>
                                        </p:attrNameLst>
                                      </p:cBhvr>
                                      <p:tavLst>
                                        <p:tav tm="0">
                                          <p:val>
                                            <p:fltVal val="0"/>
                                          </p:val>
                                        </p:tav>
                                        <p:tav tm="100000">
                                          <p:val>
                                            <p:strVal val="#ppt_h"/>
                                          </p:val>
                                        </p:tav>
                                      </p:tavLst>
                                    </p:anim>
                                    <p:animEffect transition="in" filter="fade">
                                      <p:cBhvr>
                                        <p:cTn id="49"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rot="20744658">
            <a:off x="1465443" y="2203395"/>
            <a:ext cx="4523600" cy="1946736"/>
          </a:xfrm>
          <a:prstGeom prst="rect">
            <a:avLst/>
          </a:prstGeom>
          <a:solidFill>
            <a:srgbClr val="FFFF00"/>
          </a:solidFill>
          <a:ln>
            <a:solidFill>
              <a:srgbClr val="FFFF00"/>
            </a:solidFill>
          </a:ln>
          <a:effectLst>
            <a:glow rad="228600">
              <a:srgbClr val="CC0000">
                <a:alpha val="40000"/>
              </a:srgbClr>
            </a:glow>
          </a:effectLst>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100" b="1" dirty="0" err="1">
                <a:solidFill>
                  <a:srgbClr val="CC0000"/>
                </a:solidFill>
              </a:rPr>
              <a:t>Vì</a:t>
            </a:r>
            <a:r>
              <a:rPr lang="en-US" sz="3100" b="1" dirty="0">
                <a:solidFill>
                  <a:srgbClr val="CC0000"/>
                </a:solidFill>
              </a:rPr>
              <a:t> </a:t>
            </a:r>
            <a:r>
              <a:rPr lang="en-US" sz="3100" b="1" dirty="0" err="1">
                <a:solidFill>
                  <a:srgbClr val="CC0000"/>
                </a:solidFill>
              </a:rPr>
              <a:t>sao</a:t>
            </a:r>
            <a:r>
              <a:rPr lang="en-US" sz="3100" b="1" dirty="0">
                <a:solidFill>
                  <a:srgbClr val="CC0000"/>
                </a:solidFill>
              </a:rPr>
              <a:t> </a:t>
            </a:r>
            <a:r>
              <a:rPr lang="en-US" sz="3100" b="1" dirty="0" err="1">
                <a:solidFill>
                  <a:srgbClr val="CC0000"/>
                </a:solidFill>
              </a:rPr>
              <a:t>chúng</a:t>
            </a:r>
            <a:r>
              <a:rPr lang="en-US" sz="3100" b="1" dirty="0">
                <a:solidFill>
                  <a:srgbClr val="CC0000"/>
                </a:solidFill>
              </a:rPr>
              <a:t> </a:t>
            </a:r>
            <a:r>
              <a:rPr lang="en-US" sz="3100" b="1" dirty="0" err="1">
                <a:solidFill>
                  <a:srgbClr val="CC0000"/>
                </a:solidFill>
              </a:rPr>
              <a:t>ta</a:t>
            </a:r>
            <a:r>
              <a:rPr lang="en-US" sz="3100" b="1" dirty="0">
                <a:solidFill>
                  <a:srgbClr val="CC0000"/>
                </a:solidFill>
              </a:rPr>
              <a:t> </a:t>
            </a:r>
            <a:r>
              <a:rPr lang="en-US" sz="3100" b="1" dirty="0" err="1">
                <a:solidFill>
                  <a:srgbClr val="CC0000"/>
                </a:solidFill>
              </a:rPr>
              <a:t>nên</a:t>
            </a:r>
            <a:r>
              <a:rPr lang="en-US" sz="3100" b="1" dirty="0">
                <a:solidFill>
                  <a:srgbClr val="CC0000"/>
                </a:solidFill>
              </a:rPr>
              <a:t> </a:t>
            </a:r>
            <a:r>
              <a:rPr lang="en-US" sz="3100" b="1" dirty="0" err="1">
                <a:solidFill>
                  <a:srgbClr val="CC0000"/>
                </a:solidFill>
              </a:rPr>
              <a:t>sử</a:t>
            </a:r>
            <a:r>
              <a:rPr lang="en-US" sz="3100" b="1" dirty="0">
                <a:solidFill>
                  <a:srgbClr val="CC0000"/>
                </a:solidFill>
              </a:rPr>
              <a:t> </a:t>
            </a:r>
            <a:r>
              <a:rPr lang="en-US" sz="3100" b="1" dirty="0" err="1">
                <a:solidFill>
                  <a:srgbClr val="CC0000"/>
                </a:solidFill>
              </a:rPr>
              <a:t>dụng</a:t>
            </a:r>
            <a:r>
              <a:rPr lang="en-US" sz="3100" b="1" dirty="0">
                <a:solidFill>
                  <a:srgbClr val="CC0000"/>
                </a:solidFill>
              </a:rPr>
              <a:t> </a:t>
            </a:r>
            <a:r>
              <a:rPr lang="en-US" sz="3100" b="1" dirty="0" err="1">
                <a:solidFill>
                  <a:srgbClr val="CC0000"/>
                </a:solidFill>
              </a:rPr>
              <a:t>muối</a:t>
            </a:r>
            <a:r>
              <a:rPr lang="en-US" sz="3100" b="1" dirty="0">
                <a:solidFill>
                  <a:srgbClr val="CC0000"/>
                </a:solidFill>
              </a:rPr>
              <a:t> </a:t>
            </a:r>
            <a:r>
              <a:rPr lang="en-US" sz="3100" b="1" dirty="0" err="1">
                <a:solidFill>
                  <a:srgbClr val="CC0000"/>
                </a:solidFill>
              </a:rPr>
              <a:t>i</a:t>
            </a:r>
            <a:r>
              <a:rPr lang="en-US" sz="3100" b="1" dirty="0">
                <a:solidFill>
                  <a:srgbClr val="CC0000"/>
                </a:solidFill>
              </a:rPr>
              <a:t>- </a:t>
            </a:r>
            <a:r>
              <a:rPr lang="en-US" sz="3100" b="1" dirty="0" err="1">
                <a:solidFill>
                  <a:srgbClr val="CC0000"/>
                </a:solidFill>
              </a:rPr>
              <a:t>ốt</a:t>
            </a:r>
            <a:r>
              <a:rPr lang="en-US" sz="3100" b="1" dirty="0">
                <a:solidFill>
                  <a:srgbClr val="CC0000"/>
                </a:solidFill>
              </a:rPr>
              <a:t> </a:t>
            </a:r>
          </a:p>
          <a:p>
            <a:pPr algn="ctr">
              <a:defRPr/>
            </a:pPr>
            <a:r>
              <a:rPr lang="en-US" sz="3100" b="1" dirty="0" err="1">
                <a:solidFill>
                  <a:srgbClr val="CC0000"/>
                </a:solidFill>
              </a:rPr>
              <a:t>và</a:t>
            </a:r>
            <a:r>
              <a:rPr lang="en-US" sz="3100" b="1" dirty="0">
                <a:solidFill>
                  <a:srgbClr val="CC0000"/>
                </a:solidFill>
              </a:rPr>
              <a:t> </a:t>
            </a:r>
            <a:r>
              <a:rPr lang="en-US" sz="3100" b="1" dirty="0" err="1">
                <a:solidFill>
                  <a:srgbClr val="CC0000"/>
                </a:solidFill>
              </a:rPr>
              <a:t>không</a:t>
            </a:r>
            <a:r>
              <a:rPr lang="en-US" sz="3100" b="1" dirty="0">
                <a:solidFill>
                  <a:srgbClr val="CC0000"/>
                </a:solidFill>
              </a:rPr>
              <a:t> </a:t>
            </a:r>
            <a:r>
              <a:rPr lang="en-US" sz="3100" b="1" dirty="0" err="1">
                <a:solidFill>
                  <a:srgbClr val="CC0000"/>
                </a:solidFill>
              </a:rPr>
              <a:t>nên</a:t>
            </a:r>
            <a:r>
              <a:rPr lang="en-US" sz="3100" b="1" dirty="0">
                <a:solidFill>
                  <a:srgbClr val="CC0000"/>
                </a:solidFill>
              </a:rPr>
              <a:t> </a:t>
            </a:r>
            <a:r>
              <a:rPr lang="en-US" sz="3100" b="1" dirty="0" err="1">
                <a:solidFill>
                  <a:srgbClr val="CC0000"/>
                </a:solidFill>
              </a:rPr>
              <a:t>ăn</a:t>
            </a:r>
            <a:r>
              <a:rPr lang="en-US" sz="3100" b="1" dirty="0">
                <a:solidFill>
                  <a:srgbClr val="CC0000"/>
                </a:solidFill>
              </a:rPr>
              <a:t> </a:t>
            </a:r>
            <a:r>
              <a:rPr lang="en-US" sz="3100" b="1" dirty="0" err="1">
                <a:solidFill>
                  <a:srgbClr val="CC0000"/>
                </a:solidFill>
              </a:rPr>
              <a:t>mặn</a:t>
            </a:r>
            <a:r>
              <a:rPr lang="en-US" sz="3100" b="1" dirty="0">
                <a:solidFill>
                  <a:srgbClr val="CC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4583" name="Rectangle 7"/>
          <p:cNvSpPr>
            <a:spLocks noChangeArrowheads="1"/>
          </p:cNvSpPr>
          <p:nvPr/>
        </p:nvSpPr>
        <p:spPr bwMode="auto">
          <a:xfrm>
            <a:off x="2286000" y="838200"/>
            <a:ext cx="3733800" cy="609600"/>
          </a:xfrm>
          <a:prstGeom prst="rect">
            <a:avLst/>
          </a:prstGeom>
          <a:noFill/>
          <a:ln w="9525">
            <a:noFill/>
            <a:miter lim="800000"/>
            <a:headEnd/>
            <a:tailEnd/>
          </a:ln>
        </p:spPr>
        <p:txBody>
          <a:bodyPr wrap="none" anchor="ctr"/>
          <a:lstStyle/>
          <a:p>
            <a:pPr algn="ctr"/>
            <a:r>
              <a:rPr lang="en-US" sz="4000" b="1">
                <a:solidFill>
                  <a:srgbClr val="0000FF"/>
                </a:solidFill>
              </a:rPr>
              <a:t>Chọn ý đúng</a:t>
            </a:r>
          </a:p>
        </p:txBody>
      </p:sp>
      <p:sp>
        <p:nvSpPr>
          <p:cNvPr id="24585" name="Text Box 9"/>
          <p:cNvSpPr txBox="1">
            <a:spLocks noChangeArrowheads="1"/>
          </p:cNvSpPr>
          <p:nvPr/>
        </p:nvSpPr>
        <p:spPr bwMode="auto">
          <a:xfrm>
            <a:off x="762000" y="1524000"/>
            <a:ext cx="8382000" cy="4486275"/>
          </a:xfrm>
          <a:prstGeom prst="rect">
            <a:avLst/>
          </a:prstGeom>
          <a:noFill/>
          <a:ln w="9525">
            <a:noFill/>
            <a:miter lim="800000"/>
            <a:headEnd/>
            <a:tailEnd/>
          </a:ln>
        </p:spPr>
        <p:txBody>
          <a:bodyPr>
            <a:spAutoFit/>
          </a:bodyPr>
          <a:lstStyle/>
          <a:p>
            <a:pPr marL="342900" indent="-342900"/>
            <a:r>
              <a:rPr lang="en-US" sz="3600" b="1" i="1" u="sng">
                <a:solidFill>
                  <a:schemeClr val="bg2"/>
                </a:solidFill>
              </a:rPr>
              <a:t>Chúng ta nên</a:t>
            </a:r>
            <a:r>
              <a:rPr lang="en-US" sz="3600" b="1">
                <a:solidFill>
                  <a:schemeClr val="bg2"/>
                </a:solidFill>
              </a:rPr>
              <a:t>:</a:t>
            </a:r>
          </a:p>
          <a:p>
            <a:pPr marL="342900" indent="-342900"/>
            <a:r>
              <a:rPr lang="en-US" sz="3600" b="1">
                <a:solidFill>
                  <a:schemeClr val="bg2"/>
                </a:solidFill>
              </a:rPr>
              <a:t> a. Ăn phối hợp chất béo có nguồn </a:t>
            </a:r>
          </a:p>
          <a:p>
            <a:pPr marL="342900" indent="-342900"/>
            <a:r>
              <a:rPr lang="en-US" sz="3600" b="1">
                <a:solidFill>
                  <a:schemeClr val="bg2"/>
                </a:solidFill>
              </a:rPr>
              <a:t>gốc thực vật và chất béo có nguồn gốc động vật?</a:t>
            </a:r>
          </a:p>
          <a:p>
            <a:pPr marL="342900" indent="-342900"/>
            <a:r>
              <a:rPr lang="en-US" sz="3600" b="1">
                <a:solidFill>
                  <a:schemeClr val="bg2"/>
                </a:solidFill>
              </a:rPr>
              <a:t>b. Ăn nhiều thức ăn có chứa chất béo động vật?</a:t>
            </a:r>
          </a:p>
          <a:p>
            <a:pPr marL="342900" indent="-342900"/>
            <a:r>
              <a:rPr lang="en-US" sz="3600" b="1">
                <a:solidFill>
                  <a:schemeClr val="bg2"/>
                </a:solidFill>
              </a:rPr>
              <a:t>c. Ăn nhiều thức ăn có chứa chất béo</a:t>
            </a:r>
          </a:p>
          <a:p>
            <a:pPr marL="342900" indent="-342900"/>
            <a:r>
              <a:rPr lang="en-US" sz="3600" b="1">
                <a:solidFill>
                  <a:schemeClr val="bg2"/>
                </a:solidFill>
              </a:rPr>
              <a:t> thực vật?</a:t>
            </a:r>
            <a:endParaRPr lang="en-US" sz="3600">
              <a:solidFill>
                <a:schemeClr val="bg2"/>
              </a:solidFill>
            </a:endParaRPr>
          </a:p>
        </p:txBody>
      </p:sp>
      <p:sp>
        <p:nvSpPr>
          <p:cNvPr id="24586" name="Text Box 10"/>
          <p:cNvSpPr txBox="1">
            <a:spLocks noChangeArrowheads="1"/>
          </p:cNvSpPr>
          <p:nvPr/>
        </p:nvSpPr>
        <p:spPr bwMode="auto">
          <a:xfrm>
            <a:off x="555170" y="2111830"/>
            <a:ext cx="381000" cy="579438"/>
          </a:xfrm>
          <a:prstGeom prst="rect">
            <a:avLst/>
          </a:prstGeom>
          <a:noFill/>
          <a:ln w="9525">
            <a:noFill/>
            <a:miter lim="800000"/>
            <a:headEnd/>
            <a:tailEnd/>
          </a:ln>
          <a:effectLst/>
        </p:spPr>
        <p:txBody>
          <a:bodyPr>
            <a:spAutoFit/>
          </a:bodyPr>
          <a:lstStyle/>
          <a:p>
            <a:pPr>
              <a:spcBef>
                <a:spcPct val="50000"/>
              </a:spcBef>
              <a:defRPr/>
            </a:pPr>
            <a:r>
              <a:rPr lang="en-US" sz="3200" b="1" dirty="0">
                <a:solidFill>
                  <a:srgbClr val="FF3300"/>
                </a:solidFill>
                <a:effectLst>
                  <a:glow rad="101600">
                    <a:srgbClr val="FFFF00">
                      <a:alpha val="60000"/>
                    </a:srgbClr>
                  </a:glow>
                </a:effectLst>
                <a:latin typeface="Arial"/>
                <a:cs typeface="+mn-cs"/>
              </a:rPr>
              <a:t>Đ</a:t>
            </a:r>
          </a:p>
        </p:txBody>
      </p:sp>
      <p:sp>
        <p:nvSpPr>
          <p:cNvPr id="24587" name="Text Box 11"/>
          <p:cNvSpPr txBox="1">
            <a:spLocks noChangeArrowheads="1"/>
          </p:cNvSpPr>
          <p:nvPr/>
        </p:nvSpPr>
        <p:spPr bwMode="auto">
          <a:xfrm>
            <a:off x="457200" y="4855026"/>
            <a:ext cx="457200" cy="579438"/>
          </a:xfrm>
          <a:prstGeom prst="rect">
            <a:avLst/>
          </a:prstGeom>
          <a:noFill/>
          <a:ln w="9525">
            <a:noFill/>
            <a:miter lim="800000"/>
            <a:headEnd/>
            <a:tailEnd/>
          </a:ln>
          <a:effectLst/>
        </p:spPr>
        <p:txBody>
          <a:bodyPr>
            <a:spAutoFit/>
          </a:bodyPr>
          <a:lstStyle/>
          <a:p>
            <a:pPr>
              <a:spcBef>
                <a:spcPct val="50000"/>
              </a:spcBef>
              <a:defRPr/>
            </a:pPr>
            <a:r>
              <a:rPr lang="en-US" sz="3200" b="1" dirty="0">
                <a:solidFill>
                  <a:srgbClr val="FF3300"/>
                </a:solidFill>
                <a:effectLst>
                  <a:glow rad="101600">
                    <a:srgbClr val="FFFF00">
                      <a:alpha val="60000"/>
                    </a:srgbClr>
                  </a:glow>
                </a:effectLst>
                <a:latin typeface="Arial"/>
                <a:cs typeface="+mn-cs"/>
              </a:rPr>
              <a:t>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circle(in)">
                                      <p:cBhvr>
                                        <p:cTn id="7" dur="500"/>
                                        <p:tgtEl>
                                          <p:spTgt spid="2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fade">
                                      <p:cBhvr>
                                        <p:cTn id="12" dur="500"/>
                                        <p:tgtEl>
                                          <p:spTgt spid="24585"/>
                                        </p:tgtEl>
                                      </p:cBhvr>
                                    </p:animEffect>
                                    <p:anim calcmode="lin" valueType="num">
                                      <p:cBhvr>
                                        <p:cTn id="13" dur="500" fill="hold"/>
                                        <p:tgtEl>
                                          <p:spTgt spid="24585"/>
                                        </p:tgtEl>
                                        <p:attrNameLst>
                                          <p:attrName>ppt_x</p:attrName>
                                        </p:attrNameLst>
                                      </p:cBhvr>
                                      <p:tavLst>
                                        <p:tav tm="0">
                                          <p:val>
                                            <p:strVal val="#ppt_x"/>
                                          </p:val>
                                        </p:tav>
                                        <p:tav tm="100000">
                                          <p:val>
                                            <p:strVal val="#ppt_x"/>
                                          </p:val>
                                        </p:tav>
                                      </p:tavLst>
                                    </p:anim>
                                    <p:anim calcmode="lin" valueType="num">
                                      <p:cBhvr>
                                        <p:cTn id="14" dur="500" fill="hold"/>
                                        <p:tgtEl>
                                          <p:spTgt spid="2458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wipe(down)">
                                      <p:cBhvr>
                                        <p:cTn id="19" dur="145">
                                          <p:stCondLst>
                                            <p:cond delay="0"/>
                                          </p:stCondLst>
                                        </p:cTn>
                                        <p:tgtEl>
                                          <p:spTgt spid="24586"/>
                                        </p:tgtEl>
                                      </p:cBhvr>
                                    </p:animEffect>
                                    <p:anim calcmode="lin" valueType="num">
                                      <p:cBhvr>
                                        <p:cTn id="20" dur="456" tmFilter="0,0; 0.14,0.36; 0.43,0.73; 0.71,0.91; 1.0,1.0">
                                          <p:stCondLst>
                                            <p:cond delay="0"/>
                                          </p:stCondLst>
                                        </p:cTn>
                                        <p:tgtEl>
                                          <p:spTgt spid="24586"/>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4586"/>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4586"/>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4586"/>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4586"/>
                                        </p:tgtEl>
                                        <p:attrNameLst>
                                          <p:attrName>ppt_y</p:attrName>
                                        </p:attrNameLst>
                                      </p:cBhvr>
                                      <p:tavLst>
                                        <p:tav tm="0" fmla="#ppt_y-sin(pi*$)/81">
                                          <p:val>
                                            <p:fltVal val="0"/>
                                          </p:val>
                                        </p:tav>
                                        <p:tav tm="100000">
                                          <p:val>
                                            <p:fltVal val="1"/>
                                          </p:val>
                                        </p:tav>
                                      </p:tavLst>
                                    </p:anim>
                                    <p:animScale>
                                      <p:cBhvr>
                                        <p:cTn id="25" dur="7">
                                          <p:stCondLst>
                                            <p:cond delay="163"/>
                                          </p:stCondLst>
                                        </p:cTn>
                                        <p:tgtEl>
                                          <p:spTgt spid="24586"/>
                                        </p:tgtEl>
                                      </p:cBhvr>
                                      <p:to x="100000" y="60000"/>
                                    </p:animScale>
                                    <p:animScale>
                                      <p:cBhvr>
                                        <p:cTn id="26" dur="42" decel="50000">
                                          <p:stCondLst>
                                            <p:cond delay="169"/>
                                          </p:stCondLst>
                                        </p:cTn>
                                        <p:tgtEl>
                                          <p:spTgt spid="24586"/>
                                        </p:tgtEl>
                                      </p:cBhvr>
                                      <p:to x="100000" y="100000"/>
                                    </p:animScale>
                                    <p:animScale>
                                      <p:cBhvr>
                                        <p:cTn id="27" dur="7">
                                          <p:stCondLst>
                                            <p:cond delay="328"/>
                                          </p:stCondLst>
                                        </p:cTn>
                                        <p:tgtEl>
                                          <p:spTgt spid="24586"/>
                                        </p:tgtEl>
                                      </p:cBhvr>
                                      <p:to x="100000" y="80000"/>
                                    </p:animScale>
                                    <p:animScale>
                                      <p:cBhvr>
                                        <p:cTn id="28" dur="42" decel="50000">
                                          <p:stCondLst>
                                            <p:cond delay="335"/>
                                          </p:stCondLst>
                                        </p:cTn>
                                        <p:tgtEl>
                                          <p:spTgt spid="24586"/>
                                        </p:tgtEl>
                                      </p:cBhvr>
                                      <p:to x="100000" y="100000"/>
                                    </p:animScale>
                                    <p:animScale>
                                      <p:cBhvr>
                                        <p:cTn id="29" dur="7">
                                          <p:stCondLst>
                                            <p:cond delay="411"/>
                                          </p:stCondLst>
                                        </p:cTn>
                                        <p:tgtEl>
                                          <p:spTgt spid="24586"/>
                                        </p:tgtEl>
                                      </p:cBhvr>
                                      <p:to x="100000" y="90000"/>
                                    </p:animScale>
                                    <p:animScale>
                                      <p:cBhvr>
                                        <p:cTn id="30" dur="42" decel="50000">
                                          <p:stCondLst>
                                            <p:cond delay="417"/>
                                          </p:stCondLst>
                                        </p:cTn>
                                        <p:tgtEl>
                                          <p:spTgt spid="24586"/>
                                        </p:tgtEl>
                                      </p:cBhvr>
                                      <p:to x="100000" y="100000"/>
                                    </p:animScale>
                                    <p:animScale>
                                      <p:cBhvr>
                                        <p:cTn id="31" dur="7">
                                          <p:stCondLst>
                                            <p:cond delay="452"/>
                                          </p:stCondLst>
                                        </p:cTn>
                                        <p:tgtEl>
                                          <p:spTgt spid="24586"/>
                                        </p:tgtEl>
                                      </p:cBhvr>
                                      <p:to x="100000" y="95000"/>
                                    </p:animScale>
                                    <p:animScale>
                                      <p:cBhvr>
                                        <p:cTn id="32" dur="42" decel="50000">
                                          <p:stCondLst>
                                            <p:cond delay="459"/>
                                          </p:stCondLst>
                                        </p:cTn>
                                        <p:tgtEl>
                                          <p:spTgt spid="24586"/>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24587"/>
                                        </p:tgtEl>
                                        <p:attrNameLst>
                                          <p:attrName>style.visibility</p:attrName>
                                        </p:attrNameLst>
                                      </p:cBhvr>
                                      <p:to>
                                        <p:strVal val="visible"/>
                                      </p:to>
                                    </p:set>
                                    <p:animEffect transition="in" filter="wipe(down)">
                                      <p:cBhvr>
                                        <p:cTn id="37" dur="145">
                                          <p:stCondLst>
                                            <p:cond delay="0"/>
                                          </p:stCondLst>
                                        </p:cTn>
                                        <p:tgtEl>
                                          <p:spTgt spid="24587"/>
                                        </p:tgtEl>
                                      </p:cBhvr>
                                    </p:animEffect>
                                    <p:anim calcmode="lin" valueType="num">
                                      <p:cBhvr>
                                        <p:cTn id="38" dur="456" tmFilter="0,0; 0.14,0.36; 0.43,0.73; 0.71,0.91; 1.0,1.0">
                                          <p:stCondLst>
                                            <p:cond delay="0"/>
                                          </p:stCondLst>
                                        </p:cTn>
                                        <p:tgtEl>
                                          <p:spTgt spid="24587"/>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24587"/>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24587"/>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24587"/>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24587"/>
                                        </p:tgtEl>
                                        <p:attrNameLst>
                                          <p:attrName>ppt_y</p:attrName>
                                        </p:attrNameLst>
                                      </p:cBhvr>
                                      <p:tavLst>
                                        <p:tav tm="0" fmla="#ppt_y-sin(pi*$)/81">
                                          <p:val>
                                            <p:fltVal val="0"/>
                                          </p:val>
                                        </p:tav>
                                        <p:tav tm="100000">
                                          <p:val>
                                            <p:fltVal val="1"/>
                                          </p:val>
                                        </p:tav>
                                      </p:tavLst>
                                    </p:anim>
                                    <p:animScale>
                                      <p:cBhvr>
                                        <p:cTn id="43" dur="7">
                                          <p:stCondLst>
                                            <p:cond delay="163"/>
                                          </p:stCondLst>
                                        </p:cTn>
                                        <p:tgtEl>
                                          <p:spTgt spid="24587"/>
                                        </p:tgtEl>
                                      </p:cBhvr>
                                      <p:to x="100000" y="60000"/>
                                    </p:animScale>
                                    <p:animScale>
                                      <p:cBhvr>
                                        <p:cTn id="44" dur="42" decel="50000">
                                          <p:stCondLst>
                                            <p:cond delay="169"/>
                                          </p:stCondLst>
                                        </p:cTn>
                                        <p:tgtEl>
                                          <p:spTgt spid="24587"/>
                                        </p:tgtEl>
                                      </p:cBhvr>
                                      <p:to x="100000" y="100000"/>
                                    </p:animScale>
                                    <p:animScale>
                                      <p:cBhvr>
                                        <p:cTn id="45" dur="7">
                                          <p:stCondLst>
                                            <p:cond delay="328"/>
                                          </p:stCondLst>
                                        </p:cTn>
                                        <p:tgtEl>
                                          <p:spTgt spid="24587"/>
                                        </p:tgtEl>
                                      </p:cBhvr>
                                      <p:to x="100000" y="80000"/>
                                    </p:animScale>
                                    <p:animScale>
                                      <p:cBhvr>
                                        <p:cTn id="46" dur="42" decel="50000">
                                          <p:stCondLst>
                                            <p:cond delay="335"/>
                                          </p:stCondLst>
                                        </p:cTn>
                                        <p:tgtEl>
                                          <p:spTgt spid="24587"/>
                                        </p:tgtEl>
                                      </p:cBhvr>
                                      <p:to x="100000" y="100000"/>
                                    </p:animScale>
                                    <p:animScale>
                                      <p:cBhvr>
                                        <p:cTn id="47" dur="7">
                                          <p:stCondLst>
                                            <p:cond delay="411"/>
                                          </p:stCondLst>
                                        </p:cTn>
                                        <p:tgtEl>
                                          <p:spTgt spid="24587"/>
                                        </p:tgtEl>
                                      </p:cBhvr>
                                      <p:to x="100000" y="90000"/>
                                    </p:animScale>
                                    <p:animScale>
                                      <p:cBhvr>
                                        <p:cTn id="48" dur="42" decel="50000">
                                          <p:stCondLst>
                                            <p:cond delay="417"/>
                                          </p:stCondLst>
                                        </p:cTn>
                                        <p:tgtEl>
                                          <p:spTgt spid="24587"/>
                                        </p:tgtEl>
                                      </p:cBhvr>
                                      <p:to x="100000" y="100000"/>
                                    </p:animScale>
                                    <p:animScale>
                                      <p:cBhvr>
                                        <p:cTn id="49" dur="7">
                                          <p:stCondLst>
                                            <p:cond delay="452"/>
                                          </p:stCondLst>
                                        </p:cTn>
                                        <p:tgtEl>
                                          <p:spTgt spid="24587"/>
                                        </p:tgtEl>
                                      </p:cBhvr>
                                      <p:to x="100000" y="95000"/>
                                    </p:animScale>
                                    <p:animScale>
                                      <p:cBhvr>
                                        <p:cTn id="50" dur="42" decel="50000">
                                          <p:stCondLst>
                                            <p:cond delay="459"/>
                                          </p:stCondLst>
                                        </p:cTn>
                                        <p:tgtEl>
                                          <p:spTgt spid="245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Rectangle 7"/>
          <p:cNvSpPr/>
          <p:nvPr/>
        </p:nvSpPr>
        <p:spPr>
          <a:xfrm>
            <a:off x="4114800" y="4191000"/>
            <a:ext cx="14478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1" name="Text Box 5"/>
          <p:cNvSpPr txBox="1">
            <a:spLocks noChangeArrowheads="1"/>
          </p:cNvSpPr>
          <p:nvPr/>
        </p:nvSpPr>
        <p:spPr bwMode="auto">
          <a:xfrm>
            <a:off x="914400" y="1828800"/>
            <a:ext cx="3200400" cy="1200150"/>
          </a:xfrm>
          <a:prstGeom prst="rect">
            <a:avLst/>
          </a:prstGeom>
          <a:noFill/>
          <a:ln w="9525">
            <a:noFill/>
            <a:miter lim="800000"/>
            <a:headEnd/>
            <a:tailEnd/>
          </a:ln>
        </p:spPr>
        <p:txBody>
          <a:bodyPr>
            <a:spAutoFit/>
          </a:bodyPr>
          <a:lstStyle/>
          <a:p>
            <a:pPr>
              <a:spcBef>
                <a:spcPct val="50000"/>
              </a:spcBef>
            </a:pPr>
            <a:r>
              <a:rPr lang="en-US" sz="3600" b="1">
                <a:solidFill>
                  <a:schemeClr val="bg2"/>
                </a:solidFill>
              </a:rPr>
              <a:t>Ăn nhiều rau và quả chín</a:t>
            </a:r>
          </a:p>
        </p:txBody>
      </p:sp>
      <p:sp>
        <p:nvSpPr>
          <p:cNvPr id="39942" name="Text Box 6"/>
          <p:cNvSpPr txBox="1">
            <a:spLocks noChangeArrowheads="1"/>
          </p:cNvSpPr>
          <p:nvPr/>
        </p:nvSpPr>
        <p:spPr bwMode="auto">
          <a:xfrm>
            <a:off x="4267200" y="2895600"/>
            <a:ext cx="4419600" cy="1938338"/>
          </a:xfrm>
          <a:prstGeom prst="rect">
            <a:avLst/>
          </a:prstGeom>
          <a:noFill/>
          <a:ln w="9525">
            <a:noFill/>
            <a:miter lim="800000"/>
            <a:headEnd/>
            <a:tailEnd/>
          </a:ln>
        </p:spPr>
        <p:txBody>
          <a:bodyPr>
            <a:spAutoFit/>
          </a:bodyPr>
          <a:lstStyle/>
          <a:p>
            <a:pPr>
              <a:spcBef>
                <a:spcPct val="50000"/>
              </a:spcBef>
            </a:pPr>
            <a:r>
              <a:rPr lang="en-US" sz="4000" b="1">
                <a:solidFill>
                  <a:schemeClr val="bg2"/>
                </a:solidFill>
              </a:rPr>
              <a:t>Sử dụng thực phẩm sạch và an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circle(in)">
                                      <p:cBhvr>
                                        <p:cTn id="7" dur="500"/>
                                        <p:tgtEl>
                                          <p:spTgt spid="3994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9942"/>
                                        </p:tgtEl>
                                        <p:attrNameLst>
                                          <p:attrName>style.visibility</p:attrName>
                                        </p:attrNameLst>
                                      </p:cBhvr>
                                      <p:to>
                                        <p:strVal val="visible"/>
                                      </p:to>
                                    </p:set>
                                    <p:animEffect transition="in" filter="circle(in)">
                                      <p:cBhvr>
                                        <p:cTn id="10"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9" name="Rectangle 3"/>
          <p:cNvSpPr>
            <a:spLocks noGrp="1" noRot="1" noChangeArrowheads="1"/>
          </p:cNvSpPr>
          <p:nvPr>
            <p:ph type="body" idx="1"/>
          </p:nvPr>
        </p:nvSpPr>
        <p:spPr>
          <a:xfrm>
            <a:off x="3265488" y="1665288"/>
            <a:ext cx="4800600" cy="4495800"/>
          </a:xfrm>
        </p:spPr>
        <p:txBody>
          <a:bodyPr/>
          <a:lstStyle/>
          <a:p>
            <a:pPr algn="ctr" eaLnBrk="1" hangingPunct="1">
              <a:lnSpc>
                <a:spcPct val="90000"/>
              </a:lnSpc>
              <a:buFont typeface="Wingdings" pitchFamily="2" charset="2"/>
              <a:buNone/>
              <a:defRPr/>
            </a:pPr>
            <a:r>
              <a:rPr lang="en-US" sz="6600" b="1" dirty="0" err="1" smtClean="0">
                <a:solidFill>
                  <a:schemeClr val="bg2"/>
                </a:solidFill>
              </a:rPr>
              <a:t>Vì</a:t>
            </a:r>
            <a:r>
              <a:rPr lang="en-US" sz="6600" b="1" dirty="0" smtClean="0">
                <a:solidFill>
                  <a:schemeClr val="bg2"/>
                </a:solidFill>
              </a:rPr>
              <a:t> </a:t>
            </a:r>
            <a:r>
              <a:rPr lang="en-US" sz="6600" b="1" dirty="0" err="1">
                <a:solidFill>
                  <a:schemeClr val="bg2"/>
                </a:solidFill>
              </a:rPr>
              <a:t>sao</a:t>
            </a:r>
            <a:r>
              <a:rPr lang="en-US" sz="6600" b="1" dirty="0">
                <a:solidFill>
                  <a:schemeClr val="bg2"/>
                </a:solidFill>
              </a:rPr>
              <a:t> </a:t>
            </a:r>
            <a:r>
              <a:rPr lang="en-US" sz="6600" b="1" dirty="0" err="1">
                <a:solidFill>
                  <a:schemeClr val="bg2"/>
                </a:solidFill>
              </a:rPr>
              <a:t>cần</a:t>
            </a:r>
            <a:r>
              <a:rPr lang="en-US" sz="6600" b="1" dirty="0">
                <a:solidFill>
                  <a:schemeClr val="bg2"/>
                </a:solidFill>
              </a:rPr>
              <a:t> </a:t>
            </a:r>
            <a:r>
              <a:rPr lang="en-US" sz="6600" b="1" dirty="0" err="1">
                <a:solidFill>
                  <a:schemeClr val="bg2"/>
                </a:solidFill>
              </a:rPr>
              <a:t>ăn</a:t>
            </a:r>
            <a:r>
              <a:rPr lang="en-US" sz="6600" b="1" dirty="0">
                <a:solidFill>
                  <a:schemeClr val="bg2"/>
                </a:solidFill>
              </a:rPr>
              <a:t> </a:t>
            </a:r>
            <a:r>
              <a:rPr lang="en-US" sz="6600" b="1" dirty="0" err="1">
                <a:solidFill>
                  <a:schemeClr val="bg2"/>
                </a:solidFill>
              </a:rPr>
              <a:t>nhiều</a:t>
            </a:r>
            <a:r>
              <a:rPr lang="en-US" sz="6600" b="1" dirty="0">
                <a:solidFill>
                  <a:schemeClr val="bg2"/>
                </a:solidFill>
              </a:rPr>
              <a:t> </a:t>
            </a:r>
            <a:r>
              <a:rPr lang="en-US" sz="6600" b="1" dirty="0" err="1">
                <a:solidFill>
                  <a:schemeClr val="bg2"/>
                </a:solidFill>
              </a:rPr>
              <a:t>rau</a:t>
            </a:r>
            <a:r>
              <a:rPr lang="en-US" sz="6600" b="1" dirty="0">
                <a:solidFill>
                  <a:schemeClr val="bg2"/>
                </a:solidFill>
              </a:rPr>
              <a:t> </a:t>
            </a:r>
            <a:r>
              <a:rPr lang="en-US" sz="6600" b="1" dirty="0" err="1">
                <a:solidFill>
                  <a:schemeClr val="bg2"/>
                </a:solidFill>
              </a:rPr>
              <a:t>và</a:t>
            </a:r>
            <a:r>
              <a:rPr lang="en-US" sz="6600" b="1" dirty="0">
                <a:solidFill>
                  <a:schemeClr val="bg2"/>
                </a:solidFill>
              </a:rPr>
              <a:t> </a:t>
            </a:r>
            <a:r>
              <a:rPr lang="en-US" sz="6600" b="1" dirty="0" err="1">
                <a:solidFill>
                  <a:schemeClr val="bg2"/>
                </a:solidFill>
              </a:rPr>
              <a:t>quả</a:t>
            </a:r>
            <a:r>
              <a:rPr lang="en-US" sz="6600" b="1" dirty="0">
                <a:solidFill>
                  <a:schemeClr val="bg2"/>
                </a:solidFill>
              </a:rPr>
              <a:t> </a:t>
            </a:r>
            <a:r>
              <a:rPr lang="en-US" sz="6600" b="1" dirty="0" err="1">
                <a:solidFill>
                  <a:schemeClr val="bg2"/>
                </a:solidFill>
              </a:rPr>
              <a:t>chín</a:t>
            </a:r>
            <a:r>
              <a:rPr lang="en-US" sz="6600" b="1" dirty="0">
                <a:solidFill>
                  <a:schemeClr val="bg2"/>
                </a:solidFill>
              </a:rPr>
              <a:t> </a:t>
            </a:r>
            <a:r>
              <a:rPr lang="en-US" sz="6600" b="1" dirty="0" err="1" smtClean="0">
                <a:solidFill>
                  <a:schemeClr val="bg2"/>
                </a:solidFill>
              </a:rPr>
              <a:t>hàng</a:t>
            </a:r>
            <a:r>
              <a:rPr lang="en-US" sz="6600" b="1" dirty="0">
                <a:solidFill>
                  <a:schemeClr val="bg2"/>
                </a:solidFill>
              </a:rPr>
              <a:t> </a:t>
            </a:r>
            <a:r>
              <a:rPr lang="en-US" sz="6600" b="1" dirty="0" err="1" smtClean="0">
                <a:solidFill>
                  <a:schemeClr val="bg2"/>
                </a:solidFill>
              </a:rPr>
              <a:t>ngày</a:t>
            </a:r>
            <a:r>
              <a:rPr lang="en-US" sz="6600" b="1" dirty="0">
                <a:solidFill>
                  <a:schemeClr val="bg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pic>
        <p:nvPicPr>
          <p:cNvPr id="8194" name="Picture 3" descr="rau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au.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0242" name="Picture 2" descr="trái cây.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theme/theme1.xml><?xml version="1.0" encoding="utf-8"?>
<a:theme xmlns:a="http://schemas.openxmlformats.org/drawingml/2006/main" name="Clouds">
  <a:themeElements>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TotalTime>
  <Words>491</Words>
  <Application>Microsoft Office PowerPoint</Application>
  <PresentationFormat>On-screen Show (4:3)</PresentationFormat>
  <Paragraphs>48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Wingdings</vt:lpstr>
      <vt:lpstr>Clouds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0613.220222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h</dc:creator>
  <cp:lastModifiedBy>CSTeam</cp:lastModifiedBy>
  <cp:revision>94</cp:revision>
  <dcterms:created xsi:type="dcterms:W3CDTF">2008-12-01T00:56:54Z</dcterms:created>
  <dcterms:modified xsi:type="dcterms:W3CDTF">2016-06-30T01:08:06Z</dcterms:modified>
</cp:coreProperties>
</file>