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66" r:id="rId2"/>
    <p:sldId id="259" r:id="rId3"/>
    <p:sldId id="267" r:id="rId4"/>
    <p:sldId id="268" r:id="rId5"/>
    <p:sldId id="269" r:id="rId6"/>
    <p:sldId id="270" r:id="rId7"/>
    <p:sldId id="261" r:id="rId8"/>
    <p:sldId id="262" r:id="rId9"/>
    <p:sldId id="265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3300"/>
    <a:srgbClr val="FF33CC"/>
    <a:srgbClr val="0033CC"/>
    <a:srgbClr val="FFFF66"/>
    <a:srgbClr val="FF00FF"/>
    <a:srgbClr val="FF0000"/>
    <a:srgbClr val="FF66CC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03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2049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49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2E905-13F5-46E8-8AB5-2FCA7CAB1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AD549F-5C70-4432-81FE-EBCBEC88E8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6B6EB8-A737-491C-BF43-4A417A9A19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24B5FE-1441-4438-BC90-34C647B143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FAEE9D-3CD9-40CF-9022-5C09515A9F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53D5C6-EF29-43FD-AAC4-F097C82057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02E6E3-DF86-4F35-9284-20F21CCB26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C963C-F008-4C11-AF86-EAA76C2A1C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572F5-6131-4ECF-B0AA-BCD6330E55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A2D97-FB08-4D5D-B94C-F150B61CAF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EDDF2-D2A5-4B2D-ABBB-11E78C200A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9665E2E3-3A52-43C2-B0AD-4359EFE197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 descr="17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1035050" y="2438400"/>
            <a:ext cx="184150" cy="92392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09800" y="1806714"/>
            <a:ext cx="5229893" cy="70788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cap="all" dirty="0">
                <a:ln/>
                <a:solidFill>
                  <a:srgbClr val="FF33CC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/>
              </a:rPr>
              <a:t>MÔN: </a:t>
            </a:r>
            <a:r>
              <a:rPr lang="en-US" sz="4000" b="1" cap="all" dirty="0" err="1">
                <a:ln/>
                <a:solidFill>
                  <a:srgbClr val="FF33CC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/>
              </a:rPr>
              <a:t>Kĩ</a:t>
            </a:r>
            <a:r>
              <a:rPr lang="en-US" sz="4000" b="1" cap="all" dirty="0">
                <a:ln/>
                <a:solidFill>
                  <a:srgbClr val="FF33CC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/>
              </a:rPr>
              <a:t> thuật-4     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2667000"/>
            <a:ext cx="8624477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Bài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: 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Cắt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, 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khâu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, 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thêu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 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sản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 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phẩm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 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tự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 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chọn</a:t>
            </a:r>
            <a:endParaRPr lang="en-US" sz="36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33CC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Arial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(</a:t>
            </a:r>
            <a:r>
              <a:rPr lang="en-US" sz="3600" b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tiết</a:t>
            </a:r>
            <a:r>
              <a:rPr lang="en-US" sz="3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33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</a:rPr>
              <a:t> 2)</a:t>
            </a:r>
          </a:p>
        </p:txBody>
      </p:sp>
      <p:pic>
        <p:nvPicPr>
          <p:cNvPr id="3078" name="Picture 7" descr="Picture5.e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35513" y="4876800"/>
            <a:ext cx="2122487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8" descr="Picture5.e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30513" y="4800600"/>
            <a:ext cx="2122487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9" descr="Picture5.e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4953000"/>
            <a:ext cx="2122488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9" name="Text Box 43"/>
          <p:cNvSpPr txBox="1">
            <a:spLocks noChangeArrowheads="1"/>
          </p:cNvSpPr>
          <p:nvPr/>
        </p:nvSpPr>
        <p:spPr bwMode="auto">
          <a:xfrm>
            <a:off x="2286000" y="1219200"/>
            <a:ext cx="3810000" cy="63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500" b="1" i="1">
                <a:solidFill>
                  <a:srgbClr val="0033CC"/>
                </a:solidFill>
                <a:cs typeface="Times New Roman" pitchFamily="18" charset="0"/>
              </a:rPr>
              <a:t>Nội dung</a:t>
            </a:r>
          </a:p>
        </p:txBody>
      </p:sp>
      <p:sp>
        <p:nvSpPr>
          <p:cNvPr id="4099" name="TextBox 33"/>
          <p:cNvSpPr txBox="1">
            <a:spLocks noChangeArrowheads="1"/>
          </p:cNvSpPr>
          <p:nvPr/>
        </p:nvSpPr>
        <p:spPr bwMode="auto">
          <a:xfrm>
            <a:off x="762000" y="1960563"/>
            <a:ext cx="70104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1500" indent="-571500"/>
            <a:r>
              <a:rPr lang="en-US" sz="3000"/>
              <a:t>III.  Các hoạt động trong giờ học (tiếp)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3"/>
          <p:cNvSpPr txBox="1">
            <a:spLocks noChangeArrowheads="1"/>
          </p:cNvSpPr>
          <p:nvPr/>
        </p:nvSpPr>
        <p:spPr bwMode="auto">
          <a:xfrm>
            <a:off x="228600" y="1524000"/>
            <a:ext cx="8686800" cy="424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1500" indent="-571500">
              <a:buFontTx/>
              <a:buAutoNum type="romanUcPeriod"/>
            </a:pPr>
            <a:r>
              <a:rPr lang="en-US" sz="3000">
                <a:solidFill>
                  <a:srgbClr val="FF0000"/>
                </a:solidFill>
              </a:rPr>
              <a:t>Mục tiêu</a:t>
            </a:r>
          </a:p>
          <a:p>
            <a:pPr marL="571500" indent="-571500">
              <a:buFontTx/>
              <a:buChar char="-"/>
            </a:pPr>
            <a:r>
              <a:rPr lang="en-US" sz="3000"/>
              <a:t>Kiến thức: Sử dụng được một số vật liệu, dụng cụ cắt, khâu, thêu để tạo sản phẩm đơn giản</a:t>
            </a:r>
          </a:p>
          <a:p>
            <a:pPr marL="571500" indent="-571500">
              <a:buFontTx/>
              <a:buChar char="-"/>
            </a:pPr>
            <a:r>
              <a:rPr lang="en-US" sz="3000"/>
              <a:t>Kĩ năng: Vận dụng 2 -3 kĩ năng cắt, khâu, thêu đã học</a:t>
            </a:r>
          </a:p>
          <a:p>
            <a:pPr marL="571500" indent="-571500">
              <a:buFontTx/>
              <a:buChar char="-"/>
            </a:pPr>
            <a:r>
              <a:rPr lang="en-US" sz="3000"/>
              <a:t>Thái độ: Rèn luyện tính kiên trì, cẩn thận khi cắt, khâu, thêu.</a:t>
            </a:r>
          </a:p>
          <a:p>
            <a:pPr marL="571500" indent="-571500"/>
            <a:endParaRPr lang="en-US" sz="30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3"/>
          <p:cNvSpPr txBox="1">
            <a:spLocks noChangeArrowheads="1"/>
          </p:cNvSpPr>
          <p:nvPr/>
        </p:nvSpPr>
        <p:spPr bwMode="auto">
          <a:xfrm>
            <a:off x="228600" y="1524000"/>
            <a:ext cx="86868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1500" indent="-571500"/>
            <a:r>
              <a:rPr lang="en-US" sz="3000">
                <a:solidFill>
                  <a:srgbClr val="FF0000"/>
                </a:solidFill>
              </a:rPr>
              <a:t>II.  Chuẩn bị đồ dùng</a:t>
            </a:r>
          </a:p>
          <a:p>
            <a:pPr marL="571500" indent="-571500">
              <a:buFontTx/>
              <a:buChar char="-"/>
            </a:pPr>
            <a:r>
              <a:rPr lang="en-US" sz="3000"/>
              <a:t>Giáo viên: Tranh quy trình của các bài trong chương trình về cắt, khâu, thêu. Mẫu khâu, thêu đã học</a:t>
            </a:r>
          </a:p>
          <a:p>
            <a:pPr marL="571500" indent="-571500">
              <a:buFontTx/>
              <a:buChar char="-"/>
            </a:pPr>
            <a:r>
              <a:rPr lang="en-US" sz="3000"/>
              <a:t>Học sinh: Giấy, vải, chỉ thêu, kéo…</a:t>
            </a:r>
          </a:p>
          <a:p>
            <a:pPr marL="571500" indent="-571500"/>
            <a:endParaRPr lang="en-US" sz="30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33"/>
          <p:cNvSpPr txBox="1">
            <a:spLocks noChangeArrowheads="1"/>
          </p:cNvSpPr>
          <p:nvPr/>
        </p:nvSpPr>
        <p:spPr bwMode="auto">
          <a:xfrm>
            <a:off x="228600" y="574675"/>
            <a:ext cx="8686800" cy="707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1500" indent="-571500">
              <a:buFontTx/>
              <a:buAutoNum type="romanUcPeriod" startAt="3"/>
            </a:pPr>
            <a:r>
              <a:rPr lang="en-US" sz="3000">
                <a:solidFill>
                  <a:srgbClr val="FF0000"/>
                </a:solidFill>
              </a:rPr>
              <a:t>Các hoạt động.</a:t>
            </a:r>
          </a:p>
          <a:p>
            <a:pPr marL="571500" indent="-571500"/>
            <a:endParaRPr lang="en-US" sz="3000">
              <a:solidFill>
                <a:srgbClr val="FF0000"/>
              </a:solidFill>
            </a:endParaRPr>
          </a:p>
          <a:p>
            <a:pPr marL="571500" indent="-571500">
              <a:buFontTx/>
              <a:buAutoNum type="arabicPeriod"/>
            </a:pPr>
            <a:r>
              <a:rPr lang="en-US" sz="3000" u="sng">
                <a:solidFill>
                  <a:srgbClr val="FF0000"/>
                </a:solidFill>
              </a:rPr>
              <a:t>Hoạt động 2</a:t>
            </a:r>
            <a:r>
              <a:rPr lang="en-US" sz="3000">
                <a:solidFill>
                  <a:srgbClr val="FF0000"/>
                </a:solidFill>
              </a:rPr>
              <a:t>: </a:t>
            </a:r>
            <a:r>
              <a:rPr lang="en-US" sz="3000"/>
              <a:t>Học sinh tự chọn sản phẩm và thực hành làm sản phẩm tự chọn</a:t>
            </a:r>
          </a:p>
          <a:p>
            <a:pPr marL="571500" indent="-571500">
              <a:buFontTx/>
              <a:buChar char="-"/>
            </a:pPr>
            <a:r>
              <a:rPr lang="en-US" sz="3000">
                <a:cs typeface="Times New Roman" pitchFamily="18" charset="0"/>
              </a:rPr>
              <a:t>Nêu yêu cầu thực hành và hướng dẫn HS lựa chọn sản phẩm. </a:t>
            </a:r>
          </a:p>
          <a:p>
            <a:pPr marL="571500" indent="-571500">
              <a:buFontTx/>
              <a:buChar char="-"/>
            </a:pPr>
            <a:r>
              <a:rPr lang="en-US" sz="3000"/>
              <a:t>Gọi HS nối tiếp nêu sản phẩm đã lựa chọn.</a:t>
            </a:r>
          </a:p>
          <a:p>
            <a:pPr marL="571500" indent="-571500">
              <a:buFontTx/>
              <a:buChar char="-"/>
            </a:pPr>
            <a:r>
              <a:rPr lang="en-US" sz="3000"/>
              <a:t>Hướng dẫn HS với mỗi sản phẩm các em chọn sẽ sử dụng mũi khâu, thêu nào đơn giản, phù hợp </a:t>
            </a:r>
          </a:p>
          <a:p>
            <a:pPr marL="571500" indent="-571500">
              <a:buFontTx/>
              <a:buChar char="-"/>
            </a:pPr>
            <a:r>
              <a:rPr lang="en-US" sz="3000"/>
              <a:t>Yêu cầu HS phác thảo hình vẽ sản phẩm của mình lên vải.</a:t>
            </a:r>
          </a:p>
          <a:p>
            <a:pPr marL="571500" indent="-571500">
              <a:buFontTx/>
              <a:buChar char="-"/>
            </a:pPr>
            <a:endParaRPr lang="en-US" sz="3000">
              <a:cs typeface="Times New Roman" pitchFamily="18" charset="0"/>
            </a:endParaRPr>
          </a:p>
          <a:p>
            <a:pPr marL="571500" indent="-571500"/>
            <a:r>
              <a:rPr lang="en-US" sz="3000"/>
              <a:t>      </a:t>
            </a:r>
          </a:p>
          <a:p>
            <a:pPr marL="571500" indent="-571500"/>
            <a:endParaRPr lang="en-US" sz="30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33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1500" indent="-571500"/>
            <a:r>
              <a:rPr lang="en-US" sz="3000">
                <a:solidFill>
                  <a:srgbClr val="FF0000"/>
                </a:solidFill>
              </a:rPr>
              <a:t>                     Củng cố, dặn dò</a:t>
            </a:r>
          </a:p>
          <a:p>
            <a:pPr marL="571500" indent="-571500">
              <a:buFontTx/>
              <a:buChar char="-"/>
            </a:pPr>
            <a:r>
              <a:rPr lang="en-US" sz="3000"/>
              <a:t>Nhận xét tiết học</a:t>
            </a:r>
          </a:p>
          <a:p>
            <a:pPr marL="571500" indent="-571500">
              <a:buFontTx/>
              <a:buChar char="-"/>
            </a:pPr>
            <a:r>
              <a:rPr lang="en-US" sz="3000"/>
              <a:t>Chuẩn bị bài sau</a:t>
            </a:r>
          </a:p>
          <a:p>
            <a:pPr marL="571500" indent="-571500"/>
            <a:endParaRPr lang="en-US" sz="30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304800" y="2057400"/>
            <a:ext cx="4038600" cy="2057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5123" name="Line 5"/>
          <p:cNvSpPr>
            <a:spLocks noChangeShapeType="1"/>
          </p:cNvSpPr>
          <p:nvPr/>
        </p:nvSpPr>
        <p:spPr bwMode="auto">
          <a:xfrm>
            <a:off x="762000" y="3048000"/>
            <a:ext cx="3810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4" name="Line 6"/>
          <p:cNvSpPr>
            <a:spLocks noChangeShapeType="1"/>
          </p:cNvSpPr>
          <p:nvPr/>
        </p:nvSpPr>
        <p:spPr bwMode="auto">
          <a:xfrm>
            <a:off x="1447800" y="3048000"/>
            <a:ext cx="3810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Line 7"/>
          <p:cNvSpPr>
            <a:spLocks noChangeShapeType="1"/>
          </p:cNvSpPr>
          <p:nvPr/>
        </p:nvSpPr>
        <p:spPr bwMode="auto">
          <a:xfrm>
            <a:off x="2895600" y="3048000"/>
            <a:ext cx="3810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6" name="Line 8"/>
          <p:cNvSpPr>
            <a:spLocks noChangeShapeType="1"/>
          </p:cNvSpPr>
          <p:nvPr/>
        </p:nvSpPr>
        <p:spPr bwMode="auto">
          <a:xfrm>
            <a:off x="2209800" y="3048000"/>
            <a:ext cx="3810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7" name="Line 9"/>
          <p:cNvSpPr>
            <a:spLocks noChangeShapeType="1"/>
          </p:cNvSpPr>
          <p:nvPr/>
        </p:nvSpPr>
        <p:spPr bwMode="auto">
          <a:xfrm>
            <a:off x="3581400" y="3048000"/>
            <a:ext cx="3810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Rectangle 11"/>
          <p:cNvSpPr>
            <a:spLocks noChangeArrowheads="1"/>
          </p:cNvSpPr>
          <p:nvPr/>
        </p:nvSpPr>
        <p:spPr bwMode="auto">
          <a:xfrm>
            <a:off x="4876800" y="2057400"/>
            <a:ext cx="4038600" cy="1981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Line 14"/>
          <p:cNvSpPr>
            <a:spLocks noChangeShapeType="1"/>
          </p:cNvSpPr>
          <p:nvPr/>
        </p:nvSpPr>
        <p:spPr bwMode="auto">
          <a:xfrm flipV="1">
            <a:off x="7010400" y="3048000"/>
            <a:ext cx="609600" cy="1905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0" name="Line 17"/>
          <p:cNvSpPr>
            <a:spLocks noChangeShapeType="1"/>
          </p:cNvSpPr>
          <p:nvPr/>
        </p:nvSpPr>
        <p:spPr bwMode="auto">
          <a:xfrm>
            <a:off x="5581650" y="2971800"/>
            <a:ext cx="6096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1" name="Line 18"/>
          <p:cNvSpPr>
            <a:spLocks noChangeShapeType="1"/>
          </p:cNvSpPr>
          <p:nvPr/>
        </p:nvSpPr>
        <p:spPr bwMode="auto">
          <a:xfrm>
            <a:off x="5105400" y="3048000"/>
            <a:ext cx="6096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2" name="Line 19"/>
          <p:cNvSpPr>
            <a:spLocks noChangeShapeType="1"/>
          </p:cNvSpPr>
          <p:nvPr/>
        </p:nvSpPr>
        <p:spPr bwMode="auto">
          <a:xfrm>
            <a:off x="6534150" y="2990850"/>
            <a:ext cx="6096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3" name="Line 20"/>
          <p:cNvSpPr>
            <a:spLocks noChangeShapeType="1"/>
          </p:cNvSpPr>
          <p:nvPr/>
        </p:nvSpPr>
        <p:spPr bwMode="auto">
          <a:xfrm>
            <a:off x="6057900" y="3048000"/>
            <a:ext cx="6096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4" name="Line 21"/>
          <p:cNvSpPr>
            <a:spLocks noChangeShapeType="1"/>
          </p:cNvSpPr>
          <p:nvPr/>
        </p:nvSpPr>
        <p:spPr bwMode="auto">
          <a:xfrm flipV="1">
            <a:off x="7486650" y="2971800"/>
            <a:ext cx="609600" cy="1905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5" name="Line 22"/>
          <p:cNvSpPr>
            <a:spLocks noChangeShapeType="1"/>
          </p:cNvSpPr>
          <p:nvPr/>
        </p:nvSpPr>
        <p:spPr bwMode="auto">
          <a:xfrm flipV="1">
            <a:off x="7924800" y="3028950"/>
            <a:ext cx="609600" cy="1905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2" name="AutoShape 25"/>
          <p:cNvSpPr>
            <a:spLocks noChangeArrowheads="1"/>
          </p:cNvSpPr>
          <p:nvPr/>
        </p:nvSpPr>
        <p:spPr bwMode="auto">
          <a:xfrm>
            <a:off x="5257800" y="3048000"/>
            <a:ext cx="152400" cy="76200"/>
          </a:xfrm>
          <a:prstGeom prst="wedgeEllipseCallout">
            <a:avLst>
              <a:gd name="adj1" fmla="val 28125"/>
              <a:gd name="adj2" fmla="val 195833"/>
            </a:avLst>
          </a:prstGeom>
          <a:solidFill>
            <a:srgbClr val="FF33CC"/>
          </a:solidFill>
          <a:ln w="9525">
            <a:solidFill>
              <a:srgbClr val="FF33CC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9233" name="AutoShape 33"/>
          <p:cNvSpPr>
            <a:spLocks noChangeArrowheads="1"/>
          </p:cNvSpPr>
          <p:nvPr/>
        </p:nvSpPr>
        <p:spPr bwMode="auto">
          <a:xfrm>
            <a:off x="8382000" y="3009900"/>
            <a:ext cx="152400" cy="76200"/>
          </a:xfrm>
          <a:prstGeom prst="wedgeEllipseCallout">
            <a:avLst>
              <a:gd name="adj1" fmla="val 3125"/>
              <a:gd name="adj2" fmla="val 70833"/>
            </a:avLst>
          </a:prstGeom>
          <a:solidFill>
            <a:srgbClr val="FF33CC"/>
          </a:solidFill>
          <a:ln w="9525">
            <a:solidFill>
              <a:srgbClr val="FF33CC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9234" name="Freeform 34"/>
          <p:cNvSpPr>
            <a:spLocks/>
          </p:cNvSpPr>
          <p:nvPr/>
        </p:nvSpPr>
        <p:spPr bwMode="auto">
          <a:xfrm>
            <a:off x="8494713" y="2895600"/>
            <a:ext cx="39687" cy="133350"/>
          </a:xfrm>
          <a:custGeom>
            <a:avLst/>
            <a:gdLst>
              <a:gd name="T0" fmla="*/ 2147483647 w 25"/>
              <a:gd name="T1" fmla="*/ 0 h 84"/>
              <a:gd name="T2" fmla="*/ 2147483647 w 25"/>
              <a:gd name="T3" fmla="*/ 2147483647 h 84"/>
              <a:gd name="T4" fmla="*/ 0 60000 65536"/>
              <a:gd name="T5" fmla="*/ 0 60000 65536"/>
              <a:gd name="T6" fmla="*/ 0 w 25"/>
              <a:gd name="T7" fmla="*/ 0 h 84"/>
              <a:gd name="T8" fmla="*/ 25 w 25"/>
              <a:gd name="T9" fmla="*/ 84 h 8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" h="84">
                <a:moveTo>
                  <a:pt x="25" y="0"/>
                </a:moveTo>
                <a:cubicBezTo>
                  <a:pt x="0" y="76"/>
                  <a:pt x="1" y="47"/>
                  <a:pt x="1" y="84"/>
                </a:cubicBezTo>
              </a:path>
            </a:pathLst>
          </a:cu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9" name="Text Box 35"/>
          <p:cNvSpPr txBox="1">
            <a:spLocks noChangeArrowheads="1"/>
          </p:cNvSpPr>
          <p:nvPr/>
        </p:nvSpPr>
        <p:spPr bwMode="auto">
          <a:xfrm>
            <a:off x="685800" y="4419600"/>
            <a:ext cx="3352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</a:rPr>
              <a:t>a, Mặt phải </a:t>
            </a:r>
            <a:r>
              <a:rPr lang="vi-VN" sz="2400" b="1">
                <a:solidFill>
                  <a:srgbClr val="0033CC"/>
                </a:solidFill>
              </a:rPr>
              <a:t>đư</a:t>
            </a:r>
            <a:r>
              <a:rPr lang="en-US" sz="2400" b="1">
                <a:solidFill>
                  <a:srgbClr val="0033CC"/>
                </a:solidFill>
              </a:rPr>
              <a:t>ờng khâu</a:t>
            </a:r>
            <a:r>
              <a:rPr lang="en-US" sz="2400" b="1"/>
              <a:t> </a:t>
            </a:r>
          </a:p>
        </p:txBody>
      </p:sp>
      <p:sp>
        <p:nvSpPr>
          <p:cNvPr id="5140" name="Text Box 36"/>
          <p:cNvSpPr txBox="1">
            <a:spLocks noChangeArrowheads="1"/>
          </p:cNvSpPr>
          <p:nvPr/>
        </p:nvSpPr>
        <p:spPr bwMode="auto">
          <a:xfrm>
            <a:off x="4876800" y="4419600"/>
            <a:ext cx="3352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</a:rPr>
              <a:t>b, Mặt trái </a:t>
            </a:r>
            <a:r>
              <a:rPr lang="vi-VN" sz="2400" b="1">
                <a:solidFill>
                  <a:srgbClr val="0033CC"/>
                </a:solidFill>
              </a:rPr>
              <a:t>đư</a:t>
            </a:r>
            <a:r>
              <a:rPr lang="en-US" sz="2400" b="1">
                <a:solidFill>
                  <a:srgbClr val="0033CC"/>
                </a:solidFill>
              </a:rPr>
              <a:t>ờng khâu</a:t>
            </a:r>
            <a:r>
              <a:rPr lang="en-US" sz="2400" b="1"/>
              <a:t> </a:t>
            </a:r>
          </a:p>
        </p:txBody>
      </p:sp>
      <p:sp>
        <p:nvSpPr>
          <p:cNvPr id="5141" name="Text Box 37"/>
          <p:cNvSpPr txBox="1">
            <a:spLocks noChangeArrowheads="1"/>
          </p:cNvSpPr>
          <p:nvPr/>
        </p:nvSpPr>
        <p:spPr bwMode="auto">
          <a:xfrm>
            <a:off x="2286000" y="510540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</a:rPr>
              <a:t>Đ</a:t>
            </a:r>
            <a:r>
              <a:rPr lang="vi-VN" sz="2400" b="1">
                <a:solidFill>
                  <a:srgbClr val="0033CC"/>
                </a:solidFill>
              </a:rPr>
              <a:t>ư</a:t>
            </a:r>
            <a:r>
              <a:rPr lang="en-US" sz="2400" b="1">
                <a:solidFill>
                  <a:srgbClr val="0033CC"/>
                </a:solidFill>
              </a:rPr>
              <a:t>ờng khâu </a:t>
            </a:r>
            <a:r>
              <a:rPr lang="vi-VN" sz="2400" b="1">
                <a:solidFill>
                  <a:srgbClr val="0033CC"/>
                </a:solidFill>
              </a:rPr>
              <a:t>đ</a:t>
            </a:r>
            <a:r>
              <a:rPr lang="en-US" sz="2400" b="1">
                <a:solidFill>
                  <a:srgbClr val="0033CC"/>
                </a:solidFill>
              </a:rPr>
              <a:t>ột th</a:t>
            </a:r>
            <a:r>
              <a:rPr lang="vi-VN" sz="2400" b="1">
                <a:solidFill>
                  <a:srgbClr val="0033CC"/>
                </a:solidFill>
              </a:rPr>
              <a:t>ư</a:t>
            </a:r>
            <a:r>
              <a:rPr lang="en-US" sz="2400" b="1">
                <a:solidFill>
                  <a:srgbClr val="0033CC"/>
                </a:solidFill>
              </a:rPr>
              <a:t>a</a:t>
            </a:r>
          </a:p>
        </p:txBody>
      </p:sp>
      <p:sp>
        <p:nvSpPr>
          <p:cNvPr id="9238" name="Text Box 38"/>
          <p:cNvSpPr txBox="1">
            <a:spLocks noChangeArrowheads="1"/>
          </p:cNvSpPr>
          <p:nvPr/>
        </p:nvSpPr>
        <p:spPr bwMode="auto">
          <a:xfrm>
            <a:off x="1143000" y="381000"/>
            <a:ext cx="7620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b="1" i="1">
              <a:solidFill>
                <a:srgbClr val="0033CC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0033CC"/>
                </a:solidFill>
              </a:rPr>
              <a:t>Kĩ  thuật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  <p:bldP spid="5124" grpId="0" animBg="1"/>
      <p:bldP spid="5125" grpId="0" animBg="1"/>
      <p:bldP spid="5126" grpId="0" animBg="1"/>
      <p:bldP spid="5127" grpId="0" animBg="1"/>
      <p:bldP spid="5128" grpId="0" animBg="1"/>
      <p:bldP spid="5129" grpId="0" animBg="1"/>
      <p:bldP spid="5130" grpId="0" animBg="1"/>
      <p:bldP spid="5131" grpId="0" animBg="1"/>
      <p:bldP spid="5132" grpId="0" animBg="1"/>
      <p:bldP spid="5133" grpId="0" animBg="1"/>
      <p:bldP spid="5134" grpId="0" animBg="1"/>
      <p:bldP spid="5135" grpId="0" animBg="1"/>
      <p:bldP spid="5139" grpId="0"/>
      <p:bldP spid="5140" grpId="0"/>
      <p:bldP spid="51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5"/>
          <p:cNvSpPr>
            <a:spLocks noChangeShapeType="1"/>
          </p:cNvSpPr>
          <p:nvPr/>
        </p:nvSpPr>
        <p:spPr bwMode="auto">
          <a:xfrm>
            <a:off x="3241675" y="2720975"/>
            <a:ext cx="0" cy="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3546475" y="2339975"/>
            <a:ext cx="4572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10</a:t>
            </a:r>
          </a:p>
        </p:txBody>
      </p:sp>
      <p:sp>
        <p:nvSpPr>
          <p:cNvPr id="10244" name="Line 7"/>
          <p:cNvSpPr>
            <a:spLocks noChangeShapeType="1"/>
          </p:cNvSpPr>
          <p:nvPr/>
        </p:nvSpPr>
        <p:spPr bwMode="auto">
          <a:xfrm>
            <a:off x="379412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5" name="Line 8"/>
          <p:cNvSpPr>
            <a:spLocks noChangeShapeType="1"/>
          </p:cNvSpPr>
          <p:nvPr/>
        </p:nvSpPr>
        <p:spPr bwMode="auto">
          <a:xfrm>
            <a:off x="4273550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6" name="Line 9"/>
          <p:cNvSpPr>
            <a:spLocks noChangeShapeType="1"/>
          </p:cNvSpPr>
          <p:nvPr/>
        </p:nvSpPr>
        <p:spPr bwMode="auto">
          <a:xfrm>
            <a:off x="475297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7" name="Line 10"/>
          <p:cNvSpPr>
            <a:spLocks noChangeShapeType="1"/>
          </p:cNvSpPr>
          <p:nvPr/>
        </p:nvSpPr>
        <p:spPr bwMode="auto">
          <a:xfrm>
            <a:off x="522287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8" name="Line 11"/>
          <p:cNvSpPr>
            <a:spLocks noChangeShapeType="1"/>
          </p:cNvSpPr>
          <p:nvPr/>
        </p:nvSpPr>
        <p:spPr bwMode="auto">
          <a:xfrm>
            <a:off x="568007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9" name="Line 12"/>
          <p:cNvSpPr>
            <a:spLocks noChangeShapeType="1"/>
          </p:cNvSpPr>
          <p:nvPr/>
        </p:nvSpPr>
        <p:spPr bwMode="auto">
          <a:xfrm>
            <a:off x="613727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0" name="Line 13"/>
          <p:cNvSpPr>
            <a:spLocks noChangeShapeType="1"/>
          </p:cNvSpPr>
          <p:nvPr/>
        </p:nvSpPr>
        <p:spPr bwMode="auto">
          <a:xfrm>
            <a:off x="6594475" y="26320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1" name="Line 14"/>
          <p:cNvSpPr>
            <a:spLocks noChangeShapeType="1"/>
          </p:cNvSpPr>
          <p:nvPr/>
        </p:nvSpPr>
        <p:spPr bwMode="auto">
          <a:xfrm>
            <a:off x="7051675" y="2630488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2" name="Line 15"/>
          <p:cNvSpPr>
            <a:spLocks noChangeShapeType="1"/>
          </p:cNvSpPr>
          <p:nvPr/>
        </p:nvSpPr>
        <p:spPr bwMode="auto">
          <a:xfrm>
            <a:off x="7508875" y="2624138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3" name="Line 16"/>
          <p:cNvSpPr>
            <a:spLocks noChangeShapeType="1"/>
          </p:cNvSpPr>
          <p:nvPr/>
        </p:nvSpPr>
        <p:spPr bwMode="auto">
          <a:xfrm>
            <a:off x="796607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8" name="Text Box 17"/>
          <p:cNvSpPr txBox="1">
            <a:spLocks noChangeArrowheads="1"/>
          </p:cNvSpPr>
          <p:nvPr/>
        </p:nvSpPr>
        <p:spPr bwMode="auto">
          <a:xfrm>
            <a:off x="7813675" y="2339975"/>
            <a:ext cx="2286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1</a:t>
            </a:r>
          </a:p>
        </p:txBody>
      </p:sp>
      <p:sp>
        <p:nvSpPr>
          <p:cNvPr id="6159" name="Text Box 18"/>
          <p:cNvSpPr txBox="1">
            <a:spLocks noChangeArrowheads="1"/>
          </p:cNvSpPr>
          <p:nvPr/>
        </p:nvSpPr>
        <p:spPr bwMode="auto">
          <a:xfrm>
            <a:off x="40798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9</a:t>
            </a:r>
          </a:p>
        </p:txBody>
      </p:sp>
      <p:sp>
        <p:nvSpPr>
          <p:cNvPr id="6160" name="Text Box 19"/>
          <p:cNvSpPr txBox="1">
            <a:spLocks noChangeArrowheads="1"/>
          </p:cNvSpPr>
          <p:nvPr/>
        </p:nvSpPr>
        <p:spPr bwMode="auto">
          <a:xfrm>
            <a:off x="45370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8</a:t>
            </a:r>
          </a:p>
        </p:txBody>
      </p:sp>
      <p:sp>
        <p:nvSpPr>
          <p:cNvPr id="6161" name="Text Box 20"/>
          <p:cNvSpPr txBox="1">
            <a:spLocks noChangeArrowheads="1"/>
          </p:cNvSpPr>
          <p:nvPr/>
        </p:nvSpPr>
        <p:spPr bwMode="auto">
          <a:xfrm>
            <a:off x="49942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7</a:t>
            </a:r>
          </a:p>
        </p:txBody>
      </p:sp>
      <p:sp>
        <p:nvSpPr>
          <p:cNvPr id="6162" name="Text Box 21"/>
          <p:cNvSpPr txBox="1">
            <a:spLocks noChangeArrowheads="1"/>
          </p:cNvSpPr>
          <p:nvPr/>
        </p:nvSpPr>
        <p:spPr bwMode="auto">
          <a:xfrm>
            <a:off x="5451475" y="2335213"/>
            <a:ext cx="304800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6</a:t>
            </a:r>
          </a:p>
        </p:txBody>
      </p:sp>
      <p:sp>
        <p:nvSpPr>
          <p:cNvPr id="6163" name="Text Box 22"/>
          <p:cNvSpPr txBox="1">
            <a:spLocks noChangeArrowheads="1"/>
          </p:cNvSpPr>
          <p:nvPr/>
        </p:nvSpPr>
        <p:spPr bwMode="auto">
          <a:xfrm>
            <a:off x="59086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5</a:t>
            </a:r>
          </a:p>
        </p:txBody>
      </p:sp>
      <p:sp>
        <p:nvSpPr>
          <p:cNvPr id="6164" name="Text Box 23"/>
          <p:cNvSpPr txBox="1">
            <a:spLocks noChangeArrowheads="1"/>
          </p:cNvSpPr>
          <p:nvPr/>
        </p:nvSpPr>
        <p:spPr bwMode="auto">
          <a:xfrm>
            <a:off x="63658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4</a:t>
            </a:r>
          </a:p>
        </p:txBody>
      </p:sp>
      <p:sp>
        <p:nvSpPr>
          <p:cNvPr id="6165" name="Text Box 24"/>
          <p:cNvSpPr txBox="1">
            <a:spLocks noChangeArrowheads="1"/>
          </p:cNvSpPr>
          <p:nvPr/>
        </p:nvSpPr>
        <p:spPr bwMode="auto">
          <a:xfrm>
            <a:off x="68230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3</a:t>
            </a:r>
          </a:p>
        </p:txBody>
      </p:sp>
      <p:sp>
        <p:nvSpPr>
          <p:cNvPr id="6166" name="Text Box 25"/>
          <p:cNvSpPr txBox="1">
            <a:spLocks noChangeArrowheads="1"/>
          </p:cNvSpPr>
          <p:nvPr/>
        </p:nvSpPr>
        <p:spPr bwMode="auto">
          <a:xfrm>
            <a:off x="73564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cs typeface="Arial" charset="0"/>
              </a:rPr>
              <a:t>2</a:t>
            </a:r>
          </a:p>
        </p:txBody>
      </p:sp>
      <p:sp>
        <p:nvSpPr>
          <p:cNvPr id="10263" name="Oval 26"/>
          <p:cNvSpPr>
            <a:spLocks noChangeArrowheads="1"/>
          </p:cNvSpPr>
          <p:nvPr/>
        </p:nvSpPr>
        <p:spPr bwMode="auto">
          <a:xfrm>
            <a:off x="7029450" y="2708275"/>
            <a:ext cx="466725" cy="1746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10264" name="Oval 27"/>
          <p:cNvSpPr>
            <a:spLocks noChangeArrowheads="1"/>
          </p:cNvSpPr>
          <p:nvPr/>
        </p:nvSpPr>
        <p:spPr bwMode="auto">
          <a:xfrm>
            <a:off x="7508875" y="2720975"/>
            <a:ext cx="457200" cy="1619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10265" name="Oval 28"/>
          <p:cNvSpPr>
            <a:spLocks noChangeArrowheads="1"/>
          </p:cNvSpPr>
          <p:nvPr/>
        </p:nvSpPr>
        <p:spPr bwMode="auto">
          <a:xfrm>
            <a:off x="6599238" y="2708275"/>
            <a:ext cx="466725" cy="1746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10266" name="Oval 29"/>
          <p:cNvSpPr>
            <a:spLocks noChangeArrowheads="1"/>
          </p:cNvSpPr>
          <p:nvPr/>
        </p:nvSpPr>
        <p:spPr bwMode="auto">
          <a:xfrm>
            <a:off x="6151563" y="2720975"/>
            <a:ext cx="466725" cy="1746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10267" name="Oval 30"/>
          <p:cNvSpPr>
            <a:spLocks noChangeArrowheads="1"/>
          </p:cNvSpPr>
          <p:nvPr/>
        </p:nvSpPr>
        <p:spPr bwMode="auto">
          <a:xfrm>
            <a:off x="5749925" y="2711450"/>
            <a:ext cx="457200" cy="1619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10268" name="Oval 31"/>
          <p:cNvSpPr>
            <a:spLocks noChangeArrowheads="1"/>
          </p:cNvSpPr>
          <p:nvPr/>
        </p:nvSpPr>
        <p:spPr bwMode="auto">
          <a:xfrm>
            <a:off x="5216525" y="2720975"/>
            <a:ext cx="533400" cy="1619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6173" name="Line 33"/>
          <p:cNvSpPr>
            <a:spLocks noChangeShapeType="1"/>
          </p:cNvSpPr>
          <p:nvPr/>
        </p:nvSpPr>
        <p:spPr bwMode="auto">
          <a:xfrm>
            <a:off x="1905000" y="2797175"/>
            <a:ext cx="6400800" cy="0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0" name="Text Box 34"/>
          <p:cNvSpPr txBox="1">
            <a:spLocks noChangeArrowheads="1"/>
          </p:cNvSpPr>
          <p:nvPr/>
        </p:nvSpPr>
        <p:spPr bwMode="auto">
          <a:xfrm>
            <a:off x="1143000" y="381000"/>
            <a:ext cx="7620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b="1" i="1">
              <a:solidFill>
                <a:srgbClr val="0033CC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0033CC"/>
                </a:solidFill>
              </a:rPr>
              <a:t>Kĩ  thuật</a:t>
            </a:r>
          </a:p>
        </p:txBody>
      </p:sp>
      <p:sp>
        <p:nvSpPr>
          <p:cNvPr id="6175" name="Text Box 35"/>
          <p:cNvSpPr txBox="1">
            <a:spLocks noChangeArrowheads="1"/>
          </p:cNvSpPr>
          <p:nvPr/>
        </p:nvSpPr>
        <p:spPr bwMode="auto">
          <a:xfrm>
            <a:off x="2590800" y="37338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</a:rPr>
              <a:t>Thêu móc xích</a:t>
            </a:r>
          </a:p>
        </p:txBody>
      </p:sp>
      <p:sp>
        <p:nvSpPr>
          <p:cNvPr id="6176" name="AutoShape 36"/>
          <p:cNvSpPr>
            <a:spLocks noChangeArrowheads="1"/>
          </p:cNvSpPr>
          <p:nvPr/>
        </p:nvSpPr>
        <p:spPr bwMode="auto">
          <a:xfrm rot="-5191641">
            <a:off x="3259137" y="1027113"/>
            <a:ext cx="74613" cy="3201988"/>
          </a:xfrm>
          <a:prstGeom prst="flowChartExtract">
            <a:avLst/>
          </a:prstGeom>
          <a:solidFill>
            <a:schemeClr val="tx2"/>
          </a:solidFill>
          <a:ln w="6350">
            <a:solidFill>
              <a:srgbClr val="FF0000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10273" name="Oval 37"/>
          <p:cNvSpPr>
            <a:spLocks noChangeArrowheads="1"/>
          </p:cNvSpPr>
          <p:nvPr/>
        </p:nvSpPr>
        <p:spPr bwMode="auto">
          <a:xfrm rot="208359">
            <a:off x="4724400" y="2705100"/>
            <a:ext cx="5191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cs typeface="Arial" charset="0"/>
            </a:endParaRPr>
          </a:p>
        </p:txBody>
      </p:sp>
      <p:sp>
        <p:nvSpPr>
          <p:cNvPr id="6178" name="Freeform 39"/>
          <p:cNvSpPr>
            <a:spLocks/>
          </p:cNvSpPr>
          <p:nvPr/>
        </p:nvSpPr>
        <p:spPr bwMode="auto">
          <a:xfrm>
            <a:off x="4800600" y="2638425"/>
            <a:ext cx="2533650" cy="1400175"/>
          </a:xfrm>
          <a:custGeom>
            <a:avLst/>
            <a:gdLst>
              <a:gd name="T0" fmla="*/ 2147483647 w 1596"/>
              <a:gd name="T1" fmla="*/ 2147483647 h 882"/>
              <a:gd name="T2" fmla="*/ 2147483647 w 1596"/>
              <a:gd name="T3" fmla="*/ 2147483647 h 882"/>
              <a:gd name="T4" fmla="*/ 2147483647 w 1596"/>
              <a:gd name="T5" fmla="*/ 2147483647 h 882"/>
              <a:gd name="T6" fmla="*/ 0 w 1596"/>
              <a:gd name="T7" fmla="*/ 2147483647 h 882"/>
              <a:gd name="T8" fmla="*/ 2147483647 w 1596"/>
              <a:gd name="T9" fmla="*/ 2147483647 h 882"/>
              <a:gd name="T10" fmla="*/ 2147483647 w 1596"/>
              <a:gd name="T11" fmla="*/ 2147483647 h 882"/>
              <a:gd name="T12" fmla="*/ 2147483647 w 1596"/>
              <a:gd name="T13" fmla="*/ 2147483647 h 882"/>
              <a:gd name="T14" fmla="*/ 2147483647 w 1596"/>
              <a:gd name="T15" fmla="*/ 2147483647 h 882"/>
              <a:gd name="T16" fmla="*/ 2147483647 w 1596"/>
              <a:gd name="T17" fmla="*/ 2147483647 h 882"/>
              <a:gd name="T18" fmla="*/ 2147483647 w 1596"/>
              <a:gd name="T19" fmla="*/ 2147483647 h 882"/>
              <a:gd name="T20" fmla="*/ 2147483647 w 1596"/>
              <a:gd name="T21" fmla="*/ 2147483647 h 882"/>
              <a:gd name="T22" fmla="*/ 2147483647 w 1596"/>
              <a:gd name="T23" fmla="*/ 2147483647 h 882"/>
              <a:gd name="T24" fmla="*/ 2147483647 w 1596"/>
              <a:gd name="T25" fmla="*/ 2147483647 h 882"/>
              <a:gd name="T26" fmla="*/ 2147483647 w 1596"/>
              <a:gd name="T27" fmla="*/ 2147483647 h 882"/>
              <a:gd name="T28" fmla="*/ 2147483647 w 1596"/>
              <a:gd name="T29" fmla="*/ 2147483647 h 882"/>
              <a:gd name="T30" fmla="*/ 2147483647 w 1596"/>
              <a:gd name="T31" fmla="*/ 2147483647 h 88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596"/>
              <a:gd name="T49" fmla="*/ 0 h 882"/>
              <a:gd name="T50" fmla="*/ 1596 w 1596"/>
              <a:gd name="T51" fmla="*/ 882 h 88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596" h="882">
                <a:moveTo>
                  <a:pt x="276" y="90"/>
                </a:moveTo>
                <a:cubicBezTo>
                  <a:pt x="216" y="0"/>
                  <a:pt x="125" y="48"/>
                  <a:pt x="36" y="78"/>
                </a:cubicBezTo>
                <a:cubicBezTo>
                  <a:pt x="28" y="102"/>
                  <a:pt x="20" y="126"/>
                  <a:pt x="12" y="150"/>
                </a:cubicBezTo>
                <a:cubicBezTo>
                  <a:pt x="8" y="162"/>
                  <a:pt x="0" y="186"/>
                  <a:pt x="0" y="186"/>
                </a:cubicBezTo>
                <a:cubicBezTo>
                  <a:pt x="4" y="246"/>
                  <a:pt x="2" y="307"/>
                  <a:pt x="12" y="366"/>
                </a:cubicBezTo>
                <a:cubicBezTo>
                  <a:pt x="19" y="409"/>
                  <a:pt x="88" y="436"/>
                  <a:pt x="120" y="450"/>
                </a:cubicBezTo>
                <a:cubicBezTo>
                  <a:pt x="224" y="495"/>
                  <a:pt x="398" y="491"/>
                  <a:pt x="504" y="498"/>
                </a:cubicBezTo>
                <a:cubicBezTo>
                  <a:pt x="528" y="506"/>
                  <a:pt x="553" y="511"/>
                  <a:pt x="576" y="522"/>
                </a:cubicBezTo>
                <a:cubicBezTo>
                  <a:pt x="592" y="530"/>
                  <a:pt x="607" y="540"/>
                  <a:pt x="624" y="546"/>
                </a:cubicBezTo>
                <a:cubicBezTo>
                  <a:pt x="738" y="589"/>
                  <a:pt x="888" y="617"/>
                  <a:pt x="1008" y="630"/>
                </a:cubicBezTo>
                <a:cubicBezTo>
                  <a:pt x="1079" y="654"/>
                  <a:pt x="1129" y="690"/>
                  <a:pt x="1200" y="714"/>
                </a:cubicBezTo>
                <a:cubicBezTo>
                  <a:pt x="1214" y="719"/>
                  <a:pt x="1223" y="732"/>
                  <a:pt x="1236" y="738"/>
                </a:cubicBezTo>
                <a:cubicBezTo>
                  <a:pt x="1259" y="748"/>
                  <a:pt x="1284" y="754"/>
                  <a:pt x="1308" y="762"/>
                </a:cubicBezTo>
                <a:cubicBezTo>
                  <a:pt x="1322" y="767"/>
                  <a:pt x="1331" y="780"/>
                  <a:pt x="1344" y="786"/>
                </a:cubicBezTo>
                <a:cubicBezTo>
                  <a:pt x="1367" y="796"/>
                  <a:pt x="1395" y="796"/>
                  <a:pt x="1416" y="810"/>
                </a:cubicBezTo>
                <a:cubicBezTo>
                  <a:pt x="1469" y="845"/>
                  <a:pt x="1531" y="882"/>
                  <a:pt x="1596" y="882"/>
                </a:cubicBezTo>
              </a:path>
            </a:pathLst>
          </a:cu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6158" grpId="0" animBg="1"/>
      <p:bldP spid="6159" grpId="0" animBg="1"/>
      <p:bldP spid="6160" grpId="0" animBg="1"/>
      <p:bldP spid="6161" grpId="0" animBg="1"/>
      <p:bldP spid="6162" grpId="0" animBg="1"/>
      <p:bldP spid="6163" grpId="0" animBg="1"/>
      <p:bldP spid="6164" grpId="0" animBg="1"/>
      <p:bldP spid="6165" grpId="0" animBg="1"/>
      <p:bldP spid="6166" grpId="0" animBg="1"/>
      <p:bldP spid="6173" grpId="0" animBg="1"/>
      <p:bldP spid="6175" grpId="0"/>
      <p:bldP spid="6176" grpId="0" animBg="1"/>
      <p:bldP spid="617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81000"/>
            <a:ext cx="3581400" cy="29718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</p:pic>
      <p:pic>
        <p:nvPicPr>
          <p:cNvPr id="11267" name="Picture 6"/>
          <p:cNvPicPr>
            <a:picLocks noChangeAspect="1" noChangeArrowheads="1"/>
          </p:cNvPicPr>
          <p:nvPr/>
        </p:nvPicPr>
        <p:blipFill>
          <a:blip r:embed="rId3"/>
          <a:srcRect t="27586" b="17241"/>
          <a:stretch>
            <a:fillRect/>
          </a:stretch>
        </p:blipFill>
        <p:spPr bwMode="auto">
          <a:xfrm>
            <a:off x="4495800" y="3657600"/>
            <a:ext cx="3962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7"/>
          <p:cNvPicPr>
            <a:picLocks noChangeAspect="1" noChangeArrowheads="1"/>
          </p:cNvPicPr>
          <p:nvPr/>
        </p:nvPicPr>
        <p:blipFill>
          <a:blip r:embed="rId4"/>
          <a:srcRect t="7080" b="7965"/>
          <a:stretch>
            <a:fillRect/>
          </a:stretch>
        </p:blipFill>
        <p:spPr bwMode="auto">
          <a:xfrm>
            <a:off x="457200" y="3733800"/>
            <a:ext cx="3505200" cy="25908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</p:pic>
      <p:pic>
        <p:nvPicPr>
          <p:cNvPr id="11269" name="Picture 8" descr="107119_58_tui-theu-tay-lam-san-pham-qua-ta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19600" y="381000"/>
            <a:ext cx="4038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177</TotalTime>
  <Words>275</Words>
  <Application>Microsoft Office PowerPoint</Application>
  <PresentationFormat>On-screen Show (4:3)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Wingdings</vt:lpstr>
      <vt:lpstr>Calibri</vt:lpstr>
      <vt:lpstr>Times New Roman</vt:lpstr>
      <vt:lpstr>Watermark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</dc:creator>
  <cp:lastModifiedBy>CSTeam</cp:lastModifiedBy>
  <cp:revision>25</cp:revision>
  <dcterms:created xsi:type="dcterms:W3CDTF">2012-01-06T00:15:31Z</dcterms:created>
  <dcterms:modified xsi:type="dcterms:W3CDTF">2016-06-30T01:13:40Z</dcterms:modified>
</cp:coreProperties>
</file>