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7" r:id="rId2"/>
  </p:sldMasterIdLst>
  <p:sldIdLst>
    <p:sldId id="422" r:id="rId3"/>
    <p:sldId id="403" r:id="rId4"/>
    <p:sldId id="407" r:id="rId5"/>
    <p:sldId id="406" r:id="rId6"/>
    <p:sldId id="402" r:id="rId7"/>
    <p:sldId id="423" r:id="rId8"/>
    <p:sldId id="410" r:id="rId9"/>
    <p:sldId id="384" r:id="rId10"/>
    <p:sldId id="404" r:id="rId11"/>
    <p:sldId id="381" r:id="rId12"/>
    <p:sldId id="412" r:id="rId13"/>
    <p:sldId id="387" r:id="rId14"/>
    <p:sldId id="260" r:id="rId15"/>
    <p:sldId id="424" r:id="rId16"/>
    <p:sldId id="428" r:id="rId17"/>
    <p:sldId id="427" r:id="rId18"/>
    <p:sldId id="413" r:id="rId19"/>
    <p:sldId id="31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28" r:id="rId66"/>
    <p:sldId id="329" r:id="rId67"/>
    <p:sldId id="353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54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433" r:id="rId103"/>
    <p:sldId id="434" r:id="rId104"/>
    <p:sldId id="435" r:id="rId105"/>
    <p:sldId id="436" r:id="rId106"/>
    <p:sldId id="437" r:id="rId107"/>
    <p:sldId id="439" r:id="rId108"/>
    <p:sldId id="440" r:id="rId109"/>
    <p:sldId id="441" r:id="rId110"/>
    <p:sldId id="442" r:id="rId111"/>
    <p:sldId id="443" r:id="rId112"/>
    <p:sldId id="444" r:id="rId113"/>
    <p:sldId id="429" r:id="rId114"/>
    <p:sldId id="431" r:id="rId115"/>
    <p:sldId id="430" r:id="rId116"/>
    <p:sldId id="378" r:id="rId117"/>
    <p:sldId id="414" r:id="rId118"/>
    <p:sldId id="418" r:id="rId1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FF"/>
    <a:srgbClr val="FF33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939" autoAdjust="0"/>
    <p:restoredTop sz="94575" autoAdjust="0"/>
  </p:normalViewPr>
  <p:slideViewPr>
    <p:cSldViewPr>
      <p:cViewPr varScale="1">
        <p:scale>
          <a:sx n="41" d="100"/>
          <a:sy n="41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3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94A7C-92B3-433E-9A9D-74D08B0BCB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A6D7A-6EF7-4AF7-B1CA-5FE169055B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46D52-6466-4D79-98EA-244C0ED673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CD05-4FF6-486E-8BC1-AB1BA60921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00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00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1F4D5F-703F-4CB4-90A6-C4802BC576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9D512-06E1-4602-B322-FAEFC7EA6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01873-D24F-49B6-BBB6-6DE51DE44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03ECC-B12D-4DB6-81E6-58A07366C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882B8-4A8F-40EC-BDBB-2D1DEC8C9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92702-FE97-4700-B1EF-0EBF5497FB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85869-9097-420B-8E79-CDA78FB363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70C5D-EF97-4D4E-8DD3-A60FBD01F0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EE5A8-08C0-45E6-8CD6-8F5DB7B4B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58711-5D3D-40B9-BC84-72A9B67C4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C386B-9365-4D36-97C7-DE80E5C7ED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088D9-C86E-47F9-BB3E-EFA9ABE80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99C4D-351E-41C9-9AD1-E119953ACE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F72F8-4661-40E4-969D-66A81B0ABB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EA7AE-8005-466B-9892-176C7B183E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C7865-8EC4-46EF-A6A4-7B9F9240D9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BF21E-B233-49DB-9EBD-1610D2C10D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8B8CD-6B4B-4B1B-AAAB-98422DD650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6B79F-D82C-470E-85F5-08C09B8CA2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FE415-3424-4BA9-BC5D-0C6F31CB9F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fld id="{5C1A642A-47B3-4BBE-9D80-E991ED955C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990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90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90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90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76A9303-281D-4E60-9B62-01CA6D4AC17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4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Z169"/>
          <p:cNvPicPr>
            <a:picLocks noChangeAspect="1" noChangeArrowheads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100355" name="WordArt 3"/>
          <p:cNvSpPr>
            <a:spLocks noChangeArrowheads="1" noChangeShapeType="1" noTextEdit="1"/>
          </p:cNvSpPr>
          <p:nvPr/>
        </p:nvSpPr>
        <p:spPr bwMode="auto">
          <a:xfrm>
            <a:off x="914400" y="1181100"/>
            <a:ext cx="4876800" cy="1104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Kiểm tra bài cũ 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914400" y="2667000"/>
            <a:ext cx="716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</a:rPr>
              <a:t>Cả lớp </a:t>
            </a:r>
            <a:r>
              <a:rPr lang="en-US" sz="4400">
                <a:solidFill>
                  <a:srgbClr val="0000FF"/>
                </a:solidFill>
              </a:rPr>
              <a:t>để </a:t>
            </a:r>
            <a:r>
              <a:rPr lang="en-US" sz="4000">
                <a:solidFill>
                  <a:srgbClr val="0000FF"/>
                </a:solidFill>
              </a:rPr>
              <a:t>lên bàn những đồ dùng học tập mà các em đã chuẩn bị để cô kiểm tra.</a:t>
            </a:r>
          </a:p>
          <a:p>
            <a:pPr eaLnBrk="1" hangingPunct="1">
              <a:spcBef>
                <a:spcPct val="50000"/>
              </a:spcBef>
            </a:pPr>
            <a:endParaRPr lang="en-US" sz="4000"/>
          </a:p>
        </p:txBody>
      </p:sp>
      <p:sp>
        <p:nvSpPr>
          <p:cNvPr id="51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553200"/>
            <a:ext cx="8382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76200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i="1" smtClean="0">
                <a:solidFill>
                  <a:srgbClr val="FFFF00"/>
                </a:solidFill>
              </a:rPr>
              <a:t>Trong</a:t>
            </a:r>
            <a:r>
              <a:rPr lang="en-US" sz="4800" b="1" i="1" smtClean="0">
                <a:solidFill>
                  <a:srgbClr val="FFFF00"/>
                </a:solidFill>
              </a:rPr>
              <a:t> </a:t>
            </a:r>
            <a:r>
              <a:rPr lang="en-US" b="1" i="1" smtClean="0">
                <a:solidFill>
                  <a:srgbClr val="FFFF00"/>
                </a:solidFill>
              </a:rPr>
              <a:t>thực tế</a:t>
            </a:r>
            <a:r>
              <a:rPr lang="en-US" b="1" smtClean="0">
                <a:solidFill>
                  <a:srgbClr val="FFFF00"/>
                </a:solidFill>
              </a:rPr>
              <a:t>:</a:t>
            </a:r>
            <a:r>
              <a:rPr lang="en-US" sz="4000" b="1" u="sng" smtClean="0"/>
              <a:t> </a:t>
            </a: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304800" y="2743200"/>
            <a:ext cx="8534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/>
              <a:t>Thêu móc xích thường được kết hợp với thêu lướt vặn và một số kiểu thêu khác.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499" name="Line 3"/>
          <p:cNvSpPr>
            <a:spLocks noChangeShapeType="1"/>
          </p:cNvSpPr>
          <p:nvPr/>
        </p:nvSpPr>
        <p:spPr bwMode="auto">
          <a:xfrm>
            <a:off x="-9906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6522" name="Oval 2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523" name="Oval 2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524" name="Oval 2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525" name="Oval 29"/>
          <p:cNvSpPr>
            <a:spLocks noChangeArrowheads="1"/>
          </p:cNvSpPr>
          <p:nvPr/>
        </p:nvSpPr>
        <p:spPr bwMode="auto">
          <a:xfrm>
            <a:off x="6151563" y="19050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526" name="Oval 30"/>
          <p:cNvSpPr>
            <a:spLocks noChangeArrowheads="1"/>
          </p:cNvSpPr>
          <p:nvPr/>
        </p:nvSpPr>
        <p:spPr bwMode="auto">
          <a:xfrm>
            <a:off x="568801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527" name="Oval 31"/>
          <p:cNvSpPr>
            <a:spLocks noChangeArrowheads="1"/>
          </p:cNvSpPr>
          <p:nvPr/>
        </p:nvSpPr>
        <p:spPr bwMode="auto">
          <a:xfrm>
            <a:off x="51816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 rot="-3175050">
            <a:off x="-554037" y="2078037"/>
            <a:ext cx="2819400" cy="339725"/>
            <a:chOff x="1776" y="3072"/>
            <a:chExt cx="1776" cy="214"/>
          </a:xfrm>
        </p:grpSpPr>
        <p:sp>
          <p:nvSpPr>
            <p:cNvPr id="107555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7556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7524" name="Freeform 6"/>
          <p:cNvSpPr>
            <a:spLocks/>
          </p:cNvSpPr>
          <p:nvPr/>
        </p:nvSpPr>
        <p:spPr bwMode="auto">
          <a:xfrm>
            <a:off x="41148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5" name="Freeform 7"/>
          <p:cNvSpPr>
            <a:spLocks/>
          </p:cNvSpPr>
          <p:nvPr/>
        </p:nvSpPr>
        <p:spPr bwMode="auto">
          <a:xfrm>
            <a:off x="1828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6" name="Freeform 8"/>
          <p:cNvSpPr>
            <a:spLocks/>
          </p:cNvSpPr>
          <p:nvPr/>
        </p:nvSpPr>
        <p:spPr bwMode="auto">
          <a:xfrm>
            <a:off x="1717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7" name="Line 9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8" name="Line 10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9" name="Text Box 11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7530" name="Line 12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1" name="Line 13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2" name="Line 14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3" name="Line 15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4" name="Line 16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5" name="Line 17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6" name="Line 18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7" name="Line 19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8" name="Line 20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9" name="Line 21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0" name="Text Box 22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7541" name="Text Box 23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7542" name="Text Box 24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7543" name="Text Box 25"/>
          <p:cNvSpPr txBox="1">
            <a:spLocks noChangeArrowheads="1"/>
          </p:cNvSpPr>
          <p:nvPr/>
        </p:nvSpPr>
        <p:spPr bwMode="auto">
          <a:xfrm>
            <a:off x="5105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7544" name="Text Box 26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7545" name="Text Box 27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7546" name="Text Box 28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7547" name="Text Box 29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7548" name="Text Box 30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7549" name="Oval 31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50" name="Oval 32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51" name="Oval 33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52" name="Oval 34"/>
          <p:cNvSpPr>
            <a:spLocks noChangeArrowheads="1"/>
          </p:cNvSpPr>
          <p:nvPr/>
        </p:nvSpPr>
        <p:spPr bwMode="auto">
          <a:xfrm>
            <a:off x="607536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53" name="Oval 35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54" name="Oval 36"/>
          <p:cNvSpPr>
            <a:spLocks noChangeArrowheads="1"/>
          </p:cNvSpPr>
          <p:nvPr/>
        </p:nvSpPr>
        <p:spPr bwMode="auto">
          <a:xfrm>
            <a:off x="5181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8547" name="Group 3"/>
          <p:cNvGrpSpPr>
            <a:grpSpLocks/>
          </p:cNvGrpSpPr>
          <p:nvPr/>
        </p:nvGrpSpPr>
        <p:grpSpPr bwMode="auto">
          <a:xfrm rot="10800000">
            <a:off x="1752600" y="4038600"/>
            <a:ext cx="2819400" cy="339725"/>
            <a:chOff x="1776" y="3072"/>
            <a:chExt cx="1776" cy="214"/>
          </a:xfrm>
        </p:grpSpPr>
        <p:sp>
          <p:nvSpPr>
            <p:cNvPr id="108579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8580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8548" name="Freeform 6"/>
          <p:cNvSpPr>
            <a:spLocks/>
          </p:cNvSpPr>
          <p:nvPr/>
        </p:nvSpPr>
        <p:spPr bwMode="auto">
          <a:xfrm>
            <a:off x="41148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9" name="Freeform 7"/>
          <p:cNvSpPr>
            <a:spLocks/>
          </p:cNvSpPr>
          <p:nvPr/>
        </p:nvSpPr>
        <p:spPr bwMode="auto">
          <a:xfrm>
            <a:off x="1981200" y="3886200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0" name="Line 8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1" name="Line 9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2" name="Text Box 10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8553" name="Line 11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4" name="Line 12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5" name="Line 13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6" name="Line 14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7" name="Line 15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8" name="Line 16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9" name="Line 17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0" name="Line 18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1" name="Line 19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2" name="Line 20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3" name="Text Box 21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8564" name="Text Box 22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8565" name="Text Box 23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8566" name="Text Box 24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8567" name="Text Box 25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8568" name="Text Box 26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8569" name="Text Box 27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8570" name="Text Box 28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8571" name="Text Box 29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8572" name="Oval 30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8573" name="Oval 31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8574" name="Oval 32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8575" name="Oval 33"/>
          <p:cNvSpPr>
            <a:spLocks noChangeArrowheads="1"/>
          </p:cNvSpPr>
          <p:nvPr/>
        </p:nvSpPr>
        <p:spPr bwMode="auto">
          <a:xfrm>
            <a:off x="607536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8576" name="Freeform 34"/>
          <p:cNvSpPr>
            <a:spLocks/>
          </p:cNvSpPr>
          <p:nvPr/>
        </p:nvSpPr>
        <p:spPr bwMode="auto">
          <a:xfrm>
            <a:off x="1270000" y="0"/>
            <a:ext cx="2311400" cy="4038600"/>
          </a:xfrm>
          <a:custGeom>
            <a:avLst/>
            <a:gdLst>
              <a:gd name="T0" fmla="*/ 2147483646 w 1456"/>
              <a:gd name="T1" fmla="*/ 0 h 2544"/>
              <a:gd name="T2" fmla="*/ 2147483646 w 1456"/>
              <a:gd name="T3" fmla="*/ 2147483646 h 2544"/>
              <a:gd name="T4" fmla="*/ 2147483646 w 1456"/>
              <a:gd name="T5" fmla="*/ 2147483646 h 2544"/>
              <a:gd name="T6" fmla="*/ 2147483646 w 1456"/>
              <a:gd name="T7" fmla="*/ 2147483646 h 2544"/>
              <a:gd name="T8" fmla="*/ 2147483646 w 1456"/>
              <a:gd name="T9" fmla="*/ 2147483646 h 2544"/>
              <a:gd name="T10" fmla="*/ 2147483646 w 1456"/>
              <a:gd name="T11" fmla="*/ 2147483646 h 2544"/>
              <a:gd name="T12" fmla="*/ 2147483646 w 1456"/>
              <a:gd name="T13" fmla="*/ 2147483646 h 2544"/>
              <a:gd name="T14" fmla="*/ 2147483646 w 1456"/>
              <a:gd name="T15" fmla="*/ 2147483646 h 2544"/>
              <a:gd name="T16" fmla="*/ 2147483646 w 1456"/>
              <a:gd name="T17" fmla="*/ 2147483646 h 2544"/>
              <a:gd name="T18" fmla="*/ 2147483646 w 1456"/>
              <a:gd name="T19" fmla="*/ 2147483646 h 2544"/>
              <a:gd name="T20" fmla="*/ 2147483646 w 1456"/>
              <a:gd name="T21" fmla="*/ 2147483646 h 2544"/>
              <a:gd name="T22" fmla="*/ 2147483646 w 1456"/>
              <a:gd name="T23" fmla="*/ 2147483646 h 2544"/>
              <a:gd name="T24" fmla="*/ 2147483646 w 1456"/>
              <a:gd name="T25" fmla="*/ 2147483646 h 25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6"/>
              <a:gd name="T40" fmla="*/ 0 h 2544"/>
              <a:gd name="T41" fmla="*/ 1456 w 1456"/>
              <a:gd name="T42" fmla="*/ 2544 h 25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6" h="2544">
                <a:moveTo>
                  <a:pt x="1456" y="0"/>
                </a:moveTo>
                <a:cubicBezTo>
                  <a:pt x="1416" y="12"/>
                  <a:pt x="1376" y="24"/>
                  <a:pt x="1312" y="48"/>
                </a:cubicBezTo>
                <a:cubicBezTo>
                  <a:pt x="1248" y="72"/>
                  <a:pt x="1176" y="104"/>
                  <a:pt x="1072" y="144"/>
                </a:cubicBezTo>
                <a:cubicBezTo>
                  <a:pt x="968" y="184"/>
                  <a:pt x="784" y="240"/>
                  <a:pt x="688" y="288"/>
                </a:cubicBezTo>
                <a:cubicBezTo>
                  <a:pt x="592" y="336"/>
                  <a:pt x="560" y="376"/>
                  <a:pt x="496" y="432"/>
                </a:cubicBezTo>
                <a:cubicBezTo>
                  <a:pt x="432" y="488"/>
                  <a:pt x="376" y="528"/>
                  <a:pt x="304" y="624"/>
                </a:cubicBezTo>
                <a:cubicBezTo>
                  <a:pt x="232" y="720"/>
                  <a:pt x="112" y="872"/>
                  <a:pt x="64" y="1008"/>
                </a:cubicBezTo>
                <a:cubicBezTo>
                  <a:pt x="16" y="1144"/>
                  <a:pt x="24" y="1320"/>
                  <a:pt x="16" y="1440"/>
                </a:cubicBezTo>
                <a:cubicBezTo>
                  <a:pt x="8" y="1560"/>
                  <a:pt x="0" y="1608"/>
                  <a:pt x="16" y="1728"/>
                </a:cubicBezTo>
                <a:cubicBezTo>
                  <a:pt x="32" y="1848"/>
                  <a:pt x="80" y="2064"/>
                  <a:pt x="112" y="2160"/>
                </a:cubicBezTo>
                <a:cubicBezTo>
                  <a:pt x="144" y="2256"/>
                  <a:pt x="160" y="2256"/>
                  <a:pt x="208" y="2304"/>
                </a:cubicBezTo>
                <a:cubicBezTo>
                  <a:pt x="256" y="2352"/>
                  <a:pt x="352" y="2408"/>
                  <a:pt x="400" y="2448"/>
                </a:cubicBezTo>
                <a:cubicBezTo>
                  <a:pt x="448" y="2488"/>
                  <a:pt x="472" y="2516"/>
                  <a:pt x="496" y="25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7" name="Oval 35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8578" name="Oval 36"/>
          <p:cNvSpPr>
            <a:spLocks noChangeArrowheads="1"/>
          </p:cNvSpPr>
          <p:nvPr/>
        </p:nvSpPr>
        <p:spPr bwMode="auto">
          <a:xfrm>
            <a:off x="5181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9571" name="Group 3"/>
          <p:cNvGrpSpPr>
            <a:grpSpLocks/>
          </p:cNvGrpSpPr>
          <p:nvPr/>
        </p:nvGrpSpPr>
        <p:grpSpPr bwMode="auto">
          <a:xfrm rot="3647323">
            <a:off x="4094163" y="3221037"/>
            <a:ext cx="2819400" cy="339725"/>
            <a:chOff x="1776" y="3072"/>
            <a:chExt cx="1776" cy="214"/>
          </a:xfrm>
        </p:grpSpPr>
        <p:sp>
          <p:nvSpPr>
            <p:cNvPr id="109601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9602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9572" name="Freeform 6"/>
          <p:cNvSpPr>
            <a:spLocks/>
          </p:cNvSpPr>
          <p:nvPr/>
        </p:nvSpPr>
        <p:spPr bwMode="auto">
          <a:xfrm>
            <a:off x="3048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3" name="Line 7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4" name="Line 8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5" name="Text Box 9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9576" name="Line 10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7" name="Line 11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8" name="Line 12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9" name="Line 13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0" name="Line 14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1" name="Line 15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2" name="Line 16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3" name="Line 17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4" name="Line 18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5" name="Line 19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6" name="Text Box 20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9587" name="Text Box 21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9588" name="Text Box 22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9589" name="Text Box 23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9590" name="Text Box 24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9591" name="Text Box 25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9592" name="Text Box 26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9593" name="Text Box 27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9594" name="Text Box 28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9595" name="Oval 29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9596" name="Oval 30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9597" name="Oval 31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9598" name="Oval 32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9599" name="Oval 33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9600" name="Oval 34"/>
          <p:cNvSpPr>
            <a:spLocks noChangeArrowheads="1"/>
          </p:cNvSpPr>
          <p:nvPr/>
        </p:nvSpPr>
        <p:spPr bwMode="auto">
          <a:xfrm>
            <a:off x="5181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auto">
          <a:xfrm rot="-3657521">
            <a:off x="6392863" y="1209675"/>
            <a:ext cx="106362" cy="2986088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110596" name="Oval 4"/>
          <p:cNvSpPr>
            <a:spLocks noChangeArrowheads="1"/>
          </p:cNvSpPr>
          <p:nvPr/>
        </p:nvSpPr>
        <p:spPr bwMode="auto">
          <a:xfrm rot="1742479">
            <a:off x="7467600" y="3313113"/>
            <a:ext cx="457200" cy="7461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8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9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0618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0619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620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621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622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623" name="Freeform 31"/>
          <p:cNvSpPr>
            <a:spLocks/>
          </p:cNvSpPr>
          <p:nvPr/>
        </p:nvSpPr>
        <p:spPr bwMode="auto">
          <a:xfrm>
            <a:off x="1968500" y="800100"/>
            <a:ext cx="5803900" cy="4127500"/>
          </a:xfrm>
          <a:custGeom>
            <a:avLst/>
            <a:gdLst>
              <a:gd name="T0" fmla="*/ 2147483646 w 3656"/>
              <a:gd name="T1" fmla="*/ 2147483646 h 2600"/>
              <a:gd name="T2" fmla="*/ 2147483646 w 3656"/>
              <a:gd name="T3" fmla="*/ 2147483646 h 2600"/>
              <a:gd name="T4" fmla="*/ 2147483646 w 3656"/>
              <a:gd name="T5" fmla="*/ 2147483646 h 2600"/>
              <a:gd name="T6" fmla="*/ 2147483646 w 3656"/>
              <a:gd name="T7" fmla="*/ 2147483646 h 2600"/>
              <a:gd name="T8" fmla="*/ 2147483646 w 3656"/>
              <a:gd name="T9" fmla="*/ 2147483646 h 2600"/>
              <a:gd name="T10" fmla="*/ 2147483646 w 3656"/>
              <a:gd name="T11" fmla="*/ 2147483646 h 2600"/>
              <a:gd name="T12" fmla="*/ 2147483646 w 3656"/>
              <a:gd name="T13" fmla="*/ 2147483646 h 2600"/>
              <a:gd name="T14" fmla="*/ 2147483646 w 3656"/>
              <a:gd name="T15" fmla="*/ 2147483646 h 2600"/>
              <a:gd name="T16" fmla="*/ 2147483646 w 3656"/>
              <a:gd name="T17" fmla="*/ 2147483646 h 2600"/>
              <a:gd name="T18" fmla="*/ 2147483646 w 3656"/>
              <a:gd name="T19" fmla="*/ 2147483646 h 2600"/>
              <a:gd name="T20" fmla="*/ 2147483646 w 3656"/>
              <a:gd name="T21" fmla="*/ 2147483646 h 2600"/>
              <a:gd name="T22" fmla="*/ 2147483646 w 3656"/>
              <a:gd name="T23" fmla="*/ 2147483646 h 2600"/>
              <a:gd name="T24" fmla="*/ 2147483646 w 3656"/>
              <a:gd name="T25" fmla="*/ 2147483646 h 2600"/>
              <a:gd name="T26" fmla="*/ 2147483646 w 3656"/>
              <a:gd name="T27" fmla="*/ 2147483646 h 2600"/>
              <a:gd name="T28" fmla="*/ 2147483646 w 3656"/>
              <a:gd name="T29" fmla="*/ 2147483646 h 2600"/>
              <a:gd name="T30" fmla="*/ 2147483646 w 3656"/>
              <a:gd name="T31" fmla="*/ 2147483646 h 2600"/>
              <a:gd name="T32" fmla="*/ 2147483646 w 3656"/>
              <a:gd name="T33" fmla="*/ 2147483646 h 2600"/>
              <a:gd name="T34" fmla="*/ 2147483646 w 3656"/>
              <a:gd name="T35" fmla="*/ 2147483646 h 2600"/>
              <a:gd name="T36" fmla="*/ 2147483646 w 3656"/>
              <a:gd name="T37" fmla="*/ 2147483646 h 2600"/>
              <a:gd name="T38" fmla="*/ 2147483646 w 3656"/>
              <a:gd name="T39" fmla="*/ 2147483646 h 2600"/>
              <a:gd name="T40" fmla="*/ 2147483646 w 3656"/>
              <a:gd name="T41" fmla="*/ 2147483646 h 2600"/>
              <a:gd name="T42" fmla="*/ 2147483646 w 3656"/>
              <a:gd name="T43" fmla="*/ 2147483646 h 2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656"/>
              <a:gd name="T67" fmla="*/ 0 h 2600"/>
              <a:gd name="T68" fmla="*/ 3656 w 3656"/>
              <a:gd name="T69" fmla="*/ 2600 h 26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656" h="2600">
                <a:moveTo>
                  <a:pt x="2024" y="744"/>
                </a:moveTo>
                <a:cubicBezTo>
                  <a:pt x="2056" y="648"/>
                  <a:pt x="2088" y="552"/>
                  <a:pt x="2072" y="456"/>
                </a:cubicBezTo>
                <a:cubicBezTo>
                  <a:pt x="2056" y="360"/>
                  <a:pt x="2000" y="240"/>
                  <a:pt x="1928" y="168"/>
                </a:cubicBezTo>
                <a:cubicBezTo>
                  <a:pt x="1856" y="96"/>
                  <a:pt x="1792" y="48"/>
                  <a:pt x="1640" y="24"/>
                </a:cubicBezTo>
                <a:cubicBezTo>
                  <a:pt x="1488" y="0"/>
                  <a:pt x="1216" y="8"/>
                  <a:pt x="1016" y="24"/>
                </a:cubicBezTo>
                <a:cubicBezTo>
                  <a:pt x="816" y="40"/>
                  <a:pt x="592" y="64"/>
                  <a:pt x="440" y="120"/>
                </a:cubicBezTo>
                <a:cubicBezTo>
                  <a:pt x="288" y="176"/>
                  <a:pt x="176" y="224"/>
                  <a:pt x="104" y="360"/>
                </a:cubicBezTo>
                <a:cubicBezTo>
                  <a:pt x="32" y="496"/>
                  <a:pt x="16" y="768"/>
                  <a:pt x="8" y="936"/>
                </a:cubicBezTo>
                <a:cubicBezTo>
                  <a:pt x="0" y="1104"/>
                  <a:pt x="8" y="1200"/>
                  <a:pt x="56" y="1368"/>
                </a:cubicBezTo>
                <a:cubicBezTo>
                  <a:pt x="104" y="1536"/>
                  <a:pt x="168" y="1784"/>
                  <a:pt x="296" y="1944"/>
                </a:cubicBezTo>
                <a:cubicBezTo>
                  <a:pt x="424" y="2104"/>
                  <a:pt x="608" y="2224"/>
                  <a:pt x="824" y="2328"/>
                </a:cubicBezTo>
                <a:cubicBezTo>
                  <a:pt x="1040" y="2432"/>
                  <a:pt x="1352" y="2536"/>
                  <a:pt x="1592" y="2568"/>
                </a:cubicBezTo>
                <a:cubicBezTo>
                  <a:pt x="1832" y="2600"/>
                  <a:pt x="2080" y="2536"/>
                  <a:pt x="2264" y="2520"/>
                </a:cubicBezTo>
                <a:cubicBezTo>
                  <a:pt x="2448" y="2504"/>
                  <a:pt x="2568" y="2520"/>
                  <a:pt x="2696" y="2472"/>
                </a:cubicBezTo>
                <a:cubicBezTo>
                  <a:pt x="2824" y="2424"/>
                  <a:pt x="2928" y="2304"/>
                  <a:pt x="3032" y="2232"/>
                </a:cubicBezTo>
                <a:cubicBezTo>
                  <a:pt x="3136" y="2160"/>
                  <a:pt x="3248" y="2104"/>
                  <a:pt x="3320" y="2040"/>
                </a:cubicBezTo>
                <a:cubicBezTo>
                  <a:pt x="3392" y="1976"/>
                  <a:pt x="3432" y="1896"/>
                  <a:pt x="3464" y="1848"/>
                </a:cubicBezTo>
                <a:cubicBezTo>
                  <a:pt x="3496" y="1800"/>
                  <a:pt x="3496" y="1792"/>
                  <a:pt x="3512" y="1752"/>
                </a:cubicBezTo>
                <a:cubicBezTo>
                  <a:pt x="3528" y="1712"/>
                  <a:pt x="3544" y="1616"/>
                  <a:pt x="3560" y="1608"/>
                </a:cubicBezTo>
                <a:cubicBezTo>
                  <a:pt x="3576" y="1600"/>
                  <a:pt x="3600" y="1648"/>
                  <a:pt x="3608" y="1704"/>
                </a:cubicBezTo>
                <a:cubicBezTo>
                  <a:pt x="3616" y="1760"/>
                  <a:pt x="3600" y="1856"/>
                  <a:pt x="3608" y="1944"/>
                </a:cubicBezTo>
                <a:cubicBezTo>
                  <a:pt x="3616" y="2032"/>
                  <a:pt x="3640" y="2184"/>
                  <a:pt x="3656" y="22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24" name="Oval 32"/>
          <p:cNvSpPr>
            <a:spLocks noChangeArrowheads="1"/>
          </p:cNvSpPr>
          <p:nvPr/>
        </p:nvSpPr>
        <p:spPr bwMode="auto">
          <a:xfrm>
            <a:off x="56388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625" name="Oval 33"/>
          <p:cNvSpPr>
            <a:spLocks noChangeArrowheads="1"/>
          </p:cNvSpPr>
          <p:nvPr/>
        </p:nvSpPr>
        <p:spPr bwMode="auto">
          <a:xfrm>
            <a:off x="51816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19" name="AutoShape 3"/>
          <p:cNvSpPr>
            <a:spLocks noChangeArrowheads="1"/>
          </p:cNvSpPr>
          <p:nvPr/>
        </p:nvSpPr>
        <p:spPr bwMode="auto">
          <a:xfrm rot="-5066166">
            <a:off x="6623050" y="727075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 rot="333835">
            <a:off x="8001000" y="2266950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1639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1640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1641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1642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1643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44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45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46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47" name="Oval 31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48" name="Freeform 32"/>
          <p:cNvSpPr>
            <a:spLocks/>
          </p:cNvSpPr>
          <p:nvPr/>
        </p:nvSpPr>
        <p:spPr bwMode="auto">
          <a:xfrm>
            <a:off x="2616200" y="762000"/>
            <a:ext cx="5613400" cy="3987800"/>
          </a:xfrm>
          <a:custGeom>
            <a:avLst/>
            <a:gdLst>
              <a:gd name="T0" fmla="*/ 2147483646 w 3536"/>
              <a:gd name="T1" fmla="*/ 2147483646 h 2512"/>
              <a:gd name="T2" fmla="*/ 2147483646 w 3536"/>
              <a:gd name="T3" fmla="*/ 2147483646 h 2512"/>
              <a:gd name="T4" fmla="*/ 2147483646 w 3536"/>
              <a:gd name="T5" fmla="*/ 2147483646 h 2512"/>
              <a:gd name="T6" fmla="*/ 2147483646 w 3536"/>
              <a:gd name="T7" fmla="*/ 2147483646 h 2512"/>
              <a:gd name="T8" fmla="*/ 2147483646 w 3536"/>
              <a:gd name="T9" fmla="*/ 0 h 2512"/>
              <a:gd name="T10" fmla="*/ 2147483646 w 3536"/>
              <a:gd name="T11" fmla="*/ 2147483646 h 2512"/>
              <a:gd name="T12" fmla="*/ 2147483646 w 3536"/>
              <a:gd name="T13" fmla="*/ 2147483646 h 2512"/>
              <a:gd name="T14" fmla="*/ 2147483646 w 3536"/>
              <a:gd name="T15" fmla="*/ 2147483646 h 2512"/>
              <a:gd name="T16" fmla="*/ 2147483646 w 3536"/>
              <a:gd name="T17" fmla="*/ 2147483646 h 2512"/>
              <a:gd name="T18" fmla="*/ 2147483646 w 3536"/>
              <a:gd name="T19" fmla="*/ 2147483646 h 2512"/>
              <a:gd name="T20" fmla="*/ 2147483646 w 3536"/>
              <a:gd name="T21" fmla="*/ 2147483646 h 2512"/>
              <a:gd name="T22" fmla="*/ 2147483646 w 3536"/>
              <a:gd name="T23" fmla="*/ 2147483646 h 2512"/>
              <a:gd name="T24" fmla="*/ 2147483646 w 3536"/>
              <a:gd name="T25" fmla="*/ 2147483646 h 2512"/>
              <a:gd name="T26" fmla="*/ 2147483646 w 3536"/>
              <a:gd name="T27" fmla="*/ 2147483646 h 2512"/>
              <a:gd name="T28" fmla="*/ 2147483646 w 3536"/>
              <a:gd name="T29" fmla="*/ 2147483646 h 2512"/>
              <a:gd name="T30" fmla="*/ 2147483646 w 3536"/>
              <a:gd name="T31" fmla="*/ 2147483646 h 2512"/>
              <a:gd name="T32" fmla="*/ 2147483646 w 3536"/>
              <a:gd name="T33" fmla="*/ 2147483646 h 2512"/>
              <a:gd name="T34" fmla="*/ 2147483646 w 3536"/>
              <a:gd name="T35" fmla="*/ 2147483646 h 2512"/>
              <a:gd name="T36" fmla="*/ 2147483646 w 3536"/>
              <a:gd name="T37" fmla="*/ 2147483646 h 2512"/>
              <a:gd name="T38" fmla="*/ 2147483646 w 3536"/>
              <a:gd name="T39" fmla="*/ 2147483646 h 2512"/>
              <a:gd name="T40" fmla="*/ 2147483646 w 3536"/>
              <a:gd name="T41" fmla="*/ 2147483646 h 2512"/>
              <a:gd name="T42" fmla="*/ 2147483646 w 3536"/>
              <a:gd name="T43" fmla="*/ 2147483646 h 2512"/>
              <a:gd name="T44" fmla="*/ 2147483646 w 3536"/>
              <a:gd name="T45" fmla="*/ 2147483646 h 2512"/>
              <a:gd name="T46" fmla="*/ 2147483646 w 3536"/>
              <a:gd name="T47" fmla="*/ 2147483646 h 2512"/>
              <a:gd name="T48" fmla="*/ 2147483646 w 3536"/>
              <a:gd name="T49" fmla="*/ 2147483646 h 2512"/>
              <a:gd name="T50" fmla="*/ 2147483646 w 3536"/>
              <a:gd name="T51" fmla="*/ 2147483646 h 25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536"/>
              <a:gd name="T79" fmla="*/ 0 h 2512"/>
              <a:gd name="T80" fmla="*/ 3536 w 3536"/>
              <a:gd name="T81" fmla="*/ 2512 h 251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536" h="2512">
                <a:moveTo>
                  <a:pt x="1656" y="768"/>
                </a:moveTo>
                <a:cubicBezTo>
                  <a:pt x="1668" y="668"/>
                  <a:pt x="1680" y="568"/>
                  <a:pt x="1656" y="480"/>
                </a:cubicBezTo>
                <a:cubicBezTo>
                  <a:pt x="1632" y="392"/>
                  <a:pt x="1568" y="304"/>
                  <a:pt x="1512" y="240"/>
                </a:cubicBezTo>
                <a:cubicBezTo>
                  <a:pt x="1456" y="176"/>
                  <a:pt x="1424" y="136"/>
                  <a:pt x="1320" y="96"/>
                </a:cubicBezTo>
                <a:cubicBezTo>
                  <a:pt x="1216" y="56"/>
                  <a:pt x="1024" y="0"/>
                  <a:pt x="888" y="0"/>
                </a:cubicBezTo>
                <a:cubicBezTo>
                  <a:pt x="752" y="0"/>
                  <a:pt x="624" y="32"/>
                  <a:pt x="504" y="96"/>
                </a:cubicBezTo>
                <a:cubicBezTo>
                  <a:pt x="384" y="160"/>
                  <a:pt x="248" y="264"/>
                  <a:pt x="168" y="384"/>
                </a:cubicBezTo>
                <a:cubicBezTo>
                  <a:pt x="88" y="504"/>
                  <a:pt x="48" y="680"/>
                  <a:pt x="24" y="816"/>
                </a:cubicBezTo>
                <a:cubicBezTo>
                  <a:pt x="0" y="952"/>
                  <a:pt x="16" y="1064"/>
                  <a:pt x="24" y="1200"/>
                </a:cubicBezTo>
                <a:cubicBezTo>
                  <a:pt x="32" y="1336"/>
                  <a:pt x="8" y="1488"/>
                  <a:pt x="72" y="1632"/>
                </a:cubicBezTo>
                <a:cubicBezTo>
                  <a:pt x="136" y="1776"/>
                  <a:pt x="224" y="1928"/>
                  <a:pt x="408" y="2064"/>
                </a:cubicBezTo>
                <a:cubicBezTo>
                  <a:pt x="592" y="2200"/>
                  <a:pt x="936" y="2384"/>
                  <a:pt x="1176" y="2448"/>
                </a:cubicBezTo>
                <a:cubicBezTo>
                  <a:pt x="1416" y="2512"/>
                  <a:pt x="1648" y="2464"/>
                  <a:pt x="1848" y="2448"/>
                </a:cubicBezTo>
                <a:cubicBezTo>
                  <a:pt x="2048" y="2432"/>
                  <a:pt x="2224" y="2392"/>
                  <a:pt x="2376" y="2352"/>
                </a:cubicBezTo>
                <a:cubicBezTo>
                  <a:pt x="2528" y="2312"/>
                  <a:pt x="2632" y="2296"/>
                  <a:pt x="2760" y="2208"/>
                </a:cubicBezTo>
                <a:cubicBezTo>
                  <a:pt x="2888" y="2120"/>
                  <a:pt x="3056" y="1944"/>
                  <a:pt x="3144" y="1824"/>
                </a:cubicBezTo>
                <a:cubicBezTo>
                  <a:pt x="3232" y="1704"/>
                  <a:pt x="3256" y="1592"/>
                  <a:pt x="3288" y="1488"/>
                </a:cubicBezTo>
                <a:cubicBezTo>
                  <a:pt x="3320" y="1384"/>
                  <a:pt x="3320" y="1264"/>
                  <a:pt x="3336" y="1200"/>
                </a:cubicBezTo>
                <a:cubicBezTo>
                  <a:pt x="3352" y="1136"/>
                  <a:pt x="3368" y="1144"/>
                  <a:pt x="3384" y="1104"/>
                </a:cubicBezTo>
                <a:cubicBezTo>
                  <a:pt x="3400" y="1064"/>
                  <a:pt x="3424" y="968"/>
                  <a:pt x="3432" y="960"/>
                </a:cubicBezTo>
                <a:cubicBezTo>
                  <a:pt x="3440" y="952"/>
                  <a:pt x="3416" y="1016"/>
                  <a:pt x="3432" y="1056"/>
                </a:cubicBezTo>
                <a:cubicBezTo>
                  <a:pt x="3448" y="1096"/>
                  <a:pt x="3520" y="1144"/>
                  <a:pt x="3528" y="1200"/>
                </a:cubicBezTo>
                <a:cubicBezTo>
                  <a:pt x="3536" y="1256"/>
                  <a:pt x="3488" y="1336"/>
                  <a:pt x="3480" y="1392"/>
                </a:cubicBezTo>
                <a:cubicBezTo>
                  <a:pt x="3472" y="1448"/>
                  <a:pt x="3488" y="1496"/>
                  <a:pt x="3480" y="1536"/>
                </a:cubicBezTo>
                <a:cubicBezTo>
                  <a:pt x="3472" y="1576"/>
                  <a:pt x="3440" y="1592"/>
                  <a:pt x="3432" y="1632"/>
                </a:cubicBezTo>
                <a:cubicBezTo>
                  <a:pt x="3424" y="1672"/>
                  <a:pt x="3428" y="1724"/>
                  <a:pt x="3432" y="1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49" name="Oval 33"/>
          <p:cNvSpPr>
            <a:spLocks noChangeArrowheads="1"/>
          </p:cNvSpPr>
          <p:nvPr/>
        </p:nvSpPr>
        <p:spPr bwMode="auto">
          <a:xfrm>
            <a:off x="5181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2643" name="Freeform 3"/>
          <p:cNvSpPr>
            <a:spLocks/>
          </p:cNvSpPr>
          <p:nvPr/>
        </p:nvSpPr>
        <p:spPr bwMode="auto">
          <a:xfrm>
            <a:off x="1600200" y="1066800"/>
            <a:ext cx="3733800" cy="35052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2660" name="Text Box 20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2663" name="Text Box 23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2664" name="Text Box 24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2665" name="Text Box 25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2666" name="Oval 2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2667" name="Oval 2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2668" name="Oval 2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12669" name="Group 29"/>
          <p:cNvGrpSpPr>
            <a:grpSpLocks/>
          </p:cNvGrpSpPr>
          <p:nvPr/>
        </p:nvGrpSpPr>
        <p:grpSpPr bwMode="auto">
          <a:xfrm>
            <a:off x="1981200" y="1600200"/>
            <a:ext cx="2819400" cy="339725"/>
            <a:chOff x="1776" y="3072"/>
            <a:chExt cx="1776" cy="214"/>
          </a:xfrm>
        </p:grpSpPr>
        <p:sp>
          <p:nvSpPr>
            <p:cNvPr id="112673" name="AutoShape 30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12674" name="Oval 31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12670" name="Oval 32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2671" name="Oval 33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2672" name="Oval 34"/>
          <p:cNvSpPr>
            <a:spLocks noChangeArrowheads="1"/>
          </p:cNvSpPr>
          <p:nvPr/>
        </p:nvSpPr>
        <p:spPr bwMode="auto">
          <a:xfrm>
            <a:off x="5257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13667" name="Group 3"/>
          <p:cNvGrpSpPr>
            <a:grpSpLocks/>
          </p:cNvGrpSpPr>
          <p:nvPr/>
        </p:nvGrpSpPr>
        <p:grpSpPr bwMode="auto">
          <a:xfrm>
            <a:off x="838200" y="1219200"/>
            <a:ext cx="2819400" cy="339725"/>
            <a:chOff x="1776" y="3072"/>
            <a:chExt cx="1776" cy="214"/>
          </a:xfrm>
        </p:grpSpPr>
        <p:sp>
          <p:nvSpPr>
            <p:cNvPr id="113699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13700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13668" name="Freeform 6"/>
          <p:cNvSpPr>
            <a:spLocks/>
          </p:cNvSpPr>
          <p:nvPr/>
        </p:nvSpPr>
        <p:spPr bwMode="auto">
          <a:xfrm>
            <a:off x="1371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69" name="Freeform 7"/>
          <p:cNvSpPr>
            <a:spLocks/>
          </p:cNvSpPr>
          <p:nvPr/>
        </p:nvSpPr>
        <p:spPr bwMode="auto">
          <a:xfrm>
            <a:off x="3505200" y="1524000"/>
            <a:ext cx="828675" cy="522288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0" name="Line 8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1" name="Line 9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2" name="Text Box 10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3673" name="Line 11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4" name="Line 12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5" name="Line 13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6" name="Line 14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7" name="Line 15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8" name="Line 16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9" name="Line 17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0" name="Line 18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1" name="Line 19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2" name="Line 20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3" name="Text Box 21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3684" name="Text Box 22"/>
          <p:cNvSpPr txBox="1">
            <a:spLocks noChangeArrowheads="1"/>
          </p:cNvSpPr>
          <p:nvPr/>
        </p:nvSpPr>
        <p:spPr bwMode="auto">
          <a:xfrm>
            <a:off x="4114800" y="15382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3685" name="Text Box 23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3686" name="Text Box 24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3687" name="Text Box 25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3688" name="Text Box 26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3689" name="Text Box 27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3690" name="Text Box 28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3691" name="Text Box 29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3692" name="Oval 30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3693" name="Oval 31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3694" name="Oval 32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3695" name="Line 33"/>
          <p:cNvSpPr>
            <a:spLocks noChangeShapeType="1"/>
          </p:cNvSpPr>
          <p:nvPr/>
        </p:nvSpPr>
        <p:spPr bwMode="auto">
          <a:xfrm>
            <a:off x="2971800" y="15240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96" name="Oval 34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3697" name="Oval 35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3698" name="Oval 36"/>
          <p:cNvSpPr>
            <a:spLocks noChangeArrowheads="1"/>
          </p:cNvSpPr>
          <p:nvPr/>
        </p:nvSpPr>
        <p:spPr bwMode="auto">
          <a:xfrm>
            <a:off x="5257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14691" name="Group 3"/>
          <p:cNvGrpSpPr>
            <a:grpSpLocks/>
          </p:cNvGrpSpPr>
          <p:nvPr/>
        </p:nvGrpSpPr>
        <p:grpSpPr bwMode="auto">
          <a:xfrm>
            <a:off x="0" y="990600"/>
            <a:ext cx="2819400" cy="339725"/>
            <a:chOff x="1776" y="3072"/>
            <a:chExt cx="1776" cy="214"/>
          </a:xfrm>
        </p:grpSpPr>
        <p:sp>
          <p:nvSpPr>
            <p:cNvPr id="114723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14724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14692" name="Freeform 6"/>
          <p:cNvSpPr>
            <a:spLocks/>
          </p:cNvSpPr>
          <p:nvPr/>
        </p:nvSpPr>
        <p:spPr bwMode="auto">
          <a:xfrm>
            <a:off x="1828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3" name="Freeform 7"/>
          <p:cNvSpPr>
            <a:spLocks/>
          </p:cNvSpPr>
          <p:nvPr/>
        </p:nvSpPr>
        <p:spPr bwMode="auto">
          <a:xfrm>
            <a:off x="2678113" y="1295400"/>
            <a:ext cx="522287" cy="1055688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4" name="Line 8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5" name="Line 9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6" name="Text Box 10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4697" name="Line 11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8" name="Line 12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9" name="Line 13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0" name="Line 14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1" name="Line 15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2" name="Line 16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3" name="Line 17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4" name="Line 18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5" name="Line 19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6" name="Line 20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7" name="Text Box 21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4708" name="Text Box 22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4709" name="Text Box 23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4710" name="Text Box 24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4711" name="Text Box 25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4712" name="Text Box 26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4713" name="Text Box 27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4714" name="Text Box 28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4715" name="Text Box 29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4716" name="Oval 30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4717" name="Oval 31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4718" name="Oval 32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4719" name="Line 33"/>
          <p:cNvSpPr>
            <a:spLocks noChangeShapeType="1"/>
          </p:cNvSpPr>
          <p:nvPr/>
        </p:nvSpPr>
        <p:spPr bwMode="auto">
          <a:xfrm>
            <a:off x="1371600" y="1143000"/>
            <a:ext cx="3352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20" name="Oval 34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4721" name="Oval 35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4722" name="Oval 36"/>
          <p:cNvSpPr>
            <a:spLocks noChangeArrowheads="1"/>
          </p:cNvSpPr>
          <p:nvPr/>
        </p:nvSpPr>
        <p:spPr bwMode="auto">
          <a:xfrm>
            <a:off x="5181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-1447800" y="685800"/>
            <a:ext cx="6172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6" name="Freeform 4"/>
          <p:cNvSpPr>
            <a:spLocks/>
          </p:cNvSpPr>
          <p:nvPr/>
        </p:nvSpPr>
        <p:spPr bwMode="auto">
          <a:xfrm>
            <a:off x="2933700" y="8509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5738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5739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40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41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42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43" name="Oval 31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44" name="Oval 32"/>
          <p:cNvSpPr>
            <a:spLocks noChangeArrowheads="1"/>
          </p:cNvSpPr>
          <p:nvPr/>
        </p:nvSpPr>
        <p:spPr bwMode="auto">
          <a:xfrm>
            <a:off x="5257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WordArt 2"/>
          <p:cNvSpPr>
            <a:spLocks noChangeArrowheads="1" noChangeShapeType="1" noTextEdit="1"/>
          </p:cNvSpPr>
          <p:nvPr/>
        </p:nvSpPr>
        <p:spPr bwMode="auto">
          <a:xfrm>
            <a:off x="914400" y="1371600"/>
            <a:ext cx="7543800" cy="24145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Quy trình thực hiện</a:t>
            </a:r>
          </a:p>
          <a:p>
            <a:pPr algn="ctr"/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thêu móc xích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>
            <a:off x="-14478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0" name="Freeform 4"/>
          <p:cNvSpPr>
            <a:spLocks/>
          </p:cNvSpPr>
          <p:nvPr/>
        </p:nvSpPr>
        <p:spPr bwMode="auto">
          <a:xfrm>
            <a:off x="37973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6762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6763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64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65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66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67" name="Oval 31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68" name="Oval 32"/>
          <p:cNvSpPr>
            <a:spLocks noChangeArrowheads="1"/>
          </p:cNvSpPr>
          <p:nvPr/>
        </p:nvSpPr>
        <p:spPr bwMode="auto">
          <a:xfrm>
            <a:off x="5257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63" name="Line 3"/>
          <p:cNvSpPr>
            <a:spLocks noChangeShapeType="1"/>
          </p:cNvSpPr>
          <p:nvPr/>
        </p:nvSpPr>
        <p:spPr bwMode="auto">
          <a:xfrm>
            <a:off x="-14478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7786" name="Oval 2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87" name="Oval 2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88" name="Oval 2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89" name="Oval 29"/>
          <p:cNvSpPr>
            <a:spLocks noChangeArrowheads="1"/>
          </p:cNvSpPr>
          <p:nvPr/>
        </p:nvSpPr>
        <p:spPr bwMode="auto">
          <a:xfrm>
            <a:off x="6151563" y="19050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90" name="Oval 30"/>
          <p:cNvSpPr>
            <a:spLocks noChangeArrowheads="1"/>
          </p:cNvSpPr>
          <p:nvPr/>
        </p:nvSpPr>
        <p:spPr bwMode="auto">
          <a:xfrm>
            <a:off x="568801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91" name="Oval 31"/>
          <p:cNvSpPr>
            <a:spLocks noChangeArrowheads="1"/>
          </p:cNvSpPr>
          <p:nvPr/>
        </p:nvSpPr>
        <p:spPr bwMode="auto">
          <a:xfrm>
            <a:off x="51816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92" name="Oval 32"/>
          <p:cNvSpPr>
            <a:spLocks noChangeArrowheads="1"/>
          </p:cNvSpPr>
          <p:nvPr/>
        </p:nvSpPr>
        <p:spPr bwMode="auto">
          <a:xfrm>
            <a:off x="47244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Line 3"/>
          <p:cNvSpPr>
            <a:spLocks noChangeShapeType="1"/>
          </p:cNvSpPr>
          <p:nvPr/>
        </p:nvSpPr>
        <p:spPr bwMode="auto">
          <a:xfrm>
            <a:off x="2794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6564" name="Picture 4" descr="Theu moc x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898525"/>
            <a:ext cx="9144000" cy="5807075"/>
            <a:chOff x="0" y="528"/>
            <a:chExt cx="5760" cy="3658"/>
          </a:xfrm>
        </p:grpSpPr>
        <p:pic>
          <p:nvPicPr>
            <p:cNvPr id="119814" name="Picture 4" descr="B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8"/>
              <a:ext cx="2496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815" name="Picture 6" descr="B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256"/>
              <a:ext cx="2688" cy="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816" name="Picture 5" descr="B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6" y="528"/>
              <a:ext cx="3024" cy="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817" name="Picture 7" descr="hoan thàn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6" y="2208"/>
              <a:ext cx="3024" cy="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18" name="Text Box 8"/>
            <p:cNvSpPr txBox="1">
              <a:spLocks noChangeArrowheads="1"/>
            </p:cNvSpPr>
            <p:nvPr/>
          </p:nvSpPr>
          <p:spPr bwMode="auto">
            <a:xfrm>
              <a:off x="240" y="1968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Bước 1:Vạch dấu</a:t>
              </a:r>
            </a:p>
          </p:txBody>
        </p:sp>
        <p:sp>
          <p:nvSpPr>
            <p:cNvPr id="119819" name="Text Box 9"/>
            <p:cNvSpPr txBox="1">
              <a:spLocks noChangeArrowheads="1"/>
            </p:cNvSpPr>
            <p:nvPr/>
          </p:nvSpPr>
          <p:spPr bwMode="auto">
            <a:xfrm>
              <a:off x="388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Bước 2</a:t>
              </a:r>
            </a:p>
          </p:txBody>
        </p:sp>
        <p:sp>
          <p:nvSpPr>
            <p:cNvPr id="119820" name="Text Box 11"/>
            <p:cNvSpPr txBox="1">
              <a:spLocks noChangeArrowheads="1"/>
            </p:cNvSpPr>
            <p:nvPr/>
          </p:nvSpPr>
          <p:spPr bwMode="auto">
            <a:xfrm>
              <a:off x="672" y="3888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Bước 3</a:t>
              </a:r>
            </a:p>
          </p:txBody>
        </p:sp>
        <p:sp>
          <p:nvSpPr>
            <p:cNvPr id="119821" name="Text Box 12"/>
            <p:cNvSpPr txBox="1">
              <a:spLocks noChangeArrowheads="1"/>
            </p:cNvSpPr>
            <p:nvPr/>
          </p:nvSpPr>
          <p:spPr bwMode="auto">
            <a:xfrm>
              <a:off x="3456" y="3936"/>
              <a:ext cx="20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Hoàn thành sản phẩm</a:t>
              </a:r>
            </a:p>
          </p:txBody>
        </p:sp>
      </p:grp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676400" y="106363"/>
            <a:ext cx="640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QUY TRÌNH THÊU MÓC XÍCH</a:t>
            </a:r>
          </a:p>
        </p:txBody>
      </p:sp>
      <p:sp>
        <p:nvSpPr>
          <p:cNvPr id="119812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19813" name="AutoShape 1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553200"/>
            <a:ext cx="609600" cy="304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8229600" cy="4530725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sz="4000" smtClean="0"/>
              <a:t>1. Thêu từ phải qua trái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smtClean="0"/>
              <a:t>2. Lên kim xuống kim tại các điểm vạch dấu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smtClean="0"/>
              <a:t>3. Không rút chỉ quá chặt hoặc quá lỏng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smtClean="0"/>
              <a:t>4. Đường thêu không bị co dúm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990600" y="762000"/>
            <a:ext cx="754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</a:rPr>
              <a:t>Lưu ý một số điểm khi thêu:</a:t>
            </a:r>
          </a:p>
        </p:txBody>
      </p:sp>
      <p:sp>
        <p:nvSpPr>
          <p:cNvPr id="12083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8038" y="64770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1600"/>
          </a:p>
        </p:txBody>
      </p:sp>
      <p:sp>
        <p:nvSpPr>
          <p:cNvPr id="12083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553200"/>
            <a:ext cx="533400" cy="304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304800" y="2438400"/>
            <a:ext cx="838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200" b="1"/>
              <a:t>2.Thêu móc xích được thực hiện theo chiều </a:t>
            </a:r>
            <a:r>
              <a:rPr lang="en-US" sz="3200" b="1" i="1"/>
              <a:t>từ phải sang trái</a:t>
            </a:r>
            <a:r>
              <a:rPr lang="en-US" sz="3200" b="1"/>
              <a:t>. Khi thêu, phải tạo đường chỉ qua đường dấu. Vị trí xuống kim của mũi thêu sau nằm phía trong mũi thêu trước liền kề. 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304800" y="8382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sz="3200" b="1"/>
              <a:t>1</a:t>
            </a:r>
            <a:r>
              <a:rPr lang="en-US" sz="2800" b="1"/>
              <a:t>.</a:t>
            </a:r>
            <a:r>
              <a:rPr lang="en-US" sz="3200" b="1"/>
              <a:t>Thêu móc xích là cách thêu để tạo thành nh</a:t>
            </a:r>
            <a:r>
              <a:rPr lang="en-US" sz="2600" b="1"/>
              <a:t>ữ</a:t>
            </a:r>
            <a:r>
              <a:rPr lang="en-US" sz="3200" b="1"/>
              <a:t>ng vòng chỉ móc nối tiếp nhau như chuỗi mắc xích.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304800" y="49530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200" b="1">
                <a:solidFill>
                  <a:schemeClr val="tx2"/>
                </a:solidFill>
              </a:rPr>
              <a:t>3. </a:t>
            </a:r>
            <a:r>
              <a:rPr lang="en-US" sz="3200" b="1" i="1">
                <a:solidFill>
                  <a:schemeClr val="tx2"/>
                </a:solidFill>
              </a:rPr>
              <a:t>Khi kết thúc đường thêu phải xuống kim ở ngoài mũi thêu để chặn mũi thêu cuối</a:t>
            </a:r>
            <a:r>
              <a:rPr lang="en-US" sz="3200" b="1">
                <a:solidFill>
                  <a:srgbClr val="000099"/>
                </a:solidFill>
              </a:rPr>
              <a:t>. </a:t>
            </a: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3962400" cy="5238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Ghi nhớ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utoUpdateAnimBg="0"/>
      <p:bldP spid="196612" grpId="0" autoUpdateAnimBg="0"/>
      <p:bldP spid="196613" grpId="0" autoUpdateAnimBg="0"/>
      <p:bldP spid="8192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WordArt 4"/>
          <p:cNvSpPr>
            <a:spLocks noChangeArrowheads="1" noChangeShapeType="1" noTextEdit="1"/>
          </p:cNvSpPr>
          <p:nvPr/>
        </p:nvSpPr>
        <p:spPr bwMode="auto">
          <a:xfrm>
            <a:off x="990600" y="1066800"/>
            <a:ext cx="73152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Thực hành thêu 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trên giấy kẻ 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8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162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smtClean="0"/>
              <a:t> </a:t>
            </a:r>
            <a:r>
              <a:rPr lang="en-US" sz="3900" b="1" i="1" smtClean="0">
                <a:solidFill>
                  <a:srgbClr val="FF3300"/>
                </a:solidFill>
              </a:rPr>
              <a:t>Dặn dò - Nhận xét tiết học</a:t>
            </a:r>
            <a:r>
              <a:rPr lang="en-US" sz="3500" i="1" smtClean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228600" y="1736725"/>
            <a:ext cx="891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*</a:t>
            </a:r>
            <a:r>
              <a:rPr lang="en-US" sz="4000" b="1" i="1"/>
              <a:t>Các em về nhà tập </a:t>
            </a:r>
            <a:r>
              <a:rPr lang="en-US" sz="4000" b="1"/>
              <a:t>thêu móc xích</a:t>
            </a:r>
            <a:r>
              <a:rPr lang="en-US" sz="4000" b="1" i="1"/>
              <a:t> trên vải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457200" y="3886200"/>
            <a:ext cx="822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*</a:t>
            </a:r>
            <a:r>
              <a:rPr lang="en-US" sz="4800" b="1"/>
              <a:t> </a:t>
            </a:r>
            <a:r>
              <a:rPr lang="en-US" sz="4000" b="1"/>
              <a:t>Tiết sau: Thêu móc xích</a:t>
            </a:r>
            <a:r>
              <a:rPr lang="en-US" sz="3200" b="1"/>
              <a:t> ( Tiết 2)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 autoUpdateAnimBg="0"/>
      <p:bldP spid="25190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10" name="Rectangle 38"/>
          <p:cNvSpPr>
            <a:spLocks noChangeArrowheads="1"/>
          </p:cNvSpPr>
          <p:nvPr/>
        </p:nvSpPr>
        <p:spPr bwMode="auto">
          <a:xfrm>
            <a:off x="457200" y="1295400"/>
            <a:ext cx="8610600" cy="5181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276600"/>
            <a:ext cx="7162800" cy="533400"/>
            <a:chOff x="336" y="960"/>
            <a:chExt cx="3984" cy="288"/>
          </a:xfrm>
        </p:grpSpPr>
        <p:sp>
          <p:nvSpPr>
            <p:cNvPr id="16399" name="Line 4"/>
            <p:cNvSpPr>
              <a:spLocks noChangeShapeType="1"/>
            </p:cNvSpPr>
            <p:nvPr/>
          </p:nvSpPr>
          <p:spPr bwMode="auto">
            <a:xfrm>
              <a:off x="336" y="1248"/>
              <a:ext cx="39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5"/>
            <p:cNvSpPr>
              <a:spLocks noChangeShapeType="1"/>
            </p:cNvSpPr>
            <p:nvPr/>
          </p:nvSpPr>
          <p:spPr bwMode="auto">
            <a:xfrm>
              <a:off x="120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Text Box 6"/>
            <p:cNvSpPr txBox="1">
              <a:spLocks noChangeArrowheads="1"/>
            </p:cNvSpPr>
            <p:nvPr/>
          </p:nvSpPr>
          <p:spPr bwMode="auto">
            <a:xfrm>
              <a:off x="1392" y="960"/>
              <a:ext cx="2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02" name="Line 7"/>
            <p:cNvSpPr>
              <a:spLocks noChangeShapeType="1"/>
            </p:cNvSpPr>
            <p:nvPr/>
          </p:nvSpPr>
          <p:spPr bwMode="auto">
            <a:xfrm>
              <a:off x="15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8"/>
            <p:cNvSpPr>
              <a:spLocks noChangeShapeType="1"/>
            </p:cNvSpPr>
            <p:nvPr/>
          </p:nvSpPr>
          <p:spPr bwMode="auto">
            <a:xfrm>
              <a:off x="185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9"/>
            <p:cNvSpPr>
              <a:spLocks noChangeShapeType="1"/>
            </p:cNvSpPr>
            <p:nvPr/>
          </p:nvSpPr>
          <p:spPr bwMode="auto">
            <a:xfrm>
              <a:off x="215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10"/>
            <p:cNvSpPr>
              <a:spLocks noChangeShapeType="1"/>
            </p:cNvSpPr>
            <p:nvPr/>
          </p:nvSpPr>
          <p:spPr bwMode="auto">
            <a:xfrm>
              <a:off x="24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11"/>
            <p:cNvSpPr>
              <a:spLocks noChangeShapeType="1"/>
            </p:cNvSpPr>
            <p:nvPr/>
          </p:nvSpPr>
          <p:spPr bwMode="auto">
            <a:xfrm>
              <a:off x="273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12"/>
            <p:cNvSpPr>
              <a:spLocks noChangeShapeType="1"/>
            </p:cNvSpPr>
            <p:nvPr/>
          </p:nvSpPr>
          <p:spPr bwMode="auto">
            <a:xfrm>
              <a:off x="302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13"/>
            <p:cNvSpPr>
              <a:spLocks noChangeShapeType="1"/>
            </p:cNvSpPr>
            <p:nvPr/>
          </p:nvSpPr>
          <p:spPr bwMode="auto">
            <a:xfrm>
              <a:off x="331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14"/>
            <p:cNvSpPr>
              <a:spLocks noChangeShapeType="1"/>
            </p:cNvSpPr>
            <p:nvPr/>
          </p:nvSpPr>
          <p:spPr bwMode="auto">
            <a:xfrm>
              <a:off x="360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15"/>
            <p:cNvSpPr>
              <a:spLocks noChangeShapeType="1"/>
            </p:cNvSpPr>
            <p:nvPr/>
          </p:nvSpPr>
          <p:spPr bwMode="auto">
            <a:xfrm>
              <a:off x="388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16"/>
            <p:cNvSpPr>
              <a:spLocks noChangeShapeType="1"/>
            </p:cNvSpPr>
            <p:nvPr/>
          </p:nvSpPr>
          <p:spPr bwMode="auto">
            <a:xfrm>
              <a:off x="417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Text Box 17"/>
            <p:cNvSpPr txBox="1">
              <a:spLocks noChangeArrowheads="1"/>
            </p:cNvSpPr>
            <p:nvPr/>
          </p:nvSpPr>
          <p:spPr bwMode="auto">
            <a:xfrm>
              <a:off x="4080" y="960"/>
              <a:ext cx="14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3" name="Text Box 18"/>
            <p:cNvSpPr txBox="1">
              <a:spLocks noChangeArrowheads="1"/>
            </p:cNvSpPr>
            <p:nvPr/>
          </p:nvSpPr>
          <p:spPr bwMode="auto">
            <a:xfrm>
              <a:off x="1728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4" name="Text Box 19"/>
            <p:cNvSpPr txBox="1">
              <a:spLocks noChangeArrowheads="1"/>
            </p:cNvSpPr>
            <p:nvPr/>
          </p:nvSpPr>
          <p:spPr bwMode="auto">
            <a:xfrm>
              <a:off x="2016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5" name="Text Box 20"/>
            <p:cNvSpPr txBox="1">
              <a:spLocks noChangeArrowheads="1"/>
            </p:cNvSpPr>
            <p:nvPr/>
          </p:nvSpPr>
          <p:spPr bwMode="auto">
            <a:xfrm>
              <a:off x="2304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6" name="Text Box 21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7" name="Text Box 22"/>
            <p:cNvSpPr txBox="1">
              <a:spLocks noChangeArrowheads="1"/>
            </p:cNvSpPr>
            <p:nvPr/>
          </p:nvSpPr>
          <p:spPr bwMode="auto">
            <a:xfrm>
              <a:off x="2880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8" name="Text Box 23"/>
            <p:cNvSpPr txBox="1">
              <a:spLocks noChangeArrowheads="1"/>
            </p:cNvSpPr>
            <p:nvPr/>
          </p:nvSpPr>
          <p:spPr bwMode="auto">
            <a:xfrm>
              <a:off x="3168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9" name="Text Box 24"/>
            <p:cNvSpPr txBox="1">
              <a:spLocks noChangeArrowheads="1"/>
            </p:cNvSpPr>
            <p:nvPr/>
          </p:nvSpPr>
          <p:spPr bwMode="auto">
            <a:xfrm>
              <a:off x="3456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20" name="Text Box 25"/>
            <p:cNvSpPr txBox="1">
              <a:spLocks noChangeArrowheads="1"/>
            </p:cNvSpPr>
            <p:nvPr/>
          </p:nvSpPr>
          <p:spPr bwMode="auto">
            <a:xfrm>
              <a:off x="3792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</p:grpSp>
      <p:sp>
        <p:nvSpPr>
          <p:cNvPr id="207898" name="Text Box 26"/>
          <p:cNvSpPr txBox="1">
            <a:spLocks noChangeArrowheads="1"/>
          </p:cNvSpPr>
          <p:nvPr/>
        </p:nvSpPr>
        <p:spPr bwMode="auto">
          <a:xfrm>
            <a:off x="1828800" y="365125"/>
            <a:ext cx="601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/>
              <a:t>1. Vạch dấu đường thêu</a:t>
            </a:r>
          </a:p>
        </p:txBody>
      </p:sp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7696200" y="263525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207900" name="Text Box 28"/>
          <p:cNvSpPr txBox="1">
            <a:spLocks noChangeArrowheads="1"/>
          </p:cNvSpPr>
          <p:nvPr/>
        </p:nvSpPr>
        <p:spPr bwMode="auto">
          <a:xfrm>
            <a:off x="7239000" y="2655888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07901" name="Text Box 29"/>
          <p:cNvSpPr txBox="1">
            <a:spLocks noChangeArrowheads="1"/>
          </p:cNvSpPr>
          <p:nvPr/>
        </p:nvSpPr>
        <p:spPr bwMode="auto">
          <a:xfrm>
            <a:off x="6781800" y="2655888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207902" name="Text Box 30"/>
          <p:cNvSpPr txBox="1">
            <a:spLocks noChangeArrowheads="1"/>
          </p:cNvSpPr>
          <p:nvPr/>
        </p:nvSpPr>
        <p:spPr bwMode="auto">
          <a:xfrm>
            <a:off x="6248400" y="2655888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207903" name="Text Box 31"/>
          <p:cNvSpPr txBox="1">
            <a:spLocks noChangeArrowheads="1"/>
          </p:cNvSpPr>
          <p:nvPr/>
        </p:nvSpPr>
        <p:spPr bwMode="auto">
          <a:xfrm>
            <a:off x="5715000" y="2655888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207904" name="Text Box 32"/>
          <p:cNvSpPr txBox="1">
            <a:spLocks noChangeArrowheads="1"/>
          </p:cNvSpPr>
          <p:nvPr/>
        </p:nvSpPr>
        <p:spPr bwMode="auto">
          <a:xfrm>
            <a:off x="5181600" y="2655888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207905" name="Text Box 33"/>
          <p:cNvSpPr txBox="1">
            <a:spLocks noChangeArrowheads="1"/>
          </p:cNvSpPr>
          <p:nvPr/>
        </p:nvSpPr>
        <p:spPr bwMode="auto">
          <a:xfrm>
            <a:off x="4641850" y="2655888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207906" name="Text Box 34"/>
          <p:cNvSpPr txBox="1">
            <a:spLocks noChangeArrowheads="1"/>
          </p:cNvSpPr>
          <p:nvPr/>
        </p:nvSpPr>
        <p:spPr bwMode="auto">
          <a:xfrm>
            <a:off x="4114800" y="2655888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8</a:t>
            </a:r>
          </a:p>
        </p:txBody>
      </p:sp>
      <p:sp>
        <p:nvSpPr>
          <p:cNvPr id="207907" name="Text Box 35"/>
          <p:cNvSpPr txBox="1">
            <a:spLocks noChangeArrowheads="1"/>
          </p:cNvSpPr>
          <p:nvPr/>
        </p:nvSpPr>
        <p:spPr bwMode="auto">
          <a:xfrm>
            <a:off x="3657600" y="2655888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9</a:t>
            </a:r>
          </a:p>
        </p:txBody>
      </p:sp>
      <p:sp>
        <p:nvSpPr>
          <p:cNvPr id="207908" name="Text Box 36"/>
          <p:cNvSpPr txBox="1">
            <a:spLocks noChangeArrowheads="1"/>
          </p:cNvSpPr>
          <p:nvPr/>
        </p:nvSpPr>
        <p:spPr bwMode="auto">
          <a:xfrm>
            <a:off x="2971800" y="2655888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0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0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0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0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0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07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0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0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10" grpId="0" animBg="1"/>
      <p:bldP spid="2078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57200" y="1905000"/>
            <a:ext cx="8686800" cy="5105400"/>
            <a:chOff x="0" y="1104"/>
            <a:chExt cx="5472" cy="3216"/>
          </a:xfrm>
        </p:grpSpPr>
        <p:sp>
          <p:nvSpPr>
            <p:cNvPr id="17414" name="Rectangle 31"/>
            <p:cNvSpPr>
              <a:spLocks noChangeArrowheads="1"/>
            </p:cNvSpPr>
            <p:nvPr/>
          </p:nvSpPr>
          <p:spPr bwMode="auto">
            <a:xfrm>
              <a:off x="0" y="1104"/>
              <a:ext cx="4416" cy="254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7415" name="Freeform 26"/>
            <p:cNvSpPr>
              <a:spLocks/>
            </p:cNvSpPr>
            <p:nvPr/>
          </p:nvSpPr>
          <p:spPr bwMode="auto">
            <a:xfrm>
              <a:off x="4224" y="1397"/>
              <a:ext cx="1248" cy="2923"/>
            </a:xfrm>
            <a:custGeom>
              <a:avLst/>
              <a:gdLst>
                <a:gd name="T0" fmla="*/ 0 w 1207"/>
                <a:gd name="T1" fmla="*/ 4147 h 2367"/>
                <a:gd name="T2" fmla="*/ 81 w 1207"/>
                <a:gd name="T3" fmla="*/ 3989 h 2367"/>
                <a:gd name="T4" fmla="*/ 163 w 1207"/>
                <a:gd name="T5" fmla="*/ 3831 h 2367"/>
                <a:gd name="T6" fmla="*/ 325 w 1207"/>
                <a:gd name="T7" fmla="*/ 3005 h 2367"/>
                <a:gd name="T8" fmla="*/ 357 w 1207"/>
                <a:gd name="T9" fmla="*/ 2728 h 2367"/>
                <a:gd name="T10" fmla="*/ 470 w 1207"/>
                <a:gd name="T11" fmla="*/ 1588 h 2367"/>
                <a:gd name="T12" fmla="*/ 518 w 1207"/>
                <a:gd name="T13" fmla="*/ 524 h 2367"/>
                <a:gd name="T14" fmla="*/ 552 w 1207"/>
                <a:gd name="T15" fmla="*/ 247 h 2367"/>
                <a:gd name="T16" fmla="*/ 600 w 1207"/>
                <a:gd name="T17" fmla="*/ 169 h 2367"/>
                <a:gd name="T18" fmla="*/ 617 w 1207"/>
                <a:gd name="T19" fmla="*/ 51 h 2367"/>
                <a:gd name="T20" fmla="*/ 779 w 1207"/>
                <a:gd name="T21" fmla="*/ 247 h 2367"/>
                <a:gd name="T22" fmla="*/ 827 w 1207"/>
                <a:gd name="T23" fmla="*/ 443 h 2367"/>
                <a:gd name="T24" fmla="*/ 892 w 1207"/>
                <a:gd name="T25" fmla="*/ 799 h 2367"/>
                <a:gd name="T26" fmla="*/ 956 w 1207"/>
                <a:gd name="T27" fmla="*/ 1310 h 2367"/>
                <a:gd name="T28" fmla="*/ 1019 w 1207"/>
                <a:gd name="T29" fmla="*/ 1862 h 2367"/>
                <a:gd name="T30" fmla="*/ 1071 w 1207"/>
                <a:gd name="T31" fmla="*/ 2099 h 2367"/>
                <a:gd name="T32" fmla="*/ 1119 w 1207"/>
                <a:gd name="T33" fmla="*/ 2651 h 2367"/>
                <a:gd name="T34" fmla="*/ 1151 w 1207"/>
                <a:gd name="T35" fmla="*/ 2887 h 2367"/>
                <a:gd name="T36" fmla="*/ 1168 w 1207"/>
                <a:gd name="T37" fmla="*/ 3005 h 2367"/>
                <a:gd name="T38" fmla="*/ 1232 w 1207"/>
                <a:gd name="T39" fmla="*/ 3792 h 2367"/>
                <a:gd name="T40" fmla="*/ 1346 w 1207"/>
                <a:gd name="T41" fmla="*/ 5919 h 2367"/>
                <a:gd name="T42" fmla="*/ 1394 w 1207"/>
                <a:gd name="T43" fmla="*/ 6512 h 2367"/>
                <a:gd name="T44" fmla="*/ 1426 w 1207"/>
                <a:gd name="T45" fmla="*/ 6785 h 2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07"/>
                <a:gd name="T70" fmla="*/ 0 h 2367"/>
                <a:gd name="T71" fmla="*/ 1207 w 1207"/>
                <a:gd name="T72" fmla="*/ 2367 h 2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07" h="2367">
                  <a:moveTo>
                    <a:pt x="0" y="1444"/>
                  </a:moveTo>
                  <a:cubicBezTo>
                    <a:pt x="82" y="1417"/>
                    <a:pt x="7" y="1451"/>
                    <a:pt x="69" y="1389"/>
                  </a:cubicBezTo>
                  <a:cubicBezTo>
                    <a:pt x="90" y="1368"/>
                    <a:pt x="117" y="1355"/>
                    <a:pt x="138" y="1334"/>
                  </a:cubicBezTo>
                  <a:cubicBezTo>
                    <a:pt x="171" y="1230"/>
                    <a:pt x="233" y="1144"/>
                    <a:pt x="275" y="1046"/>
                  </a:cubicBezTo>
                  <a:cubicBezTo>
                    <a:pt x="286" y="1021"/>
                    <a:pt x="295" y="974"/>
                    <a:pt x="302" y="950"/>
                  </a:cubicBezTo>
                  <a:cubicBezTo>
                    <a:pt x="341" y="817"/>
                    <a:pt x="378" y="691"/>
                    <a:pt x="398" y="553"/>
                  </a:cubicBezTo>
                  <a:cubicBezTo>
                    <a:pt x="406" y="415"/>
                    <a:pt x="404" y="308"/>
                    <a:pt x="439" y="182"/>
                  </a:cubicBezTo>
                  <a:cubicBezTo>
                    <a:pt x="440" y="178"/>
                    <a:pt x="459" y="95"/>
                    <a:pt x="467" y="86"/>
                  </a:cubicBezTo>
                  <a:cubicBezTo>
                    <a:pt x="477" y="73"/>
                    <a:pt x="494" y="68"/>
                    <a:pt x="508" y="59"/>
                  </a:cubicBezTo>
                  <a:cubicBezTo>
                    <a:pt x="513" y="45"/>
                    <a:pt x="508" y="23"/>
                    <a:pt x="522" y="18"/>
                  </a:cubicBezTo>
                  <a:cubicBezTo>
                    <a:pt x="574" y="0"/>
                    <a:pt x="623" y="62"/>
                    <a:pt x="659" y="86"/>
                  </a:cubicBezTo>
                  <a:cubicBezTo>
                    <a:pt x="694" y="195"/>
                    <a:pt x="646" y="66"/>
                    <a:pt x="700" y="155"/>
                  </a:cubicBezTo>
                  <a:cubicBezTo>
                    <a:pt x="730" y="204"/>
                    <a:pt x="705" y="230"/>
                    <a:pt x="755" y="278"/>
                  </a:cubicBezTo>
                  <a:cubicBezTo>
                    <a:pt x="769" y="339"/>
                    <a:pt x="795" y="396"/>
                    <a:pt x="810" y="457"/>
                  </a:cubicBezTo>
                  <a:cubicBezTo>
                    <a:pt x="825" y="518"/>
                    <a:pt x="839" y="591"/>
                    <a:pt x="864" y="649"/>
                  </a:cubicBezTo>
                  <a:cubicBezTo>
                    <a:pt x="900" y="734"/>
                    <a:pt x="886" y="646"/>
                    <a:pt x="906" y="731"/>
                  </a:cubicBezTo>
                  <a:cubicBezTo>
                    <a:pt x="922" y="802"/>
                    <a:pt x="927" y="857"/>
                    <a:pt x="947" y="923"/>
                  </a:cubicBezTo>
                  <a:cubicBezTo>
                    <a:pt x="955" y="951"/>
                    <a:pt x="965" y="978"/>
                    <a:pt x="974" y="1005"/>
                  </a:cubicBezTo>
                  <a:cubicBezTo>
                    <a:pt x="979" y="1019"/>
                    <a:pt x="988" y="1046"/>
                    <a:pt x="988" y="1046"/>
                  </a:cubicBezTo>
                  <a:cubicBezTo>
                    <a:pt x="999" y="1146"/>
                    <a:pt x="1019" y="1226"/>
                    <a:pt x="1043" y="1321"/>
                  </a:cubicBezTo>
                  <a:cubicBezTo>
                    <a:pt x="1063" y="1569"/>
                    <a:pt x="1086" y="1818"/>
                    <a:pt x="1139" y="2061"/>
                  </a:cubicBezTo>
                  <a:cubicBezTo>
                    <a:pt x="1154" y="2130"/>
                    <a:pt x="1157" y="2200"/>
                    <a:pt x="1180" y="2267"/>
                  </a:cubicBezTo>
                  <a:cubicBezTo>
                    <a:pt x="1195" y="2367"/>
                    <a:pt x="1162" y="2363"/>
                    <a:pt x="1207" y="236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6" name="Group 34"/>
            <p:cNvGrpSpPr>
              <a:grpSpLocks/>
            </p:cNvGrpSpPr>
            <p:nvPr/>
          </p:nvGrpSpPr>
          <p:grpSpPr bwMode="auto">
            <a:xfrm>
              <a:off x="336" y="1680"/>
              <a:ext cx="4512" cy="768"/>
              <a:chOff x="336" y="960"/>
              <a:chExt cx="4512" cy="454"/>
            </a:xfrm>
          </p:grpSpPr>
          <p:grpSp>
            <p:nvGrpSpPr>
              <p:cNvPr id="17417" name="Group 27"/>
              <p:cNvGrpSpPr>
                <a:grpSpLocks/>
              </p:cNvGrpSpPr>
              <p:nvPr/>
            </p:nvGrpSpPr>
            <p:grpSpPr bwMode="auto">
              <a:xfrm>
                <a:off x="3072" y="1200"/>
                <a:ext cx="1776" cy="214"/>
                <a:chOff x="2929" y="1143"/>
                <a:chExt cx="1776" cy="214"/>
              </a:xfrm>
            </p:grpSpPr>
            <p:sp>
              <p:nvSpPr>
                <p:cNvPr id="17441" name="AutoShape 28"/>
                <p:cNvSpPr>
                  <a:spLocks noChangeArrowheads="1"/>
                </p:cNvSpPr>
                <p:nvPr/>
              </p:nvSpPr>
              <p:spPr bwMode="auto">
                <a:xfrm rot="-4627610">
                  <a:off x="3789" y="283"/>
                  <a:ext cx="56" cy="1776"/>
                </a:xfrm>
                <a:prstGeom prst="flowChartExtract">
                  <a:avLst/>
                </a:prstGeom>
                <a:solidFill>
                  <a:schemeClr val="tx2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 eaLnBrk="1" hangingPunct="1"/>
                  <a:endParaRPr lang="en-US" sz="3600" b="1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7442" name="Oval 29"/>
                <p:cNvSpPr>
                  <a:spLocks noChangeArrowheads="1"/>
                </p:cNvSpPr>
                <p:nvPr/>
              </p:nvSpPr>
              <p:spPr bwMode="auto">
                <a:xfrm rot="772390">
                  <a:off x="4400" y="1310"/>
                  <a:ext cx="288" cy="4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 sz="3600" b="1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7443" name="Rectangle 30"/>
                <p:cNvSpPr>
                  <a:spLocks noChangeArrowheads="1"/>
                </p:cNvSpPr>
                <p:nvPr/>
              </p:nvSpPr>
              <p:spPr bwMode="auto">
                <a:xfrm>
                  <a:off x="4044" y="1200"/>
                  <a:ext cx="240" cy="144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 sz="3600" b="1">
                    <a:solidFill>
                      <a:srgbClr val="000099"/>
                    </a:solidFill>
                  </a:endParaRPr>
                </a:p>
              </p:txBody>
            </p:sp>
          </p:grpSp>
          <p:sp>
            <p:nvSpPr>
              <p:cNvPr id="17418" name="Line 3"/>
              <p:cNvSpPr>
                <a:spLocks noChangeShapeType="1"/>
              </p:cNvSpPr>
              <p:nvPr/>
            </p:nvSpPr>
            <p:spPr bwMode="auto">
              <a:xfrm>
                <a:off x="336" y="1248"/>
                <a:ext cx="398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Line 4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Text Box 5"/>
              <p:cNvSpPr txBox="1">
                <a:spLocks noChangeArrowheads="1"/>
              </p:cNvSpPr>
              <p:nvPr/>
            </p:nvSpPr>
            <p:spPr bwMode="auto">
              <a:xfrm>
                <a:off x="1392" y="960"/>
                <a:ext cx="288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10</a:t>
                </a:r>
              </a:p>
            </p:txBody>
          </p:sp>
          <p:sp>
            <p:nvSpPr>
              <p:cNvPr id="17421" name="Line 6"/>
              <p:cNvSpPr>
                <a:spLocks noChangeShapeType="1"/>
              </p:cNvSpPr>
              <p:nvPr/>
            </p:nvSpPr>
            <p:spPr bwMode="auto">
              <a:xfrm>
                <a:off x="1548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Line 7"/>
              <p:cNvSpPr>
                <a:spLocks noChangeShapeType="1"/>
              </p:cNvSpPr>
              <p:nvPr/>
            </p:nvSpPr>
            <p:spPr bwMode="auto">
              <a:xfrm>
                <a:off x="1850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Line 8"/>
              <p:cNvSpPr>
                <a:spLocks noChangeShapeType="1"/>
              </p:cNvSpPr>
              <p:nvPr/>
            </p:nvSpPr>
            <p:spPr bwMode="auto">
              <a:xfrm>
                <a:off x="2152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Line 9"/>
              <p:cNvSpPr>
                <a:spLocks noChangeShapeType="1"/>
              </p:cNvSpPr>
              <p:nvPr/>
            </p:nvSpPr>
            <p:spPr bwMode="auto">
              <a:xfrm>
                <a:off x="2448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Line 10"/>
              <p:cNvSpPr>
                <a:spLocks noChangeShapeType="1"/>
              </p:cNvSpPr>
              <p:nvPr/>
            </p:nvSpPr>
            <p:spPr bwMode="auto">
              <a:xfrm>
                <a:off x="2736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Line 11"/>
              <p:cNvSpPr>
                <a:spLocks noChangeShapeType="1"/>
              </p:cNvSpPr>
              <p:nvPr/>
            </p:nvSpPr>
            <p:spPr bwMode="auto">
              <a:xfrm>
                <a:off x="3024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Line 12"/>
              <p:cNvSpPr>
                <a:spLocks noChangeShapeType="1"/>
              </p:cNvSpPr>
              <p:nvPr/>
            </p:nvSpPr>
            <p:spPr bwMode="auto">
              <a:xfrm>
                <a:off x="3312" y="11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Line 13"/>
              <p:cNvSpPr>
                <a:spLocks noChangeShapeType="1"/>
              </p:cNvSpPr>
              <p:nvPr/>
            </p:nvSpPr>
            <p:spPr bwMode="auto">
              <a:xfrm>
                <a:off x="3600" y="1143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Line 14"/>
              <p:cNvSpPr>
                <a:spLocks noChangeShapeType="1"/>
              </p:cNvSpPr>
              <p:nvPr/>
            </p:nvSpPr>
            <p:spPr bwMode="auto">
              <a:xfrm>
                <a:off x="3888" y="1139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Line 15"/>
              <p:cNvSpPr>
                <a:spLocks noChangeShapeType="1"/>
              </p:cNvSpPr>
              <p:nvPr/>
            </p:nvSpPr>
            <p:spPr bwMode="auto">
              <a:xfrm>
                <a:off x="4176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Text Box 16"/>
              <p:cNvSpPr txBox="1">
                <a:spLocks noChangeArrowheads="1"/>
              </p:cNvSpPr>
              <p:nvPr/>
            </p:nvSpPr>
            <p:spPr bwMode="auto">
              <a:xfrm>
                <a:off x="4080" y="960"/>
                <a:ext cx="14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432" name="Text Box 17"/>
              <p:cNvSpPr txBox="1">
                <a:spLocks noChangeArrowheads="1"/>
              </p:cNvSpPr>
              <p:nvPr/>
            </p:nvSpPr>
            <p:spPr bwMode="auto">
              <a:xfrm>
                <a:off x="1728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  <p:sp>
            <p:nvSpPr>
              <p:cNvPr id="17433" name="Text Box 18"/>
              <p:cNvSpPr txBox="1">
                <a:spLocks noChangeArrowheads="1"/>
              </p:cNvSpPr>
              <p:nvPr/>
            </p:nvSpPr>
            <p:spPr bwMode="auto">
              <a:xfrm>
                <a:off x="2016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434" name="Text Box 19"/>
              <p:cNvSpPr txBox="1">
                <a:spLocks noChangeArrowheads="1"/>
              </p:cNvSpPr>
              <p:nvPr/>
            </p:nvSpPr>
            <p:spPr bwMode="auto">
              <a:xfrm>
                <a:off x="2304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435" name="Text Box 20"/>
              <p:cNvSpPr txBox="1">
                <a:spLocks noChangeArrowheads="1"/>
              </p:cNvSpPr>
              <p:nvPr/>
            </p:nvSpPr>
            <p:spPr bwMode="auto">
              <a:xfrm>
                <a:off x="2592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436" name="Text Box 21"/>
              <p:cNvSpPr txBox="1">
                <a:spLocks noChangeArrowheads="1"/>
              </p:cNvSpPr>
              <p:nvPr/>
            </p:nvSpPr>
            <p:spPr bwMode="auto">
              <a:xfrm>
                <a:off x="2880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437" name="Text Box 22"/>
              <p:cNvSpPr txBox="1">
                <a:spLocks noChangeArrowheads="1"/>
              </p:cNvSpPr>
              <p:nvPr/>
            </p:nvSpPr>
            <p:spPr bwMode="auto">
              <a:xfrm>
                <a:off x="3168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438" name="Text Box 23"/>
              <p:cNvSpPr txBox="1">
                <a:spLocks noChangeArrowheads="1"/>
              </p:cNvSpPr>
              <p:nvPr/>
            </p:nvSpPr>
            <p:spPr bwMode="auto">
              <a:xfrm>
                <a:off x="3456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439" name="Text Box 24"/>
              <p:cNvSpPr txBox="1">
                <a:spLocks noChangeArrowheads="1"/>
              </p:cNvSpPr>
              <p:nvPr/>
            </p:nvSpPr>
            <p:spPr bwMode="auto">
              <a:xfrm>
                <a:off x="3792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>
                <a:off x="441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381000" y="123825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/>
              <a:t>2. Thêu móc xích theo đường dấu</a:t>
            </a:r>
          </a:p>
        </p:txBody>
      </p:sp>
      <p:sp>
        <p:nvSpPr>
          <p:cNvPr id="17412" name="Text Box 35"/>
          <p:cNvSpPr txBox="1">
            <a:spLocks noChangeArrowheads="1"/>
          </p:cNvSpPr>
          <p:nvPr/>
        </p:nvSpPr>
        <p:spPr bwMode="auto">
          <a:xfrm>
            <a:off x="609600" y="990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457200" y="838200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</a:rPr>
              <a:t>a) Bắt đầu thêu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838200"/>
            <a:ext cx="8686800" cy="1143000"/>
          </a:xfrm>
        </p:spPr>
        <p:txBody>
          <a:bodyPr anchor="ctr"/>
          <a:lstStyle/>
          <a:p>
            <a:pPr eaLnBrk="1" hangingPunct="1"/>
            <a:r>
              <a:rPr lang="en-US" sz="3800" smtClean="0">
                <a:latin typeface="Arial" charset="0"/>
              </a:rPr>
              <a:t>Đọc nội dung 2 SGK, quan sát hình và trả lời các câu hỏi: </a:t>
            </a:r>
            <a:r>
              <a:rPr lang="en-US" sz="3800" smtClean="0">
                <a:solidFill>
                  <a:srgbClr val="FF0000"/>
                </a:solidFill>
                <a:latin typeface="Arial" charset="0"/>
              </a:rPr>
              <a:t>Cách thêu mũi thứ nhất  như thế nào?</a:t>
            </a:r>
            <a:br>
              <a:rPr lang="en-US" sz="3800" smtClean="0">
                <a:solidFill>
                  <a:srgbClr val="FF0000"/>
                </a:solidFill>
                <a:latin typeface="Arial" charset="0"/>
              </a:rPr>
            </a:br>
            <a:endParaRPr lang="en-US" sz="380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68375" y="2209800"/>
            <a:ext cx="8175625" cy="4343400"/>
            <a:chOff x="0" y="336"/>
            <a:chExt cx="4910" cy="3024"/>
          </a:xfrm>
        </p:grpSpPr>
        <p:sp>
          <p:nvSpPr>
            <p:cNvPr id="18436" name="Rectangle 6"/>
            <p:cNvSpPr>
              <a:spLocks noChangeArrowheads="1"/>
            </p:cNvSpPr>
            <p:nvPr/>
          </p:nvSpPr>
          <p:spPr bwMode="auto">
            <a:xfrm>
              <a:off x="0" y="336"/>
              <a:ext cx="4416" cy="30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8437" name="Line 7"/>
            <p:cNvSpPr>
              <a:spLocks noChangeShapeType="1"/>
            </p:cNvSpPr>
            <p:nvPr/>
          </p:nvSpPr>
          <p:spPr bwMode="auto">
            <a:xfrm>
              <a:off x="336" y="1248"/>
              <a:ext cx="39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Line 8"/>
            <p:cNvSpPr>
              <a:spLocks noChangeShapeType="1"/>
            </p:cNvSpPr>
            <p:nvPr/>
          </p:nvSpPr>
          <p:spPr bwMode="auto">
            <a:xfrm>
              <a:off x="120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Text Box 9"/>
            <p:cNvSpPr txBox="1">
              <a:spLocks noChangeArrowheads="1"/>
            </p:cNvSpPr>
            <p:nvPr/>
          </p:nvSpPr>
          <p:spPr bwMode="auto">
            <a:xfrm>
              <a:off x="1392" y="958"/>
              <a:ext cx="28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18440" name="Line 10"/>
            <p:cNvSpPr>
              <a:spLocks noChangeShapeType="1"/>
            </p:cNvSpPr>
            <p:nvPr/>
          </p:nvSpPr>
          <p:spPr bwMode="auto">
            <a:xfrm>
              <a:off x="15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11"/>
            <p:cNvSpPr>
              <a:spLocks noChangeShapeType="1"/>
            </p:cNvSpPr>
            <p:nvPr/>
          </p:nvSpPr>
          <p:spPr bwMode="auto">
            <a:xfrm>
              <a:off x="185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12"/>
            <p:cNvSpPr>
              <a:spLocks noChangeShapeType="1"/>
            </p:cNvSpPr>
            <p:nvPr/>
          </p:nvSpPr>
          <p:spPr bwMode="auto">
            <a:xfrm>
              <a:off x="215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3"/>
            <p:cNvSpPr>
              <a:spLocks noChangeShapeType="1"/>
            </p:cNvSpPr>
            <p:nvPr/>
          </p:nvSpPr>
          <p:spPr bwMode="auto">
            <a:xfrm>
              <a:off x="24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4"/>
            <p:cNvSpPr>
              <a:spLocks noChangeShapeType="1"/>
            </p:cNvSpPr>
            <p:nvPr/>
          </p:nvSpPr>
          <p:spPr bwMode="auto">
            <a:xfrm>
              <a:off x="273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Text Box 15"/>
            <p:cNvSpPr txBox="1">
              <a:spLocks noChangeArrowheads="1"/>
            </p:cNvSpPr>
            <p:nvPr/>
          </p:nvSpPr>
          <p:spPr bwMode="auto">
            <a:xfrm>
              <a:off x="1728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18446" name="Text Box 16"/>
            <p:cNvSpPr txBox="1">
              <a:spLocks noChangeArrowheads="1"/>
            </p:cNvSpPr>
            <p:nvPr/>
          </p:nvSpPr>
          <p:spPr bwMode="auto">
            <a:xfrm>
              <a:off x="2016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18447" name="Text Box 17"/>
            <p:cNvSpPr txBox="1">
              <a:spLocks noChangeArrowheads="1"/>
            </p:cNvSpPr>
            <p:nvPr/>
          </p:nvSpPr>
          <p:spPr bwMode="auto">
            <a:xfrm>
              <a:off x="2304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18448" name="Text Box 18"/>
            <p:cNvSpPr txBox="1">
              <a:spLocks noChangeArrowheads="1"/>
            </p:cNvSpPr>
            <p:nvPr/>
          </p:nvSpPr>
          <p:spPr bwMode="auto">
            <a:xfrm>
              <a:off x="2592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18449" name="Text Box 19"/>
            <p:cNvSpPr txBox="1">
              <a:spLocks noChangeArrowheads="1"/>
            </p:cNvSpPr>
            <p:nvPr/>
          </p:nvSpPr>
          <p:spPr bwMode="auto">
            <a:xfrm>
              <a:off x="2880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18450" name="Line 20"/>
            <p:cNvSpPr>
              <a:spLocks noChangeShapeType="1"/>
            </p:cNvSpPr>
            <p:nvPr/>
          </p:nvSpPr>
          <p:spPr bwMode="auto">
            <a:xfrm flipH="1">
              <a:off x="672" y="3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21"/>
            <p:cNvSpPr>
              <a:spLocks noChangeShapeType="1"/>
            </p:cNvSpPr>
            <p:nvPr/>
          </p:nvSpPr>
          <p:spPr bwMode="auto">
            <a:xfrm>
              <a:off x="302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22"/>
            <p:cNvSpPr>
              <a:spLocks noChangeShapeType="1"/>
            </p:cNvSpPr>
            <p:nvPr/>
          </p:nvSpPr>
          <p:spPr bwMode="auto">
            <a:xfrm>
              <a:off x="331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23"/>
            <p:cNvSpPr>
              <a:spLocks noChangeShapeType="1"/>
            </p:cNvSpPr>
            <p:nvPr/>
          </p:nvSpPr>
          <p:spPr bwMode="auto">
            <a:xfrm>
              <a:off x="360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24"/>
            <p:cNvSpPr>
              <a:spLocks noChangeShapeType="1"/>
            </p:cNvSpPr>
            <p:nvPr/>
          </p:nvSpPr>
          <p:spPr bwMode="auto">
            <a:xfrm>
              <a:off x="388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25"/>
            <p:cNvSpPr>
              <a:spLocks noChangeShapeType="1"/>
            </p:cNvSpPr>
            <p:nvPr/>
          </p:nvSpPr>
          <p:spPr bwMode="auto">
            <a:xfrm>
              <a:off x="417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Text Box 26"/>
            <p:cNvSpPr txBox="1">
              <a:spLocks noChangeArrowheads="1"/>
            </p:cNvSpPr>
            <p:nvPr/>
          </p:nvSpPr>
          <p:spPr bwMode="auto">
            <a:xfrm>
              <a:off x="3168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18457" name="Text Box 27"/>
            <p:cNvSpPr txBox="1">
              <a:spLocks noChangeArrowheads="1"/>
            </p:cNvSpPr>
            <p:nvPr/>
          </p:nvSpPr>
          <p:spPr bwMode="auto">
            <a:xfrm>
              <a:off x="3456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18458" name="Line 28"/>
            <p:cNvSpPr>
              <a:spLocks noChangeShapeType="1"/>
            </p:cNvSpPr>
            <p:nvPr/>
          </p:nvSpPr>
          <p:spPr bwMode="auto">
            <a:xfrm>
              <a:off x="4416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AutoShape 29"/>
            <p:cNvSpPr>
              <a:spLocks noChangeArrowheads="1"/>
            </p:cNvSpPr>
            <p:nvPr/>
          </p:nvSpPr>
          <p:spPr bwMode="auto">
            <a:xfrm rot="-5191641">
              <a:off x="3967" y="353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8460" name="Oval 30"/>
            <p:cNvSpPr>
              <a:spLocks noChangeArrowheads="1"/>
            </p:cNvSpPr>
            <p:nvPr/>
          </p:nvSpPr>
          <p:spPr bwMode="auto">
            <a:xfrm rot="208359">
              <a:off x="4622" y="1259"/>
              <a:ext cx="28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8461" name="Rectangle 31"/>
            <p:cNvSpPr>
              <a:spLocks noChangeArrowheads="1"/>
            </p:cNvSpPr>
            <p:nvPr/>
          </p:nvSpPr>
          <p:spPr bwMode="auto">
            <a:xfrm>
              <a:off x="3912" y="1084"/>
              <a:ext cx="240" cy="2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8462" name="Text Box 32"/>
            <p:cNvSpPr txBox="1">
              <a:spLocks noChangeArrowheads="1"/>
            </p:cNvSpPr>
            <p:nvPr/>
          </p:nvSpPr>
          <p:spPr bwMode="auto">
            <a:xfrm>
              <a:off x="4080" y="958"/>
              <a:ext cx="14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8463" name="Text Box 33"/>
            <p:cNvSpPr txBox="1">
              <a:spLocks noChangeArrowheads="1"/>
            </p:cNvSpPr>
            <p:nvPr/>
          </p:nvSpPr>
          <p:spPr bwMode="auto">
            <a:xfrm>
              <a:off x="3792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18464" name="Freeform 34"/>
            <p:cNvSpPr>
              <a:spLocks/>
            </p:cNvSpPr>
            <p:nvPr/>
          </p:nvSpPr>
          <p:spPr bwMode="auto">
            <a:xfrm>
              <a:off x="3408" y="624"/>
              <a:ext cx="1392" cy="1560"/>
            </a:xfrm>
            <a:custGeom>
              <a:avLst/>
              <a:gdLst>
                <a:gd name="T0" fmla="*/ 588 w 1480"/>
                <a:gd name="T1" fmla="*/ 550 h 1592"/>
                <a:gd name="T2" fmla="*/ 518 w 1480"/>
                <a:gd name="T3" fmla="*/ 419 h 1592"/>
                <a:gd name="T4" fmla="*/ 518 w 1480"/>
                <a:gd name="T5" fmla="*/ 247 h 1592"/>
                <a:gd name="T6" fmla="*/ 341 w 1480"/>
                <a:gd name="T7" fmla="*/ 27 h 1592"/>
                <a:gd name="T8" fmla="*/ 165 w 1480"/>
                <a:gd name="T9" fmla="*/ 72 h 1592"/>
                <a:gd name="T10" fmla="*/ 23 w 1480"/>
                <a:gd name="T11" fmla="*/ 333 h 1592"/>
                <a:gd name="T12" fmla="*/ 23 w 1480"/>
                <a:gd name="T13" fmla="*/ 766 h 1592"/>
                <a:gd name="T14" fmla="*/ 130 w 1480"/>
                <a:gd name="T15" fmla="*/ 1027 h 1592"/>
                <a:gd name="T16" fmla="*/ 413 w 1480"/>
                <a:gd name="T17" fmla="*/ 1373 h 1592"/>
                <a:gd name="T18" fmla="*/ 694 w 1480"/>
                <a:gd name="T19" fmla="*/ 1416 h 1592"/>
                <a:gd name="T20" fmla="*/ 872 w 1480"/>
                <a:gd name="T21" fmla="*/ 1373 h 1592"/>
                <a:gd name="T22" fmla="*/ 1013 w 1480"/>
                <a:gd name="T23" fmla="*/ 1156 h 1592"/>
                <a:gd name="T24" fmla="*/ 1084 w 1480"/>
                <a:gd name="T25" fmla="*/ 896 h 1592"/>
                <a:gd name="T26" fmla="*/ 1048 w 1480"/>
                <a:gd name="T27" fmla="*/ 636 h 1592"/>
                <a:gd name="T28" fmla="*/ 907 w 1480"/>
                <a:gd name="T29" fmla="*/ 723 h 1592"/>
                <a:gd name="T30" fmla="*/ 907 w 1480"/>
                <a:gd name="T31" fmla="*/ 940 h 1592"/>
                <a:gd name="T32" fmla="*/ 907 w 1480"/>
                <a:gd name="T33" fmla="*/ 1070 h 1592"/>
                <a:gd name="T34" fmla="*/ 907 w 1480"/>
                <a:gd name="T35" fmla="*/ 1199 h 15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0"/>
                <a:gd name="T55" fmla="*/ 0 h 1592"/>
                <a:gd name="T56" fmla="*/ 1480 w 1480"/>
                <a:gd name="T57" fmla="*/ 1592 h 15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0" h="1592">
                  <a:moveTo>
                    <a:pt x="800" y="608"/>
                  </a:moveTo>
                  <a:cubicBezTo>
                    <a:pt x="760" y="564"/>
                    <a:pt x="720" y="520"/>
                    <a:pt x="704" y="464"/>
                  </a:cubicBezTo>
                  <a:cubicBezTo>
                    <a:pt x="688" y="408"/>
                    <a:pt x="744" y="344"/>
                    <a:pt x="704" y="272"/>
                  </a:cubicBezTo>
                  <a:cubicBezTo>
                    <a:pt x="664" y="200"/>
                    <a:pt x="544" y="64"/>
                    <a:pt x="464" y="32"/>
                  </a:cubicBezTo>
                  <a:cubicBezTo>
                    <a:pt x="384" y="0"/>
                    <a:pt x="296" y="24"/>
                    <a:pt x="224" y="80"/>
                  </a:cubicBezTo>
                  <a:cubicBezTo>
                    <a:pt x="152" y="136"/>
                    <a:pt x="64" y="240"/>
                    <a:pt x="32" y="368"/>
                  </a:cubicBezTo>
                  <a:cubicBezTo>
                    <a:pt x="0" y="496"/>
                    <a:pt x="8" y="720"/>
                    <a:pt x="32" y="848"/>
                  </a:cubicBezTo>
                  <a:cubicBezTo>
                    <a:pt x="56" y="976"/>
                    <a:pt x="88" y="1024"/>
                    <a:pt x="176" y="1136"/>
                  </a:cubicBezTo>
                  <a:cubicBezTo>
                    <a:pt x="264" y="1248"/>
                    <a:pt x="432" y="1448"/>
                    <a:pt x="560" y="1520"/>
                  </a:cubicBezTo>
                  <a:cubicBezTo>
                    <a:pt x="688" y="1592"/>
                    <a:pt x="840" y="1568"/>
                    <a:pt x="944" y="1568"/>
                  </a:cubicBezTo>
                  <a:cubicBezTo>
                    <a:pt x="1048" y="1568"/>
                    <a:pt x="1112" y="1568"/>
                    <a:pt x="1184" y="1520"/>
                  </a:cubicBezTo>
                  <a:cubicBezTo>
                    <a:pt x="1256" y="1472"/>
                    <a:pt x="1328" y="1368"/>
                    <a:pt x="1376" y="1280"/>
                  </a:cubicBezTo>
                  <a:cubicBezTo>
                    <a:pt x="1424" y="1192"/>
                    <a:pt x="1464" y="1088"/>
                    <a:pt x="1472" y="992"/>
                  </a:cubicBezTo>
                  <a:cubicBezTo>
                    <a:pt x="1480" y="896"/>
                    <a:pt x="1464" y="736"/>
                    <a:pt x="1424" y="704"/>
                  </a:cubicBezTo>
                  <a:cubicBezTo>
                    <a:pt x="1384" y="672"/>
                    <a:pt x="1264" y="744"/>
                    <a:pt x="1232" y="800"/>
                  </a:cubicBezTo>
                  <a:cubicBezTo>
                    <a:pt x="1200" y="856"/>
                    <a:pt x="1232" y="976"/>
                    <a:pt x="1232" y="1040"/>
                  </a:cubicBezTo>
                  <a:cubicBezTo>
                    <a:pt x="1232" y="1104"/>
                    <a:pt x="1232" y="1136"/>
                    <a:pt x="1232" y="1184"/>
                  </a:cubicBezTo>
                  <a:cubicBezTo>
                    <a:pt x="1232" y="1232"/>
                    <a:pt x="1240" y="1296"/>
                    <a:pt x="1232" y="13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z="3600" i="1" smtClean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Cách thêu mũi thứ hai như thế nào?</a:t>
            </a:r>
          </a:p>
        </p:txBody>
      </p:sp>
      <p:pic>
        <p:nvPicPr>
          <p:cNvPr id="52228" name="Picture 4" descr="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en-US" sz="400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Kết thúc đường thêu như thế nào?</a:t>
            </a:r>
          </a:p>
        </p:txBody>
      </p:sp>
      <p:pic>
        <p:nvPicPr>
          <p:cNvPr id="66564" name="Picture 4" descr="Theu moc x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845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57200" y="4648200"/>
            <a:ext cx="8305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solidFill>
                  <a:srgbClr val="080808"/>
                </a:solidFill>
              </a:rPr>
              <a:t>+ Đưa mũi kim ra ngoài mũi thêu và xuống kim rút chỉ mặt sau để thắt chặt mũi thêu cuối</a:t>
            </a:r>
          </a:p>
          <a:p>
            <a:pPr eaLnBrk="1" hangingPunct="1"/>
            <a:r>
              <a:rPr lang="en-US" sz="2800">
                <a:solidFill>
                  <a:srgbClr val="080808"/>
                </a:solidFill>
              </a:rPr>
              <a:t>+ Nút chỉ ở mặt trái đường thêu.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WordArt 4"/>
          <p:cNvSpPr>
            <a:spLocks noChangeArrowheads="1" noChangeShapeType="1" noTextEdit="1"/>
          </p:cNvSpPr>
          <p:nvPr/>
        </p:nvSpPr>
        <p:spPr bwMode="auto">
          <a:xfrm>
            <a:off x="1614488" y="1524000"/>
            <a:ext cx="5915025" cy="223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Thực hiện thêu móc xích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14400" y="7620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6705600" y="2217738"/>
            <a:ext cx="1981200" cy="4640262"/>
          </a:xfrm>
          <a:custGeom>
            <a:avLst/>
            <a:gdLst>
              <a:gd name="T0" fmla="*/ 0 w 1207"/>
              <a:gd name="T1" fmla="*/ 2147483646 h 2367"/>
              <a:gd name="T2" fmla="*/ 2147483646 w 1207"/>
              <a:gd name="T3" fmla="*/ 2147483646 h 2367"/>
              <a:gd name="T4" fmla="*/ 2147483646 w 1207"/>
              <a:gd name="T5" fmla="*/ 2147483646 h 2367"/>
              <a:gd name="T6" fmla="*/ 2147483646 w 1207"/>
              <a:gd name="T7" fmla="*/ 2147483646 h 2367"/>
              <a:gd name="T8" fmla="*/ 2147483646 w 1207"/>
              <a:gd name="T9" fmla="*/ 2147483646 h 2367"/>
              <a:gd name="T10" fmla="*/ 2147483646 w 1207"/>
              <a:gd name="T11" fmla="*/ 2147483646 h 2367"/>
              <a:gd name="T12" fmla="*/ 2147483646 w 1207"/>
              <a:gd name="T13" fmla="*/ 2147483646 h 2367"/>
              <a:gd name="T14" fmla="*/ 2147483646 w 1207"/>
              <a:gd name="T15" fmla="*/ 2147483646 h 2367"/>
              <a:gd name="T16" fmla="*/ 2147483646 w 1207"/>
              <a:gd name="T17" fmla="*/ 2147483646 h 2367"/>
              <a:gd name="T18" fmla="*/ 2147483646 w 1207"/>
              <a:gd name="T19" fmla="*/ 2147483646 h 2367"/>
              <a:gd name="T20" fmla="*/ 2147483646 w 1207"/>
              <a:gd name="T21" fmla="*/ 2147483646 h 2367"/>
              <a:gd name="T22" fmla="*/ 2147483646 w 1207"/>
              <a:gd name="T23" fmla="*/ 2147483646 h 2367"/>
              <a:gd name="T24" fmla="*/ 2147483646 w 1207"/>
              <a:gd name="T25" fmla="*/ 2147483646 h 2367"/>
              <a:gd name="T26" fmla="*/ 2147483646 w 1207"/>
              <a:gd name="T27" fmla="*/ 2147483646 h 2367"/>
              <a:gd name="T28" fmla="*/ 2147483646 w 1207"/>
              <a:gd name="T29" fmla="*/ 2147483646 h 2367"/>
              <a:gd name="T30" fmla="*/ 2147483646 w 1207"/>
              <a:gd name="T31" fmla="*/ 2147483646 h 2367"/>
              <a:gd name="T32" fmla="*/ 2147483646 w 1207"/>
              <a:gd name="T33" fmla="*/ 2147483646 h 2367"/>
              <a:gd name="T34" fmla="*/ 2147483646 w 1207"/>
              <a:gd name="T35" fmla="*/ 2147483646 h 2367"/>
              <a:gd name="T36" fmla="*/ 2147483646 w 1207"/>
              <a:gd name="T37" fmla="*/ 2147483646 h 2367"/>
              <a:gd name="T38" fmla="*/ 2147483646 w 1207"/>
              <a:gd name="T39" fmla="*/ 2147483646 h 2367"/>
              <a:gd name="T40" fmla="*/ 2147483646 w 1207"/>
              <a:gd name="T41" fmla="*/ 2147483646 h 2367"/>
              <a:gd name="T42" fmla="*/ 2147483646 w 1207"/>
              <a:gd name="T43" fmla="*/ 2147483646 h 2367"/>
              <a:gd name="T44" fmla="*/ 2147483646 w 1207"/>
              <a:gd name="T45" fmla="*/ 2147483646 h 236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7"/>
              <a:gd name="T70" fmla="*/ 0 h 2367"/>
              <a:gd name="T71" fmla="*/ 1207 w 1207"/>
              <a:gd name="T72" fmla="*/ 2367 h 236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7" h="2367">
                <a:moveTo>
                  <a:pt x="0" y="1444"/>
                </a:moveTo>
                <a:cubicBezTo>
                  <a:pt x="82" y="1417"/>
                  <a:pt x="7" y="1451"/>
                  <a:pt x="69" y="1389"/>
                </a:cubicBezTo>
                <a:cubicBezTo>
                  <a:pt x="90" y="1368"/>
                  <a:pt x="117" y="1355"/>
                  <a:pt x="138" y="1334"/>
                </a:cubicBezTo>
                <a:cubicBezTo>
                  <a:pt x="171" y="1230"/>
                  <a:pt x="233" y="1144"/>
                  <a:pt x="275" y="1046"/>
                </a:cubicBezTo>
                <a:cubicBezTo>
                  <a:pt x="286" y="1021"/>
                  <a:pt x="295" y="974"/>
                  <a:pt x="302" y="950"/>
                </a:cubicBezTo>
                <a:cubicBezTo>
                  <a:pt x="341" y="817"/>
                  <a:pt x="378" y="691"/>
                  <a:pt x="398" y="553"/>
                </a:cubicBezTo>
                <a:cubicBezTo>
                  <a:pt x="406" y="415"/>
                  <a:pt x="404" y="308"/>
                  <a:pt x="439" y="182"/>
                </a:cubicBezTo>
                <a:cubicBezTo>
                  <a:pt x="440" y="178"/>
                  <a:pt x="459" y="95"/>
                  <a:pt x="467" y="86"/>
                </a:cubicBezTo>
                <a:cubicBezTo>
                  <a:pt x="477" y="73"/>
                  <a:pt x="494" y="68"/>
                  <a:pt x="508" y="59"/>
                </a:cubicBezTo>
                <a:cubicBezTo>
                  <a:pt x="513" y="45"/>
                  <a:pt x="508" y="23"/>
                  <a:pt x="522" y="18"/>
                </a:cubicBezTo>
                <a:cubicBezTo>
                  <a:pt x="574" y="0"/>
                  <a:pt x="623" y="62"/>
                  <a:pt x="659" y="86"/>
                </a:cubicBezTo>
                <a:cubicBezTo>
                  <a:pt x="694" y="195"/>
                  <a:pt x="646" y="66"/>
                  <a:pt x="700" y="155"/>
                </a:cubicBezTo>
                <a:cubicBezTo>
                  <a:pt x="730" y="204"/>
                  <a:pt x="705" y="230"/>
                  <a:pt x="755" y="278"/>
                </a:cubicBezTo>
                <a:cubicBezTo>
                  <a:pt x="769" y="339"/>
                  <a:pt x="795" y="396"/>
                  <a:pt x="810" y="457"/>
                </a:cubicBezTo>
                <a:cubicBezTo>
                  <a:pt x="825" y="518"/>
                  <a:pt x="839" y="591"/>
                  <a:pt x="864" y="649"/>
                </a:cubicBezTo>
                <a:cubicBezTo>
                  <a:pt x="900" y="734"/>
                  <a:pt x="886" y="646"/>
                  <a:pt x="906" y="731"/>
                </a:cubicBezTo>
                <a:cubicBezTo>
                  <a:pt x="922" y="802"/>
                  <a:pt x="927" y="857"/>
                  <a:pt x="947" y="923"/>
                </a:cubicBezTo>
                <a:cubicBezTo>
                  <a:pt x="955" y="951"/>
                  <a:pt x="965" y="978"/>
                  <a:pt x="974" y="1005"/>
                </a:cubicBezTo>
                <a:cubicBezTo>
                  <a:pt x="979" y="1019"/>
                  <a:pt x="988" y="1046"/>
                  <a:pt x="988" y="1046"/>
                </a:cubicBezTo>
                <a:cubicBezTo>
                  <a:pt x="999" y="1146"/>
                  <a:pt x="1019" y="1226"/>
                  <a:pt x="1043" y="1321"/>
                </a:cubicBezTo>
                <a:cubicBezTo>
                  <a:pt x="1063" y="1569"/>
                  <a:pt x="1086" y="1818"/>
                  <a:pt x="1139" y="2061"/>
                </a:cubicBezTo>
                <a:cubicBezTo>
                  <a:pt x="1154" y="2130"/>
                  <a:pt x="1157" y="2200"/>
                  <a:pt x="1180" y="2267"/>
                </a:cubicBezTo>
                <a:cubicBezTo>
                  <a:pt x="1195" y="2367"/>
                  <a:pt x="1162" y="2363"/>
                  <a:pt x="1207" y="23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4876800" y="1905000"/>
            <a:ext cx="2819400" cy="339725"/>
            <a:chOff x="2929" y="1143"/>
            <a:chExt cx="1776" cy="214"/>
          </a:xfrm>
        </p:grpSpPr>
        <p:sp>
          <p:nvSpPr>
            <p:cNvPr id="22556" name="AutoShape 5"/>
            <p:cNvSpPr>
              <a:spLocks noChangeArrowheads="1"/>
            </p:cNvSpPr>
            <p:nvPr/>
          </p:nvSpPr>
          <p:spPr bwMode="auto">
            <a:xfrm rot="-4627610">
              <a:off x="3789" y="283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2557" name="Oval 6"/>
            <p:cNvSpPr>
              <a:spLocks noChangeArrowheads="1"/>
            </p:cNvSpPr>
            <p:nvPr/>
          </p:nvSpPr>
          <p:spPr bwMode="auto">
            <a:xfrm rot="772390">
              <a:off x="4400" y="1310"/>
              <a:ext cx="28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2558" name="Rectangle 7"/>
            <p:cNvSpPr>
              <a:spLocks noChangeArrowheads="1"/>
            </p:cNvSpPr>
            <p:nvPr/>
          </p:nvSpPr>
          <p:spPr bwMode="auto">
            <a:xfrm>
              <a:off x="4044" y="1200"/>
              <a:ext cx="240" cy="14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8382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12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8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19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Text Box 21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2549" name="Text Box 24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2550" name="Text Box 25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2552" name="Text Box 27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2553" name="Text Box 28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2554" name="Text Box 29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2555" name="Line 30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23555" name="Group 43"/>
          <p:cNvGrpSpPr>
            <a:grpSpLocks/>
          </p:cNvGrpSpPr>
          <p:nvPr/>
        </p:nvGrpSpPr>
        <p:grpSpPr bwMode="auto">
          <a:xfrm>
            <a:off x="533400" y="1524000"/>
            <a:ext cx="6400800" cy="457200"/>
            <a:chOff x="336" y="960"/>
            <a:chExt cx="4032" cy="288"/>
          </a:xfrm>
        </p:grpSpPr>
        <p:sp>
          <p:nvSpPr>
            <p:cNvPr id="23564" name="Line 9"/>
            <p:cNvSpPr>
              <a:spLocks noChangeShapeType="1"/>
            </p:cNvSpPr>
            <p:nvPr/>
          </p:nvSpPr>
          <p:spPr bwMode="auto">
            <a:xfrm flipV="1">
              <a:off x="336" y="1248"/>
              <a:ext cx="40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0"/>
            <p:cNvSpPr>
              <a:spLocks noChangeShapeType="1"/>
            </p:cNvSpPr>
            <p:nvPr/>
          </p:nvSpPr>
          <p:spPr bwMode="auto">
            <a:xfrm>
              <a:off x="120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Text Box 11"/>
            <p:cNvSpPr txBox="1">
              <a:spLocks noChangeArrowheads="1"/>
            </p:cNvSpPr>
            <p:nvPr/>
          </p:nvSpPr>
          <p:spPr bwMode="auto">
            <a:xfrm>
              <a:off x="1392" y="96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23567" name="Line 12"/>
            <p:cNvSpPr>
              <a:spLocks noChangeShapeType="1"/>
            </p:cNvSpPr>
            <p:nvPr/>
          </p:nvSpPr>
          <p:spPr bwMode="auto">
            <a:xfrm>
              <a:off x="15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3"/>
            <p:cNvSpPr>
              <a:spLocks noChangeShapeType="1"/>
            </p:cNvSpPr>
            <p:nvPr/>
          </p:nvSpPr>
          <p:spPr bwMode="auto">
            <a:xfrm>
              <a:off x="185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4"/>
            <p:cNvSpPr>
              <a:spLocks noChangeShapeType="1"/>
            </p:cNvSpPr>
            <p:nvPr/>
          </p:nvSpPr>
          <p:spPr bwMode="auto">
            <a:xfrm>
              <a:off x="215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5"/>
            <p:cNvSpPr>
              <a:spLocks noChangeShapeType="1"/>
            </p:cNvSpPr>
            <p:nvPr/>
          </p:nvSpPr>
          <p:spPr bwMode="auto">
            <a:xfrm>
              <a:off x="24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6"/>
            <p:cNvSpPr>
              <a:spLocks noChangeShapeType="1"/>
            </p:cNvSpPr>
            <p:nvPr/>
          </p:nvSpPr>
          <p:spPr bwMode="auto">
            <a:xfrm>
              <a:off x="273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7"/>
            <p:cNvSpPr>
              <a:spLocks noChangeShapeType="1"/>
            </p:cNvSpPr>
            <p:nvPr/>
          </p:nvSpPr>
          <p:spPr bwMode="auto">
            <a:xfrm>
              <a:off x="302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18"/>
            <p:cNvSpPr>
              <a:spLocks noChangeShapeType="1"/>
            </p:cNvSpPr>
            <p:nvPr/>
          </p:nvSpPr>
          <p:spPr bwMode="auto">
            <a:xfrm>
              <a:off x="331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19"/>
            <p:cNvSpPr>
              <a:spLocks noChangeShapeType="1"/>
            </p:cNvSpPr>
            <p:nvPr/>
          </p:nvSpPr>
          <p:spPr bwMode="auto">
            <a:xfrm>
              <a:off x="360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20"/>
            <p:cNvSpPr>
              <a:spLocks noChangeShapeType="1"/>
            </p:cNvSpPr>
            <p:nvPr/>
          </p:nvSpPr>
          <p:spPr bwMode="auto">
            <a:xfrm>
              <a:off x="388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21"/>
            <p:cNvSpPr>
              <a:spLocks noChangeShapeType="1"/>
            </p:cNvSpPr>
            <p:nvPr/>
          </p:nvSpPr>
          <p:spPr bwMode="auto">
            <a:xfrm>
              <a:off x="417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Text Box 22"/>
            <p:cNvSpPr txBox="1">
              <a:spLocks noChangeArrowheads="1"/>
            </p:cNvSpPr>
            <p:nvPr/>
          </p:nvSpPr>
          <p:spPr bwMode="auto">
            <a:xfrm>
              <a:off x="4080" y="96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3578" name="Text Box 23"/>
            <p:cNvSpPr txBox="1">
              <a:spLocks noChangeArrowheads="1"/>
            </p:cNvSpPr>
            <p:nvPr/>
          </p:nvSpPr>
          <p:spPr bwMode="auto">
            <a:xfrm>
              <a:off x="1728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3579" name="Text Box 24"/>
            <p:cNvSpPr txBox="1">
              <a:spLocks noChangeArrowheads="1"/>
            </p:cNvSpPr>
            <p:nvPr/>
          </p:nvSpPr>
          <p:spPr bwMode="auto">
            <a:xfrm>
              <a:off x="201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3580" name="Text Box 25"/>
            <p:cNvSpPr txBox="1">
              <a:spLocks noChangeArrowheads="1"/>
            </p:cNvSpPr>
            <p:nvPr/>
          </p:nvSpPr>
          <p:spPr bwMode="auto">
            <a:xfrm>
              <a:off x="2304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23581" name="Text Box 26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23582" name="Text Box 27"/>
            <p:cNvSpPr txBox="1">
              <a:spLocks noChangeArrowheads="1"/>
            </p:cNvSpPr>
            <p:nvPr/>
          </p:nvSpPr>
          <p:spPr bwMode="auto">
            <a:xfrm>
              <a:off x="2880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23583" name="Text Box 28"/>
            <p:cNvSpPr txBox="1">
              <a:spLocks noChangeArrowheads="1"/>
            </p:cNvSpPr>
            <p:nvPr/>
          </p:nvSpPr>
          <p:spPr bwMode="auto">
            <a:xfrm>
              <a:off x="3168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3584" name="Text Box 29"/>
            <p:cNvSpPr txBox="1">
              <a:spLocks noChangeArrowheads="1"/>
            </p:cNvSpPr>
            <p:nvPr/>
          </p:nvSpPr>
          <p:spPr bwMode="auto">
            <a:xfrm>
              <a:off x="345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3585" name="Text Box 30"/>
            <p:cNvSpPr txBox="1">
              <a:spLocks noChangeArrowheads="1"/>
            </p:cNvSpPr>
            <p:nvPr/>
          </p:nvSpPr>
          <p:spPr bwMode="auto">
            <a:xfrm>
              <a:off x="379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23556" name="Line 31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35"/>
          <p:cNvSpPr>
            <a:spLocks noChangeShapeType="1"/>
          </p:cNvSpPr>
          <p:nvPr/>
        </p:nvSpPr>
        <p:spPr bwMode="auto">
          <a:xfrm>
            <a:off x="6019800" y="1828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37"/>
          <p:cNvSpPr>
            <a:spLocks/>
          </p:cNvSpPr>
          <p:nvPr/>
        </p:nvSpPr>
        <p:spPr bwMode="auto">
          <a:xfrm>
            <a:off x="7010400" y="2044700"/>
            <a:ext cx="1447800" cy="4660900"/>
          </a:xfrm>
          <a:custGeom>
            <a:avLst/>
            <a:gdLst>
              <a:gd name="T0" fmla="*/ 0 w 912"/>
              <a:gd name="T1" fmla="*/ 2147483646 h 2936"/>
              <a:gd name="T2" fmla="*/ 2147483646 w 912"/>
              <a:gd name="T3" fmla="*/ 2147483646 h 2936"/>
              <a:gd name="T4" fmla="*/ 2147483646 w 912"/>
              <a:gd name="T5" fmla="*/ 2147483646 h 2936"/>
              <a:gd name="T6" fmla="*/ 0 60000 65536"/>
              <a:gd name="T7" fmla="*/ 0 60000 65536"/>
              <a:gd name="T8" fmla="*/ 0 60000 65536"/>
              <a:gd name="T9" fmla="*/ 0 w 912"/>
              <a:gd name="T10" fmla="*/ 0 h 2936"/>
              <a:gd name="T11" fmla="*/ 912 w 912"/>
              <a:gd name="T12" fmla="*/ 2936 h 2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2936">
                <a:moveTo>
                  <a:pt x="0" y="8"/>
                </a:moveTo>
                <a:cubicBezTo>
                  <a:pt x="68" y="4"/>
                  <a:pt x="136" y="0"/>
                  <a:pt x="288" y="488"/>
                </a:cubicBezTo>
                <a:cubicBezTo>
                  <a:pt x="440" y="976"/>
                  <a:pt x="808" y="2528"/>
                  <a:pt x="912" y="29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559" name="Group 40"/>
          <p:cNvGrpSpPr>
            <a:grpSpLocks/>
          </p:cNvGrpSpPr>
          <p:nvPr/>
        </p:nvGrpSpPr>
        <p:grpSpPr bwMode="auto">
          <a:xfrm>
            <a:off x="3276600" y="1470025"/>
            <a:ext cx="2819400" cy="339725"/>
            <a:chOff x="1776" y="3072"/>
            <a:chExt cx="1776" cy="214"/>
          </a:xfrm>
        </p:grpSpPr>
        <p:sp>
          <p:nvSpPr>
            <p:cNvPr id="23562" name="AutoShape 3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3563" name="Oval 3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3560" name="Freeform 41"/>
          <p:cNvSpPr>
            <a:spLocks/>
          </p:cNvSpPr>
          <p:nvPr/>
        </p:nvSpPr>
        <p:spPr bwMode="auto">
          <a:xfrm>
            <a:off x="6008688" y="1806575"/>
            <a:ext cx="544512" cy="479425"/>
          </a:xfrm>
          <a:custGeom>
            <a:avLst/>
            <a:gdLst>
              <a:gd name="T0" fmla="*/ 0 w 343"/>
              <a:gd name="T1" fmla="*/ 0 h 302"/>
              <a:gd name="T2" fmla="*/ 2147483646 w 343"/>
              <a:gd name="T3" fmla="*/ 2147483646 h 302"/>
              <a:gd name="T4" fmla="*/ 2147483646 w 343"/>
              <a:gd name="T5" fmla="*/ 2147483646 h 302"/>
              <a:gd name="T6" fmla="*/ 2147483646 w 343"/>
              <a:gd name="T7" fmla="*/ 2147483646 h 302"/>
              <a:gd name="T8" fmla="*/ 2147483646 w 343"/>
              <a:gd name="T9" fmla="*/ 2147483646 h 302"/>
              <a:gd name="T10" fmla="*/ 2147483646 w 343"/>
              <a:gd name="T11" fmla="*/ 2147483646 h 302"/>
              <a:gd name="T12" fmla="*/ 2147483646 w 343"/>
              <a:gd name="T13" fmla="*/ 2147483646 h 302"/>
              <a:gd name="T14" fmla="*/ 2147483646 w 343"/>
              <a:gd name="T15" fmla="*/ 2147483646 h 30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3"/>
              <a:gd name="T25" fmla="*/ 0 h 302"/>
              <a:gd name="T26" fmla="*/ 343 w 343"/>
              <a:gd name="T27" fmla="*/ 302 h 3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3" h="302">
                <a:moveTo>
                  <a:pt x="0" y="0"/>
                </a:moveTo>
                <a:cubicBezTo>
                  <a:pt x="8" y="32"/>
                  <a:pt x="7" y="66"/>
                  <a:pt x="41" y="83"/>
                </a:cubicBezTo>
                <a:cubicBezTo>
                  <a:pt x="67" y="96"/>
                  <a:pt x="124" y="110"/>
                  <a:pt x="124" y="110"/>
                </a:cubicBezTo>
                <a:cubicBezTo>
                  <a:pt x="147" y="145"/>
                  <a:pt x="183" y="171"/>
                  <a:pt x="206" y="206"/>
                </a:cubicBezTo>
                <a:cubicBezTo>
                  <a:pt x="215" y="220"/>
                  <a:pt x="220" y="237"/>
                  <a:pt x="233" y="247"/>
                </a:cubicBezTo>
                <a:cubicBezTo>
                  <a:pt x="244" y="256"/>
                  <a:pt x="260" y="256"/>
                  <a:pt x="274" y="261"/>
                </a:cubicBezTo>
                <a:cubicBezTo>
                  <a:pt x="283" y="270"/>
                  <a:pt x="291" y="281"/>
                  <a:pt x="302" y="288"/>
                </a:cubicBezTo>
                <a:cubicBezTo>
                  <a:pt x="314" y="295"/>
                  <a:pt x="343" y="302"/>
                  <a:pt x="343" y="3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Freeform 42"/>
          <p:cNvSpPr>
            <a:spLocks/>
          </p:cNvSpPr>
          <p:nvPr/>
        </p:nvSpPr>
        <p:spPr bwMode="auto">
          <a:xfrm>
            <a:off x="8413750" y="6646863"/>
            <a:ext cx="120650" cy="80962"/>
          </a:xfrm>
          <a:custGeom>
            <a:avLst/>
            <a:gdLst>
              <a:gd name="T0" fmla="*/ 2147483646 w 76"/>
              <a:gd name="T1" fmla="*/ 2147483646 h 51"/>
              <a:gd name="T2" fmla="*/ 2147483646 w 76"/>
              <a:gd name="T3" fmla="*/ 2147483646 h 51"/>
              <a:gd name="T4" fmla="*/ 2147483646 w 76"/>
              <a:gd name="T5" fmla="*/ 2147483646 h 51"/>
              <a:gd name="T6" fmla="*/ 2147483646 w 76"/>
              <a:gd name="T7" fmla="*/ 2147483646 h 51"/>
              <a:gd name="T8" fmla="*/ 2147483646 w 76"/>
              <a:gd name="T9" fmla="*/ 2147483646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51"/>
              <a:gd name="T17" fmla="*/ 76 w 76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51">
                <a:moveTo>
                  <a:pt x="21" y="23"/>
                </a:moveTo>
                <a:cubicBezTo>
                  <a:pt x="35" y="19"/>
                  <a:pt x="76" y="10"/>
                  <a:pt x="62" y="10"/>
                </a:cubicBezTo>
                <a:cubicBezTo>
                  <a:pt x="43" y="10"/>
                  <a:pt x="17" y="7"/>
                  <a:pt x="7" y="23"/>
                </a:cubicBezTo>
                <a:cubicBezTo>
                  <a:pt x="0" y="34"/>
                  <a:pt x="26" y="42"/>
                  <a:pt x="35" y="51"/>
                </a:cubicBezTo>
                <a:cubicBezTo>
                  <a:pt x="52" y="0"/>
                  <a:pt x="62" y="4"/>
                  <a:pt x="21" y="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  <a:latin typeface="Arial" charset="0"/>
              </a:rPr>
              <a:t>          Một số mẫu thêu</a:t>
            </a: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1600200"/>
          <a:ext cx="4038600" cy="2212975"/>
        </p:xfrm>
        <a:graphic>
          <a:graphicData uri="http://schemas.openxmlformats.org/presentationml/2006/ole">
            <p:oleObj spid="_x0000_s6147" name="Chart" r:id="rId3" imgW="4038600" imgH="2181149" progId="MSGraph.Chart.8">
              <p:embed followColorScheme="full"/>
            </p:oleObj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468313" y="3933825"/>
          <a:ext cx="4059237" cy="2211388"/>
        </p:xfrm>
        <a:graphic>
          <a:graphicData uri="http://schemas.openxmlformats.org/presentationml/2006/ole">
            <p:oleObj spid="_x0000_s6148" name="Chart" r:id="rId4" imgW="4038600" imgH="2200351" progId="MSGraph.Chart.8">
              <p:embed followColorScheme="full"/>
            </p:oleObj>
          </a:graphicData>
        </a:graphic>
      </p:graphicFrame>
      <p:pic>
        <p:nvPicPr>
          <p:cNvPr id="226313" name="Picture 9" descr="Reader's Embroidery Work: An Embroidered Quilt"/>
          <p:cNvPicPr>
            <a:picLocks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1676400"/>
            <a:ext cx="3960813" cy="2190750"/>
          </a:xfrm>
          <a:noFill/>
        </p:spPr>
      </p:pic>
      <p:pic>
        <p:nvPicPr>
          <p:cNvPr id="226314" name="Picture 10" descr="Reader's Embroidery Work: An Embroidered Qui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1752600"/>
            <a:ext cx="403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5" name="Picture 11" descr="Reader's Embroidery Work: An Embroidered Quil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1148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6" name="Picture 12" descr="Goldwork Embroidery and Beetle Wing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4038600"/>
            <a:ext cx="4114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4590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4591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4592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4593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4594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4595" name="Line 30"/>
          <p:cNvSpPr>
            <a:spLocks noChangeShapeType="1"/>
          </p:cNvSpPr>
          <p:nvPr/>
        </p:nvSpPr>
        <p:spPr bwMode="auto">
          <a:xfrm>
            <a:off x="3886200" y="1295400"/>
            <a:ext cx="2743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596" name="Group 37"/>
          <p:cNvGrpSpPr>
            <a:grpSpLocks/>
          </p:cNvGrpSpPr>
          <p:nvPr/>
        </p:nvGrpSpPr>
        <p:grpSpPr bwMode="auto">
          <a:xfrm>
            <a:off x="1143000" y="914400"/>
            <a:ext cx="2819400" cy="339725"/>
            <a:chOff x="1776" y="3072"/>
            <a:chExt cx="1776" cy="214"/>
          </a:xfrm>
        </p:grpSpPr>
        <p:sp>
          <p:nvSpPr>
            <p:cNvPr id="24608" name="AutoShape 3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4609" name="Oval 3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4597" name="Freeform 40"/>
          <p:cNvSpPr>
            <a:spLocks/>
          </p:cNvSpPr>
          <p:nvPr/>
        </p:nvSpPr>
        <p:spPr bwMode="auto">
          <a:xfrm>
            <a:off x="3875088" y="1262063"/>
            <a:ext cx="631825" cy="609600"/>
          </a:xfrm>
          <a:custGeom>
            <a:avLst/>
            <a:gdLst>
              <a:gd name="T0" fmla="*/ 0 w 398"/>
              <a:gd name="T1" fmla="*/ 0 h 384"/>
              <a:gd name="T2" fmla="*/ 2147483646 w 398"/>
              <a:gd name="T3" fmla="*/ 2147483646 h 384"/>
              <a:gd name="T4" fmla="*/ 2147483646 w 398"/>
              <a:gd name="T5" fmla="*/ 2147483646 h 384"/>
              <a:gd name="T6" fmla="*/ 2147483646 w 398"/>
              <a:gd name="T7" fmla="*/ 2147483646 h 384"/>
              <a:gd name="T8" fmla="*/ 2147483646 w 398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"/>
              <a:gd name="T16" fmla="*/ 0 h 384"/>
              <a:gd name="T17" fmla="*/ 398 w 398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" h="384">
                <a:moveTo>
                  <a:pt x="0" y="0"/>
                </a:moveTo>
                <a:cubicBezTo>
                  <a:pt x="15" y="44"/>
                  <a:pt x="48" y="122"/>
                  <a:pt x="96" y="138"/>
                </a:cubicBezTo>
                <a:cubicBezTo>
                  <a:pt x="123" y="147"/>
                  <a:pt x="178" y="165"/>
                  <a:pt x="178" y="165"/>
                </a:cubicBezTo>
                <a:cubicBezTo>
                  <a:pt x="227" y="214"/>
                  <a:pt x="263" y="267"/>
                  <a:pt x="329" y="288"/>
                </a:cubicBezTo>
                <a:cubicBezTo>
                  <a:pt x="358" y="317"/>
                  <a:pt x="379" y="347"/>
                  <a:pt x="398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598" name="Group 42"/>
          <p:cNvGrpSpPr>
            <a:grpSpLocks/>
          </p:cNvGrpSpPr>
          <p:nvPr/>
        </p:nvGrpSpPr>
        <p:grpSpPr bwMode="auto">
          <a:xfrm>
            <a:off x="5486400" y="1524000"/>
            <a:ext cx="2743200" cy="4195763"/>
            <a:chOff x="3456" y="960"/>
            <a:chExt cx="1728" cy="2643"/>
          </a:xfrm>
        </p:grpSpPr>
        <p:sp>
          <p:nvSpPr>
            <p:cNvPr id="24599" name="Line 14"/>
            <p:cNvSpPr>
              <a:spLocks noChangeShapeType="1"/>
            </p:cNvSpPr>
            <p:nvPr/>
          </p:nvSpPr>
          <p:spPr bwMode="auto">
            <a:xfrm>
              <a:off x="360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15"/>
            <p:cNvSpPr>
              <a:spLocks noChangeShapeType="1"/>
            </p:cNvSpPr>
            <p:nvPr/>
          </p:nvSpPr>
          <p:spPr bwMode="auto">
            <a:xfrm>
              <a:off x="388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16"/>
            <p:cNvSpPr>
              <a:spLocks noChangeShapeType="1"/>
            </p:cNvSpPr>
            <p:nvPr/>
          </p:nvSpPr>
          <p:spPr bwMode="auto">
            <a:xfrm>
              <a:off x="417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Text Box 17"/>
            <p:cNvSpPr txBox="1">
              <a:spLocks noChangeArrowheads="1"/>
            </p:cNvSpPr>
            <p:nvPr/>
          </p:nvSpPr>
          <p:spPr bwMode="auto">
            <a:xfrm>
              <a:off x="4080" y="96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4603" name="Text Box 24"/>
            <p:cNvSpPr txBox="1">
              <a:spLocks noChangeArrowheads="1"/>
            </p:cNvSpPr>
            <p:nvPr/>
          </p:nvSpPr>
          <p:spPr bwMode="auto">
            <a:xfrm>
              <a:off x="345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4604" name="Text Box 25"/>
            <p:cNvSpPr txBox="1">
              <a:spLocks noChangeArrowheads="1"/>
            </p:cNvSpPr>
            <p:nvPr/>
          </p:nvSpPr>
          <p:spPr bwMode="auto">
            <a:xfrm>
              <a:off x="379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4605" name="Line 26"/>
            <p:cNvSpPr>
              <a:spLocks noChangeShapeType="1"/>
            </p:cNvSpPr>
            <p:nvPr/>
          </p:nvSpPr>
          <p:spPr bwMode="auto">
            <a:xfrm>
              <a:off x="4416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31"/>
            <p:cNvSpPr>
              <a:spLocks/>
            </p:cNvSpPr>
            <p:nvPr/>
          </p:nvSpPr>
          <p:spPr bwMode="auto">
            <a:xfrm>
              <a:off x="4416" y="1288"/>
              <a:ext cx="720" cy="2264"/>
            </a:xfrm>
            <a:custGeom>
              <a:avLst/>
              <a:gdLst>
                <a:gd name="T0" fmla="*/ 0 w 912"/>
                <a:gd name="T1" fmla="*/ 2 h 2936"/>
                <a:gd name="T2" fmla="*/ 88 w 912"/>
                <a:gd name="T3" fmla="*/ 133 h 2936"/>
                <a:gd name="T4" fmla="*/ 279 w 912"/>
                <a:gd name="T5" fmla="*/ 800 h 2936"/>
                <a:gd name="T6" fmla="*/ 0 60000 65536"/>
                <a:gd name="T7" fmla="*/ 0 60000 65536"/>
                <a:gd name="T8" fmla="*/ 0 60000 65536"/>
                <a:gd name="T9" fmla="*/ 0 w 912"/>
                <a:gd name="T10" fmla="*/ 0 h 2936"/>
                <a:gd name="T11" fmla="*/ 912 w 912"/>
                <a:gd name="T12" fmla="*/ 2936 h 2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936">
                  <a:moveTo>
                    <a:pt x="0" y="8"/>
                  </a:moveTo>
                  <a:cubicBezTo>
                    <a:pt x="68" y="4"/>
                    <a:pt x="136" y="0"/>
                    <a:pt x="288" y="488"/>
                  </a:cubicBezTo>
                  <a:cubicBezTo>
                    <a:pt x="440" y="976"/>
                    <a:pt x="808" y="2528"/>
                    <a:pt x="912" y="29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41"/>
            <p:cNvSpPr>
              <a:spLocks/>
            </p:cNvSpPr>
            <p:nvPr/>
          </p:nvSpPr>
          <p:spPr bwMode="auto">
            <a:xfrm>
              <a:off x="5108" y="3552"/>
              <a:ext cx="76" cy="51"/>
            </a:xfrm>
            <a:custGeom>
              <a:avLst/>
              <a:gdLst>
                <a:gd name="T0" fmla="*/ 21 w 76"/>
                <a:gd name="T1" fmla="*/ 23 h 51"/>
                <a:gd name="T2" fmla="*/ 62 w 76"/>
                <a:gd name="T3" fmla="*/ 10 h 51"/>
                <a:gd name="T4" fmla="*/ 7 w 76"/>
                <a:gd name="T5" fmla="*/ 23 h 51"/>
                <a:gd name="T6" fmla="*/ 35 w 76"/>
                <a:gd name="T7" fmla="*/ 51 h 51"/>
                <a:gd name="T8" fmla="*/ 21 w 76"/>
                <a:gd name="T9" fmla="*/ 2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1"/>
                <a:gd name="T17" fmla="*/ 76 w 7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1">
                  <a:moveTo>
                    <a:pt x="21" y="23"/>
                  </a:moveTo>
                  <a:cubicBezTo>
                    <a:pt x="35" y="19"/>
                    <a:pt x="76" y="10"/>
                    <a:pt x="62" y="10"/>
                  </a:cubicBezTo>
                  <a:cubicBezTo>
                    <a:pt x="43" y="10"/>
                    <a:pt x="17" y="7"/>
                    <a:pt x="7" y="23"/>
                  </a:cubicBezTo>
                  <a:cubicBezTo>
                    <a:pt x="0" y="34"/>
                    <a:pt x="26" y="42"/>
                    <a:pt x="35" y="51"/>
                  </a:cubicBezTo>
                  <a:cubicBezTo>
                    <a:pt x="52" y="0"/>
                    <a:pt x="62" y="4"/>
                    <a:pt x="21" y="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5619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5620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5621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5625" name="Line 30"/>
          <p:cNvSpPr>
            <a:spLocks noChangeShapeType="1"/>
          </p:cNvSpPr>
          <p:nvPr/>
        </p:nvSpPr>
        <p:spPr bwMode="auto">
          <a:xfrm>
            <a:off x="1676400" y="685800"/>
            <a:ext cx="495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33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27" name="Group 38"/>
          <p:cNvGrpSpPr>
            <a:grpSpLocks/>
          </p:cNvGrpSpPr>
          <p:nvPr/>
        </p:nvGrpSpPr>
        <p:grpSpPr bwMode="auto">
          <a:xfrm>
            <a:off x="-1066800" y="304800"/>
            <a:ext cx="2819400" cy="339725"/>
            <a:chOff x="1776" y="3072"/>
            <a:chExt cx="1776" cy="214"/>
          </a:xfrm>
        </p:grpSpPr>
        <p:sp>
          <p:nvSpPr>
            <p:cNvPr id="25633" name="AutoShape 3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5634" name="Oval 4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5628" name="Freeform 41"/>
          <p:cNvSpPr>
            <a:spLocks/>
          </p:cNvSpPr>
          <p:nvPr/>
        </p:nvSpPr>
        <p:spPr bwMode="auto">
          <a:xfrm>
            <a:off x="1673225" y="646113"/>
            <a:ext cx="534988" cy="869950"/>
          </a:xfrm>
          <a:custGeom>
            <a:avLst/>
            <a:gdLst>
              <a:gd name="T0" fmla="*/ 0 w 337"/>
              <a:gd name="T1" fmla="*/ 0 h 548"/>
              <a:gd name="T2" fmla="*/ 2147483646 w 337"/>
              <a:gd name="T3" fmla="*/ 2147483646 h 548"/>
              <a:gd name="T4" fmla="*/ 2147483646 w 337"/>
              <a:gd name="T5" fmla="*/ 2147483646 h 548"/>
              <a:gd name="T6" fmla="*/ 2147483646 w 337"/>
              <a:gd name="T7" fmla="*/ 2147483646 h 548"/>
              <a:gd name="T8" fmla="*/ 2147483646 w 337"/>
              <a:gd name="T9" fmla="*/ 2147483646 h 548"/>
              <a:gd name="T10" fmla="*/ 2147483646 w 337"/>
              <a:gd name="T11" fmla="*/ 2147483646 h 5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7"/>
              <a:gd name="T19" fmla="*/ 0 h 548"/>
              <a:gd name="T20" fmla="*/ 337 w 337"/>
              <a:gd name="T21" fmla="*/ 548 h 5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7" h="548">
                <a:moveTo>
                  <a:pt x="0" y="0"/>
                </a:moveTo>
                <a:cubicBezTo>
                  <a:pt x="21" y="86"/>
                  <a:pt x="8" y="38"/>
                  <a:pt x="42" y="141"/>
                </a:cubicBezTo>
                <a:cubicBezTo>
                  <a:pt x="60" y="194"/>
                  <a:pt x="129" y="191"/>
                  <a:pt x="168" y="211"/>
                </a:cubicBezTo>
                <a:cubicBezTo>
                  <a:pt x="206" y="230"/>
                  <a:pt x="222" y="251"/>
                  <a:pt x="253" y="281"/>
                </a:cubicBezTo>
                <a:cubicBezTo>
                  <a:pt x="302" y="431"/>
                  <a:pt x="225" y="209"/>
                  <a:pt x="295" y="366"/>
                </a:cubicBezTo>
                <a:cubicBezTo>
                  <a:pt x="324" y="431"/>
                  <a:pt x="337" y="480"/>
                  <a:pt x="337" y="5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29" name="Group 43"/>
          <p:cNvGrpSpPr>
            <a:grpSpLocks/>
          </p:cNvGrpSpPr>
          <p:nvPr/>
        </p:nvGrpSpPr>
        <p:grpSpPr bwMode="auto">
          <a:xfrm>
            <a:off x="7010400" y="1981200"/>
            <a:ext cx="685800" cy="1828800"/>
            <a:chOff x="4416" y="1248"/>
            <a:chExt cx="432" cy="1152"/>
          </a:xfrm>
        </p:grpSpPr>
        <p:sp>
          <p:nvSpPr>
            <p:cNvPr id="25630" name="Line 26"/>
            <p:cNvSpPr>
              <a:spLocks noChangeShapeType="1"/>
            </p:cNvSpPr>
            <p:nvPr/>
          </p:nvSpPr>
          <p:spPr bwMode="auto">
            <a:xfrm>
              <a:off x="4416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31"/>
            <p:cNvSpPr>
              <a:spLocks/>
            </p:cNvSpPr>
            <p:nvPr/>
          </p:nvSpPr>
          <p:spPr bwMode="auto">
            <a:xfrm>
              <a:off x="4416" y="1288"/>
              <a:ext cx="384" cy="1064"/>
            </a:xfrm>
            <a:custGeom>
              <a:avLst/>
              <a:gdLst>
                <a:gd name="T0" fmla="*/ 0 w 912"/>
                <a:gd name="T1" fmla="*/ 0 h 2936"/>
                <a:gd name="T2" fmla="*/ 4 w 912"/>
                <a:gd name="T3" fmla="*/ 3 h 2936"/>
                <a:gd name="T4" fmla="*/ 12 w 912"/>
                <a:gd name="T5" fmla="*/ 18 h 2936"/>
                <a:gd name="T6" fmla="*/ 0 60000 65536"/>
                <a:gd name="T7" fmla="*/ 0 60000 65536"/>
                <a:gd name="T8" fmla="*/ 0 60000 65536"/>
                <a:gd name="T9" fmla="*/ 0 w 912"/>
                <a:gd name="T10" fmla="*/ 0 h 2936"/>
                <a:gd name="T11" fmla="*/ 912 w 912"/>
                <a:gd name="T12" fmla="*/ 2936 h 2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936">
                  <a:moveTo>
                    <a:pt x="0" y="8"/>
                  </a:moveTo>
                  <a:cubicBezTo>
                    <a:pt x="68" y="4"/>
                    <a:pt x="136" y="0"/>
                    <a:pt x="288" y="488"/>
                  </a:cubicBezTo>
                  <a:cubicBezTo>
                    <a:pt x="440" y="976"/>
                    <a:pt x="808" y="2528"/>
                    <a:pt x="912" y="29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42"/>
            <p:cNvSpPr>
              <a:spLocks/>
            </p:cNvSpPr>
            <p:nvPr/>
          </p:nvSpPr>
          <p:spPr bwMode="auto">
            <a:xfrm>
              <a:off x="4772" y="2349"/>
              <a:ext cx="76" cy="51"/>
            </a:xfrm>
            <a:custGeom>
              <a:avLst/>
              <a:gdLst>
                <a:gd name="T0" fmla="*/ 21 w 76"/>
                <a:gd name="T1" fmla="*/ 23 h 51"/>
                <a:gd name="T2" fmla="*/ 62 w 76"/>
                <a:gd name="T3" fmla="*/ 10 h 51"/>
                <a:gd name="T4" fmla="*/ 7 w 76"/>
                <a:gd name="T5" fmla="*/ 23 h 51"/>
                <a:gd name="T6" fmla="*/ 35 w 76"/>
                <a:gd name="T7" fmla="*/ 51 h 51"/>
                <a:gd name="T8" fmla="*/ 21 w 76"/>
                <a:gd name="T9" fmla="*/ 2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1"/>
                <a:gd name="T17" fmla="*/ 76 w 7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1">
                  <a:moveTo>
                    <a:pt x="21" y="23"/>
                  </a:moveTo>
                  <a:cubicBezTo>
                    <a:pt x="35" y="19"/>
                    <a:pt x="76" y="10"/>
                    <a:pt x="62" y="10"/>
                  </a:cubicBezTo>
                  <a:cubicBezTo>
                    <a:pt x="43" y="10"/>
                    <a:pt x="17" y="7"/>
                    <a:pt x="7" y="23"/>
                  </a:cubicBezTo>
                  <a:cubicBezTo>
                    <a:pt x="0" y="34"/>
                    <a:pt x="26" y="42"/>
                    <a:pt x="35" y="51"/>
                  </a:cubicBezTo>
                  <a:cubicBezTo>
                    <a:pt x="52" y="0"/>
                    <a:pt x="62" y="4"/>
                    <a:pt x="21" y="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533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6645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6646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6649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27"/>
          <p:cNvSpPr>
            <a:spLocks noChangeShapeType="1"/>
          </p:cNvSpPr>
          <p:nvPr/>
        </p:nvSpPr>
        <p:spPr bwMode="auto">
          <a:xfrm>
            <a:off x="0" y="0"/>
            <a:ext cx="6629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29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533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7668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7669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7670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7671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7672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73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Line 28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75" name="Group 31"/>
          <p:cNvGrpSpPr>
            <a:grpSpLocks/>
          </p:cNvGrpSpPr>
          <p:nvPr/>
        </p:nvGrpSpPr>
        <p:grpSpPr bwMode="auto">
          <a:xfrm rot="-3175050">
            <a:off x="-554037" y="2078037"/>
            <a:ext cx="2819400" cy="339725"/>
            <a:chOff x="1776" y="3072"/>
            <a:chExt cx="1776" cy="214"/>
          </a:xfrm>
        </p:grpSpPr>
        <p:sp>
          <p:nvSpPr>
            <p:cNvPr id="27679" name="AutoShape 32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7680" name="Oval 33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7676" name="Freeform 34"/>
          <p:cNvSpPr>
            <a:spLocks/>
          </p:cNvSpPr>
          <p:nvPr/>
        </p:nvSpPr>
        <p:spPr bwMode="auto">
          <a:xfrm>
            <a:off x="5562600" y="0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7" name="Freeform 35"/>
          <p:cNvSpPr>
            <a:spLocks/>
          </p:cNvSpPr>
          <p:nvPr/>
        </p:nvSpPr>
        <p:spPr bwMode="auto">
          <a:xfrm>
            <a:off x="1828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8" name="Freeform 38"/>
          <p:cNvSpPr>
            <a:spLocks/>
          </p:cNvSpPr>
          <p:nvPr/>
        </p:nvSpPr>
        <p:spPr bwMode="auto">
          <a:xfrm>
            <a:off x="1784350" y="1271588"/>
            <a:ext cx="606425" cy="646112"/>
          </a:xfrm>
          <a:custGeom>
            <a:avLst/>
            <a:gdLst>
              <a:gd name="T0" fmla="*/ 0 w 382"/>
              <a:gd name="T1" fmla="*/ 0 h 407"/>
              <a:gd name="T2" fmla="*/ 2147483646 w 382"/>
              <a:gd name="T3" fmla="*/ 2147483646 h 407"/>
              <a:gd name="T4" fmla="*/ 2147483646 w 382"/>
              <a:gd name="T5" fmla="*/ 2147483646 h 407"/>
              <a:gd name="T6" fmla="*/ 2147483646 w 382"/>
              <a:gd name="T7" fmla="*/ 2147483646 h 407"/>
              <a:gd name="T8" fmla="*/ 2147483646 w 382"/>
              <a:gd name="T9" fmla="*/ 2147483646 h 407"/>
              <a:gd name="T10" fmla="*/ 2147483646 w 382"/>
              <a:gd name="T11" fmla="*/ 2147483646 h 407"/>
              <a:gd name="T12" fmla="*/ 2147483646 w 382"/>
              <a:gd name="T13" fmla="*/ 2147483646 h 4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2"/>
              <a:gd name="T22" fmla="*/ 0 h 407"/>
              <a:gd name="T23" fmla="*/ 382 w 382"/>
              <a:gd name="T24" fmla="*/ 407 h 4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2" h="407">
                <a:moveTo>
                  <a:pt x="0" y="0"/>
                </a:moveTo>
                <a:cubicBezTo>
                  <a:pt x="19" y="5"/>
                  <a:pt x="38" y="8"/>
                  <a:pt x="56" y="14"/>
                </a:cubicBezTo>
                <a:cubicBezTo>
                  <a:pt x="84" y="22"/>
                  <a:pt x="140" y="42"/>
                  <a:pt x="140" y="42"/>
                </a:cubicBezTo>
                <a:cubicBezTo>
                  <a:pt x="157" y="67"/>
                  <a:pt x="181" y="86"/>
                  <a:pt x="197" y="112"/>
                </a:cubicBezTo>
                <a:cubicBezTo>
                  <a:pt x="244" y="188"/>
                  <a:pt x="167" y="125"/>
                  <a:pt x="253" y="182"/>
                </a:cubicBezTo>
                <a:cubicBezTo>
                  <a:pt x="296" y="248"/>
                  <a:pt x="295" y="290"/>
                  <a:pt x="365" y="337"/>
                </a:cubicBezTo>
                <a:cubicBezTo>
                  <a:pt x="382" y="388"/>
                  <a:pt x="379" y="364"/>
                  <a:pt x="379" y="40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8695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696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697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99" name="Group 28"/>
          <p:cNvGrpSpPr>
            <a:grpSpLocks/>
          </p:cNvGrpSpPr>
          <p:nvPr/>
        </p:nvGrpSpPr>
        <p:grpSpPr bwMode="auto">
          <a:xfrm rot="-7990346">
            <a:off x="-228599" y="4800600"/>
            <a:ext cx="2819400" cy="339725"/>
            <a:chOff x="1776" y="3072"/>
            <a:chExt cx="1776" cy="214"/>
          </a:xfrm>
        </p:grpSpPr>
        <p:sp>
          <p:nvSpPr>
            <p:cNvPr id="28703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8704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8700" name="Freeform 31"/>
          <p:cNvSpPr>
            <a:spLocks/>
          </p:cNvSpPr>
          <p:nvPr/>
        </p:nvSpPr>
        <p:spPr bwMode="auto">
          <a:xfrm>
            <a:off x="5562600" y="0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Freeform 33"/>
          <p:cNvSpPr>
            <a:spLocks/>
          </p:cNvSpPr>
          <p:nvPr/>
        </p:nvSpPr>
        <p:spPr bwMode="auto">
          <a:xfrm>
            <a:off x="266700" y="0"/>
            <a:ext cx="4762500" cy="3886200"/>
          </a:xfrm>
          <a:custGeom>
            <a:avLst/>
            <a:gdLst>
              <a:gd name="T0" fmla="*/ 2147483646 w 3000"/>
              <a:gd name="T1" fmla="*/ 0 h 2448"/>
              <a:gd name="T2" fmla="*/ 2147483646 w 3000"/>
              <a:gd name="T3" fmla="*/ 2147483646 h 2448"/>
              <a:gd name="T4" fmla="*/ 2147483646 w 3000"/>
              <a:gd name="T5" fmla="*/ 2147483646 h 2448"/>
              <a:gd name="T6" fmla="*/ 2147483646 w 3000"/>
              <a:gd name="T7" fmla="*/ 2147483646 h 2448"/>
              <a:gd name="T8" fmla="*/ 2147483646 w 3000"/>
              <a:gd name="T9" fmla="*/ 2147483646 h 2448"/>
              <a:gd name="T10" fmla="*/ 2147483646 w 3000"/>
              <a:gd name="T11" fmla="*/ 2147483646 h 2448"/>
              <a:gd name="T12" fmla="*/ 2147483646 w 3000"/>
              <a:gd name="T13" fmla="*/ 2147483646 h 2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0"/>
              <a:gd name="T22" fmla="*/ 0 h 2448"/>
              <a:gd name="T23" fmla="*/ 3000 w 3000"/>
              <a:gd name="T24" fmla="*/ 2448 h 24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0" h="2448">
                <a:moveTo>
                  <a:pt x="3000" y="0"/>
                </a:moveTo>
                <a:cubicBezTo>
                  <a:pt x="2916" y="12"/>
                  <a:pt x="2832" y="24"/>
                  <a:pt x="2712" y="48"/>
                </a:cubicBezTo>
                <a:cubicBezTo>
                  <a:pt x="2592" y="72"/>
                  <a:pt x="2584" y="104"/>
                  <a:pt x="2280" y="144"/>
                </a:cubicBezTo>
                <a:cubicBezTo>
                  <a:pt x="1976" y="184"/>
                  <a:pt x="1232" y="160"/>
                  <a:pt x="888" y="288"/>
                </a:cubicBezTo>
                <a:cubicBezTo>
                  <a:pt x="544" y="416"/>
                  <a:pt x="360" y="688"/>
                  <a:pt x="216" y="912"/>
                </a:cubicBezTo>
                <a:cubicBezTo>
                  <a:pt x="72" y="1136"/>
                  <a:pt x="48" y="1376"/>
                  <a:pt x="24" y="1632"/>
                </a:cubicBezTo>
                <a:cubicBezTo>
                  <a:pt x="0" y="1888"/>
                  <a:pt x="36" y="2168"/>
                  <a:pt x="72" y="2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2" name="Freeform 34"/>
          <p:cNvSpPr>
            <a:spLocks/>
          </p:cNvSpPr>
          <p:nvPr/>
        </p:nvSpPr>
        <p:spPr bwMode="auto">
          <a:xfrm>
            <a:off x="0" y="3875088"/>
            <a:ext cx="369888" cy="871537"/>
          </a:xfrm>
          <a:custGeom>
            <a:avLst/>
            <a:gdLst>
              <a:gd name="T0" fmla="*/ 2147483646 w 233"/>
              <a:gd name="T1" fmla="*/ 0 h 549"/>
              <a:gd name="T2" fmla="*/ 2147483646 w 233"/>
              <a:gd name="T3" fmla="*/ 2147483646 h 549"/>
              <a:gd name="T4" fmla="*/ 2147483646 w 233"/>
              <a:gd name="T5" fmla="*/ 2147483646 h 549"/>
              <a:gd name="T6" fmla="*/ 2147483646 w 233"/>
              <a:gd name="T7" fmla="*/ 2147483646 h 549"/>
              <a:gd name="T8" fmla="*/ 2147483646 w 233"/>
              <a:gd name="T9" fmla="*/ 2147483646 h 549"/>
              <a:gd name="T10" fmla="*/ 2147483646 w 233"/>
              <a:gd name="T11" fmla="*/ 2147483646 h 549"/>
              <a:gd name="T12" fmla="*/ 0 w 233"/>
              <a:gd name="T13" fmla="*/ 2147483646 h 549"/>
              <a:gd name="T14" fmla="*/ 0 w 233"/>
              <a:gd name="T15" fmla="*/ 2147483646 h 5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3"/>
              <a:gd name="T25" fmla="*/ 0 h 549"/>
              <a:gd name="T26" fmla="*/ 233 w 233"/>
              <a:gd name="T27" fmla="*/ 549 h 5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3" h="549">
                <a:moveTo>
                  <a:pt x="233" y="0"/>
                </a:moveTo>
                <a:cubicBezTo>
                  <a:pt x="207" y="9"/>
                  <a:pt x="170" y="18"/>
                  <a:pt x="151" y="41"/>
                </a:cubicBezTo>
                <a:cubicBezTo>
                  <a:pt x="142" y="52"/>
                  <a:pt x="145" y="70"/>
                  <a:pt x="137" y="82"/>
                </a:cubicBezTo>
                <a:cubicBezTo>
                  <a:pt x="122" y="103"/>
                  <a:pt x="100" y="119"/>
                  <a:pt x="82" y="137"/>
                </a:cubicBezTo>
                <a:cubicBezTo>
                  <a:pt x="73" y="146"/>
                  <a:pt x="55" y="165"/>
                  <a:pt x="55" y="165"/>
                </a:cubicBezTo>
                <a:cubicBezTo>
                  <a:pt x="9" y="298"/>
                  <a:pt x="70" y="110"/>
                  <a:pt x="27" y="453"/>
                </a:cubicBezTo>
                <a:cubicBezTo>
                  <a:pt x="23" y="482"/>
                  <a:pt x="0" y="506"/>
                  <a:pt x="0" y="535"/>
                </a:cubicBezTo>
                <a:cubicBezTo>
                  <a:pt x="0" y="540"/>
                  <a:pt x="0" y="544"/>
                  <a:pt x="0" y="5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9718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9721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23" name="Group 28"/>
          <p:cNvGrpSpPr>
            <a:grpSpLocks/>
          </p:cNvGrpSpPr>
          <p:nvPr/>
        </p:nvGrpSpPr>
        <p:grpSpPr bwMode="auto">
          <a:xfrm rot="7854179">
            <a:off x="3484563" y="3525837"/>
            <a:ext cx="2819400" cy="339725"/>
            <a:chOff x="1776" y="3072"/>
            <a:chExt cx="1776" cy="214"/>
          </a:xfrm>
        </p:grpSpPr>
        <p:sp>
          <p:nvSpPr>
            <p:cNvPr id="29725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9726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9724" name="Freeform 34"/>
          <p:cNvSpPr>
            <a:spLocks/>
          </p:cNvSpPr>
          <p:nvPr/>
        </p:nvSpPr>
        <p:spPr bwMode="auto">
          <a:xfrm>
            <a:off x="1168400" y="685800"/>
            <a:ext cx="5461000" cy="4584700"/>
          </a:xfrm>
          <a:custGeom>
            <a:avLst/>
            <a:gdLst>
              <a:gd name="T0" fmla="*/ 2147483646 w 3440"/>
              <a:gd name="T1" fmla="*/ 2147483646 h 2888"/>
              <a:gd name="T2" fmla="*/ 2147483646 w 3440"/>
              <a:gd name="T3" fmla="*/ 2147483646 h 2888"/>
              <a:gd name="T4" fmla="*/ 2147483646 w 3440"/>
              <a:gd name="T5" fmla="*/ 2147483646 h 2888"/>
              <a:gd name="T6" fmla="*/ 2147483646 w 3440"/>
              <a:gd name="T7" fmla="*/ 2147483646 h 2888"/>
              <a:gd name="T8" fmla="*/ 2147483646 w 3440"/>
              <a:gd name="T9" fmla="*/ 0 h 2888"/>
              <a:gd name="T10" fmla="*/ 2147483646 w 3440"/>
              <a:gd name="T11" fmla="*/ 2147483646 h 2888"/>
              <a:gd name="T12" fmla="*/ 2147483646 w 3440"/>
              <a:gd name="T13" fmla="*/ 2147483646 h 2888"/>
              <a:gd name="T14" fmla="*/ 2147483646 w 3440"/>
              <a:gd name="T15" fmla="*/ 2147483646 h 2888"/>
              <a:gd name="T16" fmla="*/ 2147483646 w 3440"/>
              <a:gd name="T17" fmla="*/ 2147483646 h 2888"/>
              <a:gd name="T18" fmla="*/ 2147483646 w 3440"/>
              <a:gd name="T19" fmla="*/ 2147483646 h 2888"/>
              <a:gd name="T20" fmla="*/ 2147483646 w 3440"/>
              <a:gd name="T21" fmla="*/ 2147483646 h 2888"/>
              <a:gd name="T22" fmla="*/ 2147483646 w 3440"/>
              <a:gd name="T23" fmla="*/ 2147483646 h 2888"/>
              <a:gd name="T24" fmla="*/ 2147483646 w 3440"/>
              <a:gd name="T25" fmla="*/ 2147483646 h 2888"/>
              <a:gd name="T26" fmla="*/ 2147483646 w 3440"/>
              <a:gd name="T27" fmla="*/ 2147483646 h 2888"/>
              <a:gd name="T28" fmla="*/ 2147483646 w 3440"/>
              <a:gd name="T29" fmla="*/ 2147483646 h 2888"/>
              <a:gd name="T30" fmla="*/ 2147483646 w 3440"/>
              <a:gd name="T31" fmla="*/ 2147483646 h 2888"/>
              <a:gd name="T32" fmla="*/ 2147483646 w 3440"/>
              <a:gd name="T33" fmla="*/ 2147483646 h 2888"/>
              <a:gd name="T34" fmla="*/ 2147483646 w 3440"/>
              <a:gd name="T35" fmla="*/ 2147483646 h 2888"/>
              <a:gd name="T36" fmla="*/ 2147483646 w 3440"/>
              <a:gd name="T37" fmla="*/ 2147483646 h 28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40"/>
              <a:gd name="T58" fmla="*/ 0 h 2888"/>
              <a:gd name="T59" fmla="*/ 3440 w 3440"/>
              <a:gd name="T60" fmla="*/ 2888 h 28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40" h="2888">
                <a:moveTo>
                  <a:pt x="3440" y="816"/>
                </a:moveTo>
                <a:cubicBezTo>
                  <a:pt x="3400" y="652"/>
                  <a:pt x="3360" y="488"/>
                  <a:pt x="3296" y="384"/>
                </a:cubicBezTo>
                <a:cubicBezTo>
                  <a:pt x="3232" y="280"/>
                  <a:pt x="3192" y="248"/>
                  <a:pt x="3056" y="192"/>
                </a:cubicBezTo>
                <a:cubicBezTo>
                  <a:pt x="2920" y="136"/>
                  <a:pt x="2672" y="80"/>
                  <a:pt x="2480" y="48"/>
                </a:cubicBezTo>
                <a:cubicBezTo>
                  <a:pt x="2288" y="16"/>
                  <a:pt x="2144" y="0"/>
                  <a:pt x="1904" y="0"/>
                </a:cubicBezTo>
                <a:cubicBezTo>
                  <a:pt x="1664" y="0"/>
                  <a:pt x="1280" y="0"/>
                  <a:pt x="1040" y="48"/>
                </a:cubicBezTo>
                <a:cubicBezTo>
                  <a:pt x="800" y="96"/>
                  <a:pt x="608" y="168"/>
                  <a:pt x="464" y="288"/>
                </a:cubicBezTo>
                <a:cubicBezTo>
                  <a:pt x="320" y="408"/>
                  <a:pt x="248" y="608"/>
                  <a:pt x="176" y="768"/>
                </a:cubicBezTo>
                <a:cubicBezTo>
                  <a:pt x="104" y="928"/>
                  <a:pt x="56" y="1064"/>
                  <a:pt x="32" y="1248"/>
                </a:cubicBezTo>
                <a:cubicBezTo>
                  <a:pt x="8" y="1432"/>
                  <a:pt x="0" y="1664"/>
                  <a:pt x="32" y="1872"/>
                </a:cubicBezTo>
                <a:cubicBezTo>
                  <a:pt x="64" y="2080"/>
                  <a:pt x="144" y="2344"/>
                  <a:pt x="224" y="2496"/>
                </a:cubicBezTo>
                <a:cubicBezTo>
                  <a:pt x="304" y="2648"/>
                  <a:pt x="384" y="2720"/>
                  <a:pt x="512" y="2784"/>
                </a:cubicBezTo>
                <a:cubicBezTo>
                  <a:pt x="640" y="2848"/>
                  <a:pt x="864" y="2872"/>
                  <a:pt x="992" y="2880"/>
                </a:cubicBezTo>
                <a:cubicBezTo>
                  <a:pt x="1120" y="2888"/>
                  <a:pt x="1192" y="2856"/>
                  <a:pt x="1280" y="2832"/>
                </a:cubicBezTo>
                <a:cubicBezTo>
                  <a:pt x="1368" y="2808"/>
                  <a:pt x="1464" y="2776"/>
                  <a:pt x="1520" y="2736"/>
                </a:cubicBezTo>
                <a:cubicBezTo>
                  <a:pt x="1576" y="2696"/>
                  <a:pt x="1584" y="2640"/>
                  <a:pt x="1616" y="2592"/>
                </a:cubicBezTo>
                <a:cubicBezTo>
                  <a:pt x="1648" y="2544"/>
                  <a:pt x="1680" y="2448"/>
                  <a:pt x="1712" y="2448"/>
                </a:cubicBezTo>
                <a:cubicBezTo>
                  <a:pt x="1744" y="2448"/>
                  <a:pt x="1808" y="2528"/>
                  <a:pt x="1808" y="2592"/>
                </a:cubicBezTo>
                <a:cubicBezTo>
                  <a:pt x="1808" y="2656"/>
                  <a:pt x="1728" y="2784"/>
                  <a:pt x="1712" y="28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0741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0742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0743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0744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0745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6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47" name="Group 28"/>
          <p:cNvGrpSpPr>
            <a:grpSpLocks/>
          </p:cNvGrpSpPr>
          <p:nvPr/>
        </p:nvGrpSpPr>
        <p:grpSpPr bwMode="auto">
          <a:xfrm rot="6534137">
            <a:off x="4344988" y="3001962"/>
            <a:ext cx="2819400" cy="339725"/>
            <a:chOff x="1776" y="3072"/>
            <a:chExt cx="1776" cy="214"/>
          </a:xfrm>
        </p:grpSpPr>
        <p:sp>
          <p:nvSpPr>
            <p:cNvPr id="30749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0750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0748" name="Freeform 32"/>
          <p:cNvSpPr>
            <a:spLocks/>
          </p:cNvSpPr>
          <p:nvPr/>
        </p:nvSpPr>
        <p:spPr bwMode="auto">
          <a:xfrm>
            <a:off x="2362200" y="838200"/>
            <a:ext cx="4267200" cy="3733800"/>
          </a:xfrm>
          <a:custGeom>
            <a:avLst/>
            <a:gdLst>
              <a:gd name="T0" fmla="*/ 2147483646 w 3232"/>
              <a:gd name="T1" fmla="*/ 2147483646 h 2592"/>
              <a:gd name="T2" fmla="*/ 2147483646 w 3232"/>
              <a:gd name="T3" fmla="*/ 2147483646 h 2592"/>
              <a:gd name="T4" fmla="*/ 2147483646 w 3232"/>
              <a:gd name="T5" fmla="*/ 2147483646 h 2592"/>
              <a:gd name="T6" fmla="*/ 2147483646 w 3232"/>
              <a:gd name="T7" fmla="*/ 2147483646 h 2592"/>
              <a:gd name="T8" fmla="*/ 2147483646 w 3232"/>
              <a:gd name="T9" fmla="*/ 0 h 2592"/>
              <a:gd name="T10" fmla="*/ 2147483646 w 3232"/>
              <a:gd name="T11" fmla="*/ 2147483646 h 2592"/>
              <a:gd name="T12" fmla="*/ 2147483646 w 3232"/>
              <a:gd name="T13" fmla="*/ 2147483646 h 2592"/>
              <a:gd name="T14" fmla="*/ 2147483646 w 3232"/>
              <a:gd name="T15" fmla="*/ 2147483646 h 2592"/>
              <a:gd name="T16" fmla="*/ 2147483646 w 3232"/>
              <a:gd name="T17" fmla="*/ 2147483646 h 2592"/>
              <a:gd name="T18" fmla="*/ 2147483646 w 3232"/>
              <a:gd name="T19" fmla="*/ 2147483646 h 2592"/>
              <a:gd name="T20" fmla="*/ 2147483646 w 3232"/>
              <a:gd name="T21" fmla="*/ 2147483646 h 2592"/>
              <a:gd name="T22" fmla="*/ 2147483646 w 3232"/>
              <a:gd name="T23" fmla="*/ 2147483646 h 2592"/>
              <a:gd name="T24" fmla="*/ 2147483646 w 3232"/>
              <a:gd name="T25" fmla="*/ 2147483646 h 2592"/>
              <a:gd name="T26" fmla="*/ 2147483646 w 3232"/>
              <a:gd name="T27" fmla="*/ 2147483646 h 2592"/>
              <a:gd name="T28" fmla="*/ 2147483646 w 3232"/>
              <a:gd name="T29" fmla="*/ 2147483646 h 2592"/>
              <a:gd name="T30" fmla="*/ 2147483646 w 3232"/>
              <a:gd name="T31" fmla="*/ 2147483646 h 2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32"/>
              <a:gd name="T49" fmla="*/ 0 h 2592"/>
              <a:gd name="T50" fmla="*/ 3232 w 3232"/>
              <a:gd name="T51" fmla="*/ 2592 h 2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32" h="2592">
                <a:moveTo>
                  <a:pt x="3232" y="768"/>
                </a:moveTo>
                <a:cubicBezTo>
                  <a:pt x="3188" y="668"/>
                  <a:pt x="3144" y="568"/>
                  <a:pt x="3088" y="480"/>
                </a:cubicBezTo>
                <a:cubicBezTo>
                  <a:pt x="3032" y="392"/>
                  <a:pt x="3008" y="312"/>
                  <a:pt x="2896" y="240"/>
                </a:cubicBezTo>
                <a:cubicBezTo>
                  <a:pt x="2784" y="168"/>
                  <a:pt x="2608" y="88"/>
                  <a:pt x="2416" y="48"/>
                </a:cubicBezTo>
                <a:cubicBezTo>
                  <a:pt x="2224" y="8"/>
                  <a:pt x="1992" y="0"/>
                  <a:pt x="1744" y="0"/>
                </a:cubicBezTo>
                <a:cubicBezTo>
                  <a:pt x="1496" y="0"/>
                  <a:pt x="1128" y="8"/>
                  <a:pt x="928" y="48"/>
                </a:cubicBezTo>
                <a:cubicBezTo>
                  <a:pt x="728" y="88"/>
                  <a:pt x="648" y="160"/>
                  <a:pt x="544" y="240"/>
                </a:cubicBezTo>
                <a:cubicBezTo>
                  <a:pt x="440" y="320"/>
                  <a:pt x="384" y="384"/>
                  <a:pt x="304" y="528"/>
                </a:cubicBezTo>
                <a:cubicBezTo>
                  <a:pt x="224" y="672"/>
                  <a:pt x="112" y="928"/>
                  <a:pt x="64" y="1104"/>
                </a:cubicBezTo>
                <a:cubicBezTo>
                  <a:pt x="16" y="1280"/>
                  <a:pt x="0" y="1416"/>
                  <a:pt x="16" y="1584"/>
                </a:cubicBezTo>
                <a:cubicBezTo>
                  <a:pt x="32" y="1752"/>
                  <a:pt x="80" y="1960"/>
                  <a:pt x="160" y="2112"/>
                </a:cubicBezTo>
                <a:cubicBezTo>
                  <a:pt x="240" y="2264"/>
                  <a:pt x="384" y="2416"/>
                  <a:pt x="496" y="2496"/>
                </a:cubicBezTo>
                <a:cubicBezTo>
                  <a:pt x="608" y="2576"/>
                  <a:pt x="664" y="2592"/>
                  <a:pt x="832" y="2592"/>
                </a:cubicBezTo>
                <a:cubicBezTo>
                  <a:pt x="1000" y="2592"/>
                  <a:pt x="1288" y="2520"/>
                  <a:pt x="1504" y="2496"/>
                </a:cubicBezTo>
                <a:cubicBezTo>
                  <a:pt x="1720" y="2472"/>
                  <a:pt x="1960" y="2512"/>
                  <a:pt x="2128" y="2448"/>
                </a:cubicBezTo>
                <a:cubicBezTo>
                  <a:pt x="2296" y="2384"/>
                  <a:pt x="2404" y="2248"/>
                  <a:pt x="2512" y="2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533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1769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AutoShape 29"/>
          <p:cNvSpPr>
            <a:spLocks noChangeArrowheads="1"/>
          </p:cNvSpPr>
          <p:nvPr/>
        </p:nvSpPr>
        <p:spPr bwMode="auto">
          <a:xfrm rot="-753354">
            <a:off x="6867525" y="1927225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1772" name="Oval 30"/>
          <p:cNvSpPr>
            <a:spLocks noChangeArrowheads="1"/>
          </p:cNvSpPr>
          <p:nvPr/>
        </p:nvSpPr>
        <p:spPr bwMode="auto">
          <a:xfrm rot="4646646">
            <a:off x="6944519" y="4452144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1773" name="Freeform 32"/>
          <p:cNvSpPr>
            <a:spLocks/>
          </p:cNvSpPr>
          <p:nvPr/>
        </p:nvSpPr>
        <p:spPr bwMode="auto">
          <a:xfrm>
            <a:off x="3200400" y="762000"/>
            <a:ext cx="4114800" cy="42672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2788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2790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2791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2793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AutoShape 29"/>
          <p:cNvSpPr>
            <a:spLocks noChangeArrowheads="1"/>
          </p:cNvSpPr>
          <p:nvPr/>
        </p:nvSpPr>
        <p:spPr bwMode="auto">
          <a:xfrm rot="-3657521">
            <a:off x="7799388" y="1262063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32796" name="Oval 30"/>
          <p:cNvSpPr>
            <a:spLocks noChangeArrowheads="1"/>
          </p:cNvSpPr>
          <p:nvPr/>
        </p:nvSpPr>
        <p:spPr bwMode="auto">
          <a:xfrm rot="1742479">
            <a:off x="8651875" y="3203575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2797" name="Freeform 33"/>
          <p:cNvSpPr>
            <a:spLocks/>
          </p:cNvSpPr>
          <p:nvPr/>
        </p:nvSpPr>
        <p:spPr bwMode="auto">
          <a:xfrm>
            <a:off x="2933700" y="812800"/>
            <a:ext cx="5918200" cy="5118100"/>
          </a:xfrm>
          <a:custGeom>
            <a:avLst/>
            <a:gdLst>
              <a:gd name="T0" fmla="*/ 2147483646 w 3728"/>
              <a:gd name="T1" fmla="*/ 2147483646 h 3224"/>
              <a:gd name="T2" fmla="*/ 2147483646 w 3728"/>
              <a:gd name="T3" fmla="*/ 2147483646 h 3224"/>
              <a:gd name="T4" fmla="*/ 2147483646 w 3728"/>
              <a:gd name="T5" fmla="*/ 2147483646 h 3224"/>
              <a:gd name="T6" fmla="*/ 2147483646 w 3728"/>
              <a:gd name="T7" fmla="*/ 2147483646 h 3224"/>
              <a:gd name="T8" fmla="*/ 2147483646 w 3728"/>
              <a:gd name="T9" fmla="*/ 2147483646 h 3224"/>
              <a:gd name="T10" fmla="*/ 2147483646 w 3728"/>
              <a:gd name="T11" fmla="*/ 2147483646 h 3224"/>
              <a:gd name="T12" fmla="*/ 2147483646 w 3728"/>
              <a:gd name="T13" fmla="*/ 2147483646 h 3224"/>
              <a:gd name="T14" fmla="*/ 2147483646 w 3728"/>
              <a:gd name="T15" fmla="*/ 2147483646 h 3224"/>
              <a:gd name="T16" fmla="*/ 2147483646 w 3728"/>
              <a:gd name="T17" fmla="*/ 2147483646 h 3224"/>
              <a:gd name="T18" fmla="*/ 2147483646 w 3728"/>
              <a:gd name="T19" fmla="*/ 2147483646 h 3224"/>
              <a:gd name="T20" fmla="*/ 2147483646 w 3728"/>
              <a:gd name="T21" fmla="*/ 2147483646 h 3224"/>
              <a:gd name="T22" fmla="*/ 2147483646 w 3728"/>
              <a:gd name="T23" fmla="*/ 2147483646 h 3224"/>
              <a:gd name="T24" fmla="*/ 2147483646 w 3728"/>
              <a:gd name="T25" fmla="*/ 2147483646 h 3224"/>
              <a:gd name="T26" fmla="*/ 2147483646 w 3728"/>
              <a:gd name="T27" fmla="*/ 2147483646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3812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3817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3819" name="Group 28"/>
          <p:cNvGrpSpPr>
            <a:grpSpLocks/>
          </p:cNvGrpSpPr>
          <p:nvPr/>
        </p:nvGrpSpPr>
        <p:grpSpPr bwMode="auto">
          <a:xfrm rot="-438555">
            <a:off x="6629400" y="2057400"/>
            <a:ext cx="2819400" cy="339725"/>
            <a:chOff x="1776" y="3072"/>
            <a:chExt cx="1776" cy="214"/>
          </a:xfrm>
        </p:grpSpPr>
        <p:sp>
          <p:nvSpPr>
            <p:cNvPr id="33821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3822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3820" name="Freeform 32"/>
          <p:cNvSpPr>
            <a:spLocks/>
          </p:cNvSpPr>
          <p:nvPr/>
        </p:nvSpPr>
        <p:spPr bwMode="auto">
          <a:xfrm>
            <a:off x="3797300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  <a:latin typeface="Arial" charset="0"/>
              </a:rPr>
              <a:t>            Sản phẩm được thêu</a:t>
            </a:r>
          </a:p>
        </p:txBody>
      </p:sp>
      <p:pic>
        <p:nvPicPr>
          <p:cNvPr id="233480" name="Picture 8" descr="Embroidered Pillow C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82" name="Picture 10" descr="Victoria and Albert Museum Collection - Beetle Wing Embroid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83" name="Picture 11" descr="Reader's Embroidery Work: An Embroidered Qui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92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8"/>
          <p:cNvGrpSpPr>
            <a:grpSpLocks/>
          </p:cNvGrpSpPr>
          <p:nvPr/>
        </p:nvGrpSpPr>
        <p:grpSpPr bwMode="auto">
          <a:xfrm rot="-438823">
            <a:off x="5756275" y="1981200"/>
            <a:ext cx="2819400" cy="339725"/>
            <a:chOff x="1776" y="3072"/>
            <a:chExt cx="1776" cy="214"/>
          </a:xfrm>
        </p:grpSpPr>
        <p:sp>
          <p:nvSpPr>
            <p:cNvPr id="34847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4848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Line 32"/>
          <p:cNvSpPr>
            <a:spLocks noChangeShapeType="1"/>
          </p:cNvSpPr>
          <p:nvPr/>
        </p:nvSpPr>
        <p:spPr bwMode="auto">
          <a:xfrm>
            <a:off x="6629400" y="1981200"/>
            <a:ext cx="838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5" name="Line 33"/>
          <p:cNvSpPr>
            <a:spLocks noChangeShapeType="1"/>
          </p:cNvSpPr>
          <p:nvPr/>
        </p:nvSpPr>
        <p:spPr bwMode="auto">
          <a:xfrm>
            <a:off x="5867400" y="1905000"/>
            <a:ext cx="2952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Freeform 34"/>
          <p:cNvSpPr>
            <a:spLocks/>
          </p:cNvSpPr>
          <p:nvPr/>
        </p:nvSpPr>
        <p:spPr bwMode="auto">
          <a:xfrm>
            <a:off x="3124200" y="812800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5843" name="Line 7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8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5846" name="Line 10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11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4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6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7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Text Box 20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5857" name="Text Box 21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5858" name="Text Box 22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5859" name="Text Box 23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5860" name="Text Box 24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5861" name="Text Box 25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5863" name="Text Box 27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5864" name="Text Box 28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5865" name="Line 29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6" name="Line 30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867" name="Group 34"/>
          <p:cNvGrpSpPr>
            <a:grpSpLocks/>
          </p:cNvGrpSpPr>
          <p:nvPr/>
        </p:nvGrpSpPr>
        <p:grpSpPr bwMode="auto">
          <a:xfrm rot="-371461">
            <a:off x="3352800" y="1739900"/>
            <a:ext cx="2819400" cy="339725"/>
            <a:chOff x="1776" y="3072"/>
            <a:chExt cx="1776" cy="214"/>
          </a:xfrm>
        </p:grpSpPr>
        <p:sp>
          <p:nvSpPr>
            <p:cNvPr id="35869" name="AutoShape 35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5870" name="Oval 36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5868" name="Freeform 39"/>
          <p:cNvSpPr>
            <a:spLocks/>
          </p:cNvSpPr>
          <p:nvPr/>
        </p:nvSpPr>
        <p:spPr bwMode="auto">
          <a:xfrm>
            <a:off x="1930400" y="889000"/>
            <a:ext cx="4775200" cy="40640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533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6883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6885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6886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6887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6888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6889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0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891" name="Group 28"/>
          <p:cNvGrpSpPr>
            <a:grpSpLocks/>
          </p:cNvGrpSpPr>
          <p:nvPr/>
        </p:nvGrpSpPr>
        <p:grpSpPr bwMode="auto">
          <a:xfrm rot="-371461">
            <a:off x="2209800" y="1600200"/>
            <a:ext cx="2819400" cy="339725"/>
            <a:chOff x="1776" y="3072"/>
            <a:chExt cx="1776" cy="214"/>
          </a:xfrm>
        </p:grpSpPr>
        <p:sp>
          <p:nvSpPr>
            <p:cNvPr id="36895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6896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6892" name="Freeform 33"/>
          <p:cNvSpPr>
            <a:spLocks/>
          </p:cNvSpPr>
          <p:nvPr/>
        </p:nvSpPr>
        <p:spPr bwMode="auto">
          <a:xfrm>
            <a:off x="2768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3" name="Line 34"/>
          <p:cNvSpPr>
            <a:spLocks noChangeShapeType="1"/>
          </p:cNvSpPr>
          <p:nvPr/>
        </p:nvSpPr>
        <p:spPr bwMode="auto">
          <a:xfrm>
            <a:off x="4953000" y="1828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4" name="Freeform 35"/>
          <p:cNvSpPr>
            <a:spLocks/>
          </p:cNvSpPr>
          <p:nvPr/>
        </p:nvSpPr>
        <p:spPr bwMode="auto">
          <a:xfrm>
            <a:off x="4822825" y="1676400"/>
            <a:ext cx="858838" cy="696913"/>
          </a:xfrm>
          <a:custGeom>
            <a:avLst/>
            <a:gdLst>
              <a:gd name="T0" fmla="*/ 2147483646 w 541"/>
              <a:gd name="T1" fmla="*/ 2147483646 h 439"/>
              <a:gd name="T2" fmla="*/ 2147483646 w 541"/>
              <a:gd name="T3" fmla="*/ 2147483646 h 439"/>
              <a:gd name="T4" fmla="*/ 2147483646 w 541"/>
              <a:gd name="T5" fmla="*/ 2147483646 h 439"/>
              <a:gd name="T6" fmla="*/ 2147483646 w 541"/>
              <a:gd name="T7" fmla="*/ 2147483646 h 439"/>
              <a:gd name="T8" fmla="*/ 2147483646 w 541"/>
              <a:gd name="T9" fmla="*/ 2147483646 h 439"/>
              <a:gd name="T10" fmla="*/ 2147483646 w 541"/>
              <a:gd name="T11" fmla="*/ 2147483646 h 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1"/>
              <a:gd name="T19" fmla="*/ 0 h 439"/>
              <a:gd name="T20" fmla="*/ 541 w 541"/>
              <a:gd name="T21" fmla="*/ 439 h 4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1" h="439">
                <a:moveTo>
                  <a:pt x="75" y="69"/>
                </a:moveTo>
                <a:cubicBezTo>
                  <a:pt x="188" y="178"/>
                  <a:pt x="0" y="0"/>
                  <a:pt x="144" y="123"/>
                </a:cubicBezTo>
                <a:cubicBezTo>
                  <a:pt x="211" y="180"/>
                  <a:pt x="262" y="239"/>
                  <a:pt x="336" y="288"/>
                </a:cubicBezTo>
                <a:cubicBezTo>
                  <a:pt x="380" y="355"/>
                  <a:pt x="390" y="357"/>
                  <a:pt x="473" y="384"/>
                </a:cubicBezTo>
                <a:cubicBezTo>
                  <a:pt x="489" y="389"/>
                  <a:pt x="501" y="401"/>
                  <a:pt x="514" y="411"/>
                </a:cubicBezTo>
                <a:cubicBezTo>
                  <a:pt x="524" y="419"/>
                  <a:pt x="541" y="439"/>
                  <a:pt x="541" y="4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7907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7908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7909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7910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7911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7912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7913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4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915" name="Group 28"/>
          <p:cNvGrpSpPr>
            <a:grpSpLocks/>
          </p:cNvGrpSpPr>
          <p:nvPr/>
        </p:nvGrpSpPr>
        <p:grpSpPr bwMode="auto">
          <a:xfrm rot="-371461">
            <a:off x="0" y="1295400"/>
            <a:ext cx="2819400" cy="339725"/>
            <a:chOff x="1776" y="3072"/>
            <a:chExt cx="1776" cy="214"/>
          </a:xfrm>
        </p:grpSpPr>
        <p:sp>
          <p:nvSpPr>
            <p:cNvPr id="37919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7920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7916" name="Line 32"/>
          <p:cNvSpPr>
            <a:spLocks noChangeShapeType="1"/>
          </p:cNvSpPr>
          <p:nvPr/>
        </p:nvSpPr>
        <p:spPr bwMode="auto">
          <a:xfrm>
            <a:off x="2667000" y="1524000"/>
            <a:ext cx="3505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7" name="Freeform 33"/>
          <p:cNvSpPr>
            <a:spLocks/>
          </p:cNvSpPr>
          <p:nvPr/>
        </p:nvSpPr>
        <p:spPr bwMode="auto">
          <a:xfrm>
            <a:off x="3225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8" name="Freeform 34"/>
          <p:cNvSpPr>
            <a:spLocks/>
          </p:cNvSpPr>
          <p:nvPr/>
        </p:nvSpPr>
        <p:spPr bwMode="auto">
          <a:xfrm>
            <a:off x="2678113" y="1481138"/>
            <a:ext cx="522287" cy="979487"/>
          </a:xfrm>
          <a:custGeom>
            <a:avLst/>
            <a:gdLst>
              <a:gd name="T0" fmla="*/ 0 w 329"/>
              <a:gd name="T1" fmla="*/ 0 h 617"/>
              <a:gd name="T2" fmla="*/ 2147483646 w 329"/>
              <a:gd name="T3" fmla="*/ 2147483646 h 617"/>
              <a:gd name="T4" fmla="*/ 2147483646 w 329"/>
              <a:gd name="T5" fmla="*/ 2147483646 h 617"/>
              <a:gd name="T6" fmla="*/ 2147483646 w 329"/>
              <a:gd name="T7" fmla="*/ 2147483646 h 617"/>
              <a:gd name="T8" fmla="*/ 2147483646 w 329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"/>
              <a:gd name="T16" fmla="*/ 0 h 617"/>
              <a:gd name="T17" fmla="*/ 329 w 329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" h="617">
                <a:moveTo>
                  <a:pt x="0" y="0"/>
                </a:moveTo>
                <a:cubicBezTo>
                  <a:pt x="77" y="25"/>
                  <a:pt x="124" y="105"/>
                  <a:pt x="192" y="150"/>
                </a:cubicBezTo>
                <a:cubicBezTo>
                  <a:pt x="218" y="228"/>
                  <a:pt x="248" y="234"/>
                  <a:pt x="302" y="288"/>
                </a:cubicBezTo>
                <a:cubicBezTo>
                  <a:pt x="329" y="375"/>
                  <a:pt x="307" y="279"/>
                  <a:pt x="302" y="384"/>
                </a:cubicBezTo>
                <a:cubicBezTo>
                  <a:pt x="298" y="462"/>
                  <a:pt x="302" y="539"/>
                  <a:pt x="302" y="6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533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8932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8933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8934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8936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8937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Line 31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Freeform 33"/>
          <p:cNvSpPr>
            <a:spLocks/>
          </p:cNvSpPr>
          <p:nvPr/>
        </p:nvSpPr>
        <p:spPr bwMode="auto">
          <a:xfrm>
            <a:off x="43180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533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9954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9955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9956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9957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9958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9959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9960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9961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3" name="Line 28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Freeform 30"/>
          <p:cNvSpPr>
            <a:spLocks/>
          </p:cNvSpPr>
          <p:nvPr/>
        </p:nvSpPr>
        <p:spPr bwMode="auto">
          <a:xfrm>
            <a:off x="51689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0979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0980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0981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0982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0984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0985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6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7" name="Line 28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Oval 30"/>
          <p:cNvSpPr>
            <a:spLocks noChangeArrowheads="1"/>
          </p:cNvSpPr>
          <p:nvPr/>
        </p:nvSpPr>
        <p:spPr bwMode="auto">
          <a:xfrm>
            <a:off x="617220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096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990600" y="1981200"/>
            <a:ext cx="6477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2362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2914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339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>
            <a:off x="3873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5257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>
            <a:off x="5715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Line 14"/>
          <p:cNvSpPr>
            <a:spLocks noChangeShapeType="1"/>
          </p:cNvSpPr>
          <p:nvPr/>
        </p:nvSpPr>
        <p:spPr bwMode="auto">
          <a:xfrm>
            <a:off x="6172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6629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7086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69342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2004" name="Text Box 21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2005" name="Text Box 22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2006" name="Text Box 23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2007" name="Text Box 24"/>
          <p:cNvSpPr txBox="1">
            <a:spLocks noChangeArrowheads="1"/>
          </p:cNvSpPr>
          <p:nvPr/>
        </p:nvSpPr>
        <p:spPr bwMode="auto">
          <a:xfrm>
            <a:off x="5943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2008" name="Text Box 25"/>
          <p:cNvSpPr txBox="1">
            <a:spLocks noChangeArrowheads="1"/>
          </p:cNvSpPr>
          <p:nvPr/>
        </p:nvSpPr>
        <p:spPr bwMode="auto">
          <a:xfrm>
            <a:off x="6477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2009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Line 28"/>
          <p:cNvSpPr>
            <a:spLocks noChangeShapeType="1"/>
          </p:cNvSpPr>
          <p:nvPr/>
        </p:nvSpPr>
        <p:spPr bwMode="auto">
          <a:xfrm>
            <a:off x="45720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1" name="Oval 29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096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>
            <a:off x="914400" y="1981200"/>
            <a:ext cx="6477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2286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2590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2838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3317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>
            <a:off x="3797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>
            <a:off x="4267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4724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5638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6096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>
            <a:off x="6553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>
            <a:off x="7010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6858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3025" name="Text Box 18"/>
          <p:cNvSpPr txBox="1">
            <a:spLocks noChangeArrowheads="1"/>
          </p:cNvSpPr>
          <p:nvPr/>
        </p:nvSpPr>
        <p:spPr bwMode="auto">
          <a:xfrm>
            <a:off x="3124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3581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3027" name="Text Box 20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3028" name="Text Box 21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3029" name="Text Box 22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3030" name="Text Box 23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3031" name="Text Box 24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3032" name="Text Box 25"/>
          <p:cNvSpPr txBox="1">
            <a:spLocks noChangeArrowheads="1"/>
          </p:cNvSpPr>
          <p:nvPr/>
        </p:nvSpPr>
        <p:spPr bwMode="auto">
          <a:xfrm>
            <a:off x="6400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3033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035" name="Group 28"/>
          <p:cNvGrpSpPr>
            <a:grpSpLocks/>
          </p:cNvGrpSpPr>
          <p:nvPr/>
        </p:nvGrpSpPr>
        <p:grpSpPr bwMode="auto">
          <a:xfrm rot="-3175050">
            <a:off x="-554037" y="2078037"/>
            <a:ext cx="2819400" cy="339725"/>
            <a:chOff x="1776" y="3072"/>
            <a:chExt cx="1776" cy="214"/>
          </a:xfrm>
        </p:grpSpPr>
        <p:sp>
          <p:nvSpPr>
            <p:cNvPr id="43040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041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3036" name="Freeform 31"/>
          <p:cNvSpPr>
            <a:spLocks/>
          </p:cNvSpPr>
          <p:nvPr/>
        </p:nvSpPr>
        <p:spPr bwMode="auto">
          <a:xfrm>
            <a:off x="5495925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7" name="Freeform 32"/>
          <p:cNvSpPr>
            <a:spLocks/>
          </p:cNvSpPr>
          <p:nvPr/>
        </p:nvSpPr>
        <p:spPr bwMode="auto">
          <a:xfrm>
            <a:off x="1828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8" name="Oval 33"/>
          <p:cNvSpPr>
            <a:spLocks noChangeArrowheads="1"/>
          </p:cNvSpPr>
          <p:nvPr/>
        </p:nvSpPr>
        <p:spPr bwMode="auto">
          <a:xfrm>
            <a:off x="65309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3039" name="Freeform 34"/>
          <p:cNvSpPr>
            <a:spLocks/>
          </p:cNvSpPr>
          <p:nvPr/>
        </p:nvSpPr>
        <p:spPr bwMode="auto">
          <a:xfrm>
            <a:off x="1717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33400" y="533400"/>
            <a:ext cx="70866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9906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2362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2914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>
            <a:off x="339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>
            <a:off x="3873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5257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>
            <a:off x="5715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Line 14"/>
          <p:cNvSpPr>
            <a:spLocks noChangeShapeType="1"/>
          </p:cNvSpPr>
          <p:nvPr/>
        </p:nvSpPr>
        <p:spPr bwMode="auto">
          <a:xfrm>
            <a:off x="6172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6" name="Line 15"/>
          <p:cNvSpPr>
            <a:spLocks noChangeShapeType="1"/>
          </p:cNvSpPr>
          <p:nvPr/>
        </p:nvSpPr>
        <p:spPr bwMode="auto">
          <a:xfrm>
            <a:off x="6629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7" name="Line 16"/>
          <p:cNvSpPr>
            <a:spLocks noChangeShapeType="1"/>
          </p:cNvSpPr>
          <p:nvPr/>
        </p:nvSpPr>
        <p:spPr bwMode="auto">
          <a:xfrm>
            <a:off x="7086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69342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4049" name="Text Box 18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4050" name="Text Box 19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4051" name="Text Box 20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4052" name="Text Box 21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4053" name="Text Box 22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4054" name="Text Box 23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4055" name="Text Box 24"/>
          <p:cNvSpPr txBox="1">
            <a:spLocks noChangeArrowheads="1"/>
          </p:cNvSpPr>
          <p:nvPr/>
        </p:nvSpPr>
        <p:spPr bwMode="auto">
          <a:xfrm>
            <a:off x="5943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4056" name="Text Box 25"/>
          <p:cNvSpPr txBox="1">
            <a:spLocks noChangeArrowheads="1"/>
          </p:cNvSpPr>
          <p:nvPr/>
        </p:nvSpPr>
        <p:spPr bwMode="auto">
          <a:xfrm>
            <a:off x="6477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4057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058" name="Group 28"/>
          <p:cNvGrpSpPr>
            <a:grpSpLocks/>
          </p:cNvGrpSpPr>
          <p:nvPr/>
        </p:nvGrpSpPr>
        <p:grpSpPr bwMode="auto">
          <a:xfrm rot="-7990346">
            <a:off x="-228599" y="4800600"/>
            <a:ext cx="2819400" cy="339725"/>
            <a:chOff x="1776" y="3072"/>
            <a:chExt cx="1776" cy="214"/>
          </a:xfrm>
        </p:grpSpPr>
        <p:sp>
          <p:nvSpPr>
            <p:cNvPr id="44063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4064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4059" name="Freeform 31"/>
          <p:cNvSpPr>
            <a:spLocks/>
          </p:cNvSpPr>
          <p:nvPr/>
        </p:nvSpPr>
        <p:spPr bwMode="auto">
          <a:xfrm>
            <a:off x="5562600" y="0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0" name="Freeform 32"/>
          <p:cNvSpPr>
            <a:spLocks/>
          </p:cNvSpPr>
          <p:nvPr/>
        </p:nvSpPr>
        <p:spPr bwMode="auto">
          <a:xfrm>
            <a:off x="266700" y="0"/>
            <a:ext cx="4762500" cy="3886200"/>
          </a:xfrm>
          <a:custGeom>
            <a:avLst/>
            <a:gdLst>
              <a:gd name="T0" fmla="*/ 2147483646 w 3000"/>
              <a:gd name="T1" fmla="*/ 0 h 2448"/>
              <a:gd name="T2" fmla="*/ 2147483646 w 3000"/>
              <a:gd name="T3" fmla="*/ 2147483646 h 2448"/>
              <a:gd name="T4" fmla="*/ 2147483646 w 3000"/>
              <a:gd name="T5" fmla="*/ 2147483646 h 2448"/>
              <a:gd name="T6" fmla="*/ 2147483646 w 3000"/>
              <a:gd name="T7" fmla="*/ 2147483646 h 2448"/>
              <a:gd name="T8" fmla="*/ 2147483646 w 3000"/>
              <a:gd name="T9" fmla="*/ 2147483646 h 2448"/>
              <a:gd name="T10" fmla="*/ 2147483646 w 3000"/>
              <a:gd name="T11" fmla="*/ 2147483646 h 2448"/>
              <a:gd name="T12" fmla="*/ 2147483646 w 3000"/>
              <a:gd name="T13" fmla="*/ 2147483646 h 2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0"/>
              <a:gd name="T22" fmla="*/ 0 h 2448"/>
              <a:gd name="T23" fmla="*/ 3000 w 3000"/>
              <a:gd name="T24" fmla="*/ 2448 h 24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0" h="2448">
                <a:moveTo>
                  <a:pt x="3000" y="0"/>
                </a:moveTo>
                <a:cubicBezTo>
                  <a:pt x="2916" y="12"/>
                  <a:pt x="2832" y="24"/>
                  <a:pt x="2712" y="48"/>
                </a:cubicBezTo>
                <a:cubicBezTo>
                  <a:pt x="2592" y="72"/>
                  <a:pt x="2584" y="104"/>
                  <a:pt x="2280" y="144"/>
                </a:cubicBezTo>
                <a:cubicBezTo>
                  <a:pt x="1976" y="184"/>
                  <a:pt x="1232" y="160"/>
                  <a:pt x="888" y="288"/>
                </a:cubicBezTo>
                <a:cubicBezTo>
                  <a:pt x="544" y="416"/>
                  <a:pt x="360" y="688"/>
                  <a:pt x="216" y="912"/>
                </a:cubicBezTo>
                <a:cubicBezTo>
                  <a:pt x="72" y="1136"/>
                  <a:pt x="48" y="1376"/>
                  <a:pt x="24" y="1632"/>
                </a:cubicBezTo>
                <a:cubicBezTo>
                  <a:pt x="0" y="1888"/>
                  <a:pt x="36" y="2168"/>
                  <a:pt x="72" y="2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1" name="Oval 33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4062" name="Freeform 34"/>
          <p:cNvSpPr>
            <a:spLocks/>
          </p:cNvSpPr>
          <p:nvPr/>
        </p:nvSpPr>
        <p:spPr bwMode="auto">
          <a:xfrm>
            <a:off x="0" y="3897313"/>
            <a:ext cx="392113" cy="239712"/>
          </a:xfrm>
          <a:custGeom>
            <a:avLst/>
            <a:gdLst>
              <a:gd name="T0" fmla="*/ 2147483646 w 247"/>
              <a:gd name="T1" fmla="*/ 0 h 151"/>
              <a:gd name="T2" fmla="*/ 0 w 247"/>
              <a:gd name="T3" fmla="*/ 2147483646 h 151"/>
              <a:gd name="T4" fmla="*/ 0 60000 65536"/>
              <a:gd name="T5" fmla="*/ 0 60000 65536"/>
              <a:gd name="T6" fmla="*/ 0 w 247"/>
              <a:gd name="T7" fmla="*/ 0 h 151"/>
              <a:gd name="T8" fmla="*/ 247 w 247"/>
              <a:gd name="T9" fmla="*/ 151 h 1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" h="151">
                <a:moveTo>
                  <a:pt x="247" y="0"/>
                </a:moveTo>
                <a:cubicBezTo>
                  <a:pt x="145" y="10"/>
                  <a:pt x="0" y="6"/>
                  <a:pt x="0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FF00"/>
                </a:solidFill>
              </a:rPr>
              <a:t>        *</a:t>
            </a:r>
            <a:r>
              <a:rPr lang="en-US" sz="4800" b="1" i="1" smtClean="0">
                <a:solidFill>
                  <a:srgbClr val="FFFF00"/>
                </a:solidFill>
              </a:rPr>
              <a:t>Ứng dụng thực tế</a:t>
            </a:r>
            <a:r>
              <a:rPr lang="en-US" b="1" smtClean="0">
                <a:solidFill>
                  <a:srgbClr val="FFFF00"/>
                </a:solidFill>
              </a:rPr>
              <a:t>:</a:t>
            </a:r>
            <a:r>
              <a:rPr lang="en-US" sz="4000" b="1" u="sng" smtClean="0"/>
              <a:t> 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304800" y="1143000"/>
            <a:ext cx="8382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4400" b="1">
                <a:solidFill>
                  <a:srgbClr val="FFFFCC"/>
                </a:solidFill>
              </a:rPr>
              <a:t>Thêu trang trí hoa, lá, cảnh vật, con giống lên cổ áo, ngực áo, vỏ gối; thêu tên lên khăn tay, khăn mặt… sẽ làm sản phẩm thêm đẹp và độc đáo.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33400" y="533400"/>
            <a:ext cx="70866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981075" y="1981200"/>
            <a:ext cx="64103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>
            <a:off x="2352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2657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2905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3384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3863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4333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>
            <a:off x="4791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>
            <a:off x="5248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5705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6162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>
            <a:off x="6619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>
            <a:off x="7077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Text Box 17"/>
          <p:cNvSpPr txBox="1">
            <a:spLocks noChangeArrowheads="1"/>
          </p:cNvSpPr>
          <p:nvPr/>
        </p:nvSpPr>
        <p:spPr bwMode="auto">
          <a:xfrm>
            <a:off x="6924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5073" name="Text Box 18"/>
          <p:cNvSpPr txBox="1">
            <a:spLocks noChangeArrowheads="1"/>
          </p:cNvSpPr>
          <p:nvPr/>
        </p:nvSpPr>
        <p:spPr bwMode="auto">
          <a:xfrm>
            <a:off x="3190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5074" name="Text Box 19"/>
          <p:cNvSpPr txBox="1">
            <a:spLocks noChangeArrowheads="1"/>
          </p:cNvSpPr>
          <p:nvPr/>
        </p:nvSpPr>
        <p:spPr bwMode="auto">
          <a:xfrm>
            <a:off x="3648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5075" name="Text Box 20"/>
          <p:cNvSpPr txBox="1">
            <a:spLocks noChangeArrowheads="1"/>
          </p:cNvSpPr>
          <p:nvPr/>
        </p:nvSpPr>
        <p:spPr bwMode="auto">
          <a:xfrm>
            <a:off x="4105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5076" name="Text Box 21"/>
          <p:cNvSpPr txBox="1">
            <a:spLocks noChangeArrowheads="1"/>
          </p:cNvSpPr>
          <p:nvPr/>
        </p:nvSpPr>
        <p:spPr bwMode="auto">
          <a:xfrm>
            <a:off x="4562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5077" name="Text Box 22"/>
          <p:cNvSpPr txBox="1">
            <a:spLocks noChangeArrowheads="1"/>
          </p:cNvSpPr>
          <p:nvPr/>
        </p:nvSpPr>
        <p:spPr bwMode="auto">
          <a:xfrm>
            <a:off x="5019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5078" name="Text Box 23"/>
          <p:cNvSpPr txBox="1">
            <a:spLocks noChangeArrowheads="1"/>
          </p:cNvSpPr>
          <p:nvPr/>
        </p:nvSpPr>
        <p:spPr bwMode="auto">
          <a:xfrm>
            <a:off x="5476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5079" name="Text Box 24"/>
          <p:cNvSpPr txBox="1">
            <a:spLocks noChangeArrowheads="1"/>
          </p:cNvSpPr>
          <p:nvPr/>
        </p:nvSpPr>
        <p:spPr bwMode="auto">
          <a:xfrm>
            <a:off x="5934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5080" name="Text Box 25"/>
          <p:cNvSpPr txBox="1">
            <a:spLocks noChangeArrowheads="1"/>
          </p:cNvSpPr>
          <p:nvPr/>
        </p:nvSpPr>
        <p:spPr bwMode="auto">
          <a:xfrm>
            <a:off x="6467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5081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5082" name="Group 28"/>
          <p:cNvGrpSpPr>
            <a:grpSpLocks/>
          </p:cNvGrpSpPr>
          <p:nvPr/>
        </p:nvGrpSpPr>
        <p:grpSpPr bwMode="auto">
          <a:xfrm rot="7854179">
            <a:off x="3484563" y="3525837"/>
            <a:ext cx="2819400" cy="339725"/>
            <a:chOff x="1776" y="3072"/>
            <a:chExt cx="1776" cy="214"/>
          </a:xfrm>
        </p:grpSpPr>
        <p:sp>
          <p:nvSpPr>
            <p:cNvPr id="45085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5086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5083" name="Freeform 31"/>
          <p:cNvSpPr>
            <a:spLocks/>
          </p:cNvSpPr>
          <p:nvPr/>
        </p:nvSpPr>
        <p:spPr bwMode="auto">
          <a:xfrm>
            <a:off x="1168400" y="685800"/>
            <a:ext cx="5461000" cy="4584700"/>
          </a:xfrm>
          <a:custGeom>
            <a:avLst/>
            <a:gdLst>
              <a:gd name="T0" fmla="*/ 2147483646 w 3440"/>
              <a:gd name="T1" fmla="*/ 2147483646 h 2888"/>
              <a:gd name="T2" fmla="*/ 2147483646 w 3440"/>
              <a:gd name="T3" fmla="*/ 2147483646 h 2888"/>
              <a:gd name="T4" fmla="*/ 2147483646 w 3440"/>
              <a:gd name="T5" fmla="*/ 2147483646 h 2888"/>
              <a:gd name="T6" fmla="*/ 2147483646 w 3440"/>
              <a:gd name="T7" fmla="*/ 2147483646 h 2888"/>
              <a:gd name="T8" fmla="*/ 2147483646 w 3440"/>
              <a:gd name="T9" fmla="*/ 0 h 2888"/>
              <a:gd name="T10" fmla="*/ 2147483646 w 3440"/>
              <a:gd name="T11" fmla="*/ 2147483646 h 2888"/>
              <a:gd name="T12" fmla="*/ 2147483646 w 3440"/>
              <a:gd name="T13" fmla="*/ 2147483646 h 2888"/>
              <a:gd name="T14" fmla="*/ 2147483646 w 3440"/>
              <a:gd name="T15" fmla="*/ 2147483646 h 2888"/>
              <a:gd name="T16" fmla="*/ 2147483646 w 3440"/>
              <a:gd name="T17" fmla="*/ 2147483646 h 2888"/>
              <a:gd name="T18" fmla="*/ 2147483646 w 3440"/>
              <a:gd name="T19" fmla="*/ 2147483646 h 2888"/>
              <a:gd name="T20" fmla="*/ 2147483646 w 3440"/>
              <a:gd name="T21" fmla="*/ 2147483646 h 2888"/>
              <a:gd name="T22" fmla="*/ 2147483646 w 3440"/>
              <a:gd name="T23" fmla="*/ 2147483646 h 2888"/>
              <a:gd name="T24" fmla="*/ 2147483646 w 3440"/>
              <a:gd name="T25" fmla="*/ 2147483646 h 2888"/>
              <a:gd name="T26" fmla="*/ 2147483646 w 3440"/>
              <a:gd name="T27" fmla="*/ 2147483646 h 2888"/>
              <a:gd name="T28" fmla="*/ 2147483646 w 3440"/>
              <a:gd name="T29" fmla="*/ 2147483646 h 2888"/>
              <a:gd name="T30" fmla="*/ 2147483646 w 3440"/>
              <a:gd name="T31" fmla="*/ 2147483646 h 2888"/>
              <a:gd name="T32" fmla="*/ 2147483646 w 3440"/>
              <a:gd name="T33" fmla="*/ 2147483646 h 2888"/>
              <a:gd name="T34" fmla="*/ 2147483646 w 3440"/>
              <a:gd name="T35" fmla="*/ 2147483646 h 2888"/>
              <a:gd name="T36" fmla="*/ 2147483646 w 3440"/>
              <a:gd name="T37" fmla="*/ 2147483646 h 28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40"/>
              <a:gd name="T58" fmla="*/ 0 h 2888"/>
              <a:gd name="T59" fmla="*/ 3440 w 3440"/>
              <a:gd name="T60" fmla="*/ 2888 h 28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40" h="2888">
                <a:moveTo>
                  <a:pt x="3440" y="816"/>
                </a:moveTo>
                <a:cubicBezTo>
                  <a:pt x="3400" y="652"/>
                  <a:pt x="3360" y="488"/>
                  <a:pt x="3296" y="384"/>
                </a:cubicBezTo>
                <a:cubicBezTo>
                  <a:pt x="3232" y="280"/>
                  <a:pt x="3192" y="248"/>
                  <a:pt x="3056" y="192"/>
                </a:cubicBezTo>
                <a:cubicBezTo>
                  <a:pt x="2920" y="136"/>
                  <a:pt x="2672" y="80"/>
                  <a:pt x="2480" y="48"/>
                </a:cubicBezTo>
                <a:cubicBezTo>
                  <a:pt x="2288" y="16"/>
                  <a:pt x="2144" y="0"/>
                  <a:pt x="1904" y="0"/>
                </a:cubicBezTo>
                <a:cubicBezTo>
                  <a:pt x="1664" y="0"/>
                  <a:pt x="1280" y="0"/>
                  <a:pt x="1040" y="48"/>
                </a:cubicBezTo>
                <a:cubicBezTo>
                  <a:pt x="800" y="96"/>
                  <a:pt x="608" y="168"/>
                  <a:pt x="464" y="288"/>
                </a:cubicBezTo>
                <a:cubicBezTo>
                  <a:pt x="320" y="408"/>
                  <a:pt x="248" y="608"/>
                  <a:pt x="176" y="768"/>
                </a:cubicBezTo>
                <a:cubicBezTo>
                  <a:pt x="104" y="928"/>
                  <a:pt x="56" y="1064"/>
                  <a:pt x="32" y="1248"/>
                </a:cubicBezTo>
                <a:cubicBezTo>
                  <a:pt x="8" y="1432"/>
                  <a:pt x="0" y="1664"/>
                  <a:pt x="32" y="1872"/>
                </a:cubicBezTo>
                <a:cubicBezTo>
                  <a:pt x="64" y="2080"/>
                  <a:pt x="144" y="2344"/>
                  <a:pt x="224" y="2496"/>
                </a:cubicBezTo>
                <a:cubicBezTo>
                  <a:pt x="304" y="2648"/>
                  <a:pt x="384" y="2720"/>
                  <a:pt x="512" y="2784"/>
                </a:cubicBezTo>
                <a:cubicBezTo>
                  <a:pt x="640" y="2848"/>
                  <a:pt x="864" y="2872"/>
                  <a:pt x="992" y="2880"/>
                </a:cubicBezTo>
                <a:cubicBezTo>
                  <a:pt x="1120" y="2888"/>
                  <a:pt x="1192" y="2856"/>
                  <a:pt x="1280" y="2832"/>
                </a:cubicBezTo>
                <a:cubicBezTo>
                  <a:pt x="1368" y="2808"/>
                  <a:pt x="1464" y="2776"/>
                  <a:pt x="1520" y="2736"/>
                </a:cubicBezTo>
                <a:cubicBezTo>
                  <a:pt x="1576" y="2696"/>
                  <a:pt x="1584" y="2640"/>
                  <a:pt x="1616" y="2592"/>
                </a:cubicBezTo>
                <a:cubicBezTo>
                  <a:pt x="1648" y="2544"/>
                  <a:pt x="1680" y="2448"/>
                  <a:pt x="1712" y="2448"/>
                </a:cubicBezTo>
                <a:cubicBezTo>
                  <a:pt x="1744" y="2448"/>
                  <a:pt x="1808" y="2528"/>
                  <a:pt x="1808" y="2592"/>
                </a:cubicBezTo>
                <a:cubicBezTo>
                  <a:pt x="1808" y="2656"/>
                  <a:pt x="1728" y="2784"/>
                  <a:pt x="1712" y="28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4" name="Oval 32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3"/>
          <p:cNvSpPr>
            <a:spLocks noChangeArrowheads="1"/>
          </p:cNvSpPr>
          <p:nvPr/>
        </p:nvSpPr>
        <p:spPr bwMode="auto">
          <a:xfrm>
            <a:off x="533400" y="533400"/>
            <a:ext cx="70866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9906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2362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2914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339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3873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>
            <a:off x="5257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Line 13"/>
          <p:cNvSpPr>
            <a:spLocks noChangeShapeType="1"/>
          </p:cNvSpPr>
          <p:nvPr/>
        </p:nvSpPr>
        <p:spPr bwMode="auto">
          <a:xfrm>
            <a:off x="5715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Line 14"/>
          <p:cNvSpPr>
            <a:spLocks noChangeShapeType="1"/>
          </p:cNvSpPr>
          <p:nvPr/>
        </p:nvSpPr>
        <p:spPr bwMode="auto">
          <a:xfrm>
            <a:off x="6172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>
            <a:off x="6629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>
            <a:off x="7086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6" name="Text Box 17"/>
          <p:cNvSpPr txBox="1">
            <a:spLocks noChangeArrowheads="1"/>
          </p:cNvSpPr>
          <p:nvPr/>
        </p:nvSpPr>
        <p:spPr bwMode="auto">
          <a:xfrm>
            <a:off x="69342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6097" name="Text Box 18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6098" name="Text Box 19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6099" name="Text Box 20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6100" name="Text Box 21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6101" name="Text Box 22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6102" name="Text Box 23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6103" name="Text Box 24"/>
          <p:cNvSpPr txBox="1">
            <a:spLocks noChangeArrowheads="1"/>
          </p:cNvSpPr>
          <p:nvPr/>
        </p:nvSpPr>
        <p:spPr bwMode="auto">
          <a:xfrm>
            <a:off x="5943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6104" name="Text Box 25"/>
          <p:cNvSpPr txBox="1">
            <a:spLocks noChangeArrowheads="1"/>
          </p:cNvSpPr>
          <p:nvPr/>
        </p:nvSpPr>
        <p:spPr bwMode="auto">
          <a:xfrm>
            <a:off x="6477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6105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106" name="Group 28"/>
          <p:cNvGrpSpPr>
            <a:grpSpLocks/>
          </p:cNvGrpSpPr>
          <p:nvPr/>
        </p:nvGrpSpPr>
        <p:grpSpPr bwMode="auto">
          <a:xfrm rot="6534137">
            <a:off x="4344988" y="3001962"/>
            <a:ext cx="2819400" cy="339725"/>
            <a:chOff x="1776" y="3072"/>
            <a:chExt cx="1776" cy="214"/>
          </a:xfrm>
        </p:grpSpPr>
        <p:sp>
          <p:nvSpPr>
            <p:cNvPr id="46109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6107" name="Freeform 31"/>
          <p:cNvSpPr>
            <a:spLocks/>
          </p:cNvSpPr>
          <p:nvPr/>
        </p:nvSpPr>
        <p:spPr bwMode="auto">
          <a:xfrm>
            <a:off x="1498600" y="685800"/>
            <a:ext cx="5130800" cy="4114800"/>
          </a:xfrm>
          <a:custGeom>
            <a:avLst/>
            <a:gdLst>
              <a:gd name="T0" fmla="*/ 2147483646 w 3232"/>
              <a:gd name="T1" fmla="*/ 2147483646 h 2592"/>
              <a:gd name="T2" fmla="*/ 2147483646 w 3232"/>
              <a:gd name="T3" fmla="*/ 2147483646 h 2592"/>
              <a:gd name="T4" fmla="*/ 2147483646 w 3232"/>
              <a:gd name="T5" fmla="*/ 2147483646 h 2592"/>
              <a:gd name="T6" fmla="*/ 2147483646 w 3232"/>
              <a:gd name="T7" fmla="*/ 2147483646 h 2592"/>
              <a:gd name="T8" fmla="*/ 2147483646 w 3232"/>
              <a:gd name="T9" fmla="*/ 0 h 2592"/>
              <a:gd name="T10" fmla="*/ 2147483646 w 3232"/>
              <a:gd name="T11" fmla="*/ 2147483646 h 2592"/>
              <a:gd name="T12" fmla="*/ 2147483646 w 3232"/>
              <a:gd name="T13" fmla="*/ 2147483646 h 2592"/>
              <a:gd name="T14" fmla="*/ 2147483646 w 3232"/>
              <a:gd name="T15" fmla="*/ 2147483646 h 2592"/>
              <a:gd name="T16" fmla="*/ 2147483646 w 3232"/>
              <a:gd name="T17" fmla="*/ 2147483646 h 2592"/>
              <a:gd name="T18" fmla="*/ 2147483646 w 3232"/>
              <a:gd name="T19" fmla="*/ 2147483646 h 2592"/>
              <a:gd name="T20" fmla="*/ 2147483646 w 3232"/>
              <a:gd name="T21" fmla="*/ 2147483646 h 2592"/>
              <a:gd name="T22" fmla="*/ 2147483646 w 3232"/>
              <a:gd name="T23" fmla="*/ 2147483646 h 2592"/>
              <a:gd name="T24" fmla="*/ 2147483646 w 3232"/>
              <a:gd name="T25" fmla="*/ 2147483646 h 2592"/>
              <a:gd name="T26" fmla="*/ 2147483646 w 3232"/>
              <a:gd name="T27" fmla="*/ 2147483646 h 2592"/>
              <a:gd name="T28" fmla="*/ 2147483646 w 3232"/>
              <a:gd name="T29" fmla="*/ 2147483646 h 2592"/>
              <a:gd name="T30" fmla="*/ 2147483646 w 3232"/>
              <a:gd name="T31" fmla="*/ 2147483646 h 2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32"/>
              <a:gd name="T49" fmla="*/ 0 h 2592"/>
              <a:gd name="T50" fmla="*/ 3232 w 3232"/>
              <a:gd name="T51" fmla="*/ 2592 h 2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32" h="2592">
                <a:moveTo>
                  <a:pt x="3232" y="768"/>
                </a:moveTo>
                <a:cubicBezTo>
                  <a:pt x="3188" y="668"/>
                  <a:pt x="3144" y="568"/>
                  <a:pt x="3088" y="480"/>
                </a:cubicBezTo>
                <a:cubicBezTo>
                  <a:pt x="3032" y="392"/>
                  <a:pt x="3008" y="312"/>
                  <a:pt x="2896" y="240"/>
                </a:cubicBezTo>
                <a:cubicBezTo>
                  <a:pt x="2784" y="168"/>
                  <a:pt x="2608" y="88"/>
                  <a:pt x="2416" y="48"/>
                </a:cubicBezTo>
                <a:cubicBezTo>
                  <a:pt x="2224" y="8"/>
                  <a:pt x="1992" y="0"/>
                  <a:pt x="1744" y="0"/>
                </a:cubicBezTo>
                <a:cubicBezTo>
                  <a:pt x="1496" y="0"/>
                  <a:pt x="1128" y="8"/>
                  <a:pt x="928" y="48"/>
                </a:cubicBezTo>
                <a:cubicBezTo>
                  <a:pt x="728" y="88"/>
                  <a:pt x="648" y="160"/>
                  <a:pt x="544" y="240"/>
                </a:cubicBezTo>
                <a:cubicBezTo>
                  <a:pt x="440" y="320"/>
                  <a:pt x="384" y="384"/>
                  <a:pt x="304" y="528"/>
                </a:cubicBezTo>
                <a:cubicBezTo>
                  <a:pt x="224" y="672"/>
                  <a:pt x="112" y="928"/>
                  <a:pt x="64" y="1104"/>
                </a:cubicBezTo>
                <a:cubicBezTo>
                  <a:pt x="16" y="1280"/>
                  <a:pt x="0" y="1416"/>
                  <a:pt x="16" y="1584"/>
                </a:cubicBezTo>
                <a:cubicBezTo>
                  <a:pt x="32" y="1752"/>
                  <a:pt x="80" y="1960"/>
                  <a:pt x="160" y="2112"/>
                </a:cubicBezTo>
                <a:cubicBezTo>
                  <a:pt x="240" y="2264"/>
                  <a:pt x="384" y="2416"/>
                  <a:pt x="496" y="2496"/>
                </a:cubicBezTo>
                <a:cubicBezTo>
                  <a:pt x="608" y="2576"/>
                  <a:pt x="664" y="2592"/>
                  <a:pt x="832" y="2592"/>
                </a:cubicBezTo>
                <a:cubicBezTo>
                  <a:pt x="1000" y="2592"/>
                  <a:pt x="1288" y="2520"/>
                  <a:pt x="1504" y="2496"/>
                </a:cubicBezTo>
                <a:cubicBezTo>
                  <a:pt x="1720" y="2472"/>
                  <a:pt x="1960" y="2512"/>
                  <a:pt x="2128" y="2448"/>
                </a:cubicBezTo>
                <a:cubicBezTo>
                  <a:pt x="2296" y="2384"/>
                  <a:pt x="2404" y="2248"/>
                  <a:pt x="2512" y="2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8" name="Oval 32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3"/>
          <p:cNvSpPr>
            <a:spLocks noChangeArrowheads="1"/>
          </p:cNvSpPr>
          <p:nvPr/>
        </p:nvSpPr>
        <p:spPr bwMode="auto">
          <a:xfrm>
            <a:off x="533400" y="533400"/>
            <a:ext cx="70866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1022350" y="1981200"/>
            <a:ext cx="63690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239395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269875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2946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>
            <a:off x="34258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>
            <a:off x="39052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>
            <a:off x="43751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>
            <a:off x="48323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5289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574675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20395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Line 15"/>
          <p:cNvSpPr>
            <a:spLocks noChangeShapeType="1"/>
          </p:cNvSpPr>
          <p:nvPr/>
        </p:nvSpPr>
        <p:spPr bwMode="auto">
          <a:xfrm>
            <a:off x="666115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>
            <a:off x="71183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696595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32321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7122" name="Text Box 19"/>
          <p:cNvSpPr txBox="1">
            <a:spLocks noChangeArrowheads="1"/>
          </p:cNvSpPr>
          <p:nvPr/>
        </p:nvSpPr>
        <p:spPr bwMode="auto">
          <a:xfrm>
            <a:off x="36893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7123" name="Text Box 20"/>
          <p:cNvSpPr txBox="1">
            <a:spLocks noChangeArrowheads="1"/>
          </p:cNvSpPr>
          <p:nvPr/>
        </p:nvSpPr>
        <p:spPr bwMode="auto">
          <a:xfrm>
            <a:off x="41465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7124" name="Text Box 21"/>
          <p:cNvSpPr txBox="1">
            <a:spLocks noChangeArrowheads="1"/>
          </p:cNvSpPr>
          <p:nvPr/>
        </p:nvSpPr>
        <p:spPr bwMode="auto">
          <a:xfrm>
            <a:off x="46037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7125" name="Text Box 22"/>
          <p:cNvSpPr txBox="1">
            <a:spLocks noChangeArrowheads="1"/>
          </p:cNvSpPr>
          <p:nvPr/>
        </p:nvSpPr>
        <p:spPr bwMode="auto">
          <a:xfrm>
            <a:off x="50609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7126" name="Text Box 23"/>
          <p:cNvSpPr txBox="1">
            <a:spLocks noChangeArrowheads="1"/>
          </p:cNvSpPr>
          <p:nvPr/>
        </p:nvSpPr>
        <p:spPr bwMode="auto">
          <a:xfrm>
            <a:off x="55181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7127" name="Text Box 24"/>
          <p:cNvSpPr txBox="1">
            <a:spLocks noChangeArrowheads="1"/>
          </p:cNvSpPr>
          <p:nvPr/>
        </p:nvSpPr>
        <p:spPr bwMode="auto">
          <a:xfrm>
            <a:off x="59753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7128" name="Text Box 25"/>
          <p:cNvSpPr txBox="1">
            <a:spLocks noChangeArrowheads="1"/>
          </p:cNvSpPr>
          <p:nvPr/>
        </p:nvSpPr>
        <p:spPr bwMode="auto">
          <a:xfrm>
            <a:off x="65087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7129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30" name="Group 28"/>
          <p:cNvGrpSpPr>
            <a:grpSpLocks/>
          </p:cNvGrpSpPr>
          <p:nvPr/>
        </p:nvGrpSpPr>
        <p:grpSpPr bwMode="auto">
          <a:xfrm rot="3647323">
            <a:off x="5487988" y="3221037"/>
            <a:ext cx="2819400" cy="339725"/>
            <a:chOff x="1776" y="3072"/>
            <a:chExt cx="1776" cy="214"/>
          </a:xfrm>
        </p:grpSpPr>
        <p:sp>
          <p:nvSpPr>
            <p:cNvPr id="47133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7134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7131" name="Freeform 31"/>
          <p:cNvSpPr>
            <a:spLocks/>
          </p:cNvSpPr>
          <p:nvPr/>
        </p:nvSpPr>
        <p:spPr bwMode="auto">
          <a:xfrm>
            <a:off x="17145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2" name="Oval 32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4"/>
          <p:cNvSpPr>
            <a:spLocks noChangeArrowheads="1"/>
          </p:cNvSpPr>
          <p:nvPr/>
        </p:nvSpPr>
        <p:spPr bwMode="auto">
          <a:xfrm>
            <a:off x="533400" y="533400"/>
            <a:ext cx="70866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8131" name="Line 4"/>
          <p:cNvSpPr>
            <a:spLocks noChangeShapeType="1"/>
          </p:cNvSpPr>
          <p:nvPr/>
        </p:nvSpPr>
        <p:spPr bwMode="auto">
          <a:xfrm>
            <a:off x="993775" y="1981200"/>
            <a:ext cx="6473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>
            <a:off x="23653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26701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29178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33972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38766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43465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48037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5260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>
            <a:off x="57181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1" name="Line 14"/>
          <p:cNvSpPr>
            <a:spLocks noChangeShapeType="1"/>
          </p:cNvSpPr>
          <p:nvPr/>
        </p:nvSpPr>
        <p:spPr bwMode="auto">
          <a:xfrm>
            <a:off x="61753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>
            <a:off x="66325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Line 16"/>
          <p:cNvSpPr>
            <a:spLocks noChangeShapeType="1"/>
          </p:cNvSpPr>
          <p:nvPr/>
        </p:nvSpPr>
        <p:spPr bwMode="auto">
          <a:xfrm>
            <a:off x="70897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Text Box 17"/>
          <p:cNvSpPr txBox="1">
            <a:spLocks noChangeArrowheads="1"/>
          </p:cNvSpPr>
          <p:nvPr/>
        </p:nvSpPr>
        <p:spPr bwMode="auto">
          <a:xfrm>
            <a:off x="69373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8145" name="Text Box 18"/>
          <p:cNvSpPr txBox="1">
            <a:spLocks noChangeArrowheads="1"/>
          </p:cNvSpPr>
          <p:nvPr/>
        </p:nvSpPr>
        <p:spPr bwMode="auto">
          <a:xfrm>
            <a:off x="32035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36607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41179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8148" name="Text Box 21"/>
          <p:cNvSpPr txBox="1">
            <a:spLocks noChangeArrowheads="1"/>
          </p:cNvSpPr>
          <p:nvPr/>
        </p:nvSpPr>
        <p:spPr bwMode="auto">
          <a:xfrm>
            <a:off x="45751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8149" name="Text Box 22"/>
          <p:cNvSpPr txBox="1">
            <a:spLocks noChangeArrowheads="1"/>
          </p:cNvSpPr>
          <p:nvPr/>
        </p:nvSpPr>
        <p:spPr bwMode="auto">
          <a:xfrm>
            <a:off x="50323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54895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8151" name="Text Box 24"/>
          <p:cNvSpPr txBox="1">
            <a:spLocks noChangeArrowheads="1"/>
          </p:cNvSpPr>
          <p:nvPr/>
        </p:nvSpPr>
        <p:spPr bwMode="auto">
          <a:xfrm>
            <a:off x="59467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8152" name="Text Box 25"/>
          <p:cNvSpPr txBox="1">
            <a:spLocks noChangeArrowheads="1"/>
          </p:cNvSpPr>
          <p:nvPr/>
        </p:nvSpPr>
        <p:spPr bwMode="auto">
          <a:xfrm>
            <a:off x="64801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8153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4" name="AutoShape 29"/>
          <p:cNvSpPr>
            <a:spLocks noChangeArrowheads="1"/>
          </p:cNvSpPr>
          <p:nvPr/>
        </p:nvSpPr>
        <p:spPr bwMode="auto">
          <a:xfrm rot="-3657521">
            <a:off x="7799388" y="1262063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48155" name="Oval 30"/>
          <p:cNvSpPr>
            <a:spLocks noChangeArrowheads="1"/>
          </p:cNvSpPr>
          <p:nvPr/>
        </p:nvSpPr>
        <p:spPr bwMode="auto">
          <a:xfrm rot="1742479">
            <a:off x="8651875" y="3203575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8156" name="Freeform 31"/>
          <p:cNvSpPr>
            <a:spLocks/>
          </p:cNvSpPr>
          <p:nvPr/>
        </p:nvSpPr>
        <p:spPr bwMode="auto">
          <a:xfrm>
            <a:off x="2933700" y="812800"/>
            <a:ext cx="5918200" cy="5118100"/>
          </a:xfrm>
          <a:custGeom>
            <a:avLst/>
            <a:gdLst>
              <a:gd name="T0" fmla="*/ 2147483646 w 3728"/>
              <a:gd name="T1" fmla="*/ 2147483646 h 3224"/>
              <a:gd name="T2" fmla="*/ 2147483646 w 3728"/>
              <a:gd name="T3" fmla="*/ 2147483646 h 3224"/>
              <a:gd name="T4" fmla="*/ 2147483646 w 3728"/>
              <a:gd name="T5" fmla="*/ 2147483646 h 3224"/>
              <a:gd name="T6" fmla="*/ 2147483646 w 3728"/>
              <a:gd name="T7" fmla="*/ 2147483646 h 3224"/>
              <a:gd name="T8" fmla="*/ 2147483646 w 3728"/>
              <a:gd name="T9" fmla="*/ 2147483646 h 3224"/>
              <a:gd name="T10" fmla="*/ 2147483646 w 3728"/>
              <a:gd name="T11" fmla="*/ 2147483646 h 3224"/>
              <a:gd name="T12" fmla="*/ 2147483646 w 3728"/>
              <a:gd name="T13" fmla="*/ 2147483646 h 3224"/>
              <a:gd name="T14" fmla="*/ 2147483646 w 3728"/>
              <a:gd name="T15" fmla="*/ 2147483646 h 3224"/>
              <a:gd name="T16" fmla="*/ 2147483646 w 3728"/>
              <a:gd name="T17" fmla="*/ 2147483646 h 3224"/>
              <a:gd name="T18" fmla="*/ 2147483646 w 3728"/>
              <a:gd name="T19" fmla="*/ 2147483646 h 3224"/>
              <a:gd name="T20" fmla="*/ 2147483646 w 3728"/>
              <a:gd name="T21" fmla="*/ 2147483646 h 3224"/>
              <a:gd name="T22" fmla="*/ 2147483646 w 3728"/>
              <a:gd name="T23" fmla="*/ 2147483646 h 3224"/>
              <a:gd name="T24" fmla="*/ 2147483646 w 3728"/>
              <a:gd name="T25" fmla="*/ 2147483646 h 3224"/>
              <a:gd name="T26" fmla="*/ 2147483646 w 3728"/>
              <a:gd name="T27" fmla="*/ 2147483646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7" name="Oval 33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11175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9155" name="Line 4"/>
          <p:cNvSpPr>
            <a:spLocks noChangeShapeType="1"/>
          </p:cNvSpPr>
          <p:nvPr/>
        </p:nvSpPr>
        <p:spPr bwMode="auto">
          <a:xfrm>
            <a:off x="9906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2362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>
            <a:off x="2914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339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3873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Line 11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>
            <a:off x="5257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>
            <a:off x="5715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14"/>
          <p:cNvSpPr>
            <a:spLocks noChangeShapeType="1"/>
          </p:cNvSpPr>
          <p:nvPr/>
        </p:nvSpPr>
        <p:spPr bwMode="auto">
          <a:xfrm>
            <a:off x="6172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>
            <a:off x="6629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>
            <a:off x="7086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Text Box 17"/>
          <p:cNvSpPr txBox="1">
            <a:spLocks noChangeArrowheads="1"/>
          </p:cNvSpPr>
          <p:nvPr/>
        </p:nvSpPr>
        <p:spPr bwMode="auto">
          <a:xfrm>
            <a:off x="69342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9169" name="Text Box 18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9170" name="Text Box 19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9171" name="Text Box 20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9172" name="Text Box 21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9173" name="Text Box 22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9174" name="Text Box 23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9175" name="Text Box 24"/>
          <p:cNvSpPr txBox="1">
            <a:spLocks noChangeArrowheads="1"/>
          </p:cNvSpPr>
          <p:nvPr/>
        </p:nvSpPr>
        <p:spPr bwMode="auto">
          <a:xfrm>
            <a:off x="5943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9176" name="Text Box 25"/>
          <p:cNvSpPr txBox="1">
            <a:spLocks noChangeArrowheads="1"/>
          </p:cNvSpPr>
          <p:nvPr/>
        </p:nvSpPr>
        <p:spPr bwMode="auto">
          <a:xfrm>
            <a:off x="6477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9177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9178" name="Group 28"/>
          <p:cNvGrpSpPr>
            <a:grpSpLocks/>
          </p:cNvGrpSpPr>
          <p:nvPr/>
        </p:nvGrpSpPr>
        <p:grpSpPr bwMode="auto">
          <a:xfrm rot="-438555">
            <a:off x="6629400" y="2057400"/>
            <a:ext cx="2819400" cy="339725"/>
            <a:chOff x="1776" y="3072"/>
            <a:chExt cx="1776" cy="214"/>
          </a:xfrm>
        </p:grpSpPr>
        <p:sp>
          <p:nvSpPr>
            <p:cNvPr id="49181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9182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9179" name="Freeform 31"/>
          <p:cNvSpPr>
            <a:spLocks/>
          </p:cNvSpPr>
          <p:nvPr/>
        </p:nvSpPr>
        <p:spPr bwMode="auto">
          <a:xfrm>
            <a:off x="3797300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0" name="Oval 32"/>
          <p:cNvSpPr>
            <a:spLocks noChangeArrowheads="1"/>
          </p:cNvSpPr>
          <p:nvPr/>
        </p:nvSpPr>
        <p:spPr bwMode="auto">
          <a:xfrm>
            <a:off x="662940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3"/>
          <p:cNvSpPr>
            <a:spLocks noChangeArrowheads="1"/>
          </p:cNvSpPr>
          <p:nvPr/>
        </p:nvSpPr>
        <p:spPr bwMode="auto">
          <a:xfrm rot="-5066433">
            <a:off x="7104063" y="615950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50179" name="Oval 4"/>
          <p:cNvSpPr>
            <a:spLocks noChangeArrowheads="1"/>
          </p:cNvSpPr>
          <p:nvPr/>
        </p:nvSpPr>
        <p:spPr bwMode="auto">
          <a:xfrm rot="333567">
            <a:off x="8097838" y="2097088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555625" y="381000"/>
            <a:ext cx="6911975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0181" name="Line 7"/>
          <p:cNvSpPr>
            <a:spLocks noChangeShapeType="1"/>
          </p:cNvSpPr>
          <p:nvPr/>
        </p:nvSpPr>
        <p:spPr bwMode="auto">
          <a:xfrm>
            <a:off x="1000125" y="1981200"/>
            <a:ext cx="64674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2" name="Line 8"/>
          <p:cNvSpPr>
            <a:spLocks noChangeShapeType="1"/>
          </p:cNvSpPr>
          <p:nvPr/>
        </p:nvSpPr>
        <p:spPr bwMode="auto">
          <a:xfrm>
            <a:off x="23717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267652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2924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5" name="Line 11"/>
          <p:cNvSpPr>
            <a:spLocks noChangeShapeType="1"/>
          </p:cNvSpPr>
          <p:nvPr/>
        </p:nvSpPr>
        <p:spPr bwMode="auto">
          <a:xfrm>
            <a:off x="3403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6" name="Line 12"/>
          <p:cNvSpPr>
            <a:spLocks noChangeShapeType="1"/>
          </p:cNvSpPr>
          <p:nvPr/>
        </p:nvSpPr>
        <p:spPr bwMode="auto">
          <a:xfrm>
            <a:off x="3883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43529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Line 14"/>
          <p:cNvSpPr>
            <a:spLocks noChangeShapeType="1"/>
          </p:cNvSpPr>
          <p:nvPr/>
        </p:nvSpPr>
        <p:spPr bwMode="auto">
          <a:xfrm>
            <a:off x="4810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Line 15"/>
          <p:cNvSpPr>
            <a:spLocks noChangeShapeType="1"/>
          </p:cNvSpPr>
          <p:nvPr/>
        </p:nvSpPr>
        <p:spPr bwMode="auto">
          <a:xfrm>
            <a:off x="52673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Line 16"/>
          <p:cNvSpPr>
            <a:spLocks noChangeShapeType="1"/>
          </p:cNvSpPr>
          <p:nvPr/>
        </p:nvSpPr>
        <p:spPr bwMode="auto">
          <a:xfrm>
            <a:off x="57245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>
            <a:off x="61817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2" name="Line 18"/>
          <p:cNvSpPr>
            <a:spLocks noChangeShapeType="1"/>
          </p:cNvSpPr>
          <p:nvPr/>
        </p:nvSpPr>
        <p:spPr bwMode="auto">
          <a:xfrm>
            <a:off x="66389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3" name="Line 19"/>
          <p:cNvSpPr>
            <a:spLocks noChangeShapeType="1"/>
          </p:cNvSpPr>
          <p:nvPr/>
        </p:nvSpPr>
        <p:spPr bwMode="auto">
          <a:xfrm>
            <a:off x="7096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4" name="Text Box 20"/>
          <p:cNvSpPr txBox="1">
            <a:spLocks noChangeArrowheads="1"/>
          </p:cNvSpPr>
          <p:nvPr/>
        </p:nvSpPr>
        <p:spPr bwMode="auto">
          <a:xfrm>
            <a:off x="694372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0195" name="Text Box 21"/>
          <p:cNvSpPr txBox="1">
            <a:spLocks noChangeArrowheads="1"/>
          </p:cNvSpPr>
          <p:nvPr/>
        </p:nvSpPr>
        <p:spPr bwMode="auto">
          <a:xfrm>
            <a:off x="3209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3667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41243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0198" name="Text Box 24"/>
          <p:cNvSpPr txBox="1">
            <a:spLocks noChangeArrowheads="1"/>
          </p:cNvSpPr>
          <p:nvPr/>
        </p:nvSpPr>
        <p:spPr bwMode="auto">
          <a:xfrm>
            <a:off x="4581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0199" name="Text Box 25"/>
          <p:cNvSpPr txBox="1">
            <a:spLocks noChangeArrowheads="1"/>
          </p:cNvSpPr>
          <p:nvPr/>
        </p:nvSpPr>
        <p:spPr bwMode="auto">
          <a:xfrm>
            <a:off x="50387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0200" name="Text Box 26"/>
          <p:cNvSpPr txBox="1">
            <a:spLocks noChangeArrowheads="1"/>
          </p:cNvSpPr>
          <p:nvPr/>
        </p:nvSpPr>
        <p:spPr bwMode="auto">
          <a:xfrm>
            <a:off x="5495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0201" name="Text Box 27"/>
          <p:cNvSpPr txBox="1">
            <a:spLocks noChangeArrowheads="1"/>
          </p:cNvSpPr>
          <p:nvPr/>
        </p:nvSpPr>
        <p:spPr bwMode="auto">
          <a:xfrm>
            <a:off x="5953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0202" name="Text Box 28"/>
          <p:cNvSpPr txBox="1">
            <a:spLocks noChangeArrowheads="1"/>
          </p:cNvSpPr>
          <p:nvPr/>
        </p:nvSpPr>
        <p:spPr bwMode="auto">
          <a:xfrm>
            <a:off x="6486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0203" name="Line 30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4" name="Line 31"/>
          <p:cNvSpPr>
            <a:spLocks noChangeShapeType="1"/>
          </p:cNvSpPr>
          <p:nvPr/>
        </p:nvSpPr>
        <p:spPr bwMode="auto">
          <a:xfrm>
            <a:off x="6629400" y="19812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5" name="Line 32"/>
          <p:cNvSpPr>
            <a:spLocks noChangeShapeType="1"/>
          </p:cNvSpPr>
          <p:nvPr/>
        </p:nvSpPr>
        <p:spPr bwMode="auto">
          <a:xfrm>
            <a:off x="5867400" y="1905000"/>
            <a:ext cx="2952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6" name="Freeform 33"/>
          <p:cNvSpPr>
            <a:spLocks/>
          </p:cNvSpPr>
          <p:nvPr/>
        </p:nvSpPr>
        <p:spPr bwMode="auto">
          <a:xfrm>
            <a:off x="3124200" y="812800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7" name="Oval 34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55625" y="533400"/>
            <a:ext cx="6911975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1203" name="Line 4"/>
          <p:cNvSpPr>
            <a:spLocks noChangeShapeType="1"/>
          </p:cNvSpPr>
          <p:nvPr/>
        </p:nvSpPr>
        <p:spPr bwMode="auto">
          <a:xfrm>
            <a:off x="977900" y="1981200"/>
            <a:ext cx="6413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Line 5"/>
          <p:cNvSpPr>
            <a:spLocks noChangeShapeType="1"/>
          </p:cNvSpPr>
          <p:nvPr/>
        </p:nvSpPr>
        <p:spPr bwMode="auto">
          <a:xfrm>
            <a:off x="23495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26543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1206" name="Line 7"/>
          <p:cNvSpPr>
            <a:spLocks noChangeShapeType="1"/>
          </p:cNvSpPr>
          <p:nvPr/>
        </p:nvSpPr>
        <p:spPr bwMode="auto">
          <a:xfrm>
            <a:off x="29019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Line 8"/>
          <p:cNvSpPr>
            <a:spLocks noChangeShapeType="1"/>
          </p:cNvSpPr>
          <p:nvPr/>
        </p:nvSpPr>
        <p:spPr bwMode="auto">
          <a:xfrm>
            <a:off x="33813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Line 9"/>
          <p:cNvSpPr>
            <a:spLocks noChangeShapeType="1"/>
          </p:cNvSpPr>
          <p:nvPr/>
        </p:nvSpPr>
        <p:spPr bwMode="auto">
          <a:xfrm>
            <a:off x="3860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Line 10"/>
          <p:cNvSpPr>
            <a:spLocks noChangeShapeType="1"/>
          </p:cNvSpPr>
          <p:nvPr/>
        </p:nvSpPr>
        <p:spPr bwMode="auto">
          <a:xfrm>
            <a:off x="4330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Line 11"/>
          <p:cNvSpPr>
            <a:spLocks noChangeShapeType="1"/>
          </p:cNvSpPr>
          <p:nvPr/>
        </p:nvSpPr>
        <p:spPr bwMode="auto">
          <a:xfrm>
            <a:off x="47879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Line 12"/>
          <p:cNvSpPr>
            <a:spLocks noChangeShapeType="1"/>
          </p:cNvSpPr>
          <p:nvPr/>
        </p:nvSpPr>
        <p:spPr bwMode="auto">
          <a:xfrm>
            <a:off x="52451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13"/>
          <p:cNvSpPr>
            <a:spLocks noChangeShapeType="1"/>
          </p:cNvSpPr>
          <p:nvPr/>
        </p:nvSpPr>
        <p:spPr bwMode="auto">
          <a:xfrm>
            <a:off x="57023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Line 14"/>
          <p:cNvSpPr>
            <a:spLocks noChangeShapeType="1"/>
          </p:cNvSpPr>
          <p:nvPr/>
        </p:nvSpPr>
        <p:spPr bwMode="auto">
          <a:xfrm>
            <a:off x="61595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Line 15"/>
          <p:cNvSpPr>
            <a:spLocks noChangeShapeType="1"/>
          </p:cNvSpPr>
          <p:nvPr/>
        </p:nvSpPr>
        <p:spPr bwMode="auto">
          <a:xfrm>
            <a:off x="66167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Line 16"/>
          <p:cNvSpPr>
            <a:spLocks noChangeShapeType="1"/>
          </p:cNvSpPr>
          <p:nvPr/>
        </p:nvSpPr>
        <p:spPr bwMode="auto">
          <a:xfrm>
            <a:off x="70739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Text Box 17"/>
          <p:cNvSpPr txBox="1">
            <a:spLocks noChangeArrowheads="1"/>
          </p:cNvSpPr>
          <p:nvPr/>
        </p:nvSpPr>
        <p:spPr bwMode="auto">
          <a:xfrm>
            <a:off x="69215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1217" name="Text Box 18"/>
          <p:cNvSpPr txBox="1">
            <a:spLocks noChangeArrowheads="1"/>
          </p:cNvSpPr>
          <p:nvPr/>
        </p:nvSpPr>
        <p:spPr bwMode="auto">
          <a:xfrm>
            <a:off x="31877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1218" name="Text Box 19"/>
          <p:cNvSpPr txBox="1">
            <a:spLocks noChangeArrowheads="1"/>
          </p:cNvSpPr>
          <p:nvPr/>
        </p:nvSpPr>
        <p:spPr bwMode="auto">
          <a:xfrm>
            <a:off x="36449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1219" name="Text Box 20"/>
          <p:cNvSpPr txBox="1">
            <a:spLocks noChangeArrowheads="1"/>
          </p:cNvSpPr>
          <p:nvPr/>
        </p:nvSpPr>
        <p:spPr bwMode="auto">
          <a:xfrm>
            <a:off x="41021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1220" name="Text Box 21"/>
          <p:cNvSpPr txBox="1">
            <a:spLocks noChangeArrowheads="1"/>
          </p:cNvSpPr>
          <p:nvPr/>
        </p:nvSpPr>
        <p:spPr bwMode="auto">
          <a:xfrm>
            <a:off x="45593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1221" name="Text Box 22"/>
          <p:cNvSpPr txBox="1">
            <a:spLocks noChangeArrowheads="1"/>
          </p:cNvSpPr>
          <p:nvPr/>
        </p:nvSpPr>
        <p:spPr bwMode="auto">
          <a:xfrm>
            <a:off x="50165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1222" name="Text Box 23"/>
          <p:cNvSpPr txBox="1">
            <a:spLocks noChangeArrowheads="1"/>
          </p:cNvSpPr>
          <p:nvPr/>
        </p:nvSpPr>
        <p:spPr bwMode="auto">
          <a:xfrm>
            <a:off x="54737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1223" name="Text Box 24"/>
          <p:cNvSpPr txBox="1">
            <a:spLocks noChangeArrowheads="1"/>
          </p:cNvSpPr>
          <p:nvPr/>
        </p:nvSpPr>
        <p:spPr bwMode="auto">
          <a:xfrm>
            <a:off x="59309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1224" name="Text Box 25"/>
          <p:cNvSpPr txBox="1">
            <a:spLocks noChangeArrowheads="1"/>
          </p:cNvSpPr>
          <p:nvPr/>
        </p:nvSpPr>
        <p:spPr bwMode="auto">
          <a:xfrm>
            <a:off x="64643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1225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26" name="Group 28"/>
          <p:cNvGrpSpPr>
            <a:grpSpLocks/>
          </p:cNvGrpSpPr>
          <p:nvPr/>
        </p:nvGrpSpPr>
        <p:grpSpPr bwMode="auto">
          <a:xfrm rot="-371461">
            <a:off x="3352800" y="1739900"/>
            <a:ext cx="2819400" cy="339725"/>
            <a:chOff x="1776" y="3072"/>
            <a:chExt cx="1776" cy="214"/>
          </a:xfrm>
        </p:grpSpPr>
        <p:sp>
          <p:nvSpPr>
            <p:cNvPr id="51229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1230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51227" name="Freeform 31"/>
          <p:cNvSpPr>
            <a:spLocks/>
          </p:cNvSpPr>
          <p:nvPr/>
        </p:nvSpPr>
        <p:spPr bwMode="auto">
          <a:xfrm>
            <a:off x="1930400" y="889000"/>
            <a:ext cx="4775200" cy="40640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Oval 32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778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1000125" y="19812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23717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267652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>
            <a:off x="2924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3403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Line 9"/>
          <p:cNvSpPr>
            <a:spLocks noChangeShapeType="1"/>
          </p:cNvSpPr>
          <p:nvPr/>
        </p:nvSpPr>
        <p:spPr bwMode="auto">
          <a:xfrm>
            <a:off x="3883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3" name="Line 10"/>
          <p:cNvSpPr>
            <a:spLocks noChangeShapeType="1"/>
          </p:cNvSpPr>
          <p:nvPr/>
        </p:nvSpPr>
        <p:spPr bwMode="auto">
          <a:xfrm>
            <a:off x="43529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4" name="Line 11"/>
          <p:cNvSpPr>
            <a:spLocks noChangeShapeType="1"/>
          </p:cNvSpPr>
          <p:nvPr/>
        </p:nvSpPr>
        <p:spPr bwMode="auto">
          <a:xfrm>
            <a:off x="4810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5" name="Line 12"/>
          <p:cNvSpPr>
            <a:spLocks noChangeShapeType="1"/>
          </p:cNvSpPr>
          <p:nvPr/>
        </p:nvSpPr>
        <p:spPr bwMode="auto">
          <a:xfrm>
            <a:off x="52673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6" name="Line 13"/>
          <p:cNvSpPr>
            <a:spLocks noChangeShapeType="1"/>
          </p:cNvSpPr>
          <p:nvPr/>
        </p:nvSpPr>
        <p:spPr bwMode="auto">
          <a:xfrm>
            <a:off x="57245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7" name="Line 14"/>
          <p:cNvSpPr>
            <a:spLocks noChangeShapeType="1"/>
          </p:cNvSpPr>
          <p:nvPr/>
        </p:nvSpPr>
        <p:spPr bwMode="auto">
          <a:xfrm>
            <a:off x="61817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Line 15"/>
          <p:cNvSpPr>
            <a:spLocks noChangeShapeType="1"/>
          </p:cNvSpPr>
          <p:nvPr/>
        </p:nvSpPr>
        <p:spPr bwMode="auto">
          <a:xfrm>
            <a:off x="66389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>
            <a:off x="7096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Text Box 17"/>
          <p:cNvSpPr txBox="1">
            <a:spLocks noChangeArrowheads="1"/>
          </p:cNvSpPr>
          <p:nvPr/>
        </p:nvSpPr>
        <p:spPr bwMode="auto">
          <a:xfrm>
            <a:off x="694372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2241" name="Text Box 18"/>
          <p:cNvSpPr txBox="1">
            <a:spLocks noChangeArrowheads="1"/>
          </p:cNvSpPr>
          <p:nvPr/>
        </p:nvSpPr>
        <p:spPr bwMode="auto">
          <a:xfrm>
            <a:off x="3209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2242" name="Text Box 19"/>
          <p:cNvSpPr txBox="1">
            <a:spLocks noChangeArrowheads="1"/>
          </p:cNvSpPr>
          <p:nvPr/>
        </p:nvSpPr>
        <p:spPr bwMode="auto">
          <a:xfrm>
            <a:off x="3667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2243" name="Text Box 20"/>
          <p:cNvSpPr txBox="1">
            <a:spLocks noChangeArrowheads="1"/>
          </p:cNvSpPr>
          <p:nvPr/>
        </p:nvSpPr>
        <p:spPr bwMode="auto">
          <a:xfrm>
            <a:off x="41243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2244" name="Text Box 21"/>
          <p:cNvSpPr txBox="1">
            <a:spLocks noChangeArrowheads="1"/>
          </p:cNvSpPr>
          <p:nvPr/>
        </p:nvSpPr>
        <p:spPr bwMode="auto">
          <a:xfrm>
            <a:off x="4581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2245" name="Text Box 22"/>
          <p:cNvSpPr txBox="1">
            <a:spLocks noChangeArrowheads="1"/>
          </p:cNvSpPr>
          <p:nvPr/>
        </p:nvSpPr>
        <p:spPr bwMode="auto">
          <a:xfrm>
            <a:off x="50387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2246" name="Text Box 23"/>
          <p:cNvSpPr txBox="1">
            <a:spLocks noChangeArrowheads="1"/>
          </p:cNvSpPr>
          <p:nvPr/>
        </p:nvSpPr>
        <p:spPr bwMode="auto">
          <a:xfrm>
            <a:off x="5495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2247" name="Text Box 24"/>
          <p:cNvSpPr txBox="1">
            <a:spLocks noChangeArrowheads="1"/>
          </p:cNvSpPr>
          <p:nvPr/>
        </p:nvSpPr>
        <p:spPr bwMode="auto">
          <a:xfrm>
            <a:off x="5953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2248" name="Text Box 25"/>
          <p:cNvSpPr txBox="1">
            <a:spLocks noChangeArrowheads="1"/>
          </p:cNvSpPr>
          <p:nvPr/>
        </p:nvSpPr>
        <p:spPr bwMode="auto">
          <a:xfrm>
            <a:off x="6486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2249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250" name="Group 28"/>
          <p:cNvGrpSpPr>
            <a:grpSpLocks/>
          </p:cNvGrpSpPr>
          <p:nvPr/>
        </p:nvGrpSpPr>
        <p:grpSpPr bwMode="auto">
          <a:xfrm rot="-371461">
            <a:off x="2209800" y="1600200"/>
            <a:ext cx="2819400" cy="339725"/>
            <a:chOff x="1776" y="3072"/>
            <a:chExt cx="1776" cy="214"/>
          </a:xfrm>
        </p:grpSpPr>
        <p:sp>
          <p:nvSpPr>
            <p:cNvPr id="52255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2256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52251" name="Freeform 31"/>
          <p:cNvSpPr>
            <a:spLocks/>
          </p:cNvSpPr>
          <p:nvPr/>
        </p:nvSpPr>
        <p:spPr bwMode="auto">
          <a:xfrm>
            <a:off x="2768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2" name="Line 32"/>
          <p:cNvSpPr>
            <a:spLocks noChangeShapeType="1"/>
          </p:cNvSpPr>
          <p:nvPr/>
        </p:nvSpPr>
        <p:spPr bwMode="auto">
          <a:xfrm>
            <a:off x="4953000" y="1828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3" name="Oval 33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2254" name="Freeform 34"/>
          <p:cNvSpPr>
            <a:spLocks/>
          </p:cNvSpPr>
          <p:nvPr/>
        </p:nvSpPr>
        <p:spPr bwMode="auto">
          <a:xfrm>
            <a:off x="4919663" y="1785938"/>
            <a:ext cx="828675" cy="522287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55625" y="533400"/>
            <a:ext cx="6911975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1000125" y="19812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>
            <a:off x="23717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267652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3254" name="Line 7"/>
          <p:cNvSpPr>
            <a:spLocks noChangeShapeType="1"/>
          </p:cNvSpPr>
          <p:nvPr/>
        </p:nvSpPr>
        <p:spPr bwMode="auto">
          <a:xfrm>
            <a:off x="2924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3403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>
            <a:off x="3883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Line 10"/>
          <p:cNvSpPr>
            <a:spLocks noChangeShapeType="1"/>
          </p:cNvSpPr>
          <p:nvPr/>
        </p:nvSpPr>
        <p:spPr bwMode="auto">
          <a:xfrm>
            <a:off x="43529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Line 11"/>
          <p:cNvSpPr>
            <a:spLocks noChangeShapeType="1"/>
          </p:cNvSpPr>
          <p:nvPr/>
        </p:nvSpPr>
        <p:spPr bwMode="auto">
          <a:xfrm>
            <a:off x="4810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>
            <a:off x="52673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Line 13"/>
          <p:cNvSpPr>
            <a:spLocks noChangeShapeType="1"/>
          </p:cNvSpPr>
          <p:nvPr/>
        </p:nvSpPr>
        <p:spPr bwMode="auto">
          <a:xfrm>
            <a:off x="57245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Line 14"/>
          <p:cNvSpPr>
            <a:spLocks noChangeShapeType="1"/>
          </p:cNvSpPr>
          <p:nvPr/>
        </p:nvSpPr>
        <p:spPr bwMode="auto">
          <a:xfrm>
            <a:off x="61817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66389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7096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94372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3209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3667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3267" name="Text Box 20"/>
          <p:cNvSpPr txBox="1">
            <a:spLocks noChangeArrowheads="1"/>
          </p:cNvSpPr>
          <p:nvPr/>
        </p:nvSpPr>
        <p:spPr bwMode="auto">
          <a:xfrm>
            <a:off x="41243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4581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3269" name="Text Box 22"/>
          <p:cNvSpPr txBox="1">
            <a:spLocks noChangeArrowheads="1"/>
          </p:cNvSpPr>
          <p:nvPr/>
        </p:nvSpPr>
        <p:spPr bwMode="auto">
          <a:xfrm>
            <a:off x="50387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5495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3271" name="Text Box 24"/>
          <p:cNvSpPr txBox="1">
            <a:spLocks noChangeArrowheads="1"/>
          </p:cNvSpPr>
          <p:nvPr/>
        </p:nvSpPr>
        <p:spPr bwMode="auto">
          <a:xfrm>
            <a:off x="5953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6486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3273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3274" name="Group 28"/>
          <p:cNvGrpSpPr>
            <a:grpSpLocks/>
          </p:cNvGrpSpPr>
          <p:nvPr/>
        </p:nvGrpSpPr>
        <p:grpSpPr bwMode="auto">
          <a:xfrm rot="-371461">
            <a:off x="0" y="1295400"/>
            <a:ext cx="2819400" cy="339725"/>
            <a:chOff x="1776" y="3072"/>
            <a:chExt cx="1776" cy="214"/>
          </a:xfrm>
        </p:grpSpPr>
        <p:sp>
          <p:nvSpPr>
            <p:cNvPr id="53279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3280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53275" name="Line 31"/>
          <p:cNvSpPr>
            <a:spLocks noChangeShapeType="1"/>
          </p:cNvSpPr>
          <p:nvPr/>
        </p:nvSpPr>
        <p:spPr bwMode="auto">
          <a:xfrm>
            <a:off x="2667000" y="1524000"/>
            <a:ext cx="3505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6" name="Freeform 32"/>
          <p:cNvSpPr>
            <a:spLocks/>
          </p:cNvSpPr>
          <p:nvPr/>
        </p:nvSpPr>
        <p:spPr bwMode="auto">
          <a:xfrm>
            <a:off x="3225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7" name="Oval 33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3278" name="Freeform 34"/>
          <p:cNvSpPr>
            <a:spLocks/>
          </p:cNvSpPr>
          <p:nvPr/>
        </p:nvSpPr>
        <p:spPr bwMode="auto">
          <a:xfrm>
            <a:off x="2678113" y="1458913"/>
            <a:ext cx="522287" cy="1055687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554038" y="533400"/>
            <a:ext cx="69342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1000125" y="19812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Line 5"/>
          <p:cNvSpPr>
            <a:spLocks noChangeShapeType="1"/>
          </p:cNvSpPr>
          <p:nvPr/>
        </p:nvSpPr>
        <p:spPr bwMode="auto">
          <a:xfrm>
            <a:off x="23717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267652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4278" name="Line 7"/>
          <p:cNvSpPr>
            <a:spLocks noChangeShapeType="1"/>
          </p:cNvSpPr>
          <p:nvPr/>
        </p:nvSpPr>
        <p:spPr bwMode="auto">
          <a:xfrm>
            <a:off x="2924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>
            <a:off x="3403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>
            <a:off x="3883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>
            <a:off x="43529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>
            <a:off x="4810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>
            <a:off x="52673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Line 13"/>
          <p:cNvSpPr>
            <a:spLocks noChangeShapeType="1"/>
          </p:cNvSpPr>
          <p:nvPr/>
        </p:nvSpPr>
        <p:spPr bwMode="auto">
          <a:xfrm>
            <a:off x="57245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Line 14"/>
          <p:cNvSpPr>
            <a:spLocks noChangeShapeType="1"/>
          </p:cNvSpPr>
          <p:nvPr/>
        </p:nvSpPr>
        <p:spPr bwMode="auto">
          <a:xfrm>
            <a:off x="61817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>
            <a:off x="66389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Line 16"/>
          <p:cNvSpPr>
            <a:spLocks noChangeShapeType="1"/>
          </p:cNvSpPr>
          <p:nvPr/>
        </p:nvSpPr>
        <p:spPr bwMode="auto">
          <a:xfrm>
            <a:off x="7096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Text Box 17"/>
          <p:cNvSpPr txBox="1">
            <a:spLocks noChangeArrowheads="1"/>
          </p:cNvSpPr>
          <p:nvPr/>
        </p:nvSpPr>
        <p:spPr bwMode="auto">
          <a:xfrm>
            <a:off x="694372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3209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4290" name="Text Box 19"/>
          <p:cNvSpPr txBox="1">
            <a:spLocks noChangeArrowheads="1"/>
          </p:cNvSpPr>
          <p:nvPr/>
        </p:nvSpPr>
        <p:spPr bwMode="auto">
          <a:xfrm>
            <a:off x="3667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4291" name="Text Box 20"/>
          <p:cNvSpPr txBox="1">
            <a:spLocks noChangeArrowheads="1"/>
          </p:cNvSpPr>
          <p:nvPr/>
        </p:nvSpPr>
        <p:spPr bwMode="auto">
          <a:xfrm>
            <a:off x="41243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4292" name="Text Box 21"/>
          <p:cNvSpPr txBox="1">
            <a:spLocks noChangeArrowheads="1"/>
          </p:cNvSpPr>
          <p:nvPr/>
        </p:nvSpPr>
        <p:spPr bwMode="auto">
          <a:xfrm>
            <a:off x="4581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4293" name="Text Box 22"/>
          <p:cNvSpPr txBox="1">
            <a:spLocks noChangeArrowheads="1"/>
          </p:cNvSpPr>
          <p:nvPr/>
        </p:nvSpPr>
        <p:spPr bwMode="auto">
          <a:xfrm>
            <a:off x="50387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4294" name="Text Box 23"/>
          <p:cNvSpPr txBox="1">
            <a:spLocks noChangeArrowheads="1"/>
          </p:cNvSpPr>
          <p:nvPr/>
        </p:nvSpPr>
        <p:spPr bwMode="auto">
          <a:xfrm>
            <a:off x="5495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4295" name="Text Box 24"/>
          <p:cNvSpPr txBox="1">
            <a:spLocks noChangeArrowheads="1"/>
          </p:cNvSpPr>
          <p:nvPr/>
        </p:nvSpPr>
        <p:spPr bwMode="auto">
          <a:xfrm>
            <a:off x="5953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4296" name="Text Box 25"/>
          <p:cNvSpPr txBox="1">
            <a:spLocks noChangeArrowheads="1"/>
          </p:cNvSpPr>
          <p:nvPr/>
        </p:nvSpPr>
        <p:spPr bwMode="auto">
          <a:xfrm>
            <a:off x="6486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4297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8" name="Line 28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Freeform 29"/>
          <p:cNvSpPr>
            <a:spLocks/>
          </p:cNvSpPr>
          <p:nvPr/>
        </p:nvSpPr>
        <p:spPr bwMode="auto">
          <a:xfrm>
            <a:off x="43180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Oval 30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848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smtClean="0">
                <a:solidFill>
                  <a:srgbClr val="FF3300"/>
                </a:solidFill>
              </a:rPr>
              <a:t>KĨ THUẬT</a:t>
            </a:r>
            <a:endParaRPr lang="en-US" sz="3200" b="1" u="sng" smtClean="0">
              <a:solidFill>
                <a:schemeClr val="accent2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905000"/>
            <a:ext cx="8305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latin typeface="Times New Roman" pitchFamily="18" charset="0"/>
              </a:rPr>
              <a:t> THÊU MÓC XÍCH ( </a:t>
            </a:r>
            <a:r>
              <a:rPr lang="en-US" sz="4800" b="1" smtClean="0"/>
              <a:t>Tiết 1)</a:t>
            </a:r>
          </a:p>
          <a:p>
            <a:pPr eaLnBrk="1" hangingPunct="1">
              <a:defRPr/>
            </a:pPr>
            <a:endParaRPr lang="en-US" sz="3600" b="1" smtClean="0">
              <a:latin typeface="VNI-Times" pitchFamily="2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228600" y="1157288"/>
            <a:ext cx="1600200" cy="8239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</a:rPr>
              <a:t>S/36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54038" y="533400"/>
            <a:ext cx="69342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>
            <a:off x="1000125" y="19812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"/>
          <p:cNvSpPr>
            <a:spLocks noChangeShapeType="1"/>
          </p:cNvSpPr>
          <p:nvPr/>
        </p:nvSpPr>
        <p:spPr bwMode="auto">
          <a:xfrm>
            <a:off x="23717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267652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5302" name="Line 7"/>
          <p:cNvSpPr>
            <a:spLocks noChangeShapeType="1"/>
          </p:cNvSpPr>
          <p:nvPr/>
        </p:nvSpPr>
        <p:spPr bwMode="auto">
          <a:xfrm>
            <a:off x="2924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8"/>
          <p:cNvSpPr>
            <a:spLocks noChangeShapeType="1"/>
          </p:cNvSpPr>
          <p:nvPr/>
        </p:nvSpPr>
        <p:spPr bwMode="auto">
          <a:xfrm>
            <a:off x="3403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Line 9"/>
          <p:cNvSpPr>
            <a:spLocks noChangeShapeType="1"/>
          </p:cNvSpPr>
          <p:nvPr/>
        </p:nvSpPr>
        <p:spPr bwMode="auto">
          <a:xfrm>
            <a:off x="3883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Line 10"/>
          <p:cNvSpPr>
            <a:spLocks noChangeShapeType="1"/>
          </p:cNvSpPr>
          <p:nvPr/>
        </p:nvSpPr>
        <p:spPr bwMode="auto">
          <a:xfrm>
            <a:off x="43529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Line 11"/>
          <p:cNvSpPr>
            <a:spLocks noChangeShapeType="1"/>
          </p:cNvSpPr>
          <p:nvPr/>
        </p:nvSpPr>
        <p:spPr bwMode="auto">
          <a:xfrm>
            <a:off x="4810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12"/>
          <p:cNvSpPr>
            <a:spLocks noChangeShapeType="1"/>
          </p:cNvSpPr>
          <p:nvPr/>
        </p:nvSpPr>
        <p:spPr bwMode="auto">
          <a:xfrm>
            <a:off x="52673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>
            <a:off x="57245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>
            <a:off x="61817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Line 15"/>
          <p:cNvSpPr>
            <a:spLocks noChangeShapeType="1"/>
          </p:cNvSpPr>
          <p:nvPr/>
        </p:nvSpPr>
        <p:spPr bwMode="auto">
          <a:xfrm>
            <a:off x="66389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Line 16"/>
          <p:cNvSpPr>
            <a:spLocks noChangeShapeType="1"/>
          </p:cNvSpPr>
          <p:nvPr/>
        </p:nvSpPr>
        <p:spPr bwMode="auto">
          <a:xfrm>
            <a:off x="7096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Text Box 17"/>
          <p:cNvSpPr txBox="1">
            <a:spLocks noChangeArrowheads="1"/>
          </p:cNvSpPr>
          <p:nvPr/>
        </p:nvSpPr>
        <p:spPr bwMode="auto">
          <a:xfrm>
            <a:off x="694372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5313" name="Text Box 18"/>
          <p:cNvSpPr txBox="1">
            <a:spLocks noChangeArrowheads="1"/>
          </p:cNvSpPr>
          <p:nvPr/>
        </p:nvSpPr>
        <p:spPr bwMode="auto">
          <a:xfrm>
            <a:off x="3209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5314" name="Text Box 19"/>
          <p:cNvSpPr txBox="1">
            <a:spLocks noChangeArrowheads="1"/>
          </p:cNvSpPr>
          <p:nvPr/>
        </p:nvSpPr>
        <p:spPr bwMode="auto">
          <a:xfrm>
            <a:off x="3667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5315" name="Text Box 20"/>
          <p:cNvSpPr txBox="1">
            <a:spLocks noChangeArrowheads="1"/>
          </p:cNvSpPr>
          <p:nvPr/>
        </p:nvSpPr>
        <p:spPr bwMode="auto">
          <a:xfrm>
            <a:off x="41243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5316" name="Text Box 21"/>
          <p:cNvSpPr txBox="1">
            <a:spLocks noChangeArrowheads="1"/>
          </p:cNvSpPr>
          <p:nvPr/>
        </p:nvSpPr>
        <p:spPr bwMode="auto">
          <a:xfrm>
            <a:off x="4581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5317" name="Text Box 22"/>
          <p:cNvSpPr txBox="1">
            <a:spLocks noChangeArrowheads="1"/>
          </p:cNvSpPr>
          <p:nvPr/>
        </p:nvSpPr>
        <p:spPr bwMode="auto">
          <a:xfrm>
            <a:off x="50387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5318" name="Text Box 23"/>
          <p:cNvSpPr txBox="1">
            <a:spLocks noChangeArrowheads="1"/>
          </p:cNvSpPr>
          <p:nvPr/>
        </p:nvSpPr>
        <p:spPr bwMode="auto">
          <a:xfrm>
            <a:off x="5495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5319" name="Text Box 24"/>
          <p:cNvSpPr txBox="1">
            <a:spLocks noChangeArrowheads="1"/>
          </p:cNvSpPr>
          <p:nvPr/>
        </p:nvSpPr>
        <p:spPr bwMode="auto">
          <a:xfrm>
            <a:off x="5953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5320" name="Text Box 25"/>
          <p:cNvSpPr txBox="1">
            <a:spLocks noChangeArrowheads="1"/>
          </p:cNvSpPr>
          <p:nvPr/>
        </p:nvSpPr>
        <p:spPr bwMode="auto">
          <a:xfrm>
            <a:off x="6486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5321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Line 28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3" name="Freeform 29"/>
          <p:cNvSpPr>
            <a:spLocks/>
          </p:cNvSpPr>
          <p:nvPr/>
        </p:nvSpPr>
        <p:spPr bwMode="auto">
          <a:xfrm>
            <a:off x="51689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Oval 30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560388" y="533400"/>
            <a:ext cx="69215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990600" y="1981200"/>
            <a:ext cx="6477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Line 5"/>
          <p:cNvSpPr>
            <a:spLocks noChangeShapeType="1"/>
          </p:cNvSpPr>
          <p:nvPr/>
        </p:nvSpPr>
        <p:spPr bwMode="auto">
          <a:xfrm>
            <a:off x="2362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6326" name="Line 7"/>
          <p:cNvSpPr>
            <a:spLocks noChangeShapeType="1"/>
          </p:cNvSpPr>
          <p:nvPr/>
        </p:nvSpPr>
        <p:spPr bwMode="auto">
          <a:xfrm>
            <a:off x="2914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>
            <a:off x="339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>
            <a:off x="3873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Line 10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>
            <a:off x="5257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3"/>
          <p:cNvSpPr>
            <a:spLocks noChangeShapeType="1"/>
          </p:cNvSpPr>
          <p:nvPr/>
        </p:nvSpPr>
        <p:spPr bwMode="auto">
          <a:xfrm>
            <a:off x="5715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14"/>
          <p:cNvSpPr>
            <a:spLocks noChangeShapeType="1"/>
          </p:cNvSpPr>
          <p:nvPr/>
        </p:nvSpPr>
        <p:spPr bwMode="auto">
          <a:xfrm>
            <a:off x="6172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Line 15"/>
          <p:cNvSpPr>
            <a:spLocks noChangeShapeType="1"/>
          </p:cNvSpPr>
          <p:nvPr/>
        </p:nvSpPr>
        <p:spPr bwMode="auto">
          <a:xfrm>
            <a:off x="6629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>
            <a:off x="7086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69342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6337" name="Text Box 18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6338" name="Text Box 19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6339" name="Text Box 20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6340" name="Text Box 21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6341" name="Text Box 22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6342" name="Text Box 23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6343" name="Text Box 24"/>
          <p:cNvSpPr txBox="1">
            <a:spLocks noChangeArrowheads="1"/>
          </p:cNvSpPr>
          <p:nvPr/>
        </p:nvSpPr>
        <p:spPr bwMode="auto">
          <a:xfrm>
            <a:off x="5943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6344" name="Text Box 25"/>
          <p:cNvSpPr txBox="1">
            <a:spLocks noChangeArrowheads="1"/>
          </p:cNvSpPr>
          <p:nvPr/>
        </p:nvSpPr>
        <p:spPr bwMode="auto">
          <a:xfrm>
            <a:off x="6477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6345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Line 28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7" name="Oval 29"/>
          <p:cNvSpPr>
            <a:spLocks noChangeArrowheads="1"/>
          </p:cNvSpPr>
          <p:nvPr/>
        </p:nvSpPr>
        <p:spPr bwMode="auto">
          <a:xfrm>
            <a:off x="61722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6348" name="Oval 30"/>
          <p:cNvSpPr>
            <a:spLocks noChangeArrowheads="1"/>
          </p:cNvSpPr>
          <p:nvPr/>
        </p:nvSpPr>
        <p:spPr bwMode="auto">
          <a:xfrm>
            <a:off x="6629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838200" y="533400"/>
            <a:ext cx="71628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7347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Line 27"/>
          <p:cNvSpPr>
            <a:spLocks noChangeShapeType="1"/>
          </p:cNvSpPr>
          <p:nvPr/>
        </p:nvSpPr>
        <p:spPr bwMode="auto">
          <a:xfrm>
            <a:off x="0" y="1066800"/>
            <a:ext cx="6629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7349" name="Group 30"/>
          <p:cNvGrpSpPr>
            <a:grpSpLocks/>
          </p:cNvGrpSpPr>
          <p:nvPr/>
        </p:nvGrpSpPr>
        <p:grpSpPr bwMode="auto">
          <a:xfrm>
            <a:off x="1371600" y="1524000"/>
            <a:ext cx="6410325" cy="542925"/>
            <a:chOff x="954" y="960"/>
            <a:chExt cx="4038" cy="342"/>
          </a:xfrm>
        </p:grpSpPr>
        <p:sp>
          <p:nvSpPr>
            <p:cNvPr id="57350" name="Line 4"/>
            <p:cNvSpPr>
              <a:spLocks noChangeShapeType="1"/>
            </p:cNvSpPr>
            <p:nvPr/>
          </p:nvSpPr>
          <p:spPr bwMode="auto">
            <a:xfrm>
              <a:off x="954" y="1248"/>
              <a:ext cx="403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1" name="Line 5"/>
            <p:cNvSpPr>
              <a:spLocks noChangeShapeType="1"/>
            </p:cNvSpPr>
            <p:nvPr/>
          </p:nvSpPr>
          <p:spPr bwMode="auto">
            <a:xfrm>
              <a:off x="1809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2" name="Text Box 6"/>
            <p:cNvSpPr txBox="1">
              <a:spLocks noChangeArrowheads="1"/>
            </p:cNvSpPr>
            <p:nvPr/>
          </p:nvSpPr>
          <p:spPr bwMode="auto">
            <a:xfrm>
              <a:off x="1999" y="960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57353" name="Line 7"/>
            <p:cNvSpPr>
              <a:spLocks noChangeShapeType="1"/>
            </p:cNvSpPr>
            <p:nvPr/>
          </p:nvSpPr>
          <p:spPr bwMode="auto">
            <a:xfrm>
              <a:off x="215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Line 8"/>
            <p:cNvSpPr>
              <a:spLocks noChangeShapeType="1"/>
            </p:cNvSpPr>
            <p:nvPr/>
          </p:nvSpPr>
          <p:spPr bwMode="auto">
            <a:xfrm>
              <a:off x="2453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9"/>
            <p:cNvSpPr>
              <a:spLocks noChangeShapeType="1"/>
            </p:cNvSpPr>
            <p:nvPr/>
          </p:nvSpPr>
          <p:spPr bwMode="auto">
            <a:xfrm>
              <a:off x="2751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Line 10"/>
            <p:cNvSpPr>
              <a:spLocks noChangeShapeType="1"/>
            </p:cNvSpPr>
            <p:nvPr/>
          </p:nvSpPr>
          <p:spPr bwMode="auto">
            <a:xfrm>
              <a:off x="304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Line 11"/>
            <p:cNvSpPr>
              <a:spLocks noChangeShapeType="1"/>
            </p:cNvSpPr>
            <p:nvPr/>
          </p:nvSpPr>
          <p:spPr bwMode="auto">
            <a:xfrm>
              <a:off x="333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Line 12"/>
            <p:cNvSpPr>
              <a:spLocks noChangeShapeType="1"/>
            </p:cNvSpPr>
            <p:nvPr/>
          </p:nvSpPr>
          <p:spPr bwMode="auto">
            <a:xfrm>
              <a:off x="3615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Line 13"/>
            <p:cNvSpPr>
              <a:spLocks noChangeShapeType="1"/>
            </p:cNvSpPr>
            <p:nvPr/>
          </p:nvSpPr>
          <p:spPr bwMode="auto">
            <a:xfrm>
              <a:off x="3900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Line 14"/>
            <p:cNvSpPr>
              <a:spLocks noChangeShapeType="1"/>
            </p:cNvSpPr>
            <p:nvPr/>
          </p:nvSpPr>
          <p:spPr bwMode="auto">
            <a:xfrm>
              <a:off x="4185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Line 15"/>
            <p:cNvSpPr>
              <a:spLocks noChangeShapeType="1"/>
            </p:cNvSpPr>
            <p:nvPr/>
          </p:nvSpPr>
          <p:spPr bwMode="auto">
            <a:xfrm>
              <a:off x="4470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Line 16"/>
            <p:cNvSpPr>
              <a:spLocks noChangeShapeType="1"/>
            </p:cNvSpPr>
            <p:nvPr/>
          </p:nvSpPr>
          <p:spPr bwMode="auto">
            <a:xfrm>
              <a:off x="4755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Text Box 17"/>
            <p:cNvSpPr txBox="1">
              <a:spLocks noChangeArrowheads="1"/>
            </p:cNvSpPr>
            <p:nvPr/>
          </p:nvSpPr>
          <p:spPr bwMode="auto">
            <a:xfrm>
              <a:off x="4660" y="960"/>
              <a:ext cx="1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57364" name="Text Box 18"/>
            <p:cNvSpPr txBox="1">
              <a:spLocks noChangeArrowheads="1"/>
            </p:cNvSpPr>
            <p:nvPr/>
          </p:nvSpPr>
          <p:spPr bwMode="auto">
            <a:xfrm>
              <a:off x="2332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57365" name="Text Box 19"/>
            <p:cNvSpPr txBox="1">
              <a:spLocks noChangeArrowheads="1"/>
            </p:cNvSpPr>
            <p:nvPr/>
          </p:nvSpPr>
          <p:spPr bwMode="auto">
            <a:xfrm>
              <a:off x="2617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57366" name="Text Box 20"/>
            <p:cNvSpPr txBox="1">
              <a:spLocks noChangeArrowheads="1"/>
            </p:cNvSpPr>
            <p:nvPr/>
          </p:nvSpPr>
          <p:spPr bwMode="auto">
            <a:xfrm>
              <a:off x="2902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57367" name="Text Box 21"/>
            <p:cNvSpPr txBox="1">
              <a:spLocks noChangeArrowheads="1"/>
            </p:cNvSpPr>
            <p:nvPr/>
          </p:nvSpPr>
          <p:spPr bwMode="auto">
            <a:xfrm>
              <a:off x="3187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57368" name="Text Box 22"/>
            <p:cNvSpPr txBox="1">
              <a:spLocks noChangeArrowheads="1"/>
            </p:cNvSpPr>
            <p:nvPr/>
          </p:nvSpPr>
          <p:spPr bwMode="auto">
            <a:xfrm>
              <a:off x="3472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57369" name="Text Box 23"/>
            <p:cNvSpPr txBox="1">
              <a:spLocks noChangeArrowheads="1"/>
            </p:cNvSpPr>
            <p:nvPr/>
          </p:nvSpPr>
          <p:spPr bwMode="auto">
            <a:xfrm>
              <a:off x="3757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57370" name="Text Box 24"/>
            <p:cNvSpPr txBox="1">
              <a:spLocks noChangeArrowheads="1"/>
            </p:cNvSpPr>
            <p:nvPr/>
          </p:nvSpPr>
          <p:spPr bwMode="auto">
            <a:xfrm>
              <a:off x="4042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57371" name="Text Box 25"/>
            <p:cNvSpPr txBox="1">
              <a:spLocks noChangeArrowheads="1"/>
            </p:cNvSpPr>
            <p:nvPr/>
          </p:nvSpPr>
          <p:spPr bwMode="auto">
            <a:xfrm>
              <a:off x="4375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57372" name="Oval 28"/>
            <p:cNvSpPr>
              <a:spLocks noChangeArrowheads="1"/>
            </p:cNvSpPr>
            <p:nvPr/>
          </p:nvSpPr>
          <p:spPr bwMode="auto">
            <a:xfrm>
              <a:off x="4176" y="1200"/>
              <a:ext cx="336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57373" name="Oval 29"/>
            <p:cNvSpPr>
              <a:spLocks noChangeArrowheads="1"/>
            </p:cNvSpPr>
            <p:nvPr/>
          </p:nvSpPr>
          <p:spPr bwMode="auto">
            <a:xfrm>
              <a:off x="4464" y="1200"/>
              <a:ext cx="288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8"/>
          <p:cNvSpPr>
            <a:spLocks noChangeArrowheads="1"/>
          </p:cNvSpPr>
          <p:nvPr/>
        </p:nvSpPr>
        <p:spPr bwMode="auto">
          <a:xfrm>
            <a:off x="838200" y="533400"/>
            <a:ext cx="71628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8371" name="Line 4"/>
          <p:cNvSpPr>
            <a:spLocks noChangeShapeType="1"/>
          </p:cNvSpPr>
          <p:nvPr/>
        </p:nvSpPr>
        <p:spPr bwMode="auto">
          <a:xfrm>
            <a:off x="13716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2" name="Line 5"/>
          <p:cNvSpPr>
            <a:spLocks noChangeShapeType="1"/>
          </p:cNvSpPr>
          <p:nvPr/>
        </p:nvSpPr>
        <p:spPr bwMode="auto">
          <a:xfrm>
            <a:off x="2743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30480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8374" name="Line 7"/>
          <p:cNvSpPr>
            <a:spLocks noChangeShapeType="1"/>
          </p:cNvSpPr>
          <p:nvPr/>
        </p:nvSpPr>
        <p:spPr bwMode="auto">
          <a:xfrm>
            <a:off x="3295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Line 8"/>
          <p:cNvSpPr>
            <a:spLocks noChangeShapeType="1"/>
          </p:cNvSpPr>
          <p:nvPr/>
        </p:nvSpPr>
        <p:spPr bwMode="auto">
          <a:xfrm>
            <a:off x="3775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Line 9"/>
          <p:cNvSpPr>
            <a:spLocks noChangeShapeType="1"/>
          </p:cNvSpPr>
          <p:nvPr/>
        </p:nvSpPr>
        <p:spPr bwMode="auto">
          <a:xfrm>
            <a:off x="4254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4724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Line 12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Line 13"/>
          <p:cNvSpPr>
            <a:spLocks noChangeShapeType="1"/>
          </p:cNvSpPr>
          <p:nvPr/>
        </p:nvSpPr>
        <p:spPr bwMode="auto">
          <a:xfrm>
            <a:off x="6096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Line 14"/>
          <p:cNvSpPr>
            <a:spLocks noChangeShapeType="1"/>
          </p:cNvSpPr>
          <p:nvPr/>
        </p:nvSpPr>
        <p:spPr bwMode="auto">
          <a:xfrm>
            <a:off x="6553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Line 15"/>
          <p:cNvSpPr>
            <a:spLocks noChangeShapeType="1"/>
          </p:cNvSpPr>
          <p:nvPr/>
        </p:nvSpPr>
        <p:spPr bwMode="auto">
          <a:xfrm>
            <a:off x="7010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Line 16"/>
          <p:cNvSpPr>
            <a:spLocks noChangeShapeType="1"/>
          </p:cNvSpPr>
          <p:nvPr/>
        </p:nvSpPr>
        <p:spPr bwMode="auto">
          <a:xfrm>
            <a:off x="7467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Text Box 17"/>
          <p:cNvSpPr txBox="1">
            <a:spLocks noChangeArrowheads="1"/>
          </p:cNvSpPr>
          <p:nvPr/>
        </p:nvSpPr>
        <p:spPr bwMode="auto">
          <a:xfrm>
            <a:off x="73152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8385" name="Text Box 18"/>
          <p:cNvSpPr txBox="1">
            <a:spLocks noChangeArrowheads="1"/>
          </p:cNvSpPr>
          <p:nvPr/>
        </p:nvSpPr>
        <p:spPr bwMode="auto">
          <a:xfrm>
            <a:off x="3581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8386" name="Text Box 19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8387" name="Text Box 20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8388" name="Text Box 21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8389" name="Text Box 22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8390" name="Text Box 23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8391" name="Text Box 24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8392" name="Text Box 25"/>
          <p:cNvSpPr txBox="1">
            <a:spLocks noChangeArrowheads="1"/>
          </p:cNvSpPr>
          <p:nvPr/>
        </p:nvSpPr>
        <p:spPr bwMode="auto">
          <a:xfrm>
            <a:off x="6858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8393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4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95" name="Group 28"/>
          <p:cNvGrpSpPr>
            <a:grpSpLocks/>
          </p:cNvGrpSpPr>
          <p:nvPr/>
        </p:nvGrpSpPr>
        <p:grpSpPr bwMode="auto">
          <a:xfrm rot="-3175050">
            <a:off x="-554037" y="2078037"/>
            <a:ext cx="2819400" cy="339725"/>
            <a:chOff x="1776" y="3072"/>
            <a:chExt cx="1776" cy="214"/>
          </a:xfrm>
        </p:grpSpPr>
        <p:sp>
          <p:nvSpPr>
            <p:cNvPr id="58401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8402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58396" name="Freeform 31"/>
          <p:cNvSpPr>
            <a:spLocks/>
          </p:cNvSpPr>
          <p:nvPr/>
        </p:nvSpPr>
        <p:spPr bwMode="auto">
          <a:xfrm>
            <a:off x="5495925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7" name="Freeform 32"/>
          <p:cNvSpPr>
            <a:spLocks/>
          </p:cNvSpPr>
          <p:nvPr/>
        </p:nvSpPr>
        <p:spPr bwMode="auto">
          <a:xfrm>
            <a:off x="1828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8" name="Oval 33"/>
          <p:cNvSpPr>
            <a:spLocks noChangeArrowheads="1"/>
          </p:cNvSpPr>
          <p:nvPr/>
        </p:nvSpPr>
        <p:spPr bwMode="auto">
          <a:xfrm>
            <a:off x="65309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8399" name="Freeform 34"/>
          <p:cNvSpPr>
            <a:spLocks/>
          </p:cNvSpPr>
          <p:nvPr/>
        </p:nvSpPr>
        <p:spPr bwMode="auto">
          <a:xfrm>
            <a:off x="1717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0" name="Oval 37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4"/>
          <p:cNvSpPr>
            <a:spLocks noChangeShapeType="1"/>
          </p:cNvSpPr>
          <p:nvPr/>
        </p:nvSpPr>
        <p:spPr bwMode="auto">
          <a:xfrm>
            <a:off x="1400175" y="1981200"/>
            <a:ext cx="63722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5" name="Line 5"/>
          <p:cNvSpPr>
            <a:spLocks noChangeShapeType="1"/>
          </p:cNvSpPr>
          <p:nvPr/>
        </p:nvSpPr>
        <p:spPr bwMode="auto">
          <a:xfrm>
            <a:off x="27717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30765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9397" name="Line 7"/>
          <p:cNvSpPr>
            <a:spLocks noChangeShapeType="1"/>
          </p:cNvSpPr>
          <p:nvPr/>
        </p:nvSpPr>
        <p:spPr bwMode="auto">
          <a:xfrm>
            <a:off x="33242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8" name="Line 8"/>
          <p:cNvSpPr>
            <a:spLocks noChangeShapeType="1"/>
          </p:cNvSpPr>
          <p:nvPr/>
        </p:nvSpPr>
        <p:spPr bwMode="auto">
          <a:xfrm>
            <a:off x="3803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9"/>
          <p:cNvSpPr>
            <a:spLocks noChangeShapeType="1"/>
          </p:cNvSpPr>
          <p:nvPr/>
        </p:nvSpPr>
        <p:spPr bwMode="auto">
          <a:xfrm>
            <a:off x="4283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11"/>
          <p:cNvSpPr>
            <a:spLocks noChangeShapeType="1"/>
          </p:cNvSpPr>
          <p:nvPr/>
        </p:nvSpPr>
        <p:spPr bwMode="auto">
          <a:xfrm>
            <a:off x="5210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2"/>
          <p:cNvSpPr>
            <a:spLocks noChangeShapeType="1"/>
          </p:cNvSpPr>
          <p:nvPr/>
        </p:nvSpPr>
        <p:spPr bwMode="auto">
          <a:xfrm>
            <a:off x="56673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Line 13"/>
          <p:cNvSpPr>
            <a:spLocks noChangeShapeType="1"/>
          </p:cNvSpPr>
          <p:nvPr/>
        </p:nvSpPr>
        <p:spPr bwMode="auto">
          <a:xfrm>
            <a:off x="61245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4" name="Line 14"/>
          <p:cNvSpPr>
            <a:spLocks noChangeShapeType="1"/>
          </p:cNvSpPr>
          <p:nvPr/>
        </p:nvSpPr>
        <p:spPr bwMode="auto">
          <a:xfrm>
            <a:off x="65817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5" name="Line 15"/>
          <p:cNvSpPr>
            <a:spLocks noChangeShapeType="1"/>
          </p:cNvSpPr>
          <p:nvPr/>
        </p:nvSpPr>
        <p:spPr bwMode="auto">
          <a:xfrm>
            <a:off x="70389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6" name="Line 16"/>
          <p:cNvSpPr>
            <a:spLocks noChangeShapeType="1"/>
          </p:cNvSpPr>
          <p:nvPr/>
        </p:nvSpPr>
        <p:spPr bwMode="auto">
          <a:xfrm>
            <a:off x="7496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7" name="Text Box 17"/>
          <p:cNvSpPr txBox="1">
            <a:spLocks noChangeArrowheads="1"/>
          </p:cNvSpPr>
          <p:nvPr/>
        </p:nvSpPr>
        <p:spPr bwMode="auto">
          <a:xfrm>
            <a:off x="73437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9408" name="Text Box 18"/>
          <p:cNvSpPr txBox="1">
            <a:spLocks noChangeArrowheads="1"/>
          </p:cNvSpPr>
          <p:nvPr/>
        </p:nvSpPr>
        <p:spPr bwMode="auto">
          <a:xfrm>
            <a:off x="36099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9409" name="Text Box 19"/>
          <p:cNvSpPr txBox="1">
            <a:spLocks noChangeArrowheads="1"/>
          </p:cNvSpPr>
          <p:nvPr/>
        </p:nvSpPr>
        <p:spPr bwMode="auto">
          <a:xfrm>
            <a:off x="40671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9410" name="Text Box 20"/>
          <p:cNvSpPr txBox="1">
            <a:spLocks noChangeArrowheads="1"/>
          </p:cNvSpPr>
          <p:nvPr/>
        </p:nvSpPr>
        <p:spPr bwMode="auto">
          <a:xfrm>
            <a:off x="45243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9411" name="Text Box 21"/>
          <p:cNvSpPr txBox="1">
            <a:spLocks noChangeArrowheads="1"/>
          </p:cNvSpPr>
          <p:nvPr/>
        </p:nvSpPr>
        <p:spPr bwMode="auto">
          <a:xfrm>
            <a:off x="49815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9412" name="Text Box 22"/>
          <p:cNvSpPr txBox="1">
            <a:spLocks noChangeArrowheads="1"/>
          </p:cNvSpPr>
          <p:nvPr/>
        </p:nvSpPr>
        <p:spPr bwMode="auto">
          <a:xfrm>
            <a:off x="54387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9413" name="Text Box 23"/>
          <p:cNvSpPr txBox="1">
            <a:spLocks noChangeArrowheads="1"/>
          </p:cNvSpPr>
          <p:nvPr/>
        </p:nvSpPr>
        <p:spPr bwMode="auto">
          <a:xfrm>
            <a:off x="58959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9414" name="Text Box 24"/>
          <p:cNvSpPr txBox="1">
            <a:spLocks noChangeArrowheads="1"/>
          </p:cNvSpPr>
          <p:nvPr/>
        </p:nvSpPr>
        <p:spPr bwMode="auto">
          <a:xfrm>
            <a:off x="63531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9415" name="Text Box 25"/>
          <p:cNvSpPr txBox="1">
            <a:spLocks noChangeArrowheads="1"/>
          </p:cNvSpPr>
          <p:nvPr/>
        </p:nvSpPr>
        <p:spPr bwMode="auto">
          <a:xfrm>
            <a:off x="68865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9416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417" name="Group 27"/>
          <p:cNvGrpSpPr>
            <a:grpSpLocks/>
          </p:cNvGrpSpPr>
          <p:nvPr/>
        </p:nvGrpSpPr>
        <p:grpSpPr bwMode="auto">
          <a:xfrm rot="3647323">
            <a:off x="5487988" y="3221037"/>
            <a:ext cx="2819400" cy="339725"/>
            <a:chOff x="1776" y="3072"/>
            <a:chExt cx="1776" cy="214"/>
          </a:xfrm>
        </p:grpSpPr>
        <p:sp>
          <p:nvSpPr>
            <p:cNvPr id="59452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9453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59418" name="Freeform 30"/>
          <p:cNvSpPr>
            <a:spLocks/>
          </p:cNvSpPr>
          <p:nvPr/>
        </p:nvSpPr>
        <p:spPr bwMode="auto">
          <a:xfrm>
            <a:off x="17145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9" name="Oval 31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9420" name="Oval 32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59421" name="Group 34"/>
          <p:cNvGrpSpPr>
            <a:grpSpLocks/>
          </p:cNvGrpSpPr>
          <p:nvPr/>
        </p:nvGrpSpPr>
        <p:grpSpPr bwMode="auto">
          <a:xfrm>
            <a:off x="838200" y="533400"/>
            <a:ext cx="7162800" cy="4800600"/>
            <a:chOff x="528" y="336"/>
            <a:chExt cx="4512" cy="3024"/>
          </a:xfrm>
        </p:grpSpPr>
        <p:sp>
          <p:nvSpPr>
            <p:cNvPr id="59422" name="Rectangle 35"/>
            <p:cNvSpPr>
              <a:spLocks noChangeArrowheads="1"/>
            </p:cNvSpPr>
            <p:nvPr/>
          </p:nvSpPr>
          <p:spPr bwMode="auto">
            <a:xfrm>
              <a:off x="528" y="336"/>
              <a:ext cx="4512" cy="30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9423" name="Line 36"/>
            <p:cNvSpPr>
              <a:spLocks noChangeShapeType="1"/>
            </p:cNvSpPr>
            <p:nvPr/>
          </p:nvSpPr>
          <p:spPr bwMode="auto">
            <a:xfrm>
              <a:off x="886" y="1248"/>
              <a:ext cx="401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4" name="Line 37"/>
            <p:cNvSpPr>
              <a:spLocks noChangeShapeType="1"/>
            </p:cNvSpPr>
            <p:nvPr/>
          </p:nvSpPr>
          <p:spPr bwMode="auto">
            <a:xfrm>
              <a:off x="175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Text Box 38"/>
            <p:cNvSpPr txBox="1">
              <a:spLocks noChangeArrowheads="1"/>
            </p:cNvSpPr>
            <p:nvPr/>
          </p:nvSpPr>
          <p:spPr bwMode="auto">
            <a:xfrm>
              <a:off x="1942" y="96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59426" name="Line 39"/>
            <p:cNvSpPr>
              <a:spLocks noChangeShapeType="1"/>
            </p:cNvSpPr>
            <p:nvPr/>
          </p:nvSpPr>
          <p:spPr bwMode="auto">
            <a:xfrm>
              <a:off x="20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7" name="Line 40"/>
            <p:cNvSpPr>
              <a:spLocks noChangeShapeType="1"/>
            </p:cNvSpPr>
            <p:nvPr/>
          </p:nvSpPr>
          <p:spPr bwMode="auto">
            <a:xfrm>
              <a:off x="240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Line 41"/>
            <p:cNvSpPr>
              <a:spLocks noChangeShapeType="1"/>
            </p:cNvSpPr>
            <p:nvPr/>
          </p:nvSpPr>
          <p:spPr bwMode="auto">
            <a:xfrm>
              <a:off x="270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9" name="Line 42"/>
            <p:cNvSpPr>
              <a:spLocks noChangeShapeType="1"/>
            </p:cNvSpPr>
            <p:nvPr/>
          </p:nvSpPr>
          <p:spPr bwMode="auto">
            <a:xfrm>
              <a:off x="29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0" name="Line 43"/>
            <p:cNvSpPr>
              <a:spLocks noChangeShapeType="1"/>
            </p:cNvSpPr>
            <p:nvPr/>
          </p:nvSpPr>
          <p:spPr bwMode="auto">
            <a:xfrm>
              <a:off x="328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1" name="Line 44"/>
            <p:cNvSpPr>
              <a:spLocks noChangeShapeType="1"/>
            </p:cNvSpPr>
            <p:nvPr/>
          </p:nvSpPr>
          <p:spPr bwMode="auto">
            <a:xfrm>
              <a:off x="357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2" name="Line 45"/>
            <p:cNvSpPr>
              <a:spLocks noChangeShapeType="1"/>
            </p:cNvSpPr>
            <p:nvPr/>
          </p:nvSpPr>
          <p:spPr bwMode="auto">
            <a:xfrm>
              <a:off x="386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3" name="Line 46"/>
            <p:cNvSpPr>
              <a:spLocks noChangeShapeType="1"/>
            </p:cNvSpPr>
            <p:nvPr/>
          </p:nvSpPr>
          <p:spPr bwMode="auto">
            <a:xfrm>
              <a:off x="415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4" name="Line 47"/>
            <p:cNvSpPr>
              <a:spLocks noChangeShapeType="1"/>
            </p:cNvSpPr>
            <p:nvPr/>
          </p:nvSpPr>
          <p:spPr bwMode="auto">
            <a:xfrm>
              <a:off x="443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5" name="Line 48"/>
            <p:cNvSpPr>
              <a:spLocks noChangeShapeType="1"/>
            </p:cNvSpPr>
            <p:nvPr/>
          </p:nvSpPr>
          <p:spPr bwMode="auto">
            <a:xfrm>
              <a:off x="472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6" name="Text Box 49"/>
            <p:cNvSpPr txBox="1">
              <a:spLocks noChangeArrowheads="1"/>
            </p:cNvSpPr>
            <p:nvPr/>
          </p:nvSpPr>
          <p:spPr bwMode="auto">
            <a:xfrm>
              <a:off x="4630" y="96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59437" name="Text Box 50"/>
            <p:cNvSpPr txBox="1">
              <a:spLocks noChangeArrowheads="1"/>
            </p:cNvSpPr>
            <p:nvPr/>
          </p:nvSpPr>
          <p:spPr bwMode="auto">
            <a:xfrm>
              <a:off x="2278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59438" name="Text Box 51"/>
            <p:cNvSpPr txBox="1">
              <a:spLocks noChangeArrowheads="1"/>
            </p:cNvSpPr>
            <p:nvPr/>
          </p:nvSpPr>
          <p:spPr bwMode="auto">
            <a:xfrm>
              <a:off x="256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59439" name="Text Box 52"/>
            <p:cNvSpPr txBox="1">
              <a:spLocks noChangeArrowheads="1"/>
            </p:cNvSpPr>
            <p:nvPr/>
          </p:nvSpPr>
          <p:spPr bwMode="auto">
            <a:xfrm>
              <a:off x="2854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59440" name="Text Box 53"/>
            <p:cNvSpPr txBox="1">
              <a:spLocks noChangeArrowheads="1"/>
            </p:cNvSpPr>
            <p:nvPr/>
          </p:nvSpPr>
          <p:spPr bwMode="auto">
            <a:xfrm>
              <a:off x="314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59441" name="Text Box 54"/>
            <p:cNvSpPr txBox="1">
              <a:spLocks noChangeArrowheads="1"/>
            </p:cNvSpPr>
            <p:nvPr/>
          </p:nvSpPr>
          <p:spPr bwMode="auto">
            <a:xfrm>
              <a:off x="3430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59442" name="Text Box 55"/>
            <p:cNvSpPr txBox="1">
              <a:spLocks noChangeArrowheads="1"/>
            </p:cNvSpPr>
            <p:nvPr/>
          </p:nvSpPr>
          <p:spPr bwMode="auto">
            <a:xfrm>
              <a:off x="3718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59443" name="Text Box 56"/>
            <p:cNvSpPr txBox="1">
              <a:spLocks noChangeArrowheads="1"/>
            </p:cNvSpPr>
            <p:nvPr/>
          </p:nvSpPr>
          <p:spPr bwMode="auto">
            <a:xfrm>
              <a:off x="400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59444" name="Text Box 57"/>
            <p:cNvSpPr txBox="1">
              <a:spLocks noChangeArrowheads="1"/>
            </p:cNvSpPr>
            <p:nvPr/>
          </p:nvSpPr>
          <p:spPr bwMode="auto">
            <a:xfrm>
              <a:off x="434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59445" name="Line 58"/>
            <p:cNvSpPr>
              <a:spLocks noChangeShapeType="1"/>
            </p:cNvSpPr>
            <p:nvPr/>
          </p:nvSpPr>
          <p:spPr bwMode="auto">
            <a:xfrm flipH="1">
              <a:off x="672" y="3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46" name="Group 59"/>
            <p:cNvGrpSpPr>
              <a:grpSpLocks/>
            </p:cNvGrpSpPr>
            <p:nvPr/>
          </p:nvGrpSpPr>
          <p:grpSpPr bwMode="auto">
            <a:xfrm rot="7854179">
              <a:off x="2195" y="2221"/>
              <a:ext cx="1776" cy="214"/>
              <a:chOff x="1776" y="3072"/>
              <a:chExt cx="1776" cy="214"/>
            </a:xfrm>
          </p:grpSpPr>
          <p:sp>
            <p:nvSpPr>
              <p:cNvPr id="59450" name="AutoShape 60"/>
              <p:cNvSpPr>
                <a:spLocks noChangeArrowheads="1"/>
              </p:cNvSpPr>
              <p:nvPr/>
            </p:nvSpPr>
            <p:spPr bwMode="auto">
              <a:xfrm rot="-4627610">
                <a:off x="2636" y="2212"/>
                <a:ext cx="56" cy="1776"/>
              </a:xfrm>
              <a:prstGeom prst="flowChartExtract">
                <a:avLst/>
              </a:prstGeom>
              <a:solidFill>
                <a:schemeClr val="tx2"/>
              </a:solidFill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3600" b="1">
                  <a:solidFill>
                    <a:srgbClr val="000099"/>
                  </a:solidFill>
                </a:endParaRPr>
              </a:p>
            </p:txBody>
          </p:sp>
          <p:sp>
            <p:nvSpPr>
              <p:cNvPr id="59451" name="Oval 61"/>
              <p:cNvSpPr>
                <a:spLocks noChangeArrowheads="1"/>
              </p:cNvSpPr>
              <p:nvPr/>
            </p:nvSpPr>
            <p:spPr bwMode="auto">
              <a:xfrm rot="772390">
                <a:off x="3247" y="3239"/>
                <a:ext cx="288" cy="47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3600" b="1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59447" name="Freeform 62"/>
            <p:cNvSpPr>
              <a:spLocks/>
            </p:cNvSpPr>
            <p:nvPr/>
          </p:nvSpPr>
          <p:spPr bwMode="auto">
            <a:xfrm>
              <a:off x="736" y="432"/>
              <a:ext cx="3440" cy="2888"/>
            </a:xfrm>
            <a:custGeom>
              <a:avLst/>
              <a:gdLst>
                <a:gd name="T0" fmla="*/ 3440 w 3440"/>
                <a:gd name="T1" fmla="*/ 816 h 2888"/>
                <a:gd name="T2" fmla="*/ 3296 w 3440"/>
                <a:gd name="T3" fmla="*/ 384 h 2888"/>
                <a:gd name="T4" fmla="*/ 3056 w 3440"/>
                <a:gd name="T5" fmla="*/ 192 h 2888"/>
                <a:gd name="T6" fmla="*/ 2480 w 3440"/>
                <a:gd name="T7" fmla="*/ 48 h 2888"/>
                <a:gd name="T8" fmla="*/ 1904 w 3440"/>
                <a:gd name="T9" fmla="*/ 0 h 2888"/>
                <a:gd name="T10" fmla="*/ 1040 w 3440"/>
                <a:gd name="T11" fmla="*/ 48 h 2888"/>
                <a:gd name="T12" fmla="*/ 464 w 3440"/>
                <a:gd name="T13" fmla="*/ 288 h 2888"/>
                <a:gd name="T14" fmla="*/ 176 w 3440"/>
                <a:gd name="T15" fmla="*/ 768 h 2888"/>
                <a:gd name="T16" fmla="*/ 32 w 3440"/>
                <a:gd name="T17" fmla="*/ 1248 h 2888"/>
                <a:gd name="T18" fmla="*/ 32 w 3440"/>
                <a:gd name="T19" fmla="*/ 1872 h 2888"/>
                <a:gd name="T20" fmla="*/ 224 w 3440"/>
                <a:gd name="T21" fmla="*/ 2496 h 2888"/>
                <a:gd name="T22" fmla="*/ 512 w 3440"/>
                <a:gd name="T23" fmla="*/ 2784 h 2888"/>
                <a:gd name="T24" fmla="*/ 992 w 3440"/>
                <a:gd name="T25" fmla="*/ 2880 h 2888"/>
                <a:gd name="T26" fmla="*/ 1280 w 3440"/>
                <a:gd name="T27" fmla="*/ 2832 h 2888"/>
                <a:gd name="T28" fmla="*/ 1520 w 3440"/>
                <a:gd name="T29" fmla="*/ 2736 h 2888"/>
                <a:gd name="T30" fmla="*/ 1616 w 3440"/>
                <a:gd name="T31" fmla="*/ 2592 h 2888"/>
                <a:gd name="T32" fmla="*/ 1712 w 3440"/>
                <a:gd name="T33" fmla="*/ 2448 h 2888"/>
                <a:gd name="T34" fmla="*/ 1808 w 3440"/>
                <a:gd name="T35" fmla="*/ 2592 h 2888"/>
                <a:gd name="T36" fmla="*/ 1712 w 3440"/>
                <a:gd name="T37" fmla="*/ 2832 h 2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0"/>
                <a:gd name="T58" fmla="*/ 0 h 2888"/>
                <a:gd name="T59" fmla="*/ 3440 w 3440"/>
                <a:gd name="T60" fmla="*/ 2888 h 2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0" h="2888">
                  <a:moveTo>
                    <a:pt x="3440" y="816"/>
                  </a:moveTo>
                  <a:cubicBezTo>
                    <a:pt x="3400" y="652"/>
                    <a:pt x="3360" y="488"/>
                    <a:pt x="3296" y="384"/>
                  </a:cubicBezTo>
                  <a:cubicBezTo>
                    <a:pt x="3232" y="280"/>
                    <a:pt x="3192" y="248"/>
                    <a:pt x="3056" y="192"/>
                  </a:cubicBezTo>
                  <a:cubicBezTo>
                    <a:pt x="2920" y="136"/>
                    <a:pt x="2672" y="80"/>
                    <a:pt x="2480" y="48"/>
                  </a:cubicBezTo>
                  <a:cubicBezTo>
                    <a:pt x="2288" y="16"/>
                    <a:pt x="2144" y="0"/>
                    <a:pt x="1904" y="0"/>
                  </a:cubicBezTo>
                  <a:cubicBezTo>
                    <a:pt x="1664" y="0"/>
                    <a:pt x="1280" y="0"/>
                    <a:pt x="1040" y="48"/>
                  </a:cubicBezTo>
                  <a:cubicBezTo>
                    <a:pt x="800" y="96"/>
                    <a:pt x="608" y="168"/>
                    <a:pt x="464" y="288"/>
                  </a:cubicBezTo>
                  <a:cubicBezTo>
                    <a:pt x="320" y="408"/>
                    <a:pt x="248" y="608"/>
                    <a:pt x="176" y="768"/>
                  </a:cubicBezTo>
                  <a:cubicBezTo>
                    <a:pt x="104" y="928"/>
                    <a:pt x="56" y="1064"/>
                    <a:pt x="32" y="1248"/>
                  </a:cubicBezTo>
                  <a:cubicBezTo>
                    <a:pt x="8" y="1432"/>
                    <a:pt x="0" y="1664"/>
                    <a:pt x="32" y="1872"/>
                  </a:cubicBezTo>
                  <a:cubicBezTo>
                    <a:pt x="64" y="2080"/>
                    <a:pt x="144" y="2344"/>
                    <a:pt x="224" y="2496"/>
                  </a:cubicBezTo>
                  <a:cubicBezTo>
                    <a:pt x="304" y="2648"/>
                    <a:pt x="384" y="2720"/>
                    <a:pt x="512" y="2784"/>
                  </a:cubicBezTo>
                  <a:cubicBezTo>
                    <a:pt x="640" y="2848"/>
                    <a:pt x="864" y="2872"/>
                    <a:pt x="992" y="2880"/>
                  </a:cubicBezTo>
                  <a:cubicBezTo>
                    <a:pt x="1120" y="2888"/>
                    <a:pt x="1192" y="2856"/>
                    <a:pt x="1280" y="2832"/>
                  </a:cubicBezTo>
                  <a:cubicBezTo>
                    <a:pt x="1368" y="2808"/>
                    <a:pt x="1464" y="2776"/>
                    <a:pt x="1520" y="2736"/>
                  </a:cubicBezTo>
                  <a:cubicBezTo>
                    <a:pt x="1576" y="2696"/>
                    <a:pt x="1584" y="2640"/>
                    <a:pt x="1616" y="2592"/>
                  </a:cubicBezTo>
                  <a:cubicBezTo>
                    <a:pt x="1648" y="2544"/>
                    <a:pt x="1680" y="2448"/>
                    <a:pt x="1712" y="2448"/>
                  </a:cubicBezTo>
                  <a:cubicBezTo>
                    <a:pt x="1744" y="2448"/>
                    <a:pt x="1808" y="2528"/>
                    <a:pt x="1808" y="2592"/>
                  </a:cubicBezTo>
                  <a:cubicBezTo>
                    <a:pt x="1808" y="2656"/>
                    <a:pt x="1728" y="2784"/>
                    <a:pt x="1712" y="28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8" name="Oval 63"/>
            <p:cNvSpPr>
              <a:spLocks noChangeArrowheads="1"/>
            </p:cNvSpPr>
            <p:nvPr/>
          </p:nvSpPr>
          <p:spPr bwMode="auto">
            <a:xfrm>
              <a:off x="4170" y="1192"/>
              <a:ext cx="294" cy="1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59449" name="Oval 64"/>
            <p:cNvSpPr>
              <a:spLocks noChangeArrowheads="1"/>
            </p:cNvSpPr>
            <p:nvPr/>
          </p:nvSpPr>
          <p:spPr bwMode="auto">
            <a:xfrm>
              <a:off x="4416" y="1200"/>
              <a:ext cx="288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3"/>
          <p:cNvSpPr>
            <a:spLocks noChangeArrowheads="1"/>
          </p:cNvSpPr>
          <p:nvPr/>
        </p:nvSpPr>
        <p:spPr bwMode="auto">
          <a:xfrm>
            <a:off x="838200" y="533400"/>
            <a:ext cx="71628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0419" name="Line 4"/>
          <p:cNvSpPr>
            <a:spLocks noChangeShapeType="1"/>
          </p:cNvSpPr>
          <p:nvPr/>
        </p:nvSpPr>
        <p:spPr bwMode="auto">
          <a:xfrm>
            <a:off x="1393825" y="1981200"/>
            <a:ext cx="63785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27654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307022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>
            <a:off x="3317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3" name="Line 8"/>
          <p:cNvSpPr>
            <a:spLocks noChangeShapeType="1"/>
          </p:cNvSpPr>
          <p:nvPr/>
        </p:nvSpPr>
        <p:spPr bwMode="auto">
          <a:xfrm>
            <a:off x="3797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4" name="Line 9"/>
          <p:cNvSpPr>
            <a:spLocks noChangeShapeType="1"/>
          </p:cNvSpPr>
          <p:nvPr/>
        </p:nvSpPr>
        <p:spPr bwMode="auto">
          <a:xfrm>
            <a:off x="42767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5" name="Line 10"/>
          <p:cNvSpPr>
            <a:spLocks noChangeShapeType="1"/>
          </p:cNvSpPr>
          <p:nvPr/>
        </p:nvSpPr>
        <p:spPr bwMode="auto">
          <a:xfrm>
            <a:off x="47466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Line 11"/>
          <p:cNvSpPr>
            <a:spLocks noChangeShapeType="1"/>
          </p:cNvSpPr>
          <p:nvPr/>
        </p:nvSpPr>
        <p:spPr bwMode="auto">
          <a:xfrm>
            <a:off x="52038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Line 12"/>
          <p:cNvSpPr>
            <a:spLocks noChangeShapeType="1"/>
          </p:cNvSpPr>
          <p:nvPr/>
        </p:nvSpPr>
        <p:spPr bwMode="auto">
          <a:xfrm>
            <a:off x="5661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Line 13"/>
          <p:cNvSpPr>
            <a:spLocks noChangeShapeType="1"/>
          </p:cNvSpPr>
          <p:nvPr/>
        </p:nvSpPr>
        <p:spPr bwMode="auto">
          <a:xfrm>
            <a:off x="61182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9" name="Line 14"/>
          <p:cNvSpPr>
            <a:spLocks noChangeShapeType="1"/>
          </p:cNvSpPr>
          <p:nvPr/>
        </p:nvSpPr>
        <p:spPr bwMode="auto">
          <a:xfrm>
            <a:off x="65754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0" name="Line 15"/>
          <p:cNvSpPr>
            <a:spLocks noChangeShapeType="1"/>
          </p:cNvSpPr>
          <p:nvPr/>
        </p:nvSpPr>
        <p:spPr bwMode="auto">
          <a:xfrm>
            <a:off x="70326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1" name="Line 16"/>
          <p:cNvSpPr>
            <a:spLocks noChangeShapeType="1"/>
          </p:cNvSpPr>
          <p:nvPr/>
        </p:nvSpPr>
        <p:spPr bwMode="auto">
          <a:xfrm>
            <a:off x="74898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Text Box 17"/>
          <p:cNvSpPr txBox="1">
            <a:spLocks noChangeArrowheads="1"/>
          </p:cNvSpPr>
          <p:nvPr/>
        </p:nvSpPr>
        <p:spPr bwMode="auto">
          <a:xfrm>
            <a:off x="733742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0433" name="Text Box 18"/>
          <p:cNvSpPr txBox="1">
            <a:spLocks noChangeArrowheads="1"/>
          </p:cNvSpPr>
          <p:nvPr/>
        </p:nvSpPr>
        <p:spPr bwMode="auto">
          <a:xfrm>
            <a:off x="36036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0434" name="Text Box 19"/>
          <p:cNvSpPr txBox="1">
            <a:spLocks noChangeArrowheads="1"/>
          </p:cNvSpPr>
          <p:nvPr/>
        </p:nvSpPr>
        <p:spPr bwMode="auto">
          <a:xfrm>
            <a:off x="40608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0435" name="Text Box 20"/>
          <p:cNvSpPr txBox="1">
            <a:spLocks noChangeArrowheads="1"/>
          </p:cNvSpPr>
          <p:nvPr/>
        </p:nvSpPr>
        <p:spPr bwMode="auto">
          <a:xfrm>
            <a:off x="45180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0436" name="Text Box 21"/>
          <p:cNvSpPr txBox="1">
            <a:spLocks noChangeArrowheads="1"/>
          </p:cNvSpPr>
          <p:nvPr/>
        </p:nvSpPr>
        <p:spPr bwMode="auto">
          <a:xfrm>
            <a:off x="49752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0437" name="Text Box 22"/>
          <p:cNvSpPr txBox="1">
            <a:spLocks noChangeArrowheads="1"/>
          </p:cNvSpPr>
          <p:nvPr/>
        </p:nvSpPr>
        <p:spPr bwMode="auto">
          <a:xfrm>
            <a:off x="54324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0438" name="Text Box 23"/>
          <p:cNvSpPr txBox="1">
            <a:spLocks noChangeArrowheads="1"/>
          </p:cNvSpPr>
          <p:nvPr/>
        </p:nvSpPr>
        <p:spPr bwMode="auto">
          <a:xfrm>
            <a:off x="58896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0439" name="Text Box 24"/>
          <p:cNvSpPr txBox="1">
            <a:spLocks noChangeArrowheads="1"/>
          </p:cNvSpPr>
          <p:nvPr/>
        </p:nvSpPr>
        <p:spPr bwMode="auto">
          <a:xfrm>
            <a:off x="63468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0440" name="Text Box 25"/>
          <p:cNvSpPr txBox="1">
            <a:spLocks noChangeArrowheads="1"/>
          </p:cNvSpPr>
          <p:nvPr/>
        </p:nvSpPr>
        <p:spPr bwMode="auto">
          <a:xfrm>
            <a:off x="68802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0441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2" name="AutoShape 28"/>
          <p:cNvSpPr>
            <a:spLocks noChangeArrowheads="1"/>
          </p:cNvSpPr>
          <p:nvPr/>
        </p:nvSpPr>
        <p:spPr bwMode="auto">
          <a:xfrm rot="-3657521">
            <a:off x="7799388" y="1262063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60443" name="Oval 29"/>
          <p:cNvSpPr>
            <a:spLocks noChangeArrowheads="1"/>
          </p:cNvSpPr>
          <p:nvPr/>
        </p:nvSpPr>
        <p:spPr bwMode="auto">
          <a:xfrm rot="1742479">
            <a:off x="8651875" y="3203575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0444" name="Freeform 30"/>
          <p:cNvSpPr>
            <a:spLocks/>
          </p:cNvSpPr>
          <p:nvPr/>
        </p:nvSpPr>
        <p:spPr bwMode="auto">
          <a:xfrm>
            <a:off x="2933700" y="812800"/>
            <a:ext cx="5918200" cy="5118100"/>
          </a:xfrm>
          <a:custGeom>
            <a:avLst/>
            <a:gdLst>
              <a:gd name="T0" fmla="*/ 2147483646 w 3728"/>
              <a:gd name="T1" fmla="*/ 2147483646 h 3224"/>
              <a:gd name="T2" fmla="*/ 2147483646 w 3728"/>
              <a:gd name="T3" fmla="*/ 2147483646 h 3224"/>
              <a:gd name="T4" fmla="*/ 2147483646 w 3728"/>
              <a:gd name="T5" fmla="*/ 2147483646 h 3224"/>
              <a:gd name="T6" fmla="*/ 2147483646 w 3728"/>
              <a:gd name="T7" fmla="*/ 2147483646 h 3224"/>
              <a:gd name="T8" fmla="*/ 2147483646 w 3728"/>
              <a:gd name="T9" fmla="*/ 2147483646 h 3224"/>
              <a:gd name="T10" fmla="*/ 2147483646 w 3728"/>
              <a:gd name="T11" fmla="*/ 2147483646 h 3224"/>
              <a:gd name="T12" fmla="*/ 2147483646 w 3728"/>
              <a:gd name="T13" fmla="*/ 2147483646 h 3224"/>
              <a:gd name="T14" fmla="*/ 2147483646 w 3728"/>
              <a:gd name="T15" fmla="*/ 2147483646 h 3224"/>
              <a:gd name="T16" fmla="*/ 2147483646 w 3728"/>
              <a:gd name="T17" fmla="*/ 2147483646 h 3224"/>
              <a:gd name="T18" fmla="*/ 2147483646 w 3728"/>
              <a:gd name="T19" fmla="*/ 2147483646 h 3224"/>
              <a:gd name="T20" fmla="*/ 2147483646 w 3728"/>
              <a:gd name="T21" fmla="*/ 2147483646 h 3224"/>
              <a:gd name="T22" fmla="*/ 2147483646 w 3728"/>
              <a:gd name="T23" fmla="*/ 2147483646 h 3224"/>
              <a:gd name="T24" fmla="*/ 2147483646 w 3728"/>
              <a:gd name="T25" fmla="*/ 2147483646 h 3224"/>
              <a:gd name="T26" fmla="*/ 2147483646 w 3728"/>
              <a:gd name="T27" fmla="*/ 2147483646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5" name="Oval 31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0446" name="Oval 32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3"/>
          <p:cNvSpPr>
            <a:spLocks noChangeArrowheads="1"/>
          </p:cNvSpPr>
          <p:nvPr/>
        </p:nvSpPr>
        <p:spPr bwMode="auto">
          <a:xfrm>
            <a:off x="838200" y="533400"/>
            <a:ext cx="71628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1443" name="Line 4"/>
          <p:cNvSpPr>
            <a:spLocks noChangeShapeType="1"/>
          </p:cNvSpPr>
          <p:nvPr/>
        </p:nvSpPr>
        <p:spPr bwMode="auto">
          <a:xfrm>
            <a:off x="1435100" y="1981200"/>
            <a:ext cx="6413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4" name="Line 5"/>
          <p:cNvSpPr>
            <a:spLocks noChangeShapeType="1"/>
          </p:cNvSpPr>
          <p:nvPr/>
        </p:nvSpPr>
        <p:spPr bwMode="auto">
          <a:xfrm>
            <a:off x="28067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31115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1446" name="Line 7"/>
          <p:cNvSpPr>
            <a:spLocks noChangeShapeType="1"/>
          </p:cNvSpPr>
          <p:nvPr/>
        </p:nvSpPr>
        <p:spPr bwMode="auto">
          <a:xfrm>
            <a:off x="33591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7" name="Line 8"/>
          <p:cNvSpPr>
            <a:spLocks noChangeShapeType="1"/>
          </p:cNvSpPr>
          <p:nvPr/>
        </p:nvSpPr>
        <p:spPr bwMode="auto">
          <a:xfrm>
            <a:off x="38385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8" name="Line 9"/>
          <p:cNvSpPr>
            <a:spLocks noChangeShapeType="1"/>
          </p:cNvSpPr>
          <p:nvPr/>
        </p:nvSpPr>
        <p:spPr bwMode="auto">
          <a:xfrm>
            <a:off x="4318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Line 10"/>
          <p:cNvSpPr>
            <a:spLocks noChangeShapeType="1"/>
          </p:cNvSpPr>
          <p:nvPr/>
        </p:nvSpPr>
        <p:spPr bwMode="auto">
          <a:xfrm>
            <a:off x="47879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Line 11"/>
          <p:cNvSpPr>
            <a:spLocks noChangeShapeType="1"/>
          </p:cNvSpPr>
          <p:nvPr/>
        </p:nvSpPr>
        <p:spPr bwMode="auto">
          <a:xfrm>
            <a:off x="52451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5702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>
            <a:off x="61595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3" name="Line 14"/>
          <p:cNvSpPr>
            <a:spLocks noChangeShapeType="1"/>
          </p:cNvSpPr>
          <p:nvPr/>
        </p:nvSpPr>
        <p:spPr bwMode="auto">
          <a:xfrm>
            <a:off x="66167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4" name="Line 15"/>
          <p:cNvSpPr>
            <a:spLocks noChangeShapeType="1"/>
          </p:cNvSpPr>
          <p:nvPr/>
        </p:nvSpPr>
        <p:spPr bwMode="auto">
          <a:xfrm>
            <a:off x="70739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5" name="Line 16"/>
          <p:cNvSpPr>
            <a:spLocks noChangeShapeType="1"/>
          </p:cNvSpPr>
          <p:nvPr/>
        </p:nvSpPr>
        <p:spPr bwMode="auto">
          <a:xfrm>
            <a:off x="75311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73787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1457" name="Text Box 18"/>
          <p:cNvSpPr txBox="1">
            <a:spLocks noChangeArrowheads="1"/>
          </p:cNvSpPr>
          <p:nvPr/>
        </p:nvSpPr>
        <p:spPr bwMode="auto">
          <a:xfrm>
            <a:off x="36449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1458" name="Text Box 19"/>
          <p:cNvSpPr txBox="1">
            <a:spLocks noChangeArrowheads="1"/>
          </p:cNvSpPr>
          <p:nvPr/>
        </p:nvSpPr>
        <p:spPr bwMode="auto">
          <a:xfrm>
            <a:off x="41021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1459" name="Text Box 20"/>
          <p:cNvSpPr txBox="1">
            <a:spLocks noChangeArrowheads="1"/>
          </p:cNvSpPr>
          <p:nvPr/>
        </p:nvSpPr>
        <p:spPr bwMode="auto">
          <a:xfrm>
            <a:off x="45593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1460" name="Text Box 21"/>
          <p:cNvSpPr txBox="1">
            <a:spLocks noChangeArrowheads="1"/>
          </p:cNvSpPr>
          <p:nvPr/>
        </p:nvSpPr>
        <p:spPr bwMode="auto">
          <a:xfrm>
            <a:off x="50165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1461" name="Text Box 22"/>
          <p:cNvSpPr txBox="1">
            <a:spLocks noChangeArrowheads="1"/>
          </p:cNvSpPr>
          <p:nvPr/>
        </p:nvSpPr>
        <p:spPr bwMode="auto">
          <a:xfrm>
            <a:off x="54737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1462" name="Text Box 23"/>
          <p:cNvSpPr txBox="1">
            <a:spLocks noChangeArrowheads="1"/>
          </p:cNvSpPr>
          <p:nvPr/>
        </p:nvSpPr>
        <p:spPr bwMode="auto">
          <a:xfrm>
            <a:off x="59309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1463" name="Text Box 24"/>
          <p:cNvSpPr txBox="1">
            <a:spLocks noChangeArrowheads="1"/>
          </p:cNvSpPr>
          <p:nvPr/>
        </p:nvSpPr>
        <p:spPr bwMode="auto">
          <a:xfrm>
            <a:off x="63881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1464" name="Text Box 25"/>
          <p:cNvSpPr txBox="1">
            <a:spLocks noChangeArrowheads="1"/>
          </p:cNvSpPr>
          <p:nvPr/>
        </p:nvSpPr>
        <p:spPr bwMode="auto">
          <a:xfrm>
            <a:off x="69215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1465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466" name="Group 27"/>
          <p:cNvGrpSpPr>
            <a:grpSpLocks/>
          </p:cNvGrpSpPr>
          <p:nvPr/>
        </p:nvGrpSpPr>
        <p:grpSpPr bwMode="auto">
          <a:xfrm rot="-438555">
            <a:off x="6629400" y="2057400"/>
            <a:ext cx="2819400" cy="339725"/>
            <a:chOff x="1776" y="3072"/>
            <a:chExt cx="1776" cy="214"/>
          </a:xfrm>
        </p:grpSpPr>
        <p:sp>
          <p:nvSpPr>
            <p:cNvPr id="61470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61471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61467" name="Freeform 30"/>
          <p:cNvSpPr>
            <a:spLocks/>
          </p:cNvSpPr>
          <p:nvPr/>
        </p:nvSpPr>
        <p:spPr bwMode="auto">
          <a:xfrm>
            <a:off x="3797300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8" name="Oval 31"/>
          <p:cNvSpPr>
            <a:spLocks noChangeArrowheads="1"/>
          </p:cNvSpPr>
          <p:nvPr/>
        </p:nvSpPr>
        <p:spPr bwMode="auto">
          <a:xfrm>
            <a:off x="662940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1469" name="Oval 32"/>
          <p:cNvSpPr>
            <a:spLocks noChangeArrowheads="1"/>
          </p:cNvSpPr>
          <p:nvPr/>
        </p:nvSpPr>
        <p:spPr bwMode="auto">
          <a:xfrm>
            <a:off x="70104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1022350" y="533400"/>
            <a:ext cx="6911975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67" name="Line 8"/>
          <p:cNvSpPr>
            <a:spLocks noChangeShapeType="1"/>
          </p:cNvSpPr>
          <p:nvPr/>
        </p:nvSpPr>
        <p:spPr bwMode="auto">
          <a:xfrm>
            <a:off x="2794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8" name="Text Box 9"/>
          <p:cNvSpPr txBox="1">
            <a:spLocks noChangeArrowheads="1"/>
          </p:cNvSpPr>
          <p:nvPr/>
        </p:nvSpPr>
        <p:spPr bwMode="auto">
          <a:xfrm>
            <a:off x="3098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2469" name="Line 10"/>
          <p:cNvSpPr>
            <a:spLocks noChangeShapeType="1"/>
          </p:cNvSpPr>
          <p:nvPr/>
        </p:nvSpPr>
        <p:spPr bwMode="auto">
          <a:xfrm>
            <a:off x="3346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0" name="Line 11"/>
          <p:cNvSpPr>
            <a:spLocks noChangeShapeType="1"/>
          </p:cNvSpPr>
          <p:nvPr/>
        </p:nvSpPr>
        <p:spPr bwMode="auto">
          <a:xfrm>
            <a:off x="3825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1" name="Line 12"/>
          <p:cNvSpPr>
            <a:spLocks noChangeShapeType="1"/>
          </p:cNvSpPr>
          <p:nvPr/>
        </p:nvSpPr>
        <p:spPr bwMode="auto">
          <a:xfrm>
            <a:off x="4305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2" name="Line 13"/>
          <p:cNvSpPr>
            <a:spLocks noChangeShapeType="1"/>
          </p:cNvSpPr>
          <p:nvPr/>
        </p:nvSpPr>
        <p:spPr bwMode="auto">
          <a:xfrm>
            <a:off x="4775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3" name="Line 14"/>
          <p:cNvSpPr>
            <a:spLocks noChangeShapeType="1"/>
          </p:cNvSpPr>
          <p:nvPr/>
        </p:nvSpPr>
        <p:spPr bwMode="auto">
          <a:xfrm>
            <a:off x="523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4" name="Line 15"/>
          <p:cNvSpPr>
            <a:spLocks noChangeShapeType="1"/>
          </p:cNvSpPr>
          <p:nvPr/>
        </p:nvSpPr>
        <p:spPr bwMode="auto">
          <a:xfrm>
            <a:off x="5689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5" name="Line 16"/>
          <p:cNvSpPr>
            <a:spLocks noChangeShapeType="1"/>
          </p:cNvSpPr>
          <p:nvPr/>
        </p:nvSpPr>
        <p:spPr bwMode="auto">
          <a:xfrm>
            <a:off x="6146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6" name="Line 17"/>
          <p:cNvSpPr>
            <a:spLocks noChangeShapeType="1"/>
          </p:cNvSpPr>
          <p:nvPr/>
        </p:nvSpPr>
        <p:spPr bwMode="auto">
          <a:xfrm>
            <a:off x="6604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7" name="Line 18"/>
          <p:cNvSpPr>
            <a:spLocks noChangeShapeType="1"/>
          </p:cNvSpPr>
          <p:nvPr/>
        </p:nvSpPr>
        <p:spPr bwMode="auto">
          <a:xfrm>
            <a:off x="7061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8" name="Line 19"/>
          <p:cNvSpPr>
            <a:spLocks noChangeShapeType="1"/>
          </p:cNvSpPr>
          <p:nvPr/>
        </p:nvSpPr>
        <p:spPr bwMode="auto">
          <a:xfrm>
            <a:off x="7518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9" name="Text Box 20"/>
          <p:cNvSpPr txBox="1">
            <a:spLocks noChangeArrowheads="1"/>
          </p:cNvSpPr>
          <p:nvPr/>
        </p:nvSpPr>
        <p:spPr bwMode="auto">
          <a:xfrm>
            <a:off x="7366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2480" name="Text Box 21"/>
          <p:cNvSpPr txBox="1">
            <a:spLocks noChangeArrowheads="1"/>
          </p:cNvSpPr>
          <p:nvPr/>
        </p:nvSpPr>
        <p:spPr bwMode="auto">
          <a:xfrm>
            <a:off x="3632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2481" name="Text Box 22"/>
          <p:cNvSpPr txBox="1">
            <a:spLocks noChangeArrowheads="1"/>
          </p:cNvSpPr>
          <p:nvPr/>
        </p:nvSpPr>
        <p:spPr bwMode="auto">
          <a:xfrm>
            <a:off x="4089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2482" name="Text Box 23"/>
          <p:cNvSpPr txBox="1">
            <a:spLocks noChangeArrowheads="1"/>
          </p:cNvSpPr>
          <p:nvPr/>
        </p:nvSpPr>
        <p:spPr bwMode="auto">
          <a:xfrm>
            <a:off x="4546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2483" name="Text Box 24"/>
          <p:cNvSpPr txBox="1">
            <a:spLocks noChangeArrowheads="1"/>
          </p:cNvSpPr>
          <p:nvPr/>
        </p:nvSpPr>
        <p:spPr bwMode="auto">
          <a:xfrm>
            <a:off x="5003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2484" name="Text Box 25"/>
          <p:cNvSpPr txBox="1">
            <a:spLocks noChangeArrowheads="1"/>
          </p:cNvSpPr>
          <p:nvPr/>
        </p:nvSpPr>
        <p:spPr bwMode="auto">
          <a:xfrm>
            <a:off x="5461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2485" name="Text Box 26"/>
          <p:cNvSpPr txBox="1">
            <a:spLocks noChangeArrowheads="1"/>
          </p:cNvSpPr>
          <p:nvPr/>
        </p:nvSpPr>
        <p:spPr bwMode="auto">
          <a:xfrm>
            <a:off x="5918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2486" name="Text Box 27"/>
          <p:cNvSpPr txBox="1">
            <a:spLocks noChangeArrowheads="1"/>
          </p:cNvSpPr>
          <p:nvPr/>
        </p:nvSpPr>
        <p:spPr bwMode="auto">
          <a:xfrm>
            <a:off x="6375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2487" name="Text Box 28"/>
          <p:cNvSpPr txBox="1">
            <a:spLocks noChangeArrowheads="1"/>
          </p:cNvSpPr>
          <p:nvPr/>
        </p:nvSpPr>
        <p:spPr bwMode="auto">
          <a:xfrm>
            <a:off x="6908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2488" name="Line 29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9" name="Line 30"/>
          <p:cNvSpPr>
            <a:spLocks noChangeShapeType="1"/>
          </p:cNvSpPr>
          <p:nvPr/>
        </p:nvSpPr>
        <p:spPr bwMode="auto">
          <a:xfrm>
            <a:off x="6629400" y="19812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0" name="Line 31"/>
          <p:cNvSpPr>
            <a:spLocks noChangeShapeType="1"/>
          </p:cNvSpPr>
          <p:nvPr/>
        </p:nvSpPr>
        <p:spPr bwMode="auto">
          <a:xfrm>
            <a:off x="5867400" y="1905000"/>
            <a:ext cx="295275" cy="53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1" name="Freeform 32"/>
          <p:cNvSpPr>
            <a:spLocks/>
          </p:cNvSpPr>
          <p:nvPr/>
        </p:nvSpPr>
        <p:spPr bwMode="auto">
          <a:xfrm>
            <a:off x="3124200" y="812800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2" name="Oval 33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93" name="Oval 34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94" name="AutoShape 3"/>
          <p:cNvSpPr>
            <a:spLocks noChangeArrowheads="1"/>
          </p:cNvSpPr>
          <p:nvPr/>
        </p:nvSpPr>
        <p:spPr bwMode="auto">
          <a:xfrm rot="-5066433">
            <a:off x="7104063" y="615950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62495" name="Oval 4"/>
          <p:cNvSpPr>
            <a:spLocks noChangeArrowheads="1"/>
          </p:cNvSpPr>
          <p:nvPr/>
        </p:nvSpPr>
        <p:spPr bwMode="auto">
          <a:xfrm rot="333567">
            <a:off x="8097838" y="2097088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96" name="Rectangle 35"/>
          <p:cNvSpPr>
            <a:spLocks noChangeArrowheads="1"/>
          </p:cNvSpPr>
          <p:nvPr/>
        </p:nvSpPr>
        <p:spPr bwMode="auto">
          <a:xfrm>
            <a:off x="6149975" y="1905000"/>
            <a:ext cx="4572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97" name="Line 7"/>
          <p:cNvSpPr>
            <a:spLocks noChangeShapeType="1"/>
          </p:cNvSpPr>
          <p:nvPr/>
        </p:nvSpPr>
        <p:spPr bwMode="auto">
          <a:xfrm>
            <a:off x="1422400" y="19812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022350" y="533400"/>
            <a:ext cx="6911975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3491" name="Line 4"/>
          <p:cNvSpPr>
            <a:spLocks noChangeShapeType="1"/>
          </p:cNvSpPr>
          <p:nvPr/>
        </p:nvSpPr>
        <p:spPr bwMode="auto">
          <a:xfrm>
            <a:off x="1422400" y="19812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>
            <a:off x="2794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3098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>
            <a:off x="3346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5" name="Line 8"/>
          <p:cNvSpPr>
            <a:spLocks noChangeShapeType="1"/>
          </p:cNvSpPr>
          <p:nvPr/>
        </p:nvSpPr>
        <p:spPr bwMode="auto">
          <a:xfrm>
            <a:off x="3825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6" name="Line 9"/>
          <p:cNvSpPr>
            <a:spLocks noChangeShapeType="1"/>
          </p:cNvSpPr>
          <p:nvPr/>
        </p:nvSpPr>
        <p:spPr bwMode="auto">
          <a:xfrm>
            <a:off x="4305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7" name="Line 10"/>
          <p:cNvSpPr>
            <a:spLocks noChangeShapeType="1"/>
          </p:cNvSpPr>
          <p:nvPr/>
        </p:nvSpPr>
        <p:spPr bwMode="auto">
          <a:xfrm>
            <a:off x="4775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8" name="Line 11"/>
          <p:cNvSpPr>
            <a:spLocks noChangeShapeType="1"/>
          </p:cNvSpPr>
          <p:nvPr/>
        </p:nvSpPr>
        <p:spPr bwMode="auto">
          <a:xfrm>
            <a:off x="523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9" name="Line 12"/>
          <p:cNvSpPr>
            <a:spLocks noChangeShapeType="1"/>
          </p:cNvSpPr>
          <p:nvPr/>
        </p:nvSpPr>
        <p:spPr bwMode="auto">
          <a:xfrm>
            <a:off x="5689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0" name="Line 13"/>
          <p:cNvSpPr>
            <a:spLocks noChangeShapeType="1"/>
          </p:cNvSpPr>
          <p:nvPr/>
        </p:nvSpPr>
        <p:spPr bwMode="auto">
          <a:xfrm>
            <a:off x="6146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1" name="Line 14"/>
          <p:cNvSpPr>
            <a:spLocks noChangeShapeType="1"/>
          </p:cNvSpPr>
          <p:nvPr/>
        </p:nvSpPr>
        <p:spPr bwMode="auto">
          <a:xfrm>
            <a:off x="6604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2" name="Line 15"/>
          <p:cNvSpPr>
            <a:spLocks noChangeShapeType="1"/>
          </p:cNvSpPr>
          <p:nvPr/>
        </p:nvSpPr>
        <p:spPr bwMode="auto">
          <a:xfrm>
            <a:off x="7061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3" name="Line 16"/>
          <p:cNvSpPr>
            <a:spLocks noChangeShapeType="1"/>
          </p:cNvSpPr>
          <p:nvPr/>
        </p:nvSpPr>
        <p:spPr bwMode="auto">
          <a:xfrm>
            <a:off x="7518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7366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3505" name="Text Box 18"/>
          <p:cNvSpPr txBox="1">
            <a:spLocks noChangeArrowheads="1"/>
          </p:cNvSpPr>
          <p:nvPr/>
        </p:nvSpPr>
        <p:spPr bwMode="auto">
          <a:xfrm>
            <a:off x="3632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3506" name="Text Box 19"/>
          <p:cNvSpPr txBox="1">
            <a:spLocks noChangeArrowheads="1"/>
          </p:cNvSpPr>
          <p:nvPr/>
        </p:nvSpPr>
        <p:spPr bwMode="auto">
          <a:xfrm>
            <a:off x="4089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3507" name="Text Box 20"/>
          <p:cNvSpPr txBox="1">
            <a:spLocks noChangeArrowheads="1"/>
          </p:cNvSpPr>
          <p:nvPr/>
        </p:nvSpPr>
        <p:spPr bwMode="auto">
          <a:xfrm>
            <a:off x="4546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3508" name="Text Box 21"/>
          <p:cNvSpPr txBox="1">
            <a:spLocks noChangeArrowheads="1"/>
          </p:cNvSpPr>
          <p:nvPr/>
        </p:nvSpPr>
        <p:spPr bwMode="auto">
          <a:xfrm>
            <a:off x="5003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3509" name="Text Box 22"/>
          <p:cNvSpPr txBox="1">
            <a:spLocks noChangeArrowheads="1"/>
          </p:cNvSpPr>
          <p:nvPr/>
        </p:nvSpPr>
        <p:spPr bwMode="auto">
          <a:xfrm>
            <a:off x="5461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3510" name="Text Box 23"/>
          <p:cNvSpPr txBox="1">
            <a:spLocks noChangeArrowheads="1"/>
          </p:cNvSpPr>
          <p:nvPr/>
        </p:nvSpPr>
        <p:spPr bwMode="auto">
          <a:xfrm>
            <a:off x="5918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3511" name="Text Box 24"/>
          <p:cNvSpPr txBox="1">
            <a:spLocks noChangeArrowheads="1"/>
          </p:cNvSpPr>
          <p:nvPr/>
        </p:nvSpPr>
        <p:spPr bwMode="auto">
          <a:xfrm>
            <a:off x="6375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3512" name="Text Box 25"/>
          <p:cNvSpPr txBox="1">
            <a:spLocks noChangeArrowheads="1"/>
          </p:cNvSpPr>
          <p:nvPr/>
        </p:nvSpPr>
        <p:spPr bwMode="auto">
          <a:xfrm>
            <a:off x="6908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3513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3514" name="Group 27"/>
          <p:cNvGrpSpPr>
            <a:grpSpLocks/>
          </p:cNvGrpSpPr>
          <p:nvPr/>
        </p:nvGrpSpPr>
        <p:grpSpPr bwMode="auto">
          <a:xfrm rot="-371461">
            <a:off x="3352800" y="1739900"/>
            <a:ext cx="2819400" cy="339725"/>
            <a:chOff x="1776" y="3072"/>
            <a:chExt cx="1776" cy="214"/>
          </a:xfrm>
        </p:grpSpPr>
        <p:sp>
          <p:nvSpPr>
            <p:cNvPr id="63518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63519" name="Oval 29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63515" name="Freeform 30"/>
          <p:cNvSpPr>
            <a:spLocks/>
          </p:cNvSpPr>
          <p:nvPr/>
        </p:nvSpPr>
        <p:spPr bwMode="auto">
          <a:xfrm>
            <a:off x="1930400" y="914400"/>
            <a:ext cx="4775200" cy="40386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6" name="Oval 31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3517" name="Oval 32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044575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4515" name="Line 4"/>
          <p:cNvSpPr>
            <a:spLocks noChangeShapeType="1"/>
          </p:cNvSpPr>
          <p:nvPr/>
        </p:nvSpPr>
        <p:spPr bwMode="auto">
          <a:xfrm>
            <a:off x="1422400" y="19812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6" name="Line 5"/>
          <p:cNvSpPr>
            <a:spLocks noChangeShapeType="1"/>
          </p:cNvSpPr>
          <p:nvPr/>
        </p:nvSpPr>
        <p:spPr bwMode="auto">
          <a:xfrm>
            <a:off x="2794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3098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4518" name="Line 7"/>
          <p:cNvSpPr>
            <a:spLocks noChangeShapeType="1"/>
          </p:cNvSpPr>
          <p:nvPr/>
        </p:nvSpPr>
        <p:spPr bwMode="auto">
          <a:xfrm>
            <a:off x="3346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9" name="Line 8"/>
          <p:cNvSpPr>
            <a:spLocks noChangeShapeType="1"/>
          </p:cNvSpPr>
          <p:nvPr/>
        </p:nvSpPr>
        <p:spPr bwMode="auto">
          <a:xfrm>
            <a:off x="3825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0" name="Line 9"/>
          <p:cNvSpPr>
            <a:spLocks noChangeShapeType="1"/>
          </p:cNvSpPr>
          <p:nvPr/>
        </p:nvSpPr>
        <p:spPr bwMode="auto">
          <a:xfrm>
            <a:off x="4305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1" name="Line 10"/>
          <p:cNvSpPr>
            <a:spLocks noChangeShapeType="1"/>
          </p:cNvSpPr>
          <p:nvPr/>
        </p:nvSpPr>
        <p:spPr bwMode="auto">
          <a:xfrm>
            <a:off x="4775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2" name="Line 11"/>
          <p:cNvSpPr>
            <a:spLocks noChangeShapeType="1"/>
          </p:cNvSpPr>
          <p:nvPr/>
        </p:nvSpPr>
        <p:spPr bwMode="auto">
          <a:xfrm>
            <a:off x="523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3" name="Line 12"/>
          <p:cNvSpPr>
            <a:spLocks noChangeShapeType="1"/>
          </p:cNvSpPr>
          <p:nvPr/>
        </p:nvSpPr>
        <p:spPr bwMode="auto">
          <a:xfrm>
            <a:off x="5689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4" name="Line 13"/>
          <p:cNvSpPr>
            <a:spLocks noChangeShapeType="1"/>
          </p:cNvSpPr>
          <p:nvPr/>
        </p:nvSpPr>
        <p:spPr bwMode="auto">
          <a:xfrm>
            <a:off x="6146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5" name="Line 14"/>
          <p:cNvSpPr>
            <a:spLocks noChangeShapeType="1"/>
          </p:cNvSpPr>
          <p:nvPr/>
        </p:nvSpPr>
        <p:spPr bwMode="auto">
          <a:xfrm>
            <a:off x="6604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6" name="Line 15"/>
          <p:cNvSpPr>
            <a:spLocks noChangeShapeType="1"/>
          </p:cNvSpPr>
          <p:nvPr/>
        </p:nvSpPr>
        <p:spPr bwMode="auto">
          <a:xfrm>
            <a:off x="7061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7" name="Line 16"/>
          <p:cNvSpPr>
            <a:spLocks noChangeShapeType="1"/>
          </p:cNvSpPr>
          <p:nvPr/>
        </p:nvSpPr>
        <p:spPr bwMode="auto">
          <a:xfrm>
            <a:off x="7518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8" name="Text Box 17"/>
          <p:cNvSpPr txBox="1">
            <a:spLocks noChangeArrowheads="1"/>
          </p:cNvSpPr>
          <p:nvPr/>
        </p:nvSpPr>
        <p:spPr bwMode="auto">
          <a:xfrm>
            <a:off x="7366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4529" name="Text Box 18"/>
          <p:cNvSpPr txBox="1">
            <a:spLocks noChangeArrowheads="1"/>
          </p:cNvSpPr>
          <p:nvPr/>
        </p:nvSpPr>
        <p:spPr bwMode="auto">
          <a:xfrm>
            <a:off x="3632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4530" name="Text Box 19"/>
          <p:cNvSpPr txBox="1">
            <a:spLocks noChangeArrowheads="1"/>
          </p:cNvSpPr>
          <p:nvPr/>
        </p:nvSpPr>
        <p:spPr bwMode="auto">
          <a:xfrm>
            <a:off x="4089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4531" name="Text Box 20"/>
          <p:cNvSpPr txBox="1">
            <a:spLocks noChangeArrowheads="1"/>
          </p:cNvSpPr>
          <p:nvPr/>
        </p:nvSpPr>
        <p:spPr bwMode="auto">
          <a:xfrm>
            <a:off x="4546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4532" name="Text Box 21"/>
          <p:cNvSpPr txBox="1">
            <a:spLocks noChangeArrowheads="1"/>
          </p:cNvSpPr>
          <p:nvPr/>
        </p:nvSpPr>
        <p:spPr bwMode="auto">
          <a:xfrm>
            <a:off x="5003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4533" name="Text Box 22"/>
          <p:cNvSpPr txBox="1">
            <a:spLocks noChangeArrowheads="1"/>
          </p:cNvSpPr>
          <p:nvPr/>
        </p:nvSpPr>
        <p:spPr bwMode="auto">
          <a:xfrm>
            <a:off x="5461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4534" name="Text Box 23"/>
          <p:cNvSpPr txBox="1">
            <a:spLocks noChangeArrowheads="1"/>
          </p:cNvSpPr>
          <p:nvPr/>
        </p:nvSpPr>
        <p:spPr bwMode="auto">
          <a:xfrm>
            <a:off x="5918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4535" name="Text Box 24"/>
          <p:cNvSpPr txBox="1">
            <a:spLocks noChangeArrowheads="1"/>
          </p:cNvSpPr>
          <p:nvPr/>
        </p:nvSpPr>
        <p:spPr bwMode="auto">
          <a:xfrm>
            <a:off x="6375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4536" name="Text Box 25"/>
          <p:cNvSpPr txBox="1">
            <a:spLocks noChangeArrowheads="1"/>
          </p:cNvSpPr>
          <p:nvPr/>
        </p:nvSpPr>
        <p:spPr bwMode="auto">
          <a:xfrm>
            <a:off x="6908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4537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4538" name="Group 27"/>
          <p:cNvGrpSpPr>
            <a:grpSpLocks/>
          </p:cNvGrpSpPr>
          <p:nvPr/>
        </p:nvGrpSpPr>
        <p:grpSpPr bwMode="auto">
          <a:xfrm rot="-371461">
            <a:off x="2209800" y="1600200"/>
            <a:ext cx="2819400" cy="339725"/>
            <a:chOff x="1776" y="3072"/>
            <a:chExt cx="1776" cy="214"/>
          </a:xfrm>
        </p:grpSpPr>
        <p:sp>
          <p:nvSpPr>
            <p:cNvPr id="64544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64545" name="Oval 29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64539" name="Freeform 30"/>
          <p:cNvSpPr>
            <a:spLocks/>
          </p:cNvSpPr>
          <p:nvPr/>
        </p:nvSpPr>
        <p:spPr bwMode="auto">
          <a:xfrm>
            <a:off x="2768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0" name="Line 31"/>
          <p:cNvSpPr>
            <a:spLocks noChangeShapeType="1"/>
          </p:cNvSpPr>
          <p:nvPr/>
        </p:nvSpPr>
        <p:spPr bwMode="auto">
          <a:xfrm>
            <a:off x="4953000" y="1828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1" name="Oval 32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4542" name="Freeform 33"/>
          <p:cNvSpPr>
            <a:spLocks/>
          </p:cNvSpPr>
          <p:nvPr/>
        </p:nvSpPr>
        <p:spPr bwMode="auto">
          <a:xfrm>
            <a:off x="4919663" y="1785938"/>
            <a:ext cx="828675" cy="522287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3" name="Oval 34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6629400" cy="1143000"/>
          </a:xfrm>
        </p:spPr>
        <p:txBody>
          <a:bodyPr anchor="ctr"/>
          <a:lstStyle/>
          <a:p>
            <a:pPr eaLnBrk="1" hangingPunct="1"/>
            <a:r>
              <a:rPr lang="en-US" sz="4000" smtClean="0">
                <a:solidFill>
                  <a:srgbClr val="FF3300"/>
                </a:solidFill>
                <a:latin typeface="Arial" charset="0"/>
              </a:rPr>
              <a:t>   Quan sát mẫu và nhận xét</a:t>
            </a:r>
          </a:p>
        </p:txBody>
      </p:sp>
      <p:pic>
        <p:nvPicPr>
          <p:cNvPr id="37892" name="Picture 4" descr="hoan thà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7200" y="5394325"/>
            <a:ext cx="868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/>
              <a:t>+ Mặt phải đường thêu như thế nào?</a:t>
            </a:r>
          </a:p>
          <a:p>
            <a:pPr eaLnBrk="1" hangingPunct="1"/>
            <a:r>
              <a:rPr lang="en-US" sz="4000"/>
              <a:t>+ Mặt trái đường thêu như thế nào?</a:t>
            </a:r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6934200" y="381000"/>
            <a:ext cx="2133600" cy="9906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/>
              <a:t> </a:t>
            </a:r>
            <a:r>
              <a:rPr lang="en-US" sz="3600"/>
              <a:t>1 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1334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5"/>
          <p:cNvSpPr>
            <a:spLocks noChangeArrowheads="1"/>
          </p:cNvSpPr>
          <p:nvPr/>
        </p:nvSpPr>
        <p:spPr bwMode="auto">
          <a:xfrm>
            <a:off x="1044575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5539" name="Line 4"/>
          <p:cNvSpPr>
            <a:spLocks noChangeShapeType="1"/>
          </p:cNvSpPr>
          <p:nvPr/>
        </p:nvSpPr>
        <p:spPr bwMode="auto">
          <a:xfrm>
            <a:off x="1422400" y="19812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0" name="Line 5"/>
          <p:cNvSpPr>
            <a:spLocks noChangeShapeType="1"/>
          </p:cNvSpPr>
          <p:nvPr/>
        </p:nvSpPr>
        <p:spPr bwMode="auto">
          <a:xfrm>
            <a:off x="2794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098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5542" name="Line 7"/>
          <p:cNvSpPr>
            <a:spLocks noChangeShapeType="1"/>
          </p:cNvSpPr>
          <p:nvPr/>
        </p:nvSpPr>
        <p:spPr bwMode="auto">
          <a:xfrm>
            <a:off x="3346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Line 8"/>
          <p:cNvSpPr>
            <a:spLocks noChangeShapeType="1"/>
          </p:cNvSpPr>
          <p:nvPr/>
        </p:nvSpPr>
        <p:spPr bwMode="auto">
          <a:xfrm>
            <a:off x="3825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9"/>
          <p:cNvSpPr>
            <a:spLocks noChangeShapeType="1"/>
          </p:cNvSpPr>
          <p:nvPr/>
        </p:nvSpPr>
        <p:spPr bwMode="auto">
          <a:xfrm>
            <a:off x="4305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Line 10"/>
          <p:cNvSpPr>
            <a:spLocks noChangeShapeType="1"/>
          </p:cNvSpPr>
          <p:nvPr/>
        </p:nvSpPr>
        <p:spPr bwMode="auto">
          <a:xfrm>
            <a:off x="4775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6" name="Line 11"/>
          <p:cNvSpPr>
            <a:spLocks noChangeShapeType="1"/>
          </p:cNvSpPr>
          <p:nvPr/>
        </p:nvSpPr>
        <p:spPr bwMode="auto">
          <a:xfrm>
            <a:off x="523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7" name="Line 12"/>
          <p:cNvSpPr>
            <a:spLocks noChangeShapeType="1"/>
          </p:cNvSpPr>
          <p:nvPr/>
        </p:nvSpPr>
        <p:spPr bwMode="auto">
          <a:xfrm>
            <a:off x="5689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8" name="Line 13"/>
          <p:cNvSpPr>
            <a:spLocks noChangeShapeType="1"/>
          </p:cNvSpPr>
          <p:nvPr/>
        </p:nvSpPr>
        <p:spPr bwMode="auto">
          <a:xfrm>
            <a:off x="6146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9" name="Line 14"/>
          <p:cNvSpPr>
            <a:spLocks noChangeShapeType="1"/>
          </p:cNvSpPr>
          <p:nvPr/>
        </p:nvSpPr>
        <p:spPr bwMode="auto">
          <a:xfrm>
            <a:off x="6604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0" name="Line 15"/>
          <p:cNvSpPr>
            <a:spLocks noChangeShapeType="1"/>
          </p:cNvSpPr>
          <p:nvPr/>
        </p:nvSpPr>
        <p:spPr bwMode="auto">
          <a:xfrm>
            <a:off x="7061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1" name="Line 16"/>
          <p:cNvSpPr>
            <a:spLocks noChangeShapeType="1"/>
          </p:cNvSpPr>
          <p:nvPr/>
        </p:nvSpPr>
        <p:spPr bwMode="auto">
          <a:xfrm>
            <a:off x="7518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2" name="Text Box 17"/>
          <p:cNvSpPr txBox="1">
            <a:spLocks noChangeArrowheads="1"/>
          </p:cNvSpPr>
          <p:nvPr/>
        </p:nvSpPr>
        <p:spPr bwMode="auto">
          <a:xfrm>
            <a:off x="7366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3632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5554" name="Text Box 19"/>
          <p:cNvSpPr txBox="1">
            <a:spLocks noChangeArrowheads="1"/>
          </p:cNvSpPr>
          <p:nvPr/>
        </p:nvSpPr>
        <p:spPr bwMode="auto">
          <a:xfrm>
            <a:off x="4089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5555" name="Text Box 20"/>
          <p:cNvSpPr txBox="1">
            <a:spLocks noChangeArrowheads="1"/>
          </p:cNvSpPr>
          <p:nvPr/>
        </p:nvSpPr>
        <p:spPr bwMode="auto">
          <a:xfrm>
            <a:off x="4546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5556" name="Text Box 21"/>
          <p:cNvSpPr txBox="1">
            <a:spLocks noChangeArrowheads="1"/>
          </p:cNvSpPr>
          <p:nvPr/>
        </p:nvSpPr>
        <p:spPr bwMode="auto">
          <a:xfrm>
            <a:off x="5003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5557" name="Text Box 22"/>
          <p:cNvSpPr txBox="1">
            <a:spLocks noChangeArrowheads="1"/>
          </p:cNvSpPr>
          <p:nvPr/>
        </p:nvSpPr>
        <p:spPr bwMode="auto">
          <a:xfrm>
            <a:off x="5461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5558" name="Text Box 23"/>
          <p:cNvSpPr txBox="1">
            <a:spLocks noChangeArrowheads="1"/>
          </p:cNvSpPr>
          <p:nvPr/>
        </p:nvSpPr>
        <p:spPr bwMode="auto">
          <a:xfrm>
            <a:off x="5918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5559" name="Text Box 24"/>
          <p:cNvSpPr txBox="1">
            <a:spLocks noChangeArrowheads="1"/>
          </p:cNvSpPr>
          <p:nvPr/>
        </p:nvSpPr>
        <p:spPr bwMode="auto">
          <a:xfrm>
            <a:off x="6375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5560" name="Text Box 25"/>
          <p:cNvSpPr txBox="1">
            <a:spLocks noChangeArrowheads="1"/>
          </p:cNvSpPr>
          <p:nvPr/>
        </p:nvSpPr>
        <p:spPr bwMode="auto">
          <a:xfrm>
            <a:off x="6908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5561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5562" name="Group 27"/>
          <p:cNvGrpSpPr>
            <a:grpSpLocks/>
          </p:cNvGrpSpPr>
          <p:nvPr/>
        </p:nvGrpSpPr>
        <p:grpSpPr bwMode="auto">
          <a:xfrm rot="-371461">
            <a:off x="0" y="1295400"/>
            <a:ext cx="2819400" cy="339725"/>
            <a:chOff x="1776" y="3072"/>
            <a:chExt cx="1776" cy="214"/>
          </a:xfrm>
        </p:grpSpPr>
        <p:sp>
          <p:nvSpPr>
            <p:cNvPr id="65568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65569" name="Oval 29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65563" name="Line 30"/>
          <p:cNvSpPr>
            <a:spLocks noChangeShapeType="1"/>
          </p:cNvSpPr>
          <p:nvPr/>
        </p:nvSpPr>
        <p:spPr bwMode="auto">
          <a:xfrm>
            <a:off x="2667000" y="1524000"/>
            <a:ext cx="3505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4" name="Freeform 31"/>
          <p:cNvSpPr>
            <a:spLocks/>
          </p:cNvSpPr>
          <p:nvPr/>
        </p:nvSpPr>
        <p:spPr bwMode="auto">
          <a:xfrm>
            <a:off x="3225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5" name="Oval 32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5566" name="Freeform 33"/>
          <p:cNvSpPr>
            <a:spLocks/>
          </p:cNvSpPr>
          <p:nvPr/>
        </p:nvSpPr>
        <p:spPr bwMode="auto">
          <a:xfrm>
            <a:off x="2678113" y="1458913"/>
            <a:ext cx="522287" cy="1055687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7" name="Oval 34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1"/>
          <p:cNvSpPr>
            <a:spLocks noChangeArrowheads="1"/>
          </p:cNvSpPr>
          <p:nvPr/>
        </p:nvSpPr>
        <p:spPr bwMode="auto">
          <a:xfrm>
            <a:off x="1044575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>
            <a:off x="1422400" y="19812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4" name="Line 5"/>
          <p:cNvSpPr>
            <a:spLocks noChangeShapeType="1"/>
          </p:cNvSpPr>
          <p:nvPr/>
        </p:nvSpPr>
        <p:spPr bwMode="auto">
          <a:xfrm>
            <a:off x="2794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3098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6566" name="Line 7"/>
          <p:cNvSpPr>
            <a:spLocks noChangeShapeType="1"/>
          </p:cNvSpPr>
          <p:nvPr/>
        </p:nvSpPr>
        <p:spPr bwMode="auto">
          <a:xfrm>
            <a:off x="3346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Line 8"/>
          <p:cNvSpPr>
            <a:spLocks noChangeShapeType="1"/>
          </p:cNvSpPr>
          <p:nvPr/>
        </p:nvSpPr>
        <p:spPr bwMode="auto">
          <a:xfrm>
            <a:off x="3825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>
            <a:off x="4305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9" name="Line 10"/>
          <p:cNvSpPr>
            <a:spLocks noChangeShapeType="1"/>
          </p:cNvSpPr>
          <p:nvPr/>
        </p:nvSpPr>
        <p:spPr bwMode="auto">
          <a:xfrm>
            <a:off x="4775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0" name="Line 11"/>
          <p:cNvSpPr>
            <a:spLocks noChangeShapeType="1"/>
          </p:cNvSpPr>
          <p:nvPr/>
        </p:nvSpPr>
        <p:spPr bwMode="auto">
          <a:xfrm>
            <a:off x="523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1" name="Line 12"/>
          <p:cNvSpPr>
            <a:spLocks noChangeShapeType="1"/>
          </p:cNvSpPr>
          <p:nvPr/>
        </p:nvSpPr>
        <p:spPr bwMode="auto">
          <a:xfrm>
            <a:off x="5689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2" name="Line 13"/>
          <p:cNvSpPr>
            <a:spLocks noChangeShapeType="1"/>
          </p:cNvSpPr>
          <p:nvPr/>
        </p:nvSpPr>
        <p:spPr bwMode="auto">
          <a:xfrm>
            <a:off x="6146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Line 14"/>
          <p:cNvSpPr>
            <a:spLocks noChangeShapeType="1"/>
          </p:cNvSpPr>
          <p:nvPr/>
        </p:nvSpPr>
        <p:spPr bwMode="auto">
          <a:xfrm>
            <a:off x="6604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4" name="Line 15"/>
          <p:cNvSpPr>
            <a:spLocks noChangeShapeType="1"/>
          </p:cNvSpPr>
          <p:nvPr/>
        </p:nvSpPr>
        <p:spPr bwMode="auto">
          <a:xfrm>
            <a:off x="7061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Line 16"/>
          <p:cNvSpPr>
            <a:spLocks noChangeShapeType="1"/>
          </p:cNvSpPr>
          <p:nvPr/>
        </p:nvSpPr>
        <p:spPr bwMode="auto">
          <a:xfrm>
            <a:off x="7518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6" name="Text Box 17"/>
          <p:cNvSpPr txBox="1">
            <a:spLocks noChangeArrowheads="1"/>
          </p:cNvSpPr>
          <p:nvPr/>
        </p:nvSpPr>
        <p:spPr bwMode="auto">
          <a:xfrm>
            <a:off x="7366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6577" name="Text Box 18"/>
          <p:cNvSpPr txBox="1">
            <a:spLocks noChangeArrowheads="1"/>
          </p:cNvSpPr>
          <p:nvPr/>
        </p:nvSpPr>
        <p:spPr bwMode="auto">
          <a:xfrm>
            <a:off x="3632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6578" name="Text Box 19"/>
          <p:cNvSpPr txBox="1">
            <a:spLocks noChangeArrowheads="1"/>
          </p:cNvSpPr>
          <p:nvPr/>
        </p:nvSpPr>
        <p:spPr bwMode="auto">
          <a:xfrm>
            <a:off x="4089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6579" name="Text Box 20"/>
          <p:cNvSpPr txBox="1">
            <a:spLocks noChangeArrowheads="1"/>
          </p:cNvSpPr>
          <p:nvPr/>
        </p:nvSpPr>
        <p:spPr bwMode="auto">
          <a:xfrm>
            <a:off x="4546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6580" name="Text Box 21"/>
          <p:cNvSpPr txBox="1">
            <a:spLocks noChangeArrowheads="1"/>
          </p:cNvSpPr>
          <p:nvPr/>
        </p:nvSpPr>
        <p:spPr bwMode="auto">
          <a:xfrm>
            <a:off x="5003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6581" name="Text Box 22"/>
          <p:cNvSpPr txBox="1">
            <a:spLocks noChangeArrowheads="1"/>
          </p:cNvSpPr>
          <p:nvPr/>
        </p:nvSpPr>
        <p:spPr bwMode="auto">
          <a:xfrm>
            <a:off x="5461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6582" name="Text Box 23"/>
          <p:cNvSpPr txBox="1">
            <a:spLocks noChangeArrowheads="1"/>
          </p:cNvSpPr>
          <p:nvPr/>
        </p:nvSpPr>
        <p:spPr bwMode="auto">
          <a:xfrm>
            <a:off x="5918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6583" name="Text Box 24"/>
          <p:cNvSpPr txBox="1">
            <a:spLocks noChangeArrowheads="1"/>
          </p:cNvSpPr>
          <p:nvPr/>
        </p:nvSpPr>
        <p:spPr bwMode="auto">
          <a:xfrm>
            <a:off x="6375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6584" name="Text Box 25"/>
          <p:cNvSpPr txBox="1">
            <a:spLocks noChangeArrowheads="1"/>
          </p:cNvSpPr>
          <p:nvPr/>
        </p:nvSpPr>
        <p:spPr bwMode="auto">
          <a:xfrm>
            <a:off x="6908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6585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6" name="Line 27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7" name="Freeform 28"/>
          <p:cNvSpPr>
            <a:spLocks/>
          </p:cNvSpPr>
          <p:nvPr/>
        </p:nvSpPr>
        <p:spPr bwMode="auto">
          <a:xfrm>
            <a:off x="43180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8" name="Oval 29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6589" name="Oval 30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044575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7587" name="Line 4"/>
          <p:cNvSpPr>
            <a:spLocks noChangeShapeType="1"/>
          </p:cNvSpPr>
          <p:nvPr/>
        </p:nvSpPr>
        <p:spPr bwMode="auto">
          <a:xfrm>
            <a:off x="1400175" y="1981200"/>
            <a:ext cx="64484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>
            <a:off x="27717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30765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7590" name="Line 7"/>
          <p:cNvSpPr>
            <a:spLocks noChangeShapeType="1"/>
          </p:cNvSpPr>
          <p:nvPr/>
        </p:nvSpPr>
        <p:spPr bwMode="auto">
          <a:xfrm>
            <a:off x="33242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1" name="Line 8"/>
          <p:cNvSpPr>
            <a:spLocks noChangeShapeType="1"/>
          </p:cNvSpPr>
          <p:nvPr/>
        </p:nvSpPr>
        <p:spPr bwMode="auto">
          <a:xfrm>
            <a:off x="3803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2" name="Line 9"/>
          <p:cNvSpPr>
            <a:spLocks noChangeShapeType="1"/>
          </p:cNvSpPr>
          <p:nvPr/>
        </p:nvSpPr>
        <p:spPr bwMode="auto">
          <a:xfrm>
            <a:off x="4283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3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4" name="Line 11"/>
          <p:cNvSpPr>
            <a:spLocks noChangeShapeType="1"/>
          </p:cNvSpPr>
          <p:nvPr/>
        </p:nvSpPr>
        <p:spPr bwMode="auto">
          <a:xfrm>
            <a:off x="5210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5" name="Line 12"/>
          <p:cNvSpPr>
            <a:spLocks noChangeShapeType="1"/>
          </p:cNvSpPr>
          <p:nvPr/>
        </p:nvSpPr>
        <p:spPr bwMode="auto">
          <a:xfrm>
            <a:off x="56673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6" name="Line 13"/>
          <p:cNvSpPr>
            <a:spLocks noChangeShapeType="1"/>
          </p:cNvSpPr>
          <p:nvPr/>
        </p:nvSpPr>
        <p:spPr bwMode="auto">
          <a:xfrm>
            <a:off x="61245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7" name="Line 14"/>
          <p:cNvSpPr>
            <a:spLocks noChangeShapeType="1"/>
          </p:cNvSpPr>
          <p:nvPr/>
        </p:nvSpPr>
        <p:spPr bwMode="auto">
          <a:xfrm>
            <a:off x="65817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8" name="Line 15"/>
          <p:cNvSpPr>
            <a:spLocks noChangeShapeType="1"/>
          </p:cNvSpPr>
          <p:nvPr/>
        </p:nvSpPr>
        <p:spPr bwMode="auto">
          <a:xfrm>
            <a:off x="70389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9" name="Line 16"/>
          <p:cNvSpPr>
            <a:spLocks noChangeShapeType="1"/>
          </p:cNvSpPr>
          <p:nvPr/>
        </p:nvSpPr>
        <p:spPr bwMode="auto">
          <a:xfrm>
            <a:off x="7496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73437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7601" name="Text Box 18"/>
          <p:cNvSpPr txBox="1">
            <a:spLocks noChangeArrowheads="1"/>
          </p:cNvSpPr>
          <p:nvPr/>
        </p:nvSpPr>
        <p:spPr bwMode="auto">
          <a:xfrm>
            <a:off x="36099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7602" name="Text Box 19"/>
          <p:cNvSpPr txBox="1">
            <a:spLocks noChangeArrowheads="1"/>
          </p:cNvSpPr>
          <p:nvPr/>
        </p:nvSpPr>
        <p:spPr bwMode="auto">
          <a:xfrm>
            <a:off x="40671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7603" name="Text Box 20"/>
          <p:cNvSpPr txBox="1">
            <a:spLocks noChangeArrowheads="1"/>
          </p:cNvSpPr>
          <p:nvPr/>
        </p:nvSpPr>
        <p:spPr bwMode="auto">
          <a:xfrm>
            <a:off x="45243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7604" name="Text Box 21"/>
          <p:cNvSpPr txBox="1">
            <a:spLocks noChangeArrowheads="1"/>
          </p:cNvSpPr>
          <p:nvPr/>
        </p:nvSpPr>
        <p:spPr bwMode="auto">
          <a:xfrm>
            <a:off x="49815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7605" name="Text Box 22"/>
          <p:cNvSpPr txBox="1">
            <a:spLocks noChangeArrowheads="1"/>
          </p:cNvSpPr>
          <p:nvPr/>
        </p:nvSpPr>
        <p:spPr bwMode="auto">
          <a:xfrm>
            <a:off x="54387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7606" name="Text Box 23"/>
          <p:cNvSpPr txBox="1">
            <a:spLocks noChangeArrowheads="1"/>
          </p:cNvSpPr>
          <p:nvPr/>
        </p:nvSpPr>
        <p:spPr bwMode="auto">
          <a:xfrm>
            <a:off x="58959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7607" name="Text Box 24"/>
          <p:cNvSpPr txBox="1">
            <a:spLocks noChangeArrowheads="1"/>
          </p:cNvSpPr>
          <p:nvPr/>
        </p:nvSpPr>
        <p:spPr bwMode="auto">
          <a:xfrm>
            <a:off x="63531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7608" name="Text Box 25"/>
          <p:cNvSpPr txBox="1">
            <a:spLocks noChangeArrowheads="1"/>
          </p:cNvSpPr>
          <p:nvPr/>
        </p:nvSpPr>
        <p:spPr bwMode="auto">
          <a:xfrm>
            <a:off x="68865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7609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0" name="Line 27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1" name="Freeform 28"/>
          <p:cNvSpPr>
            <a:spLocks/>
          </p:cNvSpPr>
          <p:nvPr/>
        </p:nvSpPr>
        <p:spPr bwMode="auto">
          <a:xfrm>
            <a:off x="51689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2" name="Oval 29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7613" name="Oval 30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3"/>
          <p:cNvSpPr>
            <a:spLocks noChangeArrowheads="1"/>
          </p:cNvSpPr>
          <p:nvPr/>
        </p:nvSpPr>
        <p:spPr bwMode="auto">
          <a:xfrm>
            <a:off x="1044575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8611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2" name="Line 27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3" name="Line 4"/>
          <p:cNvSpPr>
            <a:spLocks noChangeShapeType="1"/>
          </p:cNvSpPr>
          <p:nvPr/>
        </p:nvSpPr>
        <p:spPr bwMode="auto">
          <a:xfrm flipV="1">
            <a:off x="1447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4" name="Line 5"/>
          <p:cNvSpPr>
            <a:spLocks noChangeShapeType="1"/>
          </p:cNvSpPr>
          <p:nvPr/>
        </p:nvSpPr>
        <p:spPr bwMode="auto">
          <a:xfrm>
            <a:off x="2798763" y="1898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3105150" y="1524000"/>
            <a:ext cx="45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8616" name="Line 7"/>
          <p:cNvSpPr>
            <a:spLocks noChangeShapeType="1"/>
          </p:cNvSpPr>
          <p:nvPr/>
        </p:nvSpPr>
        <p:spPr bwMode="auto">
          <a:xfrm>
            <a:off x="3352800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7" name="Line 8"/>
          <p:cNvSpPr>
            <a:spLocks noChangeShapeType="1"/>
          </p:cNvSpPr>
          <p:nvPr/>
        </p:nvSpPr>
        <p:spPr bwMode="auto">
          <a:xfrm>
            <a:off x="3833813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Line 9"/>
          <p:cNvSpPr>
            <a:spLocks noChangeShapeType="1"/>
          </p:cNvSpPr>
          <p:nvPr/>
        </p:nvSpPr>
        <p:spPr bwMode="auto">
          <a:xfrm>
            <a:off x="4314825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9" name="Line 10"/>
          <p:cNvSpPr>
            <a:spLocks noChangeShapeType="1"/>
          </p:cNvSpPr>
          <p:nvPr/>
        </p:nvSpPr>
        <p:spPr bwMode="auto">
          <a:xfrm>
            <a:off x="4786313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0" name="Line 11"/>
          <p:cNvSpPr>
            <a:spLocks noChangeShapeType="1"/>
          </p:cNvSpPr>
          <p:nvPr/>
        </p:nvSpPr>
        <p:spPr bwMode="auto">
          <a:xfrm>
            <a:off x="5245100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1" name="Line 12"/>
          <p:cNvSpPr>
            <a:spLocks noChangeShapeType="1"/>
          </p:cNvSpPr>
          <p:nvPr/>
        </p:nvSpPr>
        <p:spPr bwMode="auto">
          <a:xfrm>
            <a:off x="5703888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2" name="Line 13"/>
          <p:cNvSpPr>
            <a:spLocks noChangeShapeType="1"/>
          </p:cNvSpPr>
          <p:nvPr/>
        </p:nvSpPr>
        <p:spPr bwMode="auto">
          <a:xfrm>
            <a:off x="6162675" y="18113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3" name="Line 14"/>
          <p:cNvSpPr>
            <a:spLocks noChangeShapeType="1"/>
          </p:cNvSpPr>
          <p:nvPr/>
        </p:nvSpPr>
        <p:spPr bwMode="auto">
          <a:xfrm>
            <a:off x="6621463" y="1809750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4" name="Line 15"/>
          <p:cNvSpPr>
            <a:spLocks noChangeShapeType="1"/>
          </p:cNvSpPr>
          <p:nvPr/>
        </p:nvSpPr>
        <p:spPr bwMode="auto">
          <a:xfrm>
            <a:off x="7080250" y="1803400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5" name="Line 16"/>
          <p:cNvSpPr>
            <a:spLocks noChangeShapeType="1"/>
          </p:cNvSpPr>
          <p:nvPr/>
        </p:nvSpPr>
        <p:spPr bwMode="auto">
          <a:xfrm>
            <a:off x="7539038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6" name="Text Box 17"/>
          <p:cNvSpPr txBox="1">
            <a:spLocks noChangeArrowheads="1"/>
          </p:cNvSpPr>
          <p:nvPr/>
        </p:nvSpPr>
        <p:spPr bwMode="auto">
          <a:xfrm>
            <a:off x="7386638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8627" name="Text Box 18"/>
          <p:cNvSpPr txBox="1">
            <a:spLocks noChangeArrowheads="1"/>
          </p:cNvSpPr>
          <p:nvPr/>
        </p:nvSpPr>
        <p:spPr bwMode="auto">
          <a:xfrm>
            <a:off x="3640138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8628" name="Text Box 19"/>
          <p:cNvSpPr txBox="1">
            <a:spLocks noChangeArrowheads="1"/>
          </p:cNvSpPr>
          <p:nvPr/>
        </p:nvSpPr>
        <p:spPr bwMode="auto">
          <a:xfrm>
            <a:off x="4098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8629" name="Text Box 20"/>
          <p:cNvSpPr txBox="1">
            <a:spLocks noChangeArrowheads="1"/>
          </p:cNvSpPr>
          <p:nvPr/>
        </p:nvSpPr>
        <p:spPr bwMode="auto">
          <a:xfrm>
            <a:off x="4557713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8630" name="Text Box 21"/>
          <p:cNvSpPr txBox="1">
            <a:spLocks noChangeArrowheads="1"/>
          </p:cNvSpPr>
          <p:nvPr/>
        </p:nvSpPr>
        <p:spPr bwMode="auto">
          <a:xfrm>
            <a:off x="50165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8631" name="Text Box 22"/>
          <p:cNvSpPr txBox="1">
            <a:spLocks noChangeArrowheads="1"/>
          </p:cNvSpPr>
          <p:nvPr/>
        </p:nvSpPr>
        <p:spPr bwMode="auto">
          <a:xfrm>
            <a:off x="5475288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8632" name="Text Box 23"/>
          <p:cNvSpPr txBox="1">
            <a:spLocks noChangeArrowheads="1"/>
          </p:cNvSpPr>
          <p:nvPr/>
        </p:nvSpPr>
        <p:spPr bwMode="auto">
          <a:xfrm>
            <a:off x="5934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8633" name="Text Box 24"/>
          <p:cNvSpPr txBox="1">
            <a:spLocks noChangeArrowheads="1"/>
          </p:cNvSpPr>
          <p:nvPr/>
        </p:nvSpPr>
        <p:spPr bwMode="auto">
          <a:xfrm>
            <a:off x="6392863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8634" name="Text Box 25"/>
          <p:cNvSpPr txBox="1">
            <a:spLocks noChangeArrowheads="1"/>
          </p:cNvSpPr>
          <p:nvPr/>
        </p:nvSpPr>
        <p:spPr bwMode="auto">
          <a:xfrm>
            <a:off x="69278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8635" name="Oval 28"/>
          <p:cNvSpPr>
            <a:spLocks noChangeArrowheads="1"/>
          </p:cNvSpPr>
          <p:nvPr/>
        </p:nvSpPr>
        <p:spPr bwMode="auto">
          <a:xfrm>
            <a:off x="6111875" y="1898650"/>
            <a:ext cx="534988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8636" name="Oval 29"/>
          <p:cNvSpPr>
            <a:spLocks noChangeArrowheads="1"/>
          </p:cNvSpPr>
          <p:nvPr/>
        </p:nvSpPr>
        <p:spPr bwMode="auto">
          <a:xfrm>
            <a:off x="6570663" y="1898650"/>
            <a:ext cx="560387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8637" name="Oval 30"/>
          <p:cNvSpPr>
            <a:spLocks noChangeArrowheads="1"/>
          </p:cNvSpPr>
          <p:nvPr/>
        </p:nvSpPr>
        <p:spPr bwMode="auto">
          <a:xfrm>
            <a:off x="7029450" y="1898650"/>
            <a:ext cx="534988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 flipH="1">
            <a:off x="156845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6" name="Line 5"/>
          <p:cNvSpPr>
            <a:spLocks noChangeShapeType="1"/>
          </p:cNvSpPr>
          <p:nvPr/>
        </p:nvSpPr>
        <p:spPr bwMode="auto">
          <a:xfrm flipV="1">
            <a:off x="194945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3300413" y="1898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3606800" y="1524000"/>
            <a:ext cx="45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>
            <a:off x="3854450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0" name="Line 9"/>
          <p:cNvSpPr>
            <a:spLocks noChangeShapeType="1"/>
          </p:cNvSpPr>
          <p:nvPr/>
        </p:nvSpPr>
        <p:spPr bwMode="auto">
          <a:xfrm>
            <a:off x="4335463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1" name="Line 10"/>
          <p:cNvSpPr>
            <a:spLocks noChangeShapeType="1"/>
          </p:cNvSpPr>
          <p:nvPr/>
        </p:nvSpPr>
        <p:spPr bwMode="auto">
          <a:xfrm>
            <a:off x="4816475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2" name="Line 11"/>
          <p:cNvSpPr>
            <a:spLocks noChangeShapeType="1"/>
          </p:cNvSpPr>
          <p:nvPr/>
        </p:nvSpPr>
        <p:spPr bwMode="auto">
          <a:xfrm>
            <a:off x="5287963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3" name="Line 12"/>
          <p:cNvSpPr>
            <a:spLocks noChangeShapeType="1"/>
          </p:cNvSpPr>
          <p:nvPr/>
        </p:nvSpPr>
        <p:spPr bwMode="auto">
          <a:xfrm>
            <a:off x="5746750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4" name="Line 13"/>
          <p:cNvSpPr>
            <a:spLocks noChangeShapeType="1"/>
          </p:cNvSpPr>
          <p:nvPr/>
        </p:nvSpPr>
        <p:spPr bwMode="auto">
          <a:xfrm>
            <a:off x="6205538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5" name="Line 14"/>
          <p:cNvSpPr>
            <a:spLocks noChangeShapeType="1"/>
          </p:cNvSpPr>
          <p:nvPr/>
        </p:nvSpPr>
        <p:spPr bwMode="auto">
          <a:xfrm>
            <a:off x="6664325" y="18113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Line 15"/>
          <p:cNvSpPr>
            <a:spLocks noChangeShapeType="1"/>
          </p:cNvSpPr>
          <p:nvPr/>
        </p:nvSpPr>
        <p:spPr bwMode="auto">
          <a:xfrm>
            <a:off x="7123113" y="1809750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7" name="Line 16"/>
          <p:cNvSpPr>
            <a:spLocks noChangeShapeType="1"/>
          </p:cNvSpPr>
          <p:nvPr/>
        </p:nvSpPr>
        <p:spPr bwMode="auto">
          <a:xfrm>
            <a:off x="7581900" y="1803400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8" name="Line 17"/>
          <p:cNvSpPr>
            <a:spLocks noChangeShapeType="1"/>
          </p:cNvSpPr>
          <p:nvPr/>
        </p:nvSpPr>
        <p:spPr bwMode="auto">
          <a:xfrm>
            <a:off x="8040688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9" name="Text Box 18"/>
          <p:cNvSpPr txBox="1">
            <a:spLocks noChangeArrowheads="1"/>
          </p:cNvSpPr>
          <p:nvPr/>
        </p:nvSpPr>
        <p:spPr bwMode="auto">
          <a:xfrm>
            <a:off x="7888288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9650" name="Text Box 19"/>
          <p:cNvSpPr txBox="1">
            <a:spLocks noChangeArrowheads="1"/>
          </p:cNvSpPr>
          <p:nvPr/>
        </p:nvSpPr>
        <p:spPr bwMode="auto">
          <a:xfrm>
            <a:off x="4141788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9651" name="Text Box 20"/>
          <p:cNvSpPr txBox="1">
            <a:spLocks noChangeArrowheads="1"/>
          </p:cNvSpPr>
          <p:nvPr/>
        </p:nvSpPr>
        <p:spPr bwMode="auto">
          <a:xfrm>
            <a:off x="46005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9652" name="Text Box 21"/>
          <p:cNvSpPr txBox="1">
            <a:spLocks noChangeArrowheads="1"/>
          </p:cNvSpPr>
          <p:nvPr/>
        </p:nvSpPr>
        <p:spPr bwMode="auto">
          <a:xfrm>
            <a:off x="5059363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9653" name="Text Box 22"/>
          <p:cNvSpPr txBox="1">
            <a:spLocks noChangeArrowheads="1"/>
          </p:cNvSpPr>
          <p:nvPr/>
        </p:nvSpPr>
        <p:spPr bwMode="auto">
          <a:xfrm>
            <a:off x="55181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9654" name="Text Box 23"/>
          <p:cNvSpPr txBox="1">
            <a:spLocks noChangeArrowheads="1"/>
          </p:cNvSpPr>
          <p:nvPr/>
        </p:nvSpPr>
        <p:spPr bwMode="auto">
          <a:xfrm>
            <a:off x="5976938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9655" name="Text Box 24"/>
          <p:cNvSpPr txBox="1">
            <a:spLocks noChangeArrowheads="1"/>
          </p:cNvSpPr>
          <p:nvPr/>
        </p:nvSpPr>
        <p:spPr bwMode="auto">
          <a:xfrm>
            <a:off x="64357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9656" name="Text Box 25"/>
          <p:cNvSpPr txBox="1">
            <a:spLocks noChangeArrowheads="1"/>
          </p:cNvSpPr>
          <p:nvPr/>
        </p:nvSpPr>
        <p:spPr bwMode="auto">
          <a:xfrm>
            <a:off x="6894513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9657" name="Text Box 26"/>
          <p:cNvSpPr txBox="1">
            <a:spLocks noChangeArrowheads="1"/>
          </p:cNvSpPr>
          <p:nvPr/>
        </p:nvSpPr>
        <p:spPr bwMode="auto">
          <a:xfrm>
            <a:off x="74295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9658" name="Oval 27"/>
          <p:cNvSpPr>
            <a:spLocks noChangeArrowheads="1"/>
          </p:cNvSpPr>
          <p:nvPr/>
        </p:nvSpPr>
        <p:spPr bwMode="auto">
          <a:xfrm>
            <a:off x="6613525" y="1898650"/>
            <a:ext cx="534988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9659" name="Oval 28"/>
          <p:cNvSpPr>
            <a:spLocks noChangeArrowheads="1"/>
          </p:cNvSpPr>
          <p:nvPr/>
        </p:nvSpPr>
        <p:spPr bwMode="auto">
          <a:xfrm>
            <a:off x="7072313" y="1898650"/>
            <a:ext cx="560387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9660" name="Oval 29"/>
          <p:cNvSpPr>
            <a:spLocks noChangeArrowheads="1"/>
          </p:cNvSpPr>
          <p:nvPr/>
        </p:nvSpPr>
        <p:spPr bwMode="auto">
          <a:xfrm>
            <a:off x="7531100" y="1898650"/>
            <a:ext cx="534988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9661" name="Line 31"/>
          <p:cNvSpPr>
            <a:spLocks noChangeShapeType="1"/>
          </p:cNvSpPr>
          <p:nvPr/>
        </p:nvSpPr>
        <p:spPr bwMode="auto">
          <a:xfrm>
            <a:off x="0" y="1066800"/>
            <a:ext cx="6629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5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0659" name="Group 27"/>
          <p:cNvGrpSpPr>
            <a:grpSpLocks/>
          </p:cNvGrpSpPr>
          <p:nvPr/>
        </p:nvGrpSpPr>
        <p:grpSpPr bwMode="auto">
          <a:xfrm rot="-3175050">
            <a:off x="-554037" y="2078037"/>
            <a:ext cx="2819400" cy="339725"/>
            <a:chOff x="1776" y="3072"/>
            <a:chExt cx="1776" cy="214"/>
          </a:xfrm>
        </p:grpSpPr>
        <p:sp>
          <p:nvSpPr>
            <p:cNvPr id="70688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0689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0660" name="Freeform 30"/>
          <p:cNvSpPr>
            <a:spLocks/>
          </p:cNvSpPr>
          <p:nvPr/>
        </p:nvSpPr>
        <p:spPr bwMode="auto">
          <a:xfrm>
            <a:off x="5495925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1" name="Freeform 31"/>
          <p:cNvSpPr>
            <a:spLocks/>
          </p:cNvSpPr>
          <p:nvPr/>
        </p:nvSpPr>
        <p:spPr bwMode="auto">
          <a:xfrm>
            <a:off x="1828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2" name="Freeform 33"/>
          <p:cNvSpPr>
            <a:spLocks/>
          </p:cNvSpPr>
          <p:nvPr/>
        </p:nvSpPr>
        <p:spPr bwMode="auto">
          <a:xfrm>
            <a:off x="1717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Line 3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Line 4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Text Box 5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0666" name="Line 6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7" name="Line 7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8" name="Line 8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9" name="Line 9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0" name="Line 10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Line 11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12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3" name="Line 13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4" name="Line 14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5" name="Line 15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6" name="Text Box 16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0677" name="Text Box 17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0678" name="Text Box 18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0679" name="Text Box 19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0680" name="Text Box 20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0681" name="Text Box 21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0682" name="Text Box 22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0683" name="Text Box 23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0684" name="Text Box 24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0685" name="Oval 32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0686" name="Oval 34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0687" name="Oval 37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 rot="8825440">
            <a:off x="2590800" y="3657600"/>
            <a:ext cx="2819400" cy="339725"/>
            <a:chOff x="1776" y="3072"/>
            <a:chExt cx="1776" cy="214"/>
          </a:xfrm>
        </p:grpSpPr>
        <p:sp>
          <p:nvSpPr>
            <p:cNvPr id="71712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1713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1684" name="Freeform 6"/>
          <p:cNvSpPr>
            <a:spLocks/>
          </p:cNvSpPr>
          <p:nvPr/>
        </p:nvSpPr>
        <p:spPr bwMode="auto">
          <a:xfrm>
            <a:off x="5495925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5" name="Freeform 8"/>
          <p:cNvSpPr>
            <a:spLocks/>
          </p:cNvSpPr>
          <p:nvPr/>
        </p:nvSpPr>
        <p:spPr bwMode="auto">
          <a:xfrm rot="2460546">
            <a:off x="2819400" y="4343400"/>
            <a:ext cx="1003300" cy="4206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6" name="Line 9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7" name="Line 10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8" name="Text Box 11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1689" name="Line 12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0" name="Line 13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Line 14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2" name="Line 15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3" name="Line 16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4" name="Line 17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5" name="Line 18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6" name="Line 19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7" name="Line 20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8" name="Line 21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9" name="Text Box 22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1700" name="Text Box 23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1701" name="Text Box 24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1702" name="Text Box 25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1703" name="Text Box 26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1704" name="Text Box 27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1705" name="Text Box 28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1706" name="Text Box 29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1707" name="Text Box 30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1708" name="Oval 31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1709" name="Oval 32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1710" name="Oval 33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1711" name="Freeform 34"/>
          <p:cNvSpPr>
            <a:spLocks/>
          </p:cNvSpPr>
          <p:nvPr/>
        </p:nvSpPr>
        <p:spPr bwMode="auto">
          <a:xfrm>
            <a:off x="1727200" y="0"/>
            <a:ext cx="1930400" cy="4343400"/>
          </a:xfrm>
          <a:custGeom>
            <a:avLst/>
            <a:gdLst>
              <a:gd name="T0" fmla="*/ 2147483646 w 1216"/>
              <a:gd name="T1" fmla="*/ 0 h 2736"/>
              <a:gd name="T2" fmla="*/ 2147483646 w 1216"/>
              <a:gd name="T3" fmla="*/ 2147483646 h 2736"/>
              <a:gd name="T4" fmla="*/ 2147483646 w 1216"/>
              <a:gd name="T5" fmla="*/ 2147483646 h 2736"/>
              <a:gd name="T6" fmla="*/ 2147483646 w 1216"/>
              <a:gd name="T7" fmla="*/ 2147483646 h 2736"/>
              <a:gd name="T8" fmla="*/ 2147483646 w 1216"/>
              <a:gd name="T9" fmla="*/ 2147483646 h 2736"/>
              <a:gd name="T10" fmla="*/ 2147483646 w 1216"/>
              <a:gd name="T11" fmla="*/ 2147483646 h 2736"/>
              <a:gd name="T12" fmla="*/ 2147483646 w 1216"/>
              <a:gd name="T13" fmla="*/ 2147483646 h 2736"/>
              <a:gd name="T14" fmla="*/ 2147483646 w 1216"/>
              <a:gd name="T15" fmla="*/ 2147483646 h 2736"/>
              <a:gd name="T16" fmla="*/ 2147483646 w 1216"/>
              <a:gd name="T17" fmla="*/ 2147483646 h 2736"/>
              <a:gd name="T18" fmla="*/ 2147483646 w 1216"/>
              <a:gd name="T19" fmla="*/ 2147483646 h 2736"/>
              <a:gd name="T20" fmla="*/ 2147483646 w 1216"/>
              <a:gd name="T21" fmla="*/ 2147483646 h 2736"/>
              <a:gd name="T22" fmla="*/ 2147483646 w 1216"/>
              <a:gd name="T23" fmla="*/ 2147483646 h 27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16"/>
              <a:gd name="T37" fmla="*/ 0 h 2736"/>
              <a:gd name="T38" fmla="*/ 1216 w 1216"/>
              <a:gd name="T39" fmla="*/ 2736 h 27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16" h="2736">
                <a:moveTo>
                  <a:pt x="1216" y="0"/>
                </a:moveTo>
                <a:cubicBezTo>
                  <a:pt x="1096" y="16"/>
                  <a:pt x="976" y="32"/>
                  <a:pt x="880" y="48"/>
                </a:cubicBezTo>
                <a:cubicBezTo>
                  <a:pt x="784" y="64"/>
                  <a:pt x="728" y="64"/>
                  <a:pt x="640" y="96"/>
                </a:cubicBezTo>
                <a:cubicBezTo>
                  <a:pt x="552" y="128"/>
                  <a:pt x="440" y="176"/>
                  <a:pt x="352" y="240"/>
                </a:cubicBezTo>
                <a:cubicBezTo>
                  <a:pt x="264" y="304"/>
                  <a:pt x="168" y="360"/>
                  <a:pt x="112" y="480"/>
                </a:cubicBezTo>
                <a:cubicBezTo>
                  <a:pt x="56" y="600"/>
                  <a:pt x="32" y="824"/>
                  <a:pt x="16" y="960"/>
                </a:cubicBezTo>
                <a:cubicBezTo>
                  <a:pt x="0" y="1096"/>
                  <a:pt x="0" y="1168"/>
                  <a:pt x="16" y="1296"/>
                </a:cubicBezTo>
                <a:cubicBezTo>
                  <a:pt x="32" y="1424"/>
                  <a:pt x="56" y="1584"/>
                  <a:pt x="112" y="1728"/>
                </a:cubicBezTo>
                <a:cubicBezTo>
                  <a:pt x="168" y="1872"/>
                  <a:pt x="288" y="2032"/>
                  <a:pt x="352" y="2160"/>
                </a:cubicBezTo>
                <a:cubicBezTo>
                  <a:pt x="416" y="2288"/>
                  <a:pt x="456" y="2416"/>
                  <a:pt x="496" y="2496"/>
                </a:cubicBezTo>
                <a:cubicBezTo>
                  <a:pt x="536" y="2576"/>
                  <a:pt x="552" y="2600"/>
                  <a:pt x="592" y="2640"/>
                </a:cubicBezTo>
                <a:cubicBezTo>
                  <a:pt x="632" y="2680"/>
                  <a:pt x="684" y="2708"/>
                  <a:pt x="736" y="27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2707" name="Group 25"/>
          <p:cNvGrpSpPr>
            <a:grpSpLocks/>
          </p:cNvGrpSpPr>
          <p:nvPr/>
        </p:nvGrpSpPr>
        <p:grpSpPr bwMode="auto">
          <a:xfrm rot="3647323">
            <a:off x="5487988" y="3221037"/>
            <a:ext cx="2819400" cy="339725"/>
            <a:chOff x="1776" y="3072"/>
            <a:chExt cx="1776" cy="214"/>
          </a:xfrm>
        </p:grpSpPr>
        <p:sp>
          <p:nvSpPr>
            <p:cNvPr id="72734" name="AutoShape 26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2735" name="Oval 27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2708" name="Freeform 28"/>
          <p:cNvSpPr>
            <a:spLocks/>
          </p:cNvSpPr>
          <p:nvPr/>
        </p:nvSpPr>
        <p:spPr bwMode="auto">
          <a:xfrm>
            <a:off x="17145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9" name="Line 90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0" name="Line 91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1" name="Text Box 92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2712" name="Line 93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3" name="Line 94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4" name="Line 95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Line 96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6" name="Line 97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Line 98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8" name="Line 99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9" name="Line 100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0" name="Line 101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1" name="Line 102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2" name="Text Box 103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2723" name="Text Box 104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2724" name="Text Box 105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2725" name="Text Box 106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2726" name="Text Box 107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2727" name="Text Box 108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2728" name="Text Box 109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2729" name="Text Box 110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2730" name="Text Box 111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2731" name="Oval 113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2732" name="Oval 114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2733" name="Oval 115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1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3731" name="AutoShape 26"/>
          <p:cNvSpPr>
            <a:spLocks noChangeArrowheads="1"/>
          </p:cNvSpPr>
          <p:nvPr/>
        </p:nvSpPr>
        <p:spPr bwMode="auto">
          <a:xfrm rot="-3657521">
            <a:off x="7799388" y="1262063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73732" name="Oval 27"/>
          <p:cNvSpPr>
            <a:spLocks noChangeArrowheads="1"/>
          </p:cNvSpPr>
          <p:nvPr/>
        </p:nvSpPr>
        <p:spPr bwMode="auto">
          <a:xfrm rot="1742479">
            <a:off x="8651875" y="3203575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3733" name="Freeform 28"/>
          <p:cNvSpPr>
            <a:spLocks/>
          </p:cNvSpPr>
          <p:nvPr/>
        </p:nvSpPr>
        <p:spPr bwMode="auto">
          <a:xfrm>
            <a:off x="2933700" y="812800"/>
            <a:ext cx="5918200" cy="5118100"/>
          </a:xfrm>
          <a:custGeom>
            <a:avLst/>
            <a:gdLst>
              <a:gd name="T0" fmla="*/ 2147483646 w 3728"/>
              <a:gd name="T1" fmla="*/ 2147483646 h 3224"/>
              <a:gd name="T2" fmla="*/ 2147483646 w 3728"/>
              <a:gd name="T3" fmla="*/ 2147483646 h 3224"/>
              <a:gd name="T4" fmla="*/ 2147483646 w 3728"/>
              <a:gd name="T5" fmla="*/ 2147483646 h 3224"/>
              <a:gd name="T6" fmla="*/ 2147483646 w 3728"/>
              <a:gd name="T7" fmla="*/ 2147483646 h 3224"/>
              <a:gd name="T8" fmla="*/ 2147483646 w 3728"/>
              <a:gd name="T9" fmla="*/ 2147483646 h 3224"/>
              <a:gd name="T10" fmla="*/ 2147483646 w 3728"/>
              <a:gd name="T11" fmla="*/ 2147483646 h 3224"/>
              <a:gd name="T12" fmla="*/ 2147483646 w 3728"/>
              <a:gd name="T13" fmla="*/ 2147483646 h 3224"/>
              <a:gd name="T14" fmla="*/ 2147483646 w 3728"/>
              <a:gd name="T15" fmla="*/ 2147483646 h 3224"/>
              <a:gd name="T16" fmla="*/ 2147483646 w 3728"/>
              <a:gd name="T17" fmla="*/ 2147483646 h 3224"/>
              <a:gd name="T18" fmla="*/ 2147483646 w 3728"/>
              <a:gd name="T19" fmla="*/ 2147483646 h 3224"/>
              <a:gd name="T20" fmla="*/ 2147483646 w 3728"/>
              <a:gd name="T21" fmla="*/ 2147483646 h 3224"/>
              <a:gd name="T22" fmla="*/ 2147483646 w 3728"/>
              <a:gd name="T23" fmla="*/ 2147483646 h 3224"/>
              <a:gd name="T24" fmla="*/ 2147483646 w 3728"/>
              <a:gd name="T25" fmla="*/ 2147483646 h 3224"/>
              <a:gd name="T26" fmla="*/ 2147483646 w 3728"/>
              <a:gd name="T27" fmla="*/ 2147483646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4" name="Line 60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5" name="Line 61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Text Box 62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3737" name="Line 63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Line 64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Line 65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0" name="Line 66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1" name="Line 67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Line 68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3" name="Line 69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4" name="Line 70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5" name="Line 71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6" name="Line 72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7" name="Text Box 73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3748" name="Text Box 74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3749" name="Text Box 75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3750" name="Text Box 76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3751" name="Text Box 77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3752" name="Text Box 78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3753" name="Text Box 79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3754" name="Text Box 80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3755" name="Text Box 81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3756" name="Oval 83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3757" name="Oval 84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3758" name="Oval 85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4755" name="Group 26"/>
          <p:cNvGrpSpPr>
            <a:grpSpLocks/>
          </p:cNvGrpSpPr>
          <p:nvPr/>
        </p:nvGrpSpPr>
        <p:grpSpPr bwMode="auto">
          <a:xfrm rot="-438555">
            <a:off x="6629400" y="2057400"/>
            <a:ext cx="2819400" cy="339725"/>
            <a:chOff x="1776" y="3072"/>
            <a:chExt cx="1776" cy="214"/>
          </a:xfrm>
        </p:grpSpPr>
        <p:sp>
          <p:nvSpPr>
            <p:cNvPr id="74782" name="AutoShape 27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4783" name="Oval 28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4756" name="Freeform 29"/>
          <p:cNvSpPr>
            <a:spLocks/>
          </p:cNvSpPr>
          <p:nvPr/>
        </p:nvSpPr>
        <p:spPr bwMode="auto">
          <a:xfrm>
            <a:off x="3797300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7" name="Line 61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8" name="Line 62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9" name="Text Box 63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4760" name="Line 64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1" name="Line 65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2" name="Line 66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3" name="Line 67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4" name="Line 68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5" name="Line 69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6" name="Line 70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7" name="Line 71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8" name="Line 72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9" name="Line 73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0" name="Text Box 74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4771" name="Text Box 75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4772" name="Text Box 76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4773" name="Text Box 77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4774" name="Text Box 78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4775" name="Text Box 79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4776" name="Text Box 80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4777" name="Text Box 81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4778" name="Text Box 82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4779" name="Oval 84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4780" name="Oval 85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4781" name="Oval 86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889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*</a:t>
            </a:r>
            <a:r>
              <a:rPr lang="en-US" sz="3600" b="1" i="1" smtClean="0"/>
              <a:t>Nhận xét và nêu đặc điểm</a:t>
            </a:r>
            <a:r>
              <a:rPr lang="en-US" sz="3600" b="1" smtClean="0"/>
              <a:t>: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938588"/>
            <a:ext cx="8229600" cy="2919412"/>
          </a:xfrm>
        </p:spPr>
        <p:txBody>
          <a:bodyPr/>
          <a:lstStyle/>
          <a:p>
            <a:pPr eaLnBrk="1" hangingPunct="1"/>
            <a:r>
              <a:rPr lang="en-US" sz="2800" smtClean="0"/>
              <a:t>Mặt phải: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    Là các vòng chỉ nhỏ móc nối tiếp nhau giống như chuỗi mắc xích (của sợi dây chuyền)</a:t>
            </a:r>
          </a:p>
          <a:p>
            <a:pPr eaLnBrk="1" hangingPunct="1"/>
            <a:r>
              <a:rPr lang="en-US" sz="2800" smtClean="0"/>
              <a:t>Mặt trái: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    Là các mũi chỉ bằng nhau, nối tiếp nhau gần giống các mũi khâu đột mau.</a:t>
            </a:r>
          </a:p>
        </p:txBody>
      </p:sp>
      <p:pic>
        <p:nvPicPr>
          <p:cNvPr id="2416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1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1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1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4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5779" name="Freeform 27"/>
          <p:cNvSpPr>
            <a:spLocks/>
          </p:cNvSpPr>
          <p:nvPr/>
        </p:nvSpPr>
        <p:spPr bwMode="auto">
          <a:xfrm>
            <a:off x="3124200" y="812800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0" name="AutoShape 30"/>
          <p:cNvSpPr>
            <a:spLocks noChangeArrowheads="1"/>
          </p:cNvSpPr>
          <p:nvPr/>
        </p:nvSpPr>
        <p:spPr bwMode="auto">
          <a:xfrm rot="-5066433">
            <a:off x="7104063" y="615950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75781" name="Oval 31"/>
          <p:cNvSpPr>
            <a:spLocks noChangeArrowheads="1"/>
          </p:cNvSpPr>
          <p:nvPr/>
        </p:nvSpPr>
        <p:spPr bwMode="auto">
          <a:xfrm rot="333567">
            <a:off x="8097838" y="2097088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5782" name="Rectangle 32"/>
          <p:cNvSpPr>
            <a:spLocks noChangeArrowheads="1"/>
          </p:cNvSpPr>
          <p:nvPr/>
        </p:nvSpPr>
        <p:spPr bwMode="auto">
          <a:xfrm>
            <a:off x="6149975" y="1905000"/>
            <a:ext cx="4572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5783" name="Line 6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4" name="Line 6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5" name="Text Box 6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5786" name="Line 6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7" name="Line 6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8" name="Line 7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9" name="Line 7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0" name="Line 7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1" name="Line 7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2" name="Line 7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3" name="Line 7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4" name="Line 7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5" name="Line 7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6" name="Text Box 7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5797" name="Text Box 7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5798" name="Text Box 8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5799" name="Text Box 8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5800" name="Text Box 8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5801" name="Text Box 8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5802" name="Text Box 8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5803" name="Text Box 8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5804" name="Text Box 8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5805" name="Oval 88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5806" name="Oval 89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5807" name="Oval 90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6803" name="Freeform 29"/>
          <p:cNvSpPr>
            <a:spLocks/>
          </p:cNvSpPr>
          <p:nvPr/>
        </p:nvSpPr>
        <p:spPr bwMode="auto">
          <a:xfrm>
            <a:off x="1909763" y="990600"/>
            <a:ext cx="4795837" cy="38862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4" name="Line 3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5" name="Line 3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6" name="Text Box 3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6807" name="Line 3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Line 3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Line 4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Line 4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1" name="Line 4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Line 4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Line 4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Line 4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Line 4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6" name="Line 4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7" name="Text Box 4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6818" name="Text Box 4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6819" name="Text Box 5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6820" name="Text Box 5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6821" name="Text Box 5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6822" name="Text Box 5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6823" name="Text Box 5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6824" name="Text Box 5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6825" name="Text Box 5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6826" name="Oval 58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6827" name="Oval 59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6828" name="Oval 60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6829" name="Group 61"/>
          <p:cNvGrpSpPr>
            <a:grpSpLocks/>
          </p:cNvGrpSpPr>
          <p:nvPr/>
        </p:nvGrpSpPr>
        <p:grpSpPr bwMode="auto">
          <a:xfrm>
            <a:off x="3352800" y="1600200"/>
            <a:ext cx="2819400" cy="339725"/>
            <a:chOff x="1776" y="3072"/>
            <a:chExt cx="1776" cy="214"/>
          </a:xfrm>
        </p:grpSpPr>
        <p:sp>
          <p:nvSpPr>
            <p:cNvPr id="76830" name="AutoShape 62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6831" name="Oval 63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4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7827" name="Group 26"/>
          <p:cNvGrpSpPr>
            <a:grpSpLocks/>
          </p:cNvGrpSpPr>
          <p:nvPr/>
        </p:nvGrpSpPr>
        <p:grpSpPr bwMode="auto">
          <a:xfrm>
            <a:off x="2209800" y="1447800"/>
            <a:ext cx="2819400" cy="339725"/>
            <a:chOff x="1776" y="3072"/>
            <a:chExt cx="1776" cy="214"/>
          </a:xfrm>
        </p:grpSpPr>
        <p:sp>
          <p:nvSpPr>
            <p:cNvPr id="77856" name="AutoShape 27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7857" name="Oval 28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7828" name="Freeform 29"/>
          <p:cNvSpPr>
            <a:spLocks/>
          </p:cNvSpPr>
          <p:nvPr/>
        </p:nvSpPr>
        <p:spPr bwMode="auto">
          <a:xfrm>
            <a:off x="2768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9" name="Freeform 32"/>
          <p:cNvSpPr>
            <a:spLocks/>
          </p:cNvSpPr>
          <p:nvPr/>
        </p:nvSpPr>
        <p:spPr bwMode="auto">
          <a:xfrm>
            <a:off x="4919663" y="1785938"/>
            <a:ext cx="828675" cy="522287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0" name="Line 6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1" name="Line 6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Text Box 6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7833" name="Line 6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4" name="Line 6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Line 7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6" name="Line 7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7" name="Line 7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8" name="Line 7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9" name="Line 7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0" name="Line 7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1" name="Line 7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2" name="Line 7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3" name="Text Box 7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7844" name="Text Box 7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7845" name="Text Box 8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7846" name="Text Box 8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7847" name="Text Box 8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7848" name="Text Box 8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7849" name="Text Box 8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7850" name="Text Box 8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7851" name="Text Box 8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7852" name="Oval 88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7853" name="Oval 89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7854" name="Oval 90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7855" name="Line 91"/>
          <p:cNvSpPr>
            <a:spLocks noChangeShapeType="1"/>
          </p:cNvSpPr>
          <p:nvPr/>
        </p:nvSpPr>
        <p:spPr bwMode="auto">
          <a:xfrm>
            <a:off x="4953000" y="17526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4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8851" name="Group 26"/>
          <p:cNvGrpSpPr>
            <a:grpSpLocks/>
          </p:cNvGrpSpPr>
          <p:nvPr/>
        </p:nvGrpSpPr>
        <p:grpSpPr bwMode="auto">
          <a:xfrm>
            <a:off x="0" y="1116013"/>
            <a:ext cx="2819400" cy="339725"/>
            <a:chOff x="1776" y="3072"/>
            <a:chExt cx="1776" cy="214"/>
          </a:xfrm>
        </p:grpSpPr>
        <p:sp>
          <p:nvSpPr>
            <p:cNvPr id="78880" name="AutoShape 27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8881" name="Oval 28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8852" name="Freeform 30"/>
          <p:cNvSpPr>
            <a:spLocks/>
          </p:cNvSpPr>
          <p:nvPr/>
        </p:nvSpPr>
        <p:spPr bwMode="auto">
          <a:xfrm>
            <a:off x="3225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3" name="Freeform 32"/>
          <p:cNvSpPr>
            <a:spLocks/>
          </p:cNvSpPr>
          <p:nvPr/>
        </p:nvSpPr>
        <p:spPr bwMode="auto">
          <a:xfrm>
            <a:off x="2678113" y="1458913"/>
            <a:ext cx="522287" cy="1055687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4" name="Line 37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5" name="Line 38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6" name="Text Box 39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8857" name="Line 40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8" name="Line 41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9" name="Line 42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0" name="Line 43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1" name="Line 44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2" name="Line 45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3" name="Line 46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4" name="Line 47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5" name="Line 48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6" name="Line 49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7" name="Text Box 50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8868" name="Text Box 51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8869" name="Text Box 52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8870" name="Text Box 53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8871" name="Text Box 54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8872" name="Text Box 55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8873" name="Text Box 56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8874" name="Text Box 57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8875" name="Text Box 58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8876" name="Oval 60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8877" name="Oval 61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8878" name="Oval 62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8879" name="Line 63"/>
          <p:cNvSpPr>
            <a:spLocks noChangeShapeType="1"/>
          </p:cNvSpPr>
          <p:nvPr/>
        </p:nvSpPr>
        <p:spPr bwMode="auto">
          <a:xfrm>
            <a:off x="2819400" y="1447800"/>
            <a:ext cx="3352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0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9875" name="Line 26"/>
          <p:cNvSpPr>
            <a:spLocks noChangeShapeType="1"/>
          </p:cNvSpPr>
          <p:nvPr/>
        </p:nvSpPr>
        <p:spPr bwMode="auto">
          <a:xfrm>
            <a:off x="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6" name="Freeform 27"/>
          <p:cNvSpPr>
            <a:spLocks/>
          </p:cNvSpPr>
          <p:nvPr/>
        </p:nvSpPr>
        <p:spPr bwMode="auto">
          <a:xfrm>
            <a:off x="43180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7" name="Line 33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8" name="Line 34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Text Box 35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9880" name="Line 36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1" name="Line 37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2" name="Line 38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3" name="Line 39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4" name="Line 40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5" name="Line 41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6" name="Line 42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7" name="Line 43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8" name="Line 44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9" name="Line 45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0" name="Text Box 46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9891" name="Text Box 47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9892" name="Text Box 48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9893" name="Text Box 49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9894" name="Text Box 50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9895" name="Text Box 51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9896" name="Text Box 52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9897" name="Text Box 53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9898" name="Text Box 54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9899" name="Oval 5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9900" name="Oval 5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9901" name="Oval 5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0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0899" name="Line 26"/>
          <p:cNvSpPr>
            <a:spLocks noChangeShapeType="1"/>
          </p:cNvSpPr>
          <p:nvPr/>
        </p:nvSpPr>
        <p:spPr bwMode="auto">
          <a:xfrm>
            <a:off x="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0" name="Freeform 27"/>
          <p:cNvSpPr>
            <a:spLocks/>
          </p:cNvSpPr>
          <p:nvPr/>
        </p:nvSpPr>
        <p:spPr bwMode="auto">
          <a:xfrm>
            <a:off x="51689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1" name="Line 33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2" name="Line 34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3" name="Text Box 35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904" name="Line 36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5" name="Line 37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6" name="Line 38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7" name="Line 39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8" name="Line 40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9" name="Line 41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0" name="Line 42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1" name="Line 43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2" name="Line 44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3" name="Line 45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4" name="Text Box 46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915" name="Text Box 47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916" name="Text Box 48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917" name="Text Box 49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918" name="Text Box 50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0919" name="Text Box 51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920" name="Text Box 52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921" name="Text Box 53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922" name="Text Box 54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923" name="Oval 5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0924" name="Oval 5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0925" name="Oval 5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0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1923" name="Line 4"/>
          <p:cNvSpPr>
            <a:spLocks noChangeShapeType="1"/>
          </p:cNvSpPr>
          <p:nvPr/>
        </p:nvSpPr>
        <p:spPr bwMode="auto">
          <a:xfrm>
            <a:off x="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4" name="Line 33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5" name="Line 34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6" name="Text Box 35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1927" name="Line 36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8" name="Line 37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9" name="Line 38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0" name="Line 39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1" name="Line 40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2" name="Line 41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3" name="Line 42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4" name="Line 43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5" name="Line 44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6" name="Line 45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7" name="Text Box 46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1938" name="Text Box 47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1939" name="Text Box 48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1940" name="Text Box 49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1941" name="Text Box 50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1942" name="Text Box 51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1943" name="Text Box 52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1944" name="Text Box 53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1945" name="Text Box 54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1946" name="Oval 5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1947" name="Oval 5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1948" name="Oval 5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1949" name="Oval 60"/>
          <p:cNvSpPr>
            <a:spLocks noChangeArrowheads="1"/>
          </p:cNvSpPr>
          <p:nvPr/>
        </p:nvSpPr>
        <p:spPr bwMode="auto">
          <a:xfrm>
            <a:off x="6151563" y="19050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2947" name="Group 3"/>
          <p:cNvGrpSpPr>
            <a:grpSpLocks/>
          </p:cNvGrpSpPr>
          <p:nvPr/>
        </p:nvGrpSpPr>
        <p:grpSpPr bwMode="auto">
          <a:xfrm rot="-3175050">
            <a:off x="-554037" y="2078037"/>
            <a:ext cx="2819400" cy="339725"/>
            <a:chOff x="1776" y="3072"/>
            <a:chExt cx="1776" cy="214"/>
          </a:xfrm>
        </p:grpSpPr>
        <p:sp>
          <p:nvSpPr>
            <p:cNvPr id="82977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82978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82948" name="Freeform 6"/>
          <p:cNvSpPr>
            <a:spLocks/>
          </p:cNvSpPr>
          <p:nvPr/>
        </p:nvSpPr>
        <p:spPr bwMode="auto">
          <a:xfrm>
            <a:off x="50292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49" name="Freeform 7"/>
          <p:cNvSpPr>
            <a:spLocks/>
          </p:cNvSpPr>
          <p:nvPr/>
        </p:nvSpPr>
        <p:spPr bwMode="auto">
          <a:xfrm>
            <a:off x="1828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0" name="Freeform 8"/>
          <p:cNvSpPr>
            <a:spLocks/>
          </p:cNvSpPr>
          <p:nvPr/>
        </p:nvSpPr>
        <p:spPr bwMode="auto">
          <a:xfrm>
            <a:off x="1717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1" name="Line 9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2" name="Line 10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3" name="Text Box 11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2954" name="Line 12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5" name="Line 13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6" name="Line 14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7" name="Line 15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8" name="Line 16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9" name="Line 17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0" name="Line 18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1" name="Line 19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2" name="Line 20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3" name="Line 21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" name="Text Box 22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2965" name="Text Box 23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2966" name="Text Box 24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2967" name="Text Box 25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2968" name="Text Box 26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2969" name="Text Box 27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2970" name="Text Box 28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2971" name="Text Box 29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2972" name="Text Box 30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2973" name="Oval 31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2974" name="Oval 32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2975" name="Oval 33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2976" name="Oval 34"/>
          <p:cNvSpPr>
            <a:spLocks noChangeArrowheads="1"/>
          </p:cNvSpPr>
          <p:nvPr/>
        </p:nvSpPr>
        <p:spPr bwMode="auto">
          <a:xfrm>
            <a:off x="607536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 rot="10800000">
            <a:off x="1828800" y="4038600"/>
            <a:ext cx="2819400" cy="339725"/>
            <a:chOff x="1776" y="3072"/>
            <a:chExt cx="1776" cy="214"/>
          </a:xfrm>
        </p:grpSpPr>
        <p:sp>
          <p:nvSpPr>
            <p:cNvPr id="84001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84002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83972" name="Freeform 6"/>
          <p:cNvSpPr>
            <a:spLocks/>
          </p:cNvSpPr>
          <p:nvPr/>
        </p:nvSpPr>
        <p:spPr bwMode="auto">
          <a:xfrm>
            <a:off x="50292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3" name="Freeform 8"/>
          <p:cNvSpPr>
            <a:spLocks/>
          </p:cNvSpPr>
          <p:nvPr/>
        </p:nvSpPr>
        <p:spPr bwMode="auto">
          <a:xfrm>
            <a:off x="1981200" y="3886200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4" name="Line 9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5" name="Line 10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6" name="Text Box 11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3977" name="Line 12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8" name="Line 13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9" name="Line 14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0" name="Line 15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1" name="Line 16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2" name="Line 17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3" name="Line 18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4" name="Line 19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5" name="Line 20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6" name="Line 21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7" name="Text Box 22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3988" name="Text Box 23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3989" name="Text Box 24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3990" name="Text Box 25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3991" name="Text Box 26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3992" name="Text Box 27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3993" name="Text Box 28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3994" name="Text Box 29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3995" name="Text Box 30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3996" name="Oval 31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3997" name="Oval 32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3998" name="Oval 33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3999" name="Oval 34"/>
          <p:cNvSpPr>
            <a:spLocks noChangeArrowheads="1"/>
          </p:cNvSpPr>
          <p:nvPr/>
        </p:nvSpPr>
        <p:spPr bwMode="auto">
          <a:xfrm>
            <a:off x="607536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4000" name="Freeform 35"/>
          <p:cNvSpPr>
            <a:spLocks/>
          </p:cNvSpPr>
          <p:nvPr/>
        </p:nvSpPr>
        <p:spPr bwMode="auto">
          <a:xfrm>
            <a:off x="1270000" y="0"/>
            <a:ext cx="2311400" cy="4038600"/>
          </a:xfrm>
          <a:custGeom>
            <a:avLst/>
            <a:gdLst>
              <a:gd name="T0" fmla="*/ 2147483646 w 1456"/>
              <a:gd name="T1" fmla="*/ 0 h 2544"/>
              <a:gd name="T2" fmla="*/ 2147483646 w 1456"/>
              <a:gd name="T3" fmla="*/ 2147483646 h 2544"/>
              <a:gd name="T4" fmla="*/ 2147483646 w 1456"/>
              <a:gd name="T5" fmla="*/ 2147483646 h 2544"/>
              <a:gd name="T6" fmla="*/ 2147483646 w 1456"/>
              <a:gd name="T7" fmla="*/ 2147483646 h 2544"/>
              <a:gd name="T8" fmla="*/ 2147483646 w 1456"/>
              <a:gd name="T9" fmla="*/ 2147483646 h 2544"/>
              <a:gd name="T10" fmla="*/ 2147483646 w 1456"/>
              <a:gd name="T11" fmla="*/ 2147483646 h 2544"/>
              <a:gd name="T12" fmla="*/ 2147483646 w 1456"/>
              <a:gd name="T13" fmla="*/ 2147483646 h 2544"/>
              <a:gd name="T14" fmla="*/ 2147483646 w 1456"/>
              <a:gd name="T15" fmla="*/ 2147483646 h 2544"/>
              <a:gd name="T16" fmla="*/ 2147483646 w 1456"/>
              <a:gd name="T17" fmla="*/ 2147483646 h 2544"/>
              <a:gd name="T18" fmla="*/ 2147483646 w 1456"/>
              <a:gd name="T19" fmla="*/ 2147483646 h 2544"/>
              <a:gd name="T20" fmla="*/ 2147483646 w 1456"/>
              <a:gd name="T21" fmla="*/ 2147483646 h 2544"/>
              <a:gd name="T22" fmla="*/ 2147483646 w 1456"/>
              <a:gd name="T23" fmla="*/ 2147483646 h 2544"/>
              <a:gd name="T24" fmla="*/ 2147483646 w 1456"/>
              <a:gd name="T25" fmla="*/ 2147483646 h 25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6"/>
              <a:gd name="T40" fmla="*/ 0 h 2544"/>
              <a:gd name="T41" fmla="*/ 1456 w 1456"/>
              <a:gd name="T42" fmla="*/ 2544 h 25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6" h="2544">
                <a:moveTo>
                  <a:pt x="1456" y="0"/>
                </a:moveTo>
                <a:cubicBezTo>
                  <a:pt x="1416" y="12"/>
                  <a:pt x="1376" y="24"/>
                  <a:pt x="1312" y="48"/>
                </a:cubicBezTo>
                <a:cubicBezTo>
                  <a:pt x="1248" y="72"/>
                  <a:pt x="1176" y="104"/>
                  <a:pt x="1072" y="144"/>
                </a:cubicBezTo>
                <a:cubicBezTo>
                  <a:pt x="968" y="184"/>
                  <a:pt x="784" y="240"/>
                  <a:pt x="688" y="288"/>
                </a:cubicBezTo>
                <a:cubicBezTo>
                  <a:pt x="592" y="336"/>
                  <a:pt x="560" y="376"/>
                  <a:pt x="496" y="432"/>
                </a:cubicBezTo>
                <a:cubicBezTo>
                  <a:pt x="432" y="488"/>
                  <a:pt x="376" y="528"/>
                  <a:pt x="304" y="624"/>
                </a:cubicBezTo>
                <a:cubicBezTo>
                  <a:pt x="232" y="720"/>
                  <a:pt x="112" y="872"/>
                  <a:pt x="64" y="1008"/>
                </a:cubicBezTo>
                <a:cubicBezTo>
                  <a:pt x="16" y="1144"/>
                  <a:pt x="24" y="1320"/>
                  <a:pt x="16" y="1440"/>
                </a:cubicBezTo>
                <a:cubicBezTo>
                  <a:pt x="8" y="1560"/>
                  <a:pt x="0" y="1608"/>
                  <a:pt x="16" y="1728"/>
                </a:cubicBezTo>
                <a:cubicBezTo>
                  <a:pt x="32" y="1848"/>
                  <a:pt x="80" y="2064"/>
                  <a:pt x="112" y="2160"/>
                </a:cubicBezTo>
                <a:cubicBezTo>
                  <a:pt x="144" y="2256"/>
                  <a:pt x="160" y="2256"/>
                  <a:pt x="208" y="2304"/>
                </a:cubicBezTo>
                <a:cubicBezTo>
                  <a:pt x="256" y="2352"/>
                  <a:pt x="352" y="2408"/>
                  <a:pt x="400" y="2448"/>
                </a:cubicBezTo>
                <a:cubicBezTo>
                  <a:pt x="448" y="2488"/>
                  <a:pt x="472" y="2516"/>
                  <a:pt x="496" y="25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4995" name="Group 3"/>
          <p:cNvGrpSpPr>
            <a:grpSpLocks/>
          </p:cNvGrpSpPr>
          <p:nvPr/>
        </p:nvGrpSpPr>
        <p:grpSpPr bwMode="auto">
          <a:xfrm rot="3647323">
            <a:off x="5013326" y="3221037"/>
            <a:ext cx="2819400" cy="339725"/>
            <a:chOff x="1776" y="3072"/>
            <a:chExt cx="1776" cy="214"/>
          </a:xfrm>
        </p:grpSpPr>
        <p:sp>
          <p:nvSpPr>
            <p:cNvPr id="85023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85024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84996" name="Freeform 6"/>
          <p:cNvSpPr>
            <a:spLocks/>
          </p:cNvSpPr>
          <p:nvPr/>
        </p:nvSpPr>
        <p:spPr bwMode="auto">
          <a:xfrm>
            <a:off x="12192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7" name="Line 7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5000" name="Line 10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1" name="Line 11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2" name="Line 12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3" name="Line 13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4" name="Line 14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5" name="Line 15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6" name="Line 16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7" name="Line 17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8" name="Line 18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9" name="Line 19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0" name="Text Box 20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5011" name="Text Box 21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5012" name="Text Box 22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5013" name="Text Box 23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5014" name="Text Box 24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5015" name="Text Box 25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5016" name="Text Box 26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5017" name="Text Box 27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5018" name="Text Box 28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5019" name="Oval 29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5020" name="Oval 30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5021" name="Oval 31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5022" name="Oval 32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762000" y="1752600"/>
            <a:ext cx="7924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*</a:t>
            </a:r>
            <a:r>
              <a:rPr lang="en-US" sz="3200" b="1" i="1">
                <a:solidFill>
                  <a:srgbClr val="FF0000"/>
                </a:solidFill>
              </a:rPr>
              <a:t>Thế nào là thêu móc xích</a:t>
            </a:r>
            <a:r>
              <a:rPr lang="en-US" sz="3200" b="1">
                <a:solidFill>
                  <a:srgbClr val="FF0000"/>
                </a:solidFill>
              </a:rPr>
              <a:t>?</a:t>
            </a:r>
          </a:p>
          <a:p>
            <a:pPr eaLnBrk="1" hangingPunct="1"/>
            <a:endParaRPr lang="en-US" sz="1200" b="1">
              <a:solidFill>
                <a:srgbClr val="FF0000"/>
              </a:solidFill>
            </a:endParaRPr>
          </a:p>
          <a:p>
            <a:pPr eaLnBrk="1" hangingPunct="1"/>
            <a:r>
              <a:rPr lang="en-US" sz="3200" b="1"/>
              <a:t>   Là cách thêu để tạo thành những vòng chỉ móc nối tiếp nhau giống như chuỗi mắc xích.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762000" y="4191000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/>
              <a:t>(Thêu móc xích còn được gọi là thêu dây chuyền)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 rot="-3657521">
            <a:off x="7353301" y="1209675"/>
            <a:ext cx="106362" cy="2986087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 rot="1742479">
            <a:off x="8320088" y="3292475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21" name="Line 6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2" name="Line 7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6024" name="Line 9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Line 10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6" name="Line 11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7" name="Line 12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8" name="Line 13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9" name="Line 14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0" name="Line 15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1" name="Line 16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2" name="Line 17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3" name="Line 18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4" name="Text Box 19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6035" name="Text Box 20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6036" name="Text Box 21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6037" name="Text Box 22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6038" name="Text Box 23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6039" name="Text Box 24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6040" name="Text Box 25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6041" name="Text Box 26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6042" name="Text Box 27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6043" name="Oval 28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44" name="Oval 29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45" name="Oval 30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46" name="Oval 31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47" name="Freeform 32"/>
          <p:cNvSpPr>
            <a:spLocks/>
          </p:cNvSpPr>
          <p:nvPr/>
        </p:nvSpPr>
        <p:spPr bwMode="auto">
          <a:xfrm>
            <a:off x="2882900" y="800100"/>
            <a:ext cx="5803900" cy="4127500"/>
          </a:xfrm>
          <a:custGeom>
            <a:avLst/>
            <a:gdLst>
              <a:gd name="T0" fmla="*/ 2147483646 w 3656"/>
              <a:gd name="T1" fmla="*/ 2147483646 h 2600"/>
              <a:gd name="T2" fmla="*/ 2147483646 w 3656"/>
              <a:gd name="T3" fmla="*/ 2147483646 h 2600"/>
              <a:gd name="T4" fmla="*/ 2147483646 w 3656"/>
              <a:gd name="T5" fmla="*/ 2147483646 h 2600"/>
              <a:gd name="T6" fmla="*/ 2147483646 w 3656"/>
              <a:gd name="T7" fmla="*/ 2147483646 h 2600"/>
              <a:gd name="T8" fmla="*/ 2147483646 w 3656"/>
              <a:gd name="T9" fmla="*/ 2147483646 h 2600"/>
              <a:gd name="T10" fmla="*/ 2147483646 w 3656"/>
              <a:gd name="T11" fmla="*/ 2147483646 h 2600"/>
              <a:gd name="T12" fmla="*/ 2147483646 w 3656"/>
              <a:gd name="T13" fmla="*/ 2147483646 h 2600"/>
              <a:gd name="T14" fmla="*/ 2147483646 w 3656"/>
              <a:gd name="T15" fmla="*/ 2147483646 h 2600"/>
              <a:gd name="T16" fmla="*/ 2147483646 w 3656"/>
              <a:gd name="T17" fmla="*/ 2147483646 h 2600"/>
              <a:gd name="T18" fmla="*/ 2147483646 w 3656"/>
              <a:gd name="T19" fmla="*/ 2147483646 h 2600"/>
              <a:gd name="T20" fmla="*/ 2147483646 w 3656"/>
              <a:gd name="T21" fmla="*/ 2147483646 h 2600"/>
              <a:gd name="T22" fmla="*/ 2147483646 w 3656"/>
              <a:gd name="T23" fmla="*/ 2147483646 h 2600"/>
              <a:gd name="T24" fmla="*/ 2147483646 w 3656"/>
              <a:gd name="T25" fmla="*/ 2147483646 h 2600"/>
              <a:gd name="T26" fmla="*/ 2147483646 w 3656"/>
              <a:gd name="T27" fmla="*/ 2147483646 h 2600"/>
              <a:gd name="T28" fmla="*/ 2147483646 w 3656"/>
              <a:gd name="T29" fmla="*/ 2147483646 h 2600"/>
              <a:gd name="T30" fmla="*/ 2147483646 w 3656"/>
              <a:gd name="T31" fmla="*/ 2147483646 h 2600"/>
              <a:gd name="T32" fmla="*/ 2147483646 w 3656"/>
              <a:gd name="T33" fmla="*/ 2147483646 h 2600"/>
              <a:gd name="T34" fmla="*/ 2147483646 w 3656"/>
              <a:gd name="T35" fmla="*/ 2147483646 h 2600"/>
              <a:gd name="T36" fmla="*/ 2147483646 w 3656"/>
              <a:gd name="T37" fmla="*/ 2147483646 h 2600"/>
              <a:gd name="T38" fmla="*/ 2147483646 w 3656"/>
              <a:gd name="T39" fmla="*/ 2147483646 h 2600"/>
              <a:gd name="T40" fmla="*/ 2147483646 w 3656"/>
              <a:gd name="T41" fmla="*/ 2147483646 h 2600"/>
              <a:gd name="T42" fmla="*/ 2147483646 w 3656"/>
              <a:gd name="T43" fmla="*/ 2147483646 h 2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656"/>
              <a:gd name="T67" fmla="*/ 0 h 2600"/>
              <a:gd name="T68" fmla="*/ 3656 w 3656"/>
              <a:gd name="T69" fmla="*/ 2600 h 26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656" h="2600">
                <a:moveTo>
                  <a:pt x="2024" y="744"/>
                </a:moveTo>
                <a:cubicBezTo>
                  <a:pt x="2056" y="648"/>
                  <a:pt x="2088" y="552"/>
                  <a:pt x="2072" y="456"/>
                </a:cubicBezTo>
                <a:cubicBezTo>
                  <a:pt x="2056" y="360"/>
                  <a:pt x="2000" y="240"/>
                  <a:pt x="1928" y="168"/>
                </a:cubicBezTo>
                <a:cubicBezTo>
                  <a:pt x="1856" y="96"/>
                  <a:pt x="1792" y="48"/>
                  <a:pt x="1640" y="24"/>
                </a:cubicBezTo>
                <a:cubicBezTo>
                  <a:pt x="1488" y="0"/>
                  <a:pt x="1216" y="8"/>
                  <a:pt x="1016" y="24"/>
                </a:cubicBezTo>
                <a:cubicBezTo>
                  <a:pt x="816" y="40"/>
                  <a:pt x="592" y="64"/>
                  <a:pt x="440" y="120"/>
                </a:cubicBezTo>
                <a:cubicBezTo>
                  <a:pt x="288" y="176"/>
                  <a:pt x="176" y="224"/>
                  <a:pt x="104" y="360"/>
                </a:cubicBezTo>
                <a:cubicBezTo>
                  <a:pt x="32" y="496"/>
                  <a:pt x="16" y="768"/>
                  <a:pt x="8" y="936"/>
                </a:cubicBezTo>
                <a:cubicBezTo>
                  <a:pt x="0" y="1104"/>
                  <a:pt x="8" y="1200"/>
                  <a:pt x="56" y="1368"/>
                </a:cubicBezTo>
                <a:cubicBezTo>
                  <a:pt x="104" y="1536"/>
                  <a:pt x="168" y="1784"/>
                  <a:pt x="296" y="1944"/>
                </a:cubicBezTo>
                <a:cubicBezTo>
                  <a:pt x="424" y="2104"/>
                  <a:pt x="608" y="2224"/>
                  <a:pt x="824" y="2328"/>
                </a:cubicBezTo>
                <a:cubicBezTo>
                  <a:pt x="1040" y="2432"/>
                  <a:pt x="1352" y="2536"/>
                  <a:pt x="1592" y="2568"/>
                </a:cubicBezTo>
                <a:cubicBezTo>
                  <a:pt x="1832" y="2600"/>
                  <a:pt x="2080" y="2536"/>
                  <a:pt x="2264" y="2520"/>
                </a:cubicBezTo>
                <a:cubicBezTo>
                  <a:pt x="2448" y="2504"/>
                  <a:pt x="2568" y="2520"/>
                  <a:pt x="2696" y="2472"/>
                </a:cubicBezTo>
                <a:cubicBezTo>
                  <a:pt x="2824" y="2424"/>
                  <a:pt x="2928" y="2304"/>
                  <a:pt x="3032" y="2232"/>
                </a:cubicBezTo>
                <a:cubicBezTo>
                  <a:pt x="3136" y="2160"/>
                  <a:pt x="3248" y="2104"/>
                  <a:pt x="3320" y="2040"/>
                </a:cubicBezTo>
                <a:cubicBezTo>
                  <a:pt x="3392" y="1976"/>
                  <a:pt x="3432" y="1896"/>
                  <a:pt x="3464" y="1848"/>
                </a:cubicBezTo>
                <a:cubicBezTo>
                  <a:pt x="3496" y="1800"/>
                  <a:pt x="3496" y="1792"/>
                  <a:pt x="3512" y="1752"/>
                </a:cubicBezTo>
                <a:cubicBezTo>
                  <a:pt x="3528" y="1712"/>
                  <a:pt x="3544" y="1616"/>
                  <a:pt x="3560" y="1608"/>
                </a:cubicBezTo>
                <a:cubicBezTo>
                  <a:pt x="3576" y="1600"/>
                  <a:pt x="3600" y="1648"/>
                  <a:pt x="3608" y="1704"/>
                </a:cubicBezTo>
                <a:cubicBezTo>
                  <a:pt x="3616" y="1760"/>
                  <a:pt x="3600" y="1856"/>
                  <a:pt x="3608" y="1944"/>
                </a:cubicBezTo>
                <a:cubicBezTo>
                  <a:pt x="3616" y="2032"/>
                  <a:pt x="3640" y="2184"/>
                  <a:pt x="3656" y="22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7043" name="AutoShape 4"/>
          <p:cNvSpPr>
            <a:spLocks noChangeArrowheads="1"/>
          </p:cNvSpPr>
          <p:nvPr/>
        </p:nvSpPr>
        <p:spPr bwMode="auto">
          <a:xfrm rot="-5066166">
            <a:off x="7519988" y="692150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87044" name="Oval 5"/>
          <p:cNvSpPr>
            <a:spLocks noChangeArrowheads="1"/>
          </p:cNvSpPr>
          <p:nvPr/>
        </p:nvSpPr>
        <p:spPr bwMode="auto">
          <a:xfrm rot="333835">
            <a:off x="8513763" y="2173288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7045" name="Freeform 6"/>
          <p:cNvSpPr>
            <a:spLocks/>
          </p:cNvSpPr>
          <p:nvPr/>
        </p:nvSpPr>
        <p:spPr bwMode="auto">
          <a:xfrm>
            <a:off x="3306763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Line 7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Line 8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7049" name="Line 10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0" name="Line 11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1" name="Line 12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2" name="Line 13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3" name="Line 14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4" name="Line 15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5" name="Line 16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6" name="Line 17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7" name="Line 18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8" name="Line 19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9" name="Text Box 20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7060" name="Text Box 21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7061" name="Text Box 22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7062" name="Text Box 23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7063" name="Text Box 24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7064" name="Text Box 25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7065" name="Text Box 26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7066" name="Text Box 27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7067" name="Text Box 28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7068" name="Oval 29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7069" name="Oval 30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7070" name="Oval 31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7071" name="Oval 32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67" name="Freeform 3"/>
          <p:cNvSpPr>
            <a:spLocks/>
          </p:cNvSpPr>
          <p:nvPr/>
        </p:nvSpPr>
        <p:spPr bwMode="auto">
          <a:xfrm>
            <a:off x="2608263" y="792163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6149975" y="1905000"/>
            <a:ext cx="4572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69" name="Line 7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0" name="Line 8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1" name="Text Box 9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8072" name="Line 10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3" name="Line 11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4" name="Line 12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5" name="Line 13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6" name="Line 14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7" name="Line 15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8" name="Line 16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9" name="Line 17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0" name="Line 18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1" name="Line 19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2" name="Text Box 20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8083" name="Text Box 21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8084" name="Text Box 22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8085" name="Text Box 23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8086" name="Text Box 24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8087" name="Text Box 25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8088" name="Text Box 26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8089" name="Text Box 27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8090" name="Text Box 28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8091" name="Oval 29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92" name="Oval 30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93" name="Oval 31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94" name="Oval 32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8095" name="Group 34"/>
          <p:cNvGrpSpPr>
            <a:grpSpLocks/>
          </p:cNvGrpSpPr>
          <p:nvPr/>
        </p:nvGrpSpPr>
        <p:grpSpPr bwMode="auto">
          <a:xfrm rot="-518194">
            <a:off x="5070475" y="1966913"/>
            <a:ext cx="2819400" cy="339725"/>
            <a:chOff x="1776" y="3072"/>
            <a:chExt cx="1776" cy="214"/>
          </a:xfrm>
        </p:grpSpPr>
        <p:sp>
          <p:nvSpPr>
            <p:cNvPr id="88097" name="AutoShape 35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88098" name="Oval 36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88096" name="Rectangle 37"/>
          <p:cNvSpPr>
            <a:spLocks noChangeArrowheads="1"/>
          </p:cNvSpPr>
          <p:nvPr/>
        </p:nvSpPr>
        <p:spPr bwMode="auto">
          <a:xfrm>
            <a:off x="5694363" y="1828800"/>
            <a:ext cx="3810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9091" name="Freeform 3"/>
          <p:cNvSpPr>
            <a:spLocks/>
          </p:cNvSpPr>
          <p:nvPr/>
        </p:nvSpPr>
        <p:spPr bwMode="auto">
          <a:xfrm>
            <a:off x="2443163" y="1066800"/>
            <a:ext cx="3729037" cy="35052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9114" name="Oval 2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9115" name="Oval 2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9116" name="Oval 2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9117" name="Group 29"/>
          <p:cNvGrpSpPr>
            <a:grpSpLocks/>
          </p:cNvGrpSpPr>
          <p:nvPr/>
        </p:nvGrpSpPr>
        <p:grpSpPr bwMode="auto">
          <a:xfrm>
            <a:off x="2909888" y="1600200"/>
            <a:ext cx="2819400" cy="339725"/>
            <a:chOff x="1776" y="3072"/>
            <a:chExt cx="1776" cy="214"/>
          </a:xfrm>
        </p:grpSpPr>
        <p:sp>
          <p:nvSpPr>
            <p:cNvPr id="89119" name="AutoShape 30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89120" name="Oval 31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89118" name="Oval 32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90115" name="Group 3"/>
          <p:cNvGrpSpPr>
            <a:grpSpLocks/>
          </p:cNvGrpSpPr>
          <p:nvPr/>
        </p:nvGrpSpPr>
        <p:grpSpPr bwMode="auto">
          <a:xfrm>
            <a:off x="1295400" y="1219200"/>
            <a:ext cx="2819400" cy="339725"/>
            <a:chOff x="1776" y="3072"/>
            <a:chExt cx="1776" cy="214"/>
          </a:xfrm>
        </p:grpSpPr>
        <p:sp>
          <p:nvSpPr>
            <p:cNvPr id="90145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90146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90116" name="Freeform 6"/>
          <p:cNvSpPr>
            <a:spLocks/>
          </p:cNvSpPr>
          <p:nvPr/>
        </p:nvSpPr>
        <p:spPr bwMode="auto">
          <a:xfrm>
            <a:off x="22860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7" name="Freeform 7"/>
          <p:cNvSpPr>
            <a:spLocks/>
          </p:cNvSpPr>
          <p:nvPr/>
        </p:nvSpPr>
        <p:spPr bwMode="auto">
          <a:xfrm>
            <a:off x="3962400" y="1524000"/>
            <a:ext cx="828675" cy="522288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8" name="Line 8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9" name="Line 9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0" name="Text Box 10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0121" name="Line 11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2" name="Line 12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3" name="Line 13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4" name="Line 14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5" name="Line 15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6" name="Line 16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7" name="Line 17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8" name="Line 18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9" name="Line 19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0" name="Line 20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1" name="Text Box 21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0132" name="Text Box 22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0133" name="Text Box 23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0134" name="Text Box 24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0135" name="Text Box 25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0136" name="Text Box 26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0137" name="Text Box 27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0138" name="Text Box 28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0139" name="Text Box 29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0140" name="Oval 30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0141" name="Oval 31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0142" name="Oval 32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0143" name="Line 33"/>
          <p:cNvSpPr>
            <a:spLocks noChangeShapeType="1"/>
          </p:cNvSpPr>
          <p:nvPr/>
        </p:nvSpPr>
        <p:spPr bwMode="auto">
          <a:xfrm>
            <a:off x="3962400" y="15240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44" name="Oval 34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0" y="990600"/>
            <a:ext cx="2819400" cy="339725"/>
            <a:chOff x="1776" y="3072"/>
            <a:chExt cx="1776" cy="214"/>
          </a:xfrm>
        </p:grpSpPr>
        <p:sp>
          <p:nvSpPr>
            <p:cNvPr id="91169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91170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91140" name="Freeform 6"/>
          <p:cNvSpPr>
            <a:spLocks/>
          </p:cNvSpPr>
          <p:nvPr/>
        </p:nvSpPr>
        <p:spPr bwMode="auto">
          <a:xfrm>
            <a:off x="273685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1" name="Freeform 7"/>
          <p:cNvSpPr>
            <a:spLocks/>
          </p:cNvSpPr>
          <p:nvPr/>
        </p:nvSpPr>
        <p:spPr bwMode="auto">
          <a:xfrm>
            <a:off x="2678113" y="1295400"/>
            <a:ext cx="522287" cy="1055688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2" name="Line 8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3" name="Line 9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4" name="Text Box 10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1145" name="Line 11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6" name="Line 12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7" name="Line 13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8" name="Line 14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9" name="Line 15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0" name="Line 16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1" name="Line 17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2" name="Line 18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3" name="Line 19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4" name="Line 20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5" name="Text Box 21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1156" name="Text Box 22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1157" name="Text Box 23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1158" name="Text Box 24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1159" name="Text Box 25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1160" name="Text Box 26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1161" name="Text Box 27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1162" name="Text Box 28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1163" name="Text Box 29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1164" name="Oval 30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1165" name="Oval 31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1166" name="Oval 32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1167" name="Line 33"/>
          <p:cNvSpPr>
            <a:spLocks noChangeShapeType="1"/>
          </p:cNvSpPr>
          <p:nvPr/>
        </p:nvSpPr>
        <p:spPr bwMode="auto">
          <a:xfrm>
            <a:off x="2743200" y="1295400"/>
            <a:ext cx="3429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8" name="Oval 34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0" y="685800"/>
            <a:ext cx="6172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4" name="Freeform 4"/>
          <p:cNvSpPr>
            <a:spLocks/>
          </p:cNvSpPr>
          <p:nvPr/>
        </p:nvSpPr>
        <p:spPr bwMode="auto">
          <a:xfrm>
            <a:off x="3844925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2187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2189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2190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-455613" y="838200"/>
            <a:ext cx="6172201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8" name="Freeform 4"/>
          <p:cNvSpPr>
            <a:spLocks/>
          </p:cNvSpPr>
          <p:nvPr/>
        </p:nvSpPr>
        <p:spPr bwMode="auto">
          <a:xfrm>
            <a:off x="46736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3208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3211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3212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>
            <a:off x="-4572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4234" name="Oval 2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4235" name="Oval 2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4236" name="Oval 2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4237" name="Oval 29"/>
          <p:cNvSpPr>
            <a:spLocks noChangeArrowheads="1"/>
          </p:cNvSpPr>
          <p:nvPr/>
        </p:nvSpPr>
        <p:spPr bwMode="auto">
          <a:xfrm>
            <a:off x="6151563" y="19050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4238" name="Oval 30"/>
          <p:cNvSpPr>
            <a:spLocks noChangeArrowheads="1"/>
          </p:cNvSpPr>
          <p:nvPr/>
        </p:nvSpPr>
        <p:spPr bwMode="auto">
          <a:xfrm>
            <a:off x="568801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95235" name="Group 3"/>
          <p:cNvGrpSpPr>
            <a:grpSpLocks/>
          </p:cNvGrpSpPr>
          <p:nvPr/>
        </p:nvGrpSpPr>
        <p:grpSpPr bwMode="auto">
          <a:xfrm rot="-3175050">
            <a:off x="-554037" y="2078037"/>
            <a:ext cx="2819400" cy="339725"/>
            <a:chOff x="1776" y="3072"/>
            <a:chExt cx="1776" cy="214"/>
          </a:xfrm>
        </p:grpSpPr>
        <p:sp>
          <p:nvSpPr>
            <p:cNvPr id="95266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95267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95236" name="Freeform 6"/>
          <p:cNvSpPr>
            <a:spLocks/>
          </p:cNvSpPr>
          <p:nvPr/>
        </p:nvSpPr>
        <p:spPr bwMode="auto">
          <a:xfrm>
            <a:off x="45720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7" name="Freeform 7"/>
          <p:cNvSpPr>
            <a:spLocks/>
          </p:cNvSpPr>
          <p:nvPr/>
        </p:nvSpPr>
        <p:spPr bwMode="auto">
          <a:xfrm>
            <a:off x="1828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8" name="Freeform 8"/>
          <p:cNvSpPr>
            <a:spLocks/>
          </p:cNvSpPr>
          <p:nvPr/>
        </p:nvSpPr>
        <p:spPr bwMode="auto">
          <a:xfrm>
            <a:off x="1717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9" name="Line 9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0" name="Line 10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1" name="Text Box 11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5242" name="Line 12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3" name="Line 13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4" name="Line 14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5" name="Line 15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6" name="Line 16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7" name="Line 17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8" name="Line 18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9" name="Line 19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50" name="Line 20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51" name="Line 21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52" name="Text Box 22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5253" name="Text Box 23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5254" name="Text Box 24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5255" name="Text Box 25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5256" name="Text Box 26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5257" name="Text Box 27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5258" name="Text Box 28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5259" name="Text Box 29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5260" name="Text Box 30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5261" name="Oval 31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5262" name="Oval 32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5263" name="Oval 33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5264" name="Oval 34"/>
          <p:cNvSpPr>
            <a:spLocks noChangeArrowheads="1"/>
          </p:cNvSpPr>
          <p:nvPr/>
        </p:nvSpPr>
        <p:spPr bwMode="auto">
          <a:xfrm>
            <a:off x="607536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5265" name="Oval 35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FF"/>
                </a:solidFill>
                <a:latin typeface="Arial" charset="0"/>
              </a:rPr>
              <a:t>      Một số mẫu thêu ứng dụng </a:t>
            </a:r>
            <a:br>
              <a:rPr lang="en-US" sz="3600" b="1" smtClean="0">
                <a:solidFill>
                  <a:srgbClr val="0000FF"/>
                </a:solidFill>
                <a:latin typeface="Arial" charset="0"/>
              </a:rPr>
            </a:br>
            <a:r>
              <a:rPr lang="en-US" sz="3600" b="1" smtClean="0">
                <a:solidFill>
                  <a:srgbClr val="0000FF"/>
                </a:solidFill>
                <a:latin typeface="Arial" charset="0"/>
              </a:rPr>
              <a:t>          đường thêu móc xích</a:t>
            </a:r>
          </a:p>
        </p:txBody>
      </p:sp>
      <p:pic>
        <p:nvPicPr>
          <p:cNvPr id="228360" name="Picture 8" descr="pillowcase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196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61" name="Picture 9" descr="Embroidered Pillow Ca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62" name="Picture 10" descr="Embroidered Pillow Cas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4196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64" name="Picture 12" descr="snoozing clown and kid in c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543050"/>
            <a:ext cx="3810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96259" name="Group 3"/>
          <p:cNvGrpSpPr>
            <a:grpSpLocks/>
          </p:cNvGrpSpPr>
          <p:nvPr/>
        </p:nvGrpSpPr>
        <p:grpSpPr bwMode="auto">
          <a:xfrm rot="10800000">
            <a:off x="1752600" y="4038600"/>
            <a:ext cx="2819400" cy="339725"/>
            <a:chOff x="1776" y="3072"/>
            <a:chExt cx="1776" cy="214"/>
          </a:xfrm>
        </p:grpSpPr>
        <p:sp>
          <p:nvSpPr>
            <p:cNvPr id="96290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96291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96260" name="Freeform 6"/>
          <p:cNvSpPr>
            <a:spLocks/>
          </p:cNvSpPr>
          <p:nvPr/>
        </p:nvSpPr>
        <p:spPr bwMode="auto">
          <a:xfrm>
            <a:off x="45720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1" name="Freeform 7"/>
          <p:cNvSpPr>
            <a:spLocks/>
          </p:cNvSpPr>
          <p:nvPr/>
        </p:nvSpPr>
        <p:spPr bwMode="auto">
          <a:xfrm>
            <a:off x="1981200" y="3886200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2" name="Line 8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3" name="Line 9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4" name="Text Box 10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6265" name="Line 11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6" name="Line 12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7" name="Line 13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8" name="Line 14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9" name="Line 15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0" name="Line 16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1" name="Line 17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2" name="Line 18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3" name="Line 19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4" name="Line 20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5" name="Text Box 21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6276" name="Text Box 22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6277" name="Text Box 23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6278" name="Text Box 24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6279" name="Text Box 25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6280" name="Text Box 26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6281" name="Text Box 27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6282" name="Text Box 28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6283" name="Text Box 29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6284" name="Oval 30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6285" name="Oval 31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6286" name="Oval 32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6287" name="Oval 33"/>
          <p:cNvSpPr>
            <a:spLocks noChangeArrowheads="1"/>
          </p:cNvSpPr>
          <p:nvPr/>
        </p:nvSpPr>
        <p:spPr bwMode="auto">
          <a:xfrm>
            <a:off x="607536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6288" name="Freeform 34"/>
          <p:cNvSpPr>
            <a:spLocks/>
          </p:cNvSpPr>
          <p:nvPr/>
        </p:nvSpPr>
        <p:spPr bwMode="auto">
          <a:xfrm>
            <a:off x="1270000" y="0"/>
            <a:ext cx="2311400" cy="4038600"/>
          </a:xfrm>
          <a:custGeom>
            <a:avLst/>
            <a:gdLst>
              <a:gd name="T0" fmla="*/ 2147483646 w 1456"/>
              <a:gd name="T1" fmla="*/ 0 h 2544"/>
              <a:gd name="T2" fmla="*/ 2147483646 w 1456"/>
              <a:gd name="T3" fmla="*/ 2147483646 h 2544"/>
              <a:gd name="T4" fmla="*/ 2147483646 w 1456"/>
              <a:gd name="T5" fmla="*/ 2147483646 h 2544"/>
              <a:gd name="T6" fmla="*/ 2147483646 w 1456"/>
              <a:gd name="T7" fmla="*/ 2147483646 h 2544"/>
              <a:gd name="T8" fmla="*/ 2147483646 w 1456"/>
              <a:gd name="T9" fmla="*/ 2147483646 h 2544"/>
              <a:gd name="T10" fmla="*/ 2147483646 w 1456"/>
              <a:gd name="T11" fmla="*/ 2147483646 h 2544"/>
              <a:gd name="T12" fmla="*/ 2147483646 w 1456"/>
              <a:gd name="T13" fmla="*/ 2147483646 h 2544"/>
              <a:gd name="T14" fmla="*/ 2147483646 w 1456"/>
              <a:gd name="T15" fmla="*/ 2147483646 h 2544"/>
              <a:gd name="T16" fmla="*/ 2147483646 w 1456"/>
              <a:gd name="T17" fmla="*/ 2147483646 h 2544"/>
              <a:gd name="T18" fmla="*/ 2147483646 w 1456"/>
              <a:gd name="T19" fmla="*/ 2147483646 h 2544"/>
              <a:gd name="T20" fmla="*/ 2147483646 w 1456"/>
              <a:gd name="T21" fmla="*/ 2147483646 h 2544"/>
              <a:gd name="T22" fmla="*/ 2147483646 w 1456"/>
              <a:gd name="T23" fmla="*/ 2147483646 h 2544"/>
              <a:gd name="T24" fmla="*/ 2147483646 w 1456"/>
              <a:gd name="T25" fmla="*/ 2147483646 h 25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6"/>
              <a:gd name="T40" fmla="*/ 0 h 2544"/>
              <a:gd name="T41" fmla="*/ 1456 w 1456"/>
              <a:gd name="T42" fmla="*/ 2544 h 25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6" h="2544">
                <a:moveTo>
                  <a:pt x="1456" y="0"/>
                </a:moveTo>
                <a:cubicBezTo>
                  <a:pt x="1416" y="12"/>
                  <a:pt x="1376" y="24"/>
                  <a:pt x="1312" y="48"/>
                </a:cubicBezTo>
                <a:cubicBezTo>
                  <a:pt x="1248" y="72"/>
                  <a:pt x="1176" y="104"/>
                  <a:pt x="1072" y="144"/>
                </a:cubicBezTo>
                <a:cubicBezTo>
                  <a:pt x="968" y="184"/>
                  <a:pt x="784" y="240"/>
                  <a:pt x="688" y="288"/>
                </a:cubicBezTo>
                <a:cubicBezTo>
                  <a:pt x="592" y="336"/>
                  <a:pt x="560" y="376"/>
                  <a:pt x="496" y="432"/>
                </a:cubicBezTo>
                <a:cubicBezTo>
                  <a:pt x="432" y="488"/>
                  <a:pt x="376" y="528"/>
                  <a:pt x="304" y="624"/>
                </a:cubicBezTo>
                <a:cubicBezTo>
                  <a:pt x="232" y="720"/>
                  <a:pt x="112" y="872"/>
                  <a:pt x="64" y="1008"/>
                </a:cubicBezTo>
                <a:cubicBezTo>
                  <a:pt x="16" y="1144"/>
                  <a:pt x="24" y="1320"/>
                  <a:pt x="16" y="1440"/>
                </a:cubicBezTo>
                <a:cubicBezTo>
                  <a:pt x="8" y="1560"/>
                  <a:pt x="0" y="1608"/>
                  <a:pt x="16" y="1728"/>
                </a:cubicBezTo>
                <a:cubicBezTo>
                  <a:pt x="32" y="1848"/>
                  <a:pt x="80" y="2064"/>
                  <a:pt x="112" y="2160"/>
                </a:cubicBezTo>
                <a:cubicBezTo>
                  <a:pt x="144" y="2256"/>
                  <a:pt x="160" y="2256"/>
                  <a:pt x="208" y="2304"/>
                </a:cubicBezTo>
                <a:cubicBezTo>
                  <a:pt x="256" y="2352"/>
                  <a:pt x="352" y="2408"/>
                  <a:pt x="400" y="2448"/>
                </a:cubicBezTo>
                <a:cubicBezTo>
                  <a:pt x="448" y="2488"/>
                  <a:pt x="472" y="2516"/>
                  <a:pt x="496" y="25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9" name="Oval 35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 rot="3647323">
            <a:off x="4551363" y="3221037"/>
            <a:ext cx="2819400" cy="339725"/>
            <a:chOff x="1776" y="3072"/>
            <a:chExt cx="1776" cy="214"/>
          </a:xfrm>
        </p:grpSpPr>
        <p:sp>
          <p:nvSpPr>
            <p:cNvPr id="97312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97313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97284" name="Freeform 6"/>
          <p:cNvSpPr>
            <a:spLocks/>
          </p:cNvSpPr>
          <p:nvPr/>
        </p:nvSpPr>
        <p:spPr bwMode="auto">
          <a:xfrm>
            <a:off x="7620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5" name="Line 7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6" name="Line 8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7" name="Text Box 9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7288" name="Line 10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9" name="Line 11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0" name="Line 12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1" name="Line 13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2" name="Line 14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3" name="Line 15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4" name="Line 16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5" name="Line 17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6" name="Line 18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7" name="Line 19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8" name="Text Box 20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7299" name="Text Box 21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7300" name="Text Box 22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7301" name="Text Box 23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7302" name="Text Box 24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7303" name="Text Box 25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7304" name="Text Box 26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7305" name="Text Box 27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7306" name="Text Box 28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7307" name="Oval 29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7308" name="Oval 30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7309" name="Oval 31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7310" name="Oval 32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7311" name="Oval 33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07" name="AutoShape 3"/>
          <p:cNvSpPr>
            <a:spLocks noChangeArrowheads="1"/>
          </p:cNvSpPr>
          <p:nvPr/>
        </p:nvSpPr>
        <p:spPr bwMode="auto">
          <a:xfrm rot="-3657521">
            <a:off x="6870701" y="1209675"/>
            <a:ext cx="106362" cy="2986087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 rot="1742479">
            <a:off x="7886700" y="3313113"/>
            <a:ext cx="457200" cy="7461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8331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32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33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34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35" name="Freeform 31"/>
          <p:cNvSpPr>
            <a:spLocks/>
          </p:cNvSpPr>
          <p:nvPr/>
        </p:nvSpPr>
        <p:spPr bwMode="auto">
          <a:xfrm>
            <a:off x="2438400" y="800100"/>
            <a:ext cx="5803900" cy="4127500"/>
          </a:xfrm>
          <a:custGeom>
            <a:avLst/>
            <a:gdLst>
              <a:gd name="T0" fmla="*/ 2147483646 w 3656"/>
              <a:gd name="T1" fmla="*/ 2147483646 h 2600"/>
              <a:gd name="T2" fmla="*/ 2147483646 w 3656"/>
              <a:gd name="T3" fmla="*/ 2147483646 h 2600"/>
              <a:gd name="T4" fmla="*/ 2147483646 w 3656"/>
              <a:gd name="T5" fmla="*/ 2147483646 h 2600"/>
              <a:gd name="T6" fmla="*/ 2147483646 w 3656"/>
              <a:gd name="T7" fmla="*/ 2147483646 h 2600"/>
              <a:gd name="T8" fmla="*/ 2147483646 w 3656"/>
              <a:gd name="T9" fmla="*/ 2147483646 h 2600"/>
              <a:gd name="T10" fmla="*/ 2147483646 w 3656"/>
              <a:gd name="T11" fmla="*/ 2147483646 h 2600"/>
              <a:gd name="T12" fmla="*/ 2147483646 w 3656"/>
              <a:gd name="T13" fmla="*/ 2147483646 h 2600"/>
              <a:gd name="T14" fmla="*/ 2147483646 w 3656"/>
              <a:gd name="T15" fmla="*/ 2147483646 h 2600"/>
              <a:gd name="T16" fmla="*/ 2147483646 w 3656"/>
              <a:gd name="T17" fmla="*/ 2147483646 h 2600"/>
              <a:gd name="T18" fmla="*/ 2147483646 w 3656"/>
              <a:gd name="T19" fmla="*/ 2147483646 h 2600"/>
              <a:gd name="T20" fmla="*/ 2147483646 w 3656"/>
              <a:gd name="T21" fmla="*/ 2147483646 h 2600"/>
              <a:gd name="T22" fmla="*/ 2147483646 w 3656"/>
              <a:gd name="T23" fmla="*/ 2147483646 h 2600"/>
              <a:gd name="T24" fmla="*/ 2147483646 w 3656"/>
              <a:gd name="T25" fmla="*/ 2147483646 h 2600"/>
              <a:gd name="T26" fmla="*/ 2147483646 w 3656"/>
              <a:gd name="T27" fmla="*/ 2147483646 h 2600"/>
              <a:gd name="T28" fmla="*/ 2147483646 w 3656"/>
              <a:gd name="T29" fmla="*/ 2147483646 h 2600"/>
              <a:gd name="T30" fmla="*/ 2147483646 w 3656"/>
              <a:gd name="T31" fmla="*/ 2147483646 h 2600"/>
              <a:gd name="T32" fmla="*/ 2147483646 w 3656"/>
              <a:gd name="T33" fmla="*/ 2147483646 h 2600"/>
              <a:gd name="T34" fmla="*/ 2147483646 w 3656"/>
              <a:gd name="T35" fmla="*/ 2147483646 h 2600"/>
              <a:gd name="T36" fmla="*/ 2147483646 w 3656"/>
              <a:gd name="T37" fmla="*/ 2147483646 h 2600"/>
              <a:gd name="T38" fmla="*/ 2147483646 w 3656"/>
              <a:gd name="T39" fmla="*/ 2147483646 h 2600"/>
              <a:gd name="T40" fmla="*/ 2147483646 w 3656"/>
              <a:gd name="T41" fmla="*/ 2147483646 h 2600"/>
              <a:gd name="T42" fmla="*/ 2147483646 w 3656"/>
              <a:gd name="T43" fmla="*/ 2147483646 h 2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656"/>
              <a:gd name="T67" fmla="*/ 0 h 2600"/>
              <a:gd name="T68" fmla="*/ 3656 w 3656"/>
              <a:gd name="T69" fmla="*/ 2600 h 26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656" h="2600">
                <a:moveTo>
                  <a:pt x="2024" y="744"/>
                </a:moveTo>
                <a:cubicBezTo>
                  <a:pt x="2056" y="648"/>
                  <a:pt x="2088" y="552"/>
                  <a:pt x="2072" y="456"/>
                </a:cubicBezTo>
                <a:cubicBezTo>
                  <a:pt x="2056" y="360"/>
                  <a:pt x="2000" y="240"/>
                  <a:pt x="1928" y="168"/>
                </a:cubicBezTo>
                <a:cubicBezTo>
                  <a:pt x="1856" y="96"/>
                  <a:pt x="1792" y="48"/>
                  <a:pt x="1640" y="24"/>
                </a:cubicBezTo>
                <a:cubicBezTo>
                  <a:pt x="1488" y="0"/>
                  <a:pt x="1216" y="8"/>
                  <a:pt x="1016" y="24"/>
                </a:cubicBezTo>
                <a:cubicBezTo>
                  <a:pt x="816" y="40"/>
                  <a:pt x="592" y="64"/>
                  <a:pt x="440" y="120"/>
                </a:cubicBezTo>
                <a:cubicBezTo>
                  <a:pt x="288" y="176"/>
                  <a:pt x="176" y="224"/>
                  <a:pt x="104" y="360"/>
                </a:cubicBezTo>
                <a:cubicBezTo>
                  <a:pt x="32" y="496"/>
                  <a:pt x="16" y="768"/>
                  <a:pt x="8" y="936"/>
                </a:cubicBezTo>
                <a:cubicBezTo>
                  <a:pt x="0" y="1104"/>
                  <a:pt x="8" y="1200"/>
                  <a:pt x="56" y="1368"/>
                </a:cubicBezTo>
                <a:cubicBezTo>
                  <a:pt x="104" y="1536"/>
                  <a:pt x="168" y="1784"/>
                  <a:pt x="296" y="1944"/>
                </a:cubicBezTo>
                <a:cubicBezTo>
                  <a:pt x="424" y="2104"/>
                  <a:pt x="608" y="2224"/>
                  <a:pt x="824" y="2328"/>
                </a:cubicBezTo>
                <a:cubicBezTo>
                  <a:pt x="1040" y="2432"/>
                  <a:pt x="1352" y="2536"/>
                  <a:pt x="1592" y="2568"/>
                </a:cubicBezTo>
                <a:cubicBezTo>
                  <a:pt x="1832" y="2600"/>
                  <a:pt x="2080" y="2536"/>
                  <a:pt x="2264" y="2520"/>
                </a:cubicBezTo>
                <a:cubicBezTo>
                  <a:pt x="2448" y="2504"/>
                  <a:pt x="2568" y="2520"/>
                  <a:pt x="2696" y="2472"/>
                </a:cubicBezTo>
                <a:cubicBezTo>
                  <a:pt x="2824" y="2424"/>
                  <a:pt x="2928" y="2304"/>
                  <a:pt x="3032" y="2232"/>
                </a:cubicBezTo>
                <a:cubicBezTo>
                  <a:pt x="3136" y="2160"/>
                  <a:pt x="3248" y="2104"/>
                  <a:pt x="3320" y="2040"/>
                </a:cubicBezTo>
                <a:cubicBezTo>
                  <a:pt x="3392" y="1976"/>
                  <a:pt x="3432" y="1896"/>
                  <a:pt x="3464" y="1848"/>
                </a:cubicBezTo>
                <a:cubicBezTo>
                  <a:pt x="3496" y="1800"/>
                  <a:pt x="3496" y="1792"/>
                  <a:pt x="3512" y="1752"/>
                </a:cubicBezTo>
                <a:cubicBezTo>
                  <a:pt x="3528" y="1712"/>
                  <a:pt x="3544" y="1616"/>
                  <a:pt x="3560" y="1608"/>
                </a:cubicBezTo>
                <a:cubicBezTo>
                  <a:pt x="3576" y="1600"/>
                  <a:pt x="3600" y="1648"/>
                  <a:pt x="3608" y="1704"/>
                </a:cubicBezTo>
                <a:cubicBezTo>
                  <a:pt x="3616" y="1760"/>
                  <a:pt x="3600" y="1856"/>
                  <a:pt x="3608" y="1944"/>
                </a:cubicBezTo>
                <a:cubicBezTo>
                  <a:pt x="3616" y="2032"/>
                  <a:pt x="3640" y="2184"/>
                  <a:pt x="3656" y="22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36" name="Oval 32"/>
          <p:cNvSpPr>
            <a:spLocks noChangeArrowheads="1"/>
          </p:cNvSpPr>
          <p:nvPr/>
        </p:nvSpPr>
        <p:spPr bwMode="auto">
          <a:xfrm>
            <a:off x="56388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31" name="AutoShape 3"/>
          <p:cNvSpPr>
            <a:spLocks noChangeArrowheads="1"/>
          </p:cNvSpPr>
          <p:nvPr/>
        </p:nvSpPr>
        <p:spPr bwMode="auto">
          <a:xfrm rot="-5066166">
            <a:off x="7038975" y="727075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99332" name="Oval 4"/>
          <p:cNvSpPr>
            <a:spLocks noChangeArrowheads="1"/>
          </p:cNvSpPr>
          <p:nvPr/>
        </p:nvSpPr>
        <p:spPr bwMode="auto">
          <a:xfrm rot="333835">
            <a:off x="8375650" y="2266950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33" name="Line 6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4" name="Line 7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9336" name="Line 9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7" name="Line 10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8" name="Line 11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9" name="Line 12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0" name="Line 13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1" name="Line 14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2" name="Line 15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3" name="Line 16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4" name="Line 17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5" name="Line 18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6" name="Text Box 19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9347" name="Text Box 20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9348" name="Text Box 21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9349" name="Text Box 22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9350" name="Text Box 23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9351" name="Text Box 24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9352" name="Text Box 25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9353" name="Text Box 26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9354" name="Text Box 27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9355" name="Oval 28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56" name="Oval 29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57" name="Oval 30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58" name="Oval 31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59" name="Oval 32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60" name="Freeform 33"/>
          <p:cNvSpPr>
            <a:spLocks/>
          </p:cNvSpPr>
          <p:nvPr/>
        </p:nvSpPr>
        <p:spPr bwMode="auto">
          <a:xfrm>
            <a:off x="3086100" y="762000"/>
            <a:ext cx="5613400" cy="3987800"/>
          </a:xfrm>
          <a:custGeom>
            <a:avLst/>
            <a:gdLst>
              <a:gd name="T0" fmla="*/ 2147483646 w 3536"/>
              <a:gd name="T1" fmla="*/ 2147483646 h 2512"/>
              <a:gd name="T2" fmla="*/ 2147483646 w 3536"/>
              <a:gd name="T3" fmla="*/ 2147483646 h 2512"/>
              <a:gd name="T4" fmla="*/ 2147483646 w 3536"/>
              <a:gd name="T5" fmla="*/ 2147483646 h 2512"/>
              <a:gd name="T6" fmla="*/ 2147483646 w 3536"/>
              <a:gd name="T7" fmla="*/ 2147483646 h 2512"/>
              <a:gd name="T8" fmla="*/ 2147483646 w 3536"/>
              <a:gd name="T9" fmla="*/ 0 h 2512"/>
              <a:gd name="T10" fmla="*/ 2147483646 w 3536"/>
              <a:gd name="T11" fmla="*/ 2147483646 h 2512"/>
              <a:gd name="T12" fmla="*/ 2147483646 w 3536"/>
              <a:gd name="T13" fmla="*/ 2147483646 h 2512"/>
              <a:gd name="T14" fmla="*/ 2147483646 w 3536"/>
              <a:gd name="T15" fmla="*/ 2147483646 h 2512"/>
              <a:gd name="T16" fmla="*/ 2147483646 w 3536"/>
              <a:gd name="T17" fmla="*/ 2147483646 h 2512"/>
              <a:gd name="T18" fmla="*/ 2147483646 w 3536"/>
              <a:gd name="T19" fmla="*/ 2147483646 h 2512"/>
              <a:gd name="T20" fmla="*/ 2147483646 w 3536"/>
              <a:gd name="T21" fmla="*/ 2147483646 h 2512"/>
              <a:gd name="T22" fmla="*/ 2147483646 w 3536"/>
              <a:gd name="T23" fmla="*/ 2147483646 h 2512"/>
              <a:gd name="T24" fmla="*/ 2147483646 w 3536"/>
              <a:gd name="T25" fmla="*/ 2147483646 h 2512"/>
              <a:gd name="T26" fmla="*/ 2147483646 w 3536"/>
              <a:gd name="T27" fmla="*/ 2147483646 h 2512"/>
              <a:gd name="T28" fmla="*/ 2147483646 w 3536"/>
              <a:gd name="T29" fmla="*/ 2147483646 h 2512"/>
              <a:gd name="T30" fmla="*/ 2147483646 w 3536"/>
              <a:gd name="T31" fmla="*/ 2147483646 h 2512"/>
              <a:gd name="T32" fmla="*/ 2147483646 w 3536"/>
              <a:gd name="T33" fmla="*/ 2147483646 h 2512"/>
              <a:gd name="T34" fmla="*/ 2147483646 w 3536"/>
              <a:gd name="T35" fmla="*/ 2147483646 h 2512"/>
              <a:gd name="T36" fmla="*/ 2147483646 w 3536"/>
              <a:gd name="T37" fmla="*/ 2147483646 h 2512"/>
              <a:gd name="T38" fmla="*/ 2147483646 w 3536"/>
              <a:gd name="T39" fmla="*/ 2147483646 h 2512"/>
              <a:gd name="T40" fmla="*/ 2147483646 w 3536"/>
              <a:gd name="T41" fmla="*/ 2147483646 h 2512"/>
              <a:gd name="T42" fmla="*/ 2147483646 w 3536"/>
              <a:gd name="T43" fmla="*/ 2147483646 h 2512"/>
              <a:gd name="T44" fmla="*/ 2147483646 w 3536"/>
              <a:gd name="T45" fmla="*/ 2147483646 h 2512"/>
              <a:gd name="T46" fmla="*/ 2147483646 w 3536"/>
              <a:gd name="T47" fmla="*/ 2147483646 h 2512"/>
              <a:gd name="T48" fmla="*/ 2147483646 w 3536"/>
              <a:gd name="T49" fmla="*/ 2147483646 h 2512"/>
              <a:gd name="T50" fmla="*/ 2147483646 w 3536"/>
              <a:gd name="T51" fmla="*/ 2147483646 h 25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536"/>
              <a:gd name="T79" fmla="*/ 0 h 2512"/>
              <a:gd name="T80" fmla="*/ 3536 w 3536"/>
              <a:gd name="T81" fmla="*/ 2512 h 251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536" h="2512">
                <a:moveTo>
                  <a:pt x="1656" y="768"/>
                </a:moveTo>
                <a:cubicBezTo>
                  <a:pt x="1668" y="668"/>
                  <a:pt x="1680" y="568"/>
                  <a:pt x="1656" y="480"/>
                </a:cubicBezTo>
                <a:cubicBezTo>
                  <a:pt x="1632" y="392"/>
                  <a:pt x="1568" y="304"/>
                  <a:pt x="1512" y="240"/>
                </a:cubicBezTo>
                <a:cubicBezTo>
                  <a:pt x="1456" y="176"/>
                  <a:pt x="1424" y="136"/>
                  <a:pt x="1320" y="96"/>
                </a:cubicBezTo>
                <a:cubicBezTo>
                  <a:pt x="1216" y="56"/>
                  <a:pt x="1024" y="0"/>
                  <a:pt x="888" y="0"/>
                </a:cubicBezTo>
                <a:cubicBezTo>
                  <a:pt x="752" y="0"/>
                  <a:pt x="624" y="32"/>
                  <a:pt x="504" y="96"/>
                </a:cubicBezTo>
                <a:cubicBezTo>
                  <a:pt x="384" y="160"/>
                  <a:pt x="248" y="264"/>
                  <a:pt x="168" y="384"/>
                </a:cubicBezTo>
                <a:cubicBezTo>
                  <a:pt x="88" y="504"/>
                  <a:pt x="48" y="680"/>
                  <a:pt x="24" y="816"/>
                </a:cubicBezTo>
                <a:cubicBezTo>
                  <a:pt x="0" y="952"/>
                  <a:pt x="16" y="1064"/>
                  <a:pt x="24" y="1200"/>
                </a:cubicBezTo>
                <a:cubicBezTo>
                  <a:pt x="32" y="1336"/>
                  <a:pt x="8" y="1488"/>
                  <a:pt x="72" y="1632"/>
                </a:cubicBezTo>
                <a:cubicBezTo>
                  <a:pt x="136" y="1776"/>
                  <a:pt x="224" y="1928"/>
                  <a:pt x="408" y="2064"/>
                </a:cubicBezTo>
                <a:cubicBezTo>
                  <a:pt x="592" y="2200"/>
                  <a:pt x="936" y="2384"/>
                  <a:pt x="1176" y="2448"/>
                </a:cubicBezTo>
                <a:cubicBezTo>
                  <a:pt x="1416" y="2512"/>
                  <a:pt x="1648" y="2464"/>
                  <a:pt x="1848" y="2448"/>
                </a:cubicBezTo>
                <a:cubicBezTo>
                  <a:pt x="2048" y="2432"/>
                  <a:pt x="2224" y="2392"/>
                  <a:pt x="2376" y="2352"/>
                </a:cubicBezTo>
                <a:cubicBezTo>
                  <a:pt x="2528" y="2312"/>
                  <a:pt x="2632" y="2296"/>
                  <a:pt x="2760" y="2208"/>
                </a:cubicBezTo>
                <a:cubicBezTo>
                  <a:pt x="2888" y="2120"/>
                  <a:pt x="3056" y="1944"/>
                  <a:pt x="3144" y="1824"/>
                </a:cubicBezTo>
                <a:cubicBezTo>
                  <a:pt x="3232" y="1704"/>
                  <a:pt x="3256" y="1592"/>
                  <a:pt x="3288" y="1488"/>
                </a:cubicBezTo>
                <a:cubicBezTo>
                  <a:pt x="3320" y="1384"/>
                  <a:pt x="3320" y="1264"/>
                  <a:pt x="3336" y="1200"/>
                </a:cubicBezTo>
                <a:cubicBezTo>
                  <a:pt x="3352" y="1136"/>
                  <a:pt x="3368" y="1144"/>
                  <a:pt x="3384" y="1104"/>
                </a:cubicBezTo>
                <a:cubicBezTo>
                  <a:pt x="3400" y="1064"/>
                  <a:pt x="3424" y="968"/>
                  <a:pt x="3432" y="960"/>
                </a:cubicBezTo>
                <a:cubicBezTo>
                  <a:pt x="3440" y="952"/>
                  <a:pt x="3416" y="1016"/>
                  <a:pt x="3432" y="1056"/>
                </a:cubicBezTo>
                <a:cubicBezTo>
                  <a:pt x="3448" y="1096"/>
                  <a:pt x="3520" y="1144"/>
                  <a:pt x="3528" y="1200"/>
                </a:cubicBezTo>
                <a:cubicBezTo>
                  <a:pt x="3536" y="1256"/>
                  <a:pt x="3488" y="1336"/>
                  <a:pt x="3480" y="1392"/>
                </a:cubicBezTo>
                <a:cubicBezTo>
                  <a:pt x="3472" y="1448"/>
                  <a:pt x="3488" y="1496"/>
                  <a:pt x="3480" y="1536"/>
                </a:cubicBezTo>
                <a:cubicBezTo>
                  <a:pt x="3472" y="1576"/>
                  <a:pt x="3440" y="1592"/>
                  <a:pt x="3432" y="1632"/>
                </a:cubicBezTo>
                <a:cubicBezTo>
                  <a:pt x="3424" y="1672"/>
                  <a:pt x="3428" y="1724"/>
                  <a:pt x="3432" y="1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55" name="Freeform 3"/>
          <p:cNvSpPr>
            <a:spLocks/>
          </p:cNvSpPr>
          <p:nvPr/>
        </p:nvSpPr>
        <p:spPr bwMode="auto">
          <a:xfrm>
            <a:off x="2159000" y="792163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149975" y="1905000"/>
            <a:ext cx="4572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8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0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1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2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3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4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5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6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7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8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9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0370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0371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0372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0373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0374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0375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0376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0377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0378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79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80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81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0382" name="Group 31"/>
          <p:cNvGrpSpPr>
            <a:grpSpLocks/>
          </p:cNvGrpSpPr>
          <p:nvPr/>
        </p:nvGrpSpPr>
        <p:grpSpPr bwMode="auto">
          <a:xfrm rot="-518194">
            <a:off x="4579938" y="1966913"/>
            <a:ext cx="2819400" cy="339725"/>
            <a:chOff x="1776" y="3072"/>
            <a:chExt cx="1776" cy="214"/>
          </a:xfrm>
        </p:grpSpPr>
        <p:sp>
          <p:nvSpPr>
            <p:cNvPr id="100387" name="AutoShape 32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0388" name="Oval 33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0383" name="Rectangle 34"/>
          <p:cNvSpPr>
            <a:spLocks noChangeArrowheads="1"/>
          </p:cNvSpPr>
          <p:nvPr/>
        </p:nvSpPr>
        <p:spPr bwMode="auto">
          <a:xfrm>
            <a:off x="5694363" y="1828800"/>
            <a:ext cx="3810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84" name="Oval 35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85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6" name="Rectangle 36"/>
          <p:cNvSpPr>
            <a:spLocks noChangeArrowheads="1"/>
          </p:cNvSpPr>
          <p:nvPr/>
        </p:nvSpPr>
        <p:spPr bwMode="auto">
          <a:xfrm>
            <a:off x="5257800" y="1814513"/>
            <a:ext cx="381000" cy="304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1379" name="Freeform 3"/>
          <p:cNvSpPr>
            <a:spLocks/>
          </p:cNvSpPr>
          <p:nvPr/>
        </p:nvSpPr>
        <p:spPr bwMode="auto">
          <a:xfrm>
            <a:off x="2057400" y="1066800"/>
            <a:ext cx="3733800" cy="35052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1402" name="Oval 2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1403" name="Oval 2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1404" name="Oval 2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1405" name="Group 29"/>
          <p:cNvGrpSpPr>
            <a:grpSpLocks/>
          </p:cNvGrpSpPr>
          <p:nvPr/>
        </p:nvGrpSpPr>
        <p:grpSpPr bwMode="auto">
          <a:xfrm>
            <a:off x="2438400" y="1600200"/>
            <a:ext cx="2819400" cy="339725"/>
            <a:chOff x="1776" y="3072"/>
            <a:chExt cx="1776" cy="214"/>
          </a:xfrm>
        </p:grpSpPr>
        <p:sp>
          <p:nvSpPr>
            <p:cNvPr id="101408" name="AutoShape 30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1409" name="Oval 31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1406" name="Oval 32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1407" name="Oval 33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838200" y="1219200"/>
            <a:ext cx="2819400" cy="339725"/>
            <a:chOff x="1776" y="3072"/>
            <a:chExt cx="1776" cy="214"/>
          </a:xfrm>
        </p:grpSpPr>
        <p:sp>
          <p:nvSpPr>
            <p:cNvPr id="102434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2435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2404" name="Freeform 6"/>
          <p:cNvSpPr>
            <a:spLocks/>
          </p:cNvSpPr>
          <p:nvPr/>
        </p:nvSpPr>
        <p:spPr bwMode="auto">
          <a:xfrm>
            <a:off x="18288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5" name="Freeform 7"/>
          <p:cNvSpPr>
            <a:spLocks/>
          </p:cNvSpPr>
          <p:nvPr/>
        </p:nvSpPr>
        <p:spPr bwMode="auto">
          <a:xfrm>
            <a:off x="3505200" y="1524000"/>
            <a:ext cx="828675" cy="522288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6" name="Line 8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7" name="Line 9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8" name="Text Box 10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2409" name="Line 11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0" name="Line 12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1" name="Line 13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2" name="Line 14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3" name="Line 15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4" name="Line 16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5" name="Line 17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6" name="Line 18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7" name="Line 19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8" name="Line 20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9" name="Text Box 21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2420" name="Text Box 22"/>
          <p:cNvSpPr txBox="1">
            <a:spLocks noChangeArrowheads="1"/>
          </p:cNvSpPr>
          <p:nvPr/>
        </p:nvSpPr>
        <p:spPr bwMode="auto">
          <a:xfrm>
            <a:off x="4114800" y="15382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2421" name="Text Box 23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2422" name="Text Box 24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2423" name="Text Box 25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2424" name="Text Box 26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2425" name="Text Box 27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2426" name="Text Box 28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2427" name="Text Box 29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2428" name="Oval 30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429" name="Oval 31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430" name="Oval 32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431" name="Line 33"/>
          <p:cNvSpPr>
            <a:spLocks noChangeShapeType="1"/>
          </p:cNvSpPr>
          <p:nvPr/>
        </p:nvSpPr>
        <p:spPr bwMode="auto">
          <a:xfrm>
            <a:off x="3429000" y="15240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2" name="Oval 34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433" name="Oval 35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0" y="990600"/>
            <a:ext cx="2819400" cy="339725"/>
            <a:chOff x="1776" y="3072"/>
            <a:chExt cx="1776" cy="214"/>
          </a:xfrm>
        </p:grpSpPr>
        <p:sp>
          <p:nvSpPr>
            <p:cNvPr id="103458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3459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3428" name="Freeform 6"/>
          <p:cNvSpPr>
            <a:spLocks/>
          </p:cNvSpPr>
          <p:nvPr/>
        </p:nvSpPr>
        <p:spPr bwMode="auto">
          <a:xfrm>
            <a:off x="22860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29" name="Freeform 7"/>
          <p:cNvSpPr>
            <a:spLocks/>
          </p:cNvSpPr>
          <p:nvPr/>
        </p:nvSpPr>
        <p:spPr bwMode="auto">
          <a:xfrm>
            <a:off x="2678113" y="1295400"/>
            <a:ext cx="522287" cy="1055688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0" name="Line 8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1" name="Line 9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2" name="Text Box 10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3433" name="Line 11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4" name="Line 12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5" name="Line 13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6" name="Line 14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7" name="Line 15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8" name="Line 16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9" name="Line 17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0" name="Line 18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1" name="Line 19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2" name="Line 20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3" name="Text Box 21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3444" name="Text Box 22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3445" name="Text Box 23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3446" name="Text Box 24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3447" name="Text Box 25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3448" name="Text Box 26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3449" name="Text Box 27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3450" name="Text Box 28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3451" name="Text Box 29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3452" name="Oval 30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3453" name="Oval 31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3454" name="Oval 32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3455" name="Line 33"/>
          <p:cNvSpPr>
            <a:spLocks noChangeShapeType="1"/>
          </p:cNvSpPr>
          <p:nvPr/>
        </p:nvSpPr>
        <p:spPr bwMode="auto">
          <a:xfrm>
            <a:off x="1905000" y="1143000"/>
            <a:ext cx="3352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6" name="Oval 34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3457" name="Oval 35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>
            <a:off x="-914400" y="685800"/>
            <a:ext cx="6172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2" name="Freeform 4"/>
          <p:cNvSpPr>
            <a:spLocks/>
          </p:cNvSpPr>
          <p:nvPr/>
        </p:nvSpPr>
        <p:spPr bwMode="auto">
          <a:xfrm>
            <a:off x="33909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4474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4475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4476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4477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4478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4479" name="Oval 31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-9906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6" name="Freeform 4"/>
          <p:cNvSpPr>
            <a:spLocks/>
          </p:cNvSpPr>
          <p:nvPr/>
        </p:nvSpPr>
        <p:spPr bwMode="auto">
          <a:xfrm>
            <a:off x="4211638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5498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5499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5500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5501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5502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5503" name="Oval 31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1585</TotalTime>
  <Words>1513</Words>
  <Application>Microsoft Office PowerPoint</Application>
  <PresentationFormat>On-screen Show (4:3)</PresentationFormat>
  <Paragraphs>1036</Paragraphs>
  <Slides>117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6" baseType="lpstr">
      <vt:lpstr>Arial</vt:lpstr>
      <vt:lpstr>Garamond</vt:lpstr>
      <vt:lpstr>Wingdings</vt:lpstr>
      <vt:lpstr>Calibri</vt:lpstr>
      <vt:lpstr>Times New Roman</vt:lpstr>
      <vt:lpstr>VNI-Times</vt:lpstr>
      <vt:lpstr>Edge</vt:lpstr>
      <vt:lpstr>Mountain Top</vt:lpstr>
      <vt:lpstr>Microsoft Graph Chart</vt:lpstr>
      <vt:lpstr>Slide 1</vt:lpstr>
      <vt:lpstr>          Một số mẫu thêu</vt:lpstr>
      <vt:lpstr>            Sản phẩm được thêu</vt:lpstr>
      <vt:lpstr>        *Ứng dụng thực tế: </vt:lpstr>
      <vt:lpstr>KĨ THUẬT</vt:lpstr>
      <vt:lpstr>   Quan sát mẫu và nhận xét</vt:lpstr>
      <vt:lpstr>*Nhận xét và nêu đặc điểm:</vt:lpstr>
      <vt:lpstr>Slide 8</vt:lpstr>
      <vt:lpstr>      Một số mẫu thêu ứng dụng            đường thêu móc xích</vt:lpstr>
      <vt:lpstr>Trong thực tế: </vt:lpstr>
      <vt:lpstr>Slide 11</vt:lpstr>
      <vt:lpstr>Slide 12</vt:lpstr>
      <vt:lpstr>Slide 13</vt:lpstr>
      <vt:lpstr>Đọc nội dung 2 SGK, quan sát hình và trả lời các câu hỏi: Cách thêu mũi thứ nhất  như thế nào? </vt:lpstr>
      <vt:lpstr> Cách thêu mũi thứ hai như thế nào?</vt:lpstr>
      <vt:lpstr>Kết thúc đường thêu như thế nào?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 Dặn dò - Nhận xét tiết học:</vt:lpstr>
    </vt:vector>
  </TitlesOfParts>
  <Company>THANH PHƯỚC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 AN PP</dc:title>
  <dc:creator>NGUYEN DON TOAN</dc:creator>
  <cp:lastModifiedBy>CSTeam</cp:lastModifiedBy>
  <cp:revision>149</cp:revision>
  <dcterms:created xsi:type="dcterms:W3CDTF">2005-11-21T14:08:56Z</dcterms:created>
  <dcterms:modified xsi:type="dcterms:W3CDTF">2016-06-30T01:13:37Z</dcterms:modified>
</cp:coreProperties>
</file>