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67" r:id="rId2"/>
    <p:sldId id="269" r:id="rId3"/>
    <p:sldId id="284" r:id="rId4"/>
    <p:sldId id="285" r:id="rId5"/>
    <p:sldId id="286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9900"/>
    <a:srgbClr val="000099"/>
    <a:srgbClr val="006600"/>
    <a:srgbClr val="D60093"/>
    <a:srgbClr val="FFFF00"/>
    <a:srgbClr val="339933"/>
    <a:srgbClr val="33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52" autoAdjust="0"/>
    <p:restoredTop sz="94660"/>
  </p:normalViewPr>
  <p:slideViewPr>
    <p:cSldViewPr>
      <p:cViewPr>
        <p:scale>
          <a:sx n="66" d="100"/>
          <a:sy n="66" d="100"/>
        </p:scale>
        <p:origin x="-6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2" y="232"/>
              <a:ext cx="1856" cy="3627"/>
              <a:chOff x="3010" y="776"/>
              <a:chExt cx="1856" cy="3627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6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800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65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5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3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3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1" y="125"/>
              <a:ext cx="356" cy="608"/>
              <a:chOff x="1729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9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6" y="3306"/>
              <a:ext cx="500" cy="500"/>
              <a:chOff x="1727" y="868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9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9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7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179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79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BA348-416C-49CB-9066-C628D0817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D58D4-3252-40A4-9876-AB94D011B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D78A8-15A5-4907-91C6-8227274FE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08A40-9C89-4E9C-9EB2-135ED5D16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A959B-2318-4CF6-B49B-136B892BE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E584A-BED9-44DA-AFC2-B09031FBF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16151-22E2-488F-B51D-BB85443B4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325BE-F692-416C-9C12-4B924EBBE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3A9B0-66A9-4129-94B6-1566F3CAA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2039F-91B0-4B34-99CE-63B2B1E9D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AB960-1356-476D-8ADC-5D56321DF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0723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072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2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2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3072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0730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31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32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33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34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0736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737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738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6" y="1721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0740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41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42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0744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45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46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0748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49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50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30751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2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3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4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5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6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7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8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9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60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61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62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63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64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E0AD28F-B412-47B6-920B-21FB4FB12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609600"/>
            <a:ext cx="74295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0" smtClean="0">
                <a:latin typeface="Times New Roman" pitchFamily="18" charset="0"/>
              </a:rPr>
              <a:t>KẾ HOẠCH BÀI DẠY</a:t>
            </a:r>
            <a:endParaRPr lang="en-US" sz="4800" smtClean="0">
              <a:latin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3200" y="2514600"/>
            <a:ext cx="61468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6600"/>
                </a:solidFill>
                <a:latin typeface="Times New Roman" pitchFamily="18" charset="0"/>
              </a:rPr>
              <a:t>MÔN : KĨ THUẬT ( LỚP 4 )</a:t>
            </a:r>
          </a:p>
          <a:p>
            <a:pPr eaLnBrk="1" hangingPunct="1">
              <a:defRPr/>
            </a:pPr>
            <a:endParaRPr lang="en-US" smtClean="0">
              <a:latin typeface="Times New Roman" pitchFamily="18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62000" y="1524000"/>
            <a:ext cx="7543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BÀI 3 : KHÂU THƯỜNG(tt) </a:t>
            </a:r>
          </a:p>
          <a:p>
            <a:pPr eaLnBrk="1" hangingPunct="1"/>
            <a:endParaRPr lang="en-US" sz="4000">
              <a:latin typeface="Times New Roman" pitchFamily="18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192338" y="3670300"/>
            <a:ext cx="4208462" cy="2425700"/>
            <a:chOff x="1358" y="6669"/>
            <a:chExt cx="7946" cy="4540"/>
          </a:xfrm>
        </p:grpSpPr>
        <p:sp>
          <p:nvSpPr>
            <p:cNvPr id="3078" name="Rectangle 7"/>
            <p:cNvSpPr>
              <a:spLocks noChangeArrowheads="1"/>
            </p:cNvSpPr>
            <p:nvPr/>
          </p:nvSpPr>
          <p:spPr bwMode="auto">
            <a:xfrm>
              <a:off x="1358" y="6669"/>
              <a:ext cx="7946" cy="4540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FFCC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endParaRPr lang="en-US" sz="120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/>
              <a:endParaRPr lang="en-US" sz="120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/>
              <a:endParaRPr lang="en-US" sz="120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/>
              <a:endParaRPr lang="en-US" sz="120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/>
              <a:endParaRPr lang="en-US" sz="120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/>
              <a:endParaRPr lang="en-US" sz="120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/>
              <a:endParaRPr lang="en-US" sz="110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/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      </a:t>
              </a:r>
              <a:endParaRPr lang="en-US" sz="120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/>
              <a:endParaRPr lang="en-US" sz="1200">
                <a:solidFill>
                  <a:srgbClr val="000000"/>
                </a:solidFill>
                <a:latin typeface="Arial" charset="0"/>
              </a:endParaRPr>
            </a:p>
            <a:p>
              <a:pPr algn="ctr" eaLnBrk="1" hangingPunct="1"/>
              <a:endParaRPr lang="en-US">
                <a:latin typeface="Arial" charset="0"/>
              </a:endParaRPr>
            </a:p>
          </p:txBody>
        </p:sp>
        <p:grpSp>
          <p:nvGrpSpPr>
            <p:cNvPr id="3079" name="Group 8"/>
            <p:cNvGrpSpPr>
              <a:grpSpLocks/>
            </p:cNvGrpSpPr>
            <p:nvPr/>
          </p:nvGrpSpPr>
          <p:grpSpPr bwMode="auto">
            <a:xfrm>
              <a:off x="2040" y="8701"/>
              <a:ext cx="6810" cy="0"/>
              <a:chOff x="1929" y="6015"/>
              <a:chExt cx="6810" cy="0"/>
            </a:xfrm>
          </p:grpSpPr>
          <p:sp>
            <p:nvSpPr>
              <p:cNvPr id="3080" name="Line 9"/>
              <p:cNvSpPr>
                <a:spLocks noChangeShapeType="1"/>
              </p:cNvSpPr>
              <p:nvPr/>
            </p:nvSpPr>
            <p:spPr bwMode="auto">
              <a:xfrm>
                <a:off x="7377" y="6015"/>
                <a:ext cx="454" cy="0"/>
              </a:xfrm>
              <a:prstGeom prst="line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1" name="Line 10"/>
              <p:cNvSpPr>
                <a:spLocks noChangeShapeType="1"/>
              </p:cNvSpPr>
              <p:nvPr/>
            </p:nvSpPr>
            <p:spPr bwMode="auto">
              <a:xfrm>
                <a:off x="6469" y="6015"/>
                <a:ext cx="454" cy="0"/>
              </a:xfrm>
              <a:prstGeom prst="line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2" name="Line 11"/>
              <p:cNvSpPr>
                <a:spLocks noChangeShapeType="1"/>
              </p:cNvSpPr>
              <p:nvPr/>
            </p:nvSpPr>
            <p:spPr bwMode="auto">
              <a:xfrm>
                <a:off x="5561" y="6015"/>
                <a:ext cx="454" cy="0"/>
              </a:xfrm>
              <a:prstGeom prst="line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3" name="Line 12"/>
              <p:cNvSpPr>
                <a:spLocks noChangeShapeType="1"/>
              </p:cNvSpPr>
              <p:nvPr/>
            </p:nvSpPr>
            <p:spPr bwMode="auto">
              <a:xfrm>
                <a:off x="4653" y="6015"/>
                <a:ext cx="454" cy="0"/>
              </a:xfrm>
              <a:prstGeom prst="line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4" name="Line 13"/>
              <p:cNvSpPr>
                <a:spLocks noChangeShapeType="1"/>
              </p:cNvSpPr>
              <p:nvPr/>
            </p:nvSpPr>
            <p:spPr bwMode="auto">
              <a:xfrm>
                <a:off x="3745" y="6015"/>
                <a:ext cx="454" cy="0"/>
              </a:xfrm>
              <a:prstGeom prst="line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5" name="Line 14"/>
              <p:cNvSpPr>
                <a:spLocks noChangeShapeType="1"/>
              </p:cNvSpPr>
              <p:nvPr/>
            </p:nvSpPr>
            <p:spPr bwMode="auto">
              <a:xfrm>
                <a:off x="2837" y="6015"/>
                <a:ext cx="454" cy="0"/>
              </a:xfrm>
              <a:prstGeom prst="line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6" name="Line 15"/>
              <p:cNvSpPr>
                <a:spLocks noChangeShapeType="1"/>
              </p:cNvSpPr>
              <p:nvPr/>
            </p:nvSpPr>
            <p:spPr bwMode="auto">
              <a:xfrm>
                <a:off x="1929" y="6015"/>
                <a:ext cx="454" cy="0"/>
              </a:xfrm>
              <a:prstGeom prst="line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7" name="Line 16"/>
              <p:cNvSpPr>
                <a:spLocks noChangeShapeType="1"/>
              </p:cNvSpPr>
              <p:nvPr/>
            </p:nvSpPr>
            <p:spPr bwMode="auto">
              <a:xfrm>
                <a:off x="8285" y="6015"/>
                <a:ext cx="454" cy="0"/>
              </a:xfrm>
              <a:prstGeom prst="line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  <p:bldP spid="153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533400"/>
            <a:ext cx="8191500" cy="6985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smtClean="0">
                <a:solidFill>
                  <a:srgbClr val="FF5050"/>
                </a:solidFill>
                <a:latin typeface="Times New Roman" pitchFamily="18" charset="0"/>
              </a:rPr>
              <a:t>NỘI DUNG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600200"/>
            <a:ext cx="8534400" cy="5029200"/>
          </a:xfrm>
          <a:solidFill>
            <a:schemeClr val="bg1"/>
          </a:solidFill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4400" b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    </a:t>
            </a:r>
            <a:r>
              <a:rPr lang="en-US" sz="4400" b="0" smtClean="0">
                <a:solidFill>
                  <a:srgbClr val="000066"/>
                </a:solidFill>
                <a:effectLst/>
                <a:latin typeface="Times New Roman" pitchFamily="18" charset="0"/>
                <a:hlinkClick r:id="rId2" action="ppaction://hlinksldjump"/>
              </a:rPr>
              <a:t>Hoạt động 3: Học sinh thực hành khâu thường.</a:t>
            </a:r>
            <a:endParaRPr lang="en-US" sz="4400" b="0" smtClean="0">
              <a:solidFill>
                <a:srgbClr val="000066"/>
              </a:solidFill>
              <a:effectLst/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4400" b="0" smtClean="0">
                <a:solidFill>
                  <a:srgbClr val="000066"/>
                </a:solidFill>
                <a:effectLst/>
                <a:latin typeface="Times New Roman" pitchFamily="18" charset="0"/>
              </a:rPr>
              <a:t>     </a:t>
            </a:r>
            <a:r>
              <a:rPr lang="en-US" sz="4400" b="0" smtClean="0">
                <a:solidFill>
                  <a:srgbClr val="000066"/>
                </a:solidFill>
                <a:effectLst/>
                <a:latin typeface="Times New Roman" pitchFamily="18" charset="0"/>
                <a:hlinkClick r:id="rId3" action="ppaction://hlinksldjump"/>
              </a:rPr>
              <a:t>Hoạt động 4: Đánh giá kết quả học tập của học sinh.</a:t>
            </a:r>
            <a:endParaRPr lang="en-US" sz="4400" b="0" smtClean="0">
              <a:solidFill>
                <a:srgbClr val="000066"/>
              </a:solidFill>
              <a:effectLst/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4400" b="0" smtClean="0">
                <a:solidFill>
                  <a:srgbClr val="000066"/>
                </a:solidFill>
                <a:effectLst/>
                <a:latin typeface="Times New Roman" pitchFamily="18" charset="0"/>
              </a:rPr>
              <a:t>     </a:t>
            </a:r>
            <a:r>
              <a:rPr lang="en-US" sz="4400" b="0" u="sng" smtClean="0">
                <a:solidFill>
                  <a:srgbClr val="000066"/>
                </a:solidFill>
                <a:effectLst/>
                <a:latin typeface="Times New Roman" pitchFamily="18" charset="0"/>
              </a:rPr>
              <a:t>Hoạt động 5: Củng cố kiến thức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8077200" cy="609600"/>
          </a:xfrm>
          <a:noFill/>
        </p:spPr>
        <p:txBody>
          <a:bodyPr/>
          <a:lstStyle/>
          <a:p>
            <a:pPr algn="just" eaLnBrk="1" hangingPunct="1"/>
            <a:r>
              <a:rPr lang="en-US" sz="3600" smtClean="0">
                <a:effectLst/>
                <a:latin typeface="Times New Roman" pitchFamily="18" charset="0"/>
              </a:rPr>
              <a:t>Hoạt động 3: </a:t>
            </a:r>
            <a:r>
              <a:rPr lang="en-US" sz="3600" b="0" smtClean="0">
                <a:effectLst/>
                <a:latin typeface="Times New Roman" pitchFamily="18" charset="0"/>
              </a:rPr>
              <a:t>Đánh giá kết quả thực hiện.</a:t>
            </a: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685800" y="914400"/>
            <a:ext cx="8001000" cy="4191000"/>
          </a:xfrm>
          <a:prstGeom prst="wedgeRoundRectCallout">
            <a:avLst>
              <a:gd name="adj1" fmla="val 11856"/>
              <a:gd name="adj2" fmla="val -36500"/>
              <a:gd name="adj3" fmla="val 16667"/>
            </a:avLst>
          </a:prstGeom>
          <a:solidFill>
            <a:schemeClr val="accent2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/>
          <a:lstStyle/>
          <a:p>
            <a:endParaRPr lang="en-US" sz="3600" i="1">
              <a:solidFill>
                <a:srgbClr val="000099"/>
              </a:solidFill>
              <a:latin typeface="Times New Roman" pitchFamily="18" charset="0"/>
            </a:endParaRPr>
          </a:p>
          <a:p>
            <a:r>
              <a:rPr lang="en-US" sz="3600" i="1">
                <a:solidFill>
                  <a:srgbClr val="000099"/>
                </a:solidFill>
                <a:latin typeface="Times New Roman" pitchFamily="18" charset="0"/>
              </a:rPr>
              <a:t>-Trưng bày các sản phẩm hs đã thực hiện và một vài sản phẩm mẫu.</a:t>
            </a:r>
          </a:p>
          <a:p>
            <a:pPr>
              <a:buFontTx/>
              <a:buChar char="-"/>
            </a:pPr>
            <a:r>
              <a:rPr lang="en-US" sz="3600" i="1">
                <a:solidFill>
                  <a:srgbClr val="000099"/>
                </a:solidFill>
                <a:latin typeface="Times New Roman" pitchFamily="18" charset="0"/>
              </a:rPr>
              <a:t>Nêu tiêu chuẩn đánh giá sản phẩm</a:t>
            </a:r>
          </a:p>
          <a:p>
            <a:pPr>
              <a:buFontTx/>
              <a:buChar char="-"/>
            </a:pPr>
            <a:r>
              <a:rPr lang="en-US" sz="3600" i="1">
                <a:solidFill>
                  <a:srgbClr val="000099"/>
                </a:solidFill>
                <a:latin typeface="Times New Roman" pitchFamily="18" charset="0"/>
              </a:rPr>
              <a:t> Giáo viên nhận xét đánh giá kết quả của học sinh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9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8077200" cy="609600"/>
          </a:xfrm>
          <a:noFill/>
        </p:spPr>
        <p:txBody>
          <a:bodyPr/>
          <a:lstStyle/>
          <a:p>
            <a:pPr algn="just" eaLnBrk="1" hangingPunct="1"/>
            <a:r>
              <a:rPr lang="en-US" sz="3600" smtClean="0">
                <a:effectLst/>
                <a:latin typeface="Times New Roman" pitchFamily="18" charset="0"/>
              </a:rPr>
              <a:t>Hoạt động 4: </a:t>
            </a:r>
            <a:r>
              <a:rPr lang="en-US" sz="3600" b="0" smtClean="0">
                <a:effectLst/>
                <a:latin typeface="Times New Roman" pitchFamily="18" charset="0"/>
              </a:rPr>
              <a:t>Học sinh thực hành.</a:t>
            </a: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685800" y="914400"/>
            <a:ext cx="8001000" cy="4191000"/>
          </a:xfrm>
          <a:prstGeom prst="wedgeRoundRectCallout">
            <a:avLst>
              <a:gd name="adj1" fmla="val 11130"/>
              <a:gd name="adj2" fmla="val -16065"/>
              <a:gd name="adj3" fmla="val 16667"/>
            </a:avLst>
          </a:prstGeom>
          <a:solidFill>
            <a:schemeClr val="accent2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3600">
                <a:solidFill>
                  <a:srgbClr val="000099"/>
                </a:solidFill>
                <a:latin typeface="Times New Roman" pitchFamily="18" charset="0"/>
              </a:rPr>
              <a:t>- Để khâu thường ta thực hiện 2 bước:</a:t>
            </a:r>
            <a:endParaRPr lang="en-US" sz="3600" i="1">
              <a:solidFill>
                <a:srgbClr val="000099"/>
              </a:solidFill>
              <a:latin typeface="Times New Roman" pitchFamily="18" charset="0"/>
            </a:endParaRPr>
          </a:p>
          <a:p>
            <a:r>
              <a:rPr lang="en-US" sz="3600" i="1">
                <a:solidFill>
                  <a:srgbClr val="000099"/>
                </a:solidFill>
                <a:latin typeface="Times New Roman" pitchFamily="18" charset="0"/>
              </a:rPr>
              <a:t>+ Bước 1: Yêu cầu học sinh nhắc lại kĩ thuật khâu thường.</a:t>
            </a:r>
          </a:p>
          <a:p>
            <a:r>
              <a:rPr lang="en-US" sz="3600" i="1">
                <a:solidFill>
                  <a:srgbClr val="000099"/>
                </a:solidFill>
                <a:latin typeface="Times New Roman" pitchFamily="18" charset="0"/>
              </a:rPr>
              <a:t>+ Bước 2: Yêu cầu học sinh lên bảng thực hiện một vài mũi khâu thường, để kiểm tra các thao tác cầm vải, cầm kim, vạch dấu đường khâu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9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352800" y="1447800"/>
            <a:ext cx="2590800" cy="609600"/>
          </a:xfrm>
          <a:noFill/>
        </p:spPr>
        <p:txBody>
          <a:bodyPr/>
          <a:lstStyle/>
          <a:p>
            <a:pPr algn="just" eaLnBrk="1" hangingPunct="1"/>
            <a:r>
              <a:rPr lang="en-US" sz="3600" smtClean="0">
                <a:effectLst/>
                <a:latin typeface="Times New Roman" pitchFamily="18" charset="0"/>
              </a:rPr>
              <a:t>Kết thúc</a:t>
            </a:r>
            <a:endParaRPr lang="en-US" sz="3600" b="0" smtClean="0">
              <a:effectLst/>
              <a:latin typeface="Times New Roman" pitchFamily="18" charset="0"/>
            </a:endParaRPr>
          </a:p>
        </p:txBody>
      </p:sp>
      <p:sp>
        <p:nvSpPr>
          <p:cNvPr id="4" name="AutoShape 31"/>
          <p:cNvSpPr>
            <a:spLocks noChangeArrowheads="1"/>
          </p:cNvSpPr>
          <p:nvPr/>
        </p:nvSpPr>
        <p:spPr bwMode="auto">
          <a:xfrm>
            <a:off x="1752600" y="2590800"/>
            <a:ext cx="5334000" cy="1905000"/>
          </a:xfrm>
          <a:prstGeom prst="wedgeEllipseCallout">
            <a:avLst>
              <a:gd name="adj1" fmla="val 16454"/>
              <a:gd name="adj2" fmla="val -48287"/>
            </a:avLst>
          </a:prstGeom>
          <a:solidFill>
            <a:srgbClr val="CCFFCC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200">
                <a:solidFill>
                  <a:srgbClr val="000099"/>
                </a:solidFill>
                <a:latin typeface="Times New Roman" pitchFamily="18" charset="0"/>
              </a:rPr>
              <a:t>Củng cố tiết học</a:t>
            </a:r>
          </a:p>
          <a:p>
            <a:pPr algn="ctr"/>
            <a:r>
              <a:rPr lang="en-US" sz="3200">
                <a:solidFill>
                  <a:srgbClr val="000099"/>
                </a:solidFill>
                <a:latin typeface="Times New Roman" pitchFamily="18" charset="0"/>
              </a:rPr>
              <a:t>Chuẩn bị bài sau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</TotalTime>
  <Words>182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Verdana</vt:lpstr>
      <vt:lpstr>Arial</vt:lpstr>
      <vt:lpstr>Calibri</vt:lpstr>
      <vt:lpstr>Times New Roman</vt:lpstr>
      <vt:lpstr>Wingdings</vt:lpstr>
      <vt:lpstr>Balloons</vt:lpstr>
      <vt:lpstr>KẾ HOẠCH BÀI DẠY</vt:lpstr>
      <vt:lpstr>NỘI DUNG</vt:lpstr>
      <vt:lpstr>Hoạt động 3: Đánh giá kết quả thực hiện.</vt:lpstr>
      <vt:lpstr>Hoạt động 4: Học sinh thực hành.</vt:lpstr>
      <vt:lpstr>Kết thúc</vt:lpstr>
    </vt:vector>
  </TitlesOfParts>
  <Company>Tel: 0975 377 617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thuytrang</dc:creator>
  <cp:lastModifiedBy>CSTeam</cp:lastModifiedBy>
  <cp:revision>27</cp:revision>
  <dcterms:created xsi:type="dcterms:W3CDTF">2009-05-20T04:34:25Z</dcterms:created>
  <dcterms:modified xsi:type="dcterms:W3CDTF">2016-06-30T01:13:23Z</dcterms:modified>
</cp:coreProperties>
</file>