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64" r:id="rId4"/>
    <p:sldId id="263" r:id="rId5"/>
  </p:sldIdLst>
  <p:sldSz cx="9144000" cy="6858000" type="screen4x3"/>
  <p:notesSz cx="6858000" cy="9144000"/>
  <p:custDataLst>
    <p:tags r:id="rId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100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gs" Target="tags/tag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870B00-C46E-4747-8EFA-711AB8D50022}"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B27E8-6BA5-40D4-A5FF-2C933599C37D}" type="slidenum">
              <a:rPr lang="en-US" smtClean="0"/>
              <a:t>‹#›</a:t>
            </a:fld>
            <a:endParaRPr lang="en-US"/>
          </a:p>
        </p:txBody>
      </p:sp>
    </p:spTree>
    <p:extLst>
      <p:ext uri="{BB962C8B-B14F-4D97-AF65-F5344CB8AC3E}">
        <p14:creationId xmlns:p14="http://schemas.microsoft.com/office/powerpoint/2010/main" val="127979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870B00-C46E-4747-8EFA-711AB8D50022}"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B27E8-6BA5-40D4-A5FF-2C933599C37D}" type="slidenum">
              <a:rPr lang="en-US" smtClean="0"/>
              <a:t>‹#›</a:t>
            </a:fld>
            <a:endParaRPr lang="en-US"/>
          </a:p>
        </p:txBody>
      </p:sp>
    </p:spTree>
    <p:extLst>
      <p:ext uri="{BB962C8B-B14F-4D97-AF65-F5344CB8AC3E}">
        <p14:creationId xmlns:p14="http://schemas.microsoft.com/office/powerpoint/2010/main" val="173105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870B00-C46E-4747-8EFA-711AB8D50022}"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B27E8-6BA5-40D4-A5FF-2C933599C37D}" type="slidenum">
              <a:rPr lang="en-US" smtClean="0"/>
              <a:t>‹#›</a:t>
            </a:fld>
            <a:endParaRPr lang="en-US"/>
          </a:p>
        </p:txBody>
      </p:sp>
    </p:spTree>
    <p:extLst>
      <p:ext uri="{BB962C8B-B14F-4D97-AF65-F5344CB8AC3E}">
        <p14:creationId xmlns:p14="http://schemas.microsoft.com/office/powerpoint/2010/main" val="2003651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870B00-C46E-4747-8EFA-711AB8D50022}"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B27E8-6BA5-40D4-A5FF-2C933599C37D}" type="slidenum">
              <a:rPr lang="en-US" smtClean="0"/>
              <a:t>‹#›</a:t>
            </a:fld>
            <a:endParaRPr lang="en-US"/>
          </a:p>
        </p:txBody>
      </p:sp>
    </p:spTree>
    <p:extLst>
      <p:ext uri="{BB962C8B-B14F-4D97-AF65-F5344CB8AC3E}">
        <p14:creationId xmlns:p14="http://schemas.microsoft.com/office/powerpoint/2010/main" val="3776282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8870B00-C46E-4747-8EFA-711AB8D50022}"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B27E8-6BA5-40D4-A5FF-2C933599C37D}" type="slidenum">
              <a:rPr lang="en-US" smtClean="0"/>
              <a:t>‹#›</a:t>
            </a:fld>
            <a:endParaRPr lang="en-US"/>
          </a:p>
        </p:txBody>
      </p:sp>
    </p:spTree>
    <p:extLst>
      <p:ext uri="{BB962C8B-B14F-4D97-AF65-F5344CB8AC3E}">
        <p14:creationId xmlns:p14="http://schemas.microsoft.com/office/powerpoint/2010/main" val="4197174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870B00-C46E-4747-8EFA-711AB8D50022}"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B27E8-6BA5-40D4-A5FF-2C933599C37D}" type="slidenum">
              <a:rPr lang="en-US" smtClean="0"/>
              <a:t>‹#›</a:t>
            </a:fld>
            <a:endParaRPr lang="en-US"/>
          </a:p>
        </p:txBody>
      </p:sp>
    </p:spTree>
    <p:extLst>
      <p:ext uri="{BB962C8B-B14F-4D97-AF65-F5344CB8AC3E}">
        <p14:creationId xmlns:p14="http://schemas.microsoft.com/office/powerpoint/2010/main" val="1673808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870B00-C46E-4747-8EFA-711AB8D50022}" type="datetimeFigureOut">
              <a:rPr lang="en-US" smtClean="0"/>
              <a:t>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B27E8-6BA5-40D4-A5FF-2C933599C37D}" type="slidenum">
              <a:rPr lang="en-US" smtClean="0"/>
              <a:t>‹#›</a:t>
            </a:fld>
            <a:endParaRPr lang="en-US"/>
          </a:p>
        </p:txBody>
      </p:sp>
    </p:spTree>
    <p:extLst>
      <p:ext uri="{BB962C8B-B14F-4D97-AF65-F5344CB8AC3E}">
        <p14:creationId xmlns:p14="http://schemas.microsoft.com/office/powerpoint/2010/main" val="2520120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870B00-C46E-4747-8EFA-711AB8D50022}" type="datetimeFigureOut">
              <a:rPr lang="en-US" smtClean="0"/>
              <a:t>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B27E8-6BA5-40D4-A5FF-2C933599C37D}" type="slidenum">
              <a:rPr lang="en-US" smtClean="0"/>
              <a:t>‹#›</a:t>
            </a:fld>
            <a:endParaRPr lang="en-US"/>
          </a:p>
        </p:txBody>
      </p:sp>
    </p:spTree>
    <p:extLst>
      <p:ext uri="{BB962C8B-B14F-4D97-AF65-F5344CB8AC3E}">
        <p14:creationId xmlns:p14="http://schemas.microsoft.com/office/powerpoint/2010/main" val="1017334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870B00-C46E-4747-8EFA-711AB8D50022}" type="datetimeFigureOut">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B27E8-6BA5-40D4-A5FF-2C933599C37D}" type="slidenum">
              <a:rPr lang="en-US" smtClean="0"/>
              <a:t>‹#›</a:t>
            </a:fld>
            <a:endParaRPr lang="en-US"/>
          </a:p>
        </p:txBody>
      </p:sp>
    </p:spTree>
    <p:extLst>
      <p:ext uri="{BB962C8B-B14F-4D97-AF65-F5344CB8AC3E}">
        <p14:creationId xmlns:p14="http://schemas.microsoft.com/office/powerpoint/2010/main" val="2515526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870B00-C46E-4747-8EFA-711AB8D50022}"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B27E8-6BA5-40D4-A5FF-2C933599C37D}" type="slidenum">
              <a:rPr lang="en-US" smtClean="0"/>
              <a:t>‹#›</a:t>
            </a:fld>
            <a:endParaRPr lang="en-US"/>
          </a:p>
        </p:txBody>
      </p:sp>
    </p:spTree>
    <p:extLst>
      <p:ext uri="{BB962C8B-B14F-4D97-AF65-F5344CB8AC3E}">
        <p14:creationId xmlns:p14="http://schemas.microsoft.com/office/powerpoint/2010/main" val="3213976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870B00-C46E-4747-8EFA-711AB8D50022}"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B27E8-6BA5-40D4-A5FF-2C933599C37D}" type="slidenum">
              <a:rPr lang="en-US" smtClean="0"/>
              <a:t>‹#›</a:t>
            </a:fld>
            <a:endParaRPr lang="en-US"/>
          </a:p>
        </p:txBody>
      </p:sp>
    </p:spTree>
    <p:extLst>
      <p:ext uri="{BB962C8B-B14F-4D97-AF65-F5344CB8AC3E}">
        <p14:creationId xmlns:p14="http://schemas.microsoft.com/office/powerpoint/2010/main" val="7881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870B00-C46E-4747-8EFA-711AB8D50022}" type="datetimeFigureOut">
              <a:rPr lang="en-US" smtClean="0"/>
              <a:t>2/26/2021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B27E8-6BA5-40D4-A5FF-2C933599C37D}" type="slidenum">
              <a:rPr lang="en-US" smtClean="0"/>
              <a:t>‹#›</a:t>
            </a:fld>
            <a:endParaRPr lang="en-US"/>
          </a:p>
        </p:txBody>
      </p:sp>
    </p:spTree>
    <p:extLst>
      <p:ext uri="{BB962C8B-B14F-4D97-AF65-F5344CB8AC3E}">
        <p14:creationId xmlns:p14="http://schemas.microsoft.com/office/powerpoint/2010/main" val="1553576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90" y="1543713"/>
            <a:ext cx="9414445" cy="3137344"/>
          </a:xfrm>
        </p:spPr>
        <p:txBody>
          <a:bodyPr>
            <a:normAutofit/>
          </a:bodyPr>
          <a:lstStyle/>
          <a:p>
            <a:pPr algn="ctr"/>
            <a:r>
              <a:rPr lang="en-US" b="1" smtClean="0">
                <a:solidFill>
                  <a:srgbClr val="0000FF"/>
                </a:solidFill>
                <a:latin typeface="Times New Roman" panose="02020603050405020304" pitchFamily="18" charset="0"/>
                <a:cs typeface="Times New Roman" panose="02020603050405020304" pitchFamily="18" charset="0"/>
              </a:rPr>
              <a:t/>
            </a:r>
            <a:br>
              <a:rPr lang="en-US" b="1" smtClean="0">
                <a:solidFill>
                  <a:srgbClr val="0000FF"/>
                </a:solidFill>
                <a:latin typeface="Times New Roman" panose="02020603050405020304" pitchFamily="18" charset="0"/>
                <a:cs typeface="Times New Roman" panose="02020603050405020304" pitchFamily="18" charset="0"/>
              </a:rPr>
            </a:br>
            <a:r>
              <a:rPr lang="en-US" sz="4200" b="1">
                <a:solidFill>
                  <a:srgbClr val="0000FF"/>
                </a:solidFill>
                <a:latin typeface="Times New Roman" panose="02020603050405020304" pitchFamily="18" charset="0"/>
                <a:cs typeface="Times New Roman" panose="02020603050405020304" pitchFamily="18" charset="0"/>
              </a:rPr>
              <a:t>THỰC HÀNH KĨ NĂNG </a:t>
            </a:r>
            <a:r>
              <a:rPr lang="en-US" sz="4200" b="1" smtClean="0">
                <a:solidFill>
                  <a:srgbClr val="0000FF"/>
                </a:solidFill>
                <a:latin typeface="Times New Roman" panose="02020603050405020304" pitchFamily="18" charset="0"/>
                <a:cs typeface="Times New Roman" panose="02020603050405020304" pitchFamily="18" charset="0"/>
              </a:rPr>
              <a:t>CUỐI </a:t>
            </a:r>
            <a:r>
              <a:rPr lang="en-US" sz="4200" b="1">
                <a:solidFill>
                  <a:srgbClr val="0000FF"/>
                </a:solidFill>
                <a:latin typeface="Times New Roman" panose="02020603050405020304" pitchFamily="18" charset="0"/>
                <a:cs typeface="Times New Roman" panose="02020603050405020304" pitchFamily="18" charset="0"/>
              </a:rPr>
              <a:t>KÌ </a:t>
            </a:r>
            <a:r>
              <a:rPr lang="en-US" sz="4200" b="1" smtClean="0">
                <a:solidFill>
                  <a:srgbClr val="0000FF"/>
                </a:solidFill>
                <a:latin typeface="Times New Roman" panose="02020603050405020304" pitchFamily="18" charset="0"/>
                <a:cs typeface="Times New Roman" panose="02020603050405020304" pitchFamily="18" charset="0"/>
              </a:rPr>
              <a:t>II</a:t>
            </a:r>
            <a:endParaRPr lang="en-US" sz="4200" b="1">
              <a:solidFill>
                <a:srgbClr val="0000FF"/>
              </a:solidFill>
              <a:latin typeface="Times New Roman" panose="02020603050405020304" pitchFamily="18" charset="0"/>
              <a:cs typeface="Times New Roman" panose="02020603050405020304" pitchFamily="18" charset="0"/>
            </a:endParaRPr>
          </a:p>
        </p:txBody>
      </p:sp>
      <p:sp>
        <p:nvSpPr>
          <p:cNvPr id="3" name="WordArt 7" descr="5%"/>
          <p:cNvSpPr>
            <a:spLocks noChangeArrowheads="1" noChangeShapeType="1" noTextEdit="1"/>
          </p:cNvSpPr>
          <p:nvPr/>
        </p:nvSpPr>
        <p:spPr bwMode="auto">
          <a:xfrm>
            <a:off x="1107347" y="1465976"/>
            <a:ext cx="6860054" cy="1066800"/>
          </a:xfrm>
          <a:prstGeom prst="rect">
            <a:avLst/>
          </a:prstGeom>
        </p:spPr>
        <p:txBody>
          <a:bodyPr wrap="none" fromWordArt="1">
            <a:prstTxWarp prst="textDeflate">
              <a:avLst>
                <a:gd name="adj" fmla="val 14042"/>
              </a:avLst>
            </a:prstTxWarp>
          </a:bodyPr>
          <a:lstStyle/>
          <a:p>
            <a:pPr algn="ctr"/>
            <a:r>
              <a:rPr lang="en-US" sz="3600" b="1" kern="10">
                <a:ln w="12700">
                  <a:solidFill>
                    <a:srgbClr val="000000"/>
                  </a:solidFill>
                  <a:round/>
                  <a:headEnd/>
                  <a:tailEnd/>
                </a:ln>
                <a:blipFill dpi="0" rotWithShape="0">
                  <a:blip r:embed="rId2"/>
                  <a:srcRect/>
                  <a:tile tx="0" ty="0" sx="100000" sy="100000" flip="none" algn="tl"/>
                </a:blip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Đạo đức</a:t>
            </a:r>
          </a:p>
        </p:txBody>
      </p:sp>
    </p:spTree>
    <p:extLst>
      <p:ext uri="{BB962C8B-B14F-4D97-AF65-F5344CB8AC3E}">
        <p14:creationId xmlns:p14="http://schemas.microsoft.com/office/powerpoint/2010/main" val="4020880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7234" y="825038"/>
            <a:ext cx="8746766" cy="5909310"/>
          </a:xfrm>
          <a:prstGeom prst="rect">
            <a:avLst/>
          </a:prstGeom>
          <a:noFill/>
        </p:spPr>
        <p:txBody>
          <a:bodyPr wrap="square" rtlCol="0">
            <a:spAutoFit/>
          </a:bodyPr>
          <a:lstStyle/>
          <a:p>
            <a:pPr>
              <a:lnSpc>
                <a:spcPct val="150000"/>
              </a:lnSpc>
            </a:pPr>
            <a:r>
              <a:rPr lang="en-US" sz="2800">
                <a:solidFill>
                  <a:srgbClr val="0000FF"/>
                </a:solidFill>
                <a:latin typeface="Arial" panose="020B0604020202020204" pitchFamily="34" charset="0"/>
                <a:cs typeface="Arial" panose="020B0604020202020204" pitchFamily="34" charset="0"/>
              </a:rPr>
              <a:t>Việc làm sau đây là nên hay không nên?</a:t>
            </a:r>
          </a:p>
          <a:p>
            <a:pPr>
              <a:lnSpc>
                <a:spcPct val="150000"/>
              </a:lnSpc>
            </a:pPr>
            <a:r>
              <a:rPr lang="en-US" sz="2800" smtClean="0">
                <a:solidFill>
                  <a:srgbClr val="0000FF"/>
                </a:solidFill>
                <a:latin typeface="Arial" panose="020B0604020202020204" pitchFamily="34" charset="0"/>
                <a:cs typeface="Arial" panose="020B0604020202020204" pitchFamily="34" charset="0"/>
              </a:rPr>
              <a:t>a. </a:t>
            </a:r>
            <a:r>
              <a:rPr lang="en-US" sz="2800" smtClean="0">
                <a:solidFill>
                  <a:srgbClr val="0000FF"/>
                </a:solidFill>
                <a:latin typeface="Arial" panose="020B0604020202020204" pitchFamily="34" charset="0"/>
                <a:cs typeface="Arial" panose="020B0604020202020204" pitchFamily="34" charset="0"/>
              </a:rPr>
              <a:t>Lan thường xuống xe máy bên tay phải phía gần pô xe.</a:t>
            </a:r>
            <a:endParaRPr lang="en-US" sz="2800">
              <a:solidFill>
                <a:srgbClr val="0000FF"/>
              </a:solidFill>
              <a:latin typeface="Arial" panose="020B0604020202020204" pitchFamily="34" charset="0"/>
              <a:cs typeface="Arial" panose="020B0604020202020204" pitchFamily="34" charset="0"/>
            </a:endParaRPr>
          </a:p>
          <a:p>
            <a:pPr>
              <a:lnSpc>
                <a:spcPct val="150000"/>
              </a:lnSpc>
            </a:pPr>
            <a:r>
              <a:rPr lang="en-US" sz="2800" smtClean="0">
                <a:solidFill>
                  <a:srgbClr val="0000FF"/>
                </a:solidFill>
                <a:latin typeface="Arial" panose="020B0604020202020204" pitchFamily="34" charset="0"/>
                <a:cs typeface="Arial" panose="020B0604020202020204" pitchFamily="34" charset="0"/>
              </a:rPr>
              <a:t>b. </a:t>
            </a:r>
            <a:r>
              <a:rPr lang="en-US" sz="2800" smtClean="0">
                <a:solidFill>
                  <a:srgbClr val="0000FF"/>
                </a:solidFill>
                <a:latin typeface="Arial" panose="020B0604020202020204" pitchFamily="34" charset="0"/>
                <a:cs typeface="Arial" panose="020B0604020202020204" pitchFamily="34" charset="0"/>
              </a:rPr>
              <a:t>Trời đang mưa, Ngọc và Thúy chạy đuổi nhau ngoài sân trường</a:t>
            </a:r>
            <a:r>
              <a:rPr lang="en-US" sz="2800" smtClean="0">
                <a:solidFill>
                  <a:srgbClr val="0000FF"/>
                </a:solidFill>
                <a:latin typeface="Arial" panose="020B0604020202020204" pitchFamily="34" charset="0"/>
                <a:cs typeface="Arial" panose="020B0604020202020204" pitchFamily="34" charset="0"/>
              </a:rPr>
              <a:t>.</a:t>
            </a:r>
            <a:endParaRPr lang="en-US" sz="2800" smtClean="0">
              <a:solidFill>
                <a:srgbClr val="0000FF"/>
              </a:solidFill>
              <a:latin typeface="Arial" panose="020B0604020202020204" pitchFamily="34" charset="0"/>
              <a:cs typeface="Arial" panose="020B0604020202020204" pitchFamily="34" charset="0"/>
            </a:endParaRPr>
          </a:p>
          <a:p>
            <a:pPr>
              <a:lnSpc>
                <a:spcPct val="150000"/>
              </a:lnSpc>
            </a:pPr>
            <a:r>
              <a:rPr lang="en-US" sz="2800" smtClean="0">
                <a:solidFill>
                  <a:srgbClr val="0000FF"/>
                </a:solidFill>
                <a:latin typeface="Arial" panose="020B0604020202020204" pitchFamily="34" charset="0"/>
                <a:cs typeface="Arial" panose="020B0604020202020204" pitchFamily="34" charset="0"/>
              </a:rPr>
              <a:t>c. </a:t>
            </a:r>
            <a:r>
              <a:rPr lang="en-US" sz="2800" smtClean="0">
                <a:solidFill>
                  <a:srgbClr val="0000FF"/>
                </a:solidFill>
                <a:latin typeface="Arial" panose="020B0604020202020204" pitchFamily="34" charset="0"/>
                <a:cs typeface="Arial" panose="020B0604020202020204" pitchFamily="34" charset="0"/>
              </a:rPr>
              <a:t>Không cầm dây điện để giật phích cắm ra khỏi ổ.</a:t>
            </a:r>
            <a:endParaRPr lang="en-US" sz="2800" smtClean="0">
              <a:solidFill>
                <a:srgbClr val="0000FF"/>
              </a:solidFill>
              <a:latin typeface="Arial" panose="020B0604020202020204" pitchFamily="34" charset="0"/>
              <a:cs typeface="Arial" panose="020B0604020202020204" pitchFamily="34" charset="0"/>
            </a:endParaRPr>
          </a:p>
          <a:p>
            <a:pPr>
              <a:lnSpc>
                <a:spcPct val="150000"/>
              </a:lnSpc>
            </a:pPr>
            <a:r>
              <a:rPr lang="en-US" sz="2800" smtClean="0">
                <a:solidFill>
                  <a:srgbClr val="0000FF"/>
                </a:solidFill>
                <a:latin typeface="Arial" panose="020B0604020202020204" pitchFamily="34" charset="0"/>
                <a:cs typeface="Arial" panose="020B0604020202020204" pitchFamily="34" charset="0"/>
              </a:rPr>
              <a:t>d. </a:t>
            </a:r>
            <a:r>
              <a:rPr lang="en-US" sz="2800" smtClean="0">
                <a:solidFill>
                  <a:srgbClr val="0000FF"/>
                </a:solidFill>
                <a:latin typeface="Arial" panose="020B0604020202020204" pitchFamily="34" charset="0"/>
                <a:cs typeface="Arial" panose="020B0604020202020204" pitchFamily="34" charset="0"/>
              </a:rPr>
              <a:t>Không nên ăn đồ hộp quá hạn sử dụng.</a:t>
            </a:r>
          </a:p>
          <a:p>
            <a:pPr>
              <a:lnSpc>
                <a:spcPct val="150000"/>
              </a:lnSpc>
            </a:pPr>
            <a:r>
              <a:rPr lang="en-US" sz="2800" smtClean="0">
                <a:solidFill>
                  <a:srgbClr val="0000FF"/>
                </a:solidFill>
                <a:latin typeface="Arial" panose="020B0604020202020204" pitchFamily="34" charset="0"/>
                <a:cs typeface="Arial" panose="020B0604020202020204" pitchFamily="34" charset="0"/>
              </a:rPr>
              <a:t>e. Khi bị người khác giới động chạm đến vùng cấm trên cơ thể, em cần nói với cha mẹ.</a:t>
            </a:r>
            <a:endParaRPr lang="en-US" sz="2800">
              <a:solidFill>
                <a:srgbClr val="0000FF"/>
              </a:solidFill>
              <a:latin typeface="Arial" panose="020B0604020202020204" pitchFamily="34" charset="0"/>
              <a:cs typeface="Arial" panose="020B0604020202020204" pitchFamily="34" charset="0"/>
            </a:endParaRPr>
          </a:p>
        </p:txBody>
      </p:sp>
      <p:sp>
        <p:nvSpPr>
          <p:cNvPr id="7" name="Rectangle 6"/>
          <p:cNvSpPr/>
          <p:nvPr/>
        </p:nvSpPr>
        <p:spPr>
          <a:xfrm>
            <a:off x="205647" y="287322"/>
            <a:ext cx="6237605" cy="646331"/>
          </a:xfrm>
          <a:prstGeom prst="rect">
            <a:avLst/>
          </a:prstGeom>
        </p:spPr>
        <p:txBody>
          <a:bodyPr wrap="none">
            <a:spAutoFit/>
          </a:bodyPr>
          <a:lstStyle/>
          <a:p>
            <a:pPr>
              <a:spcAft>
                <a:spcPts val="0"/>
              </a:spcAft>
            </a:pPr>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 động 1: Đánh giá hành vi</a:t>
            </a:r>
            <a:endParaRPr lang="en-US" sz="36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264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up)">
                                      <p:cBhvr>
                                        <p:cTn id="20" dur="500"/>
                                        <p:tgtEl>
                                          <p:spTgt spid="5">
                                            <p:txEl>
                                              <p:pRg st="3" end="3"/>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up)">
                                      <p:cBhvr>
                                        <p:cTn id="23" dur="500"/>
                                        <p:tgtEl>
                                          <p:spTgt spid="5">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wipe(up)">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ả nhà thương nha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365125"/>
            <a:ext cx="9156303" cy="5150303"/>
          </a:xfrm>
        </p:spPr>
      </p:pic>
    </p:spTree>
    <p:extLst>
      <p:ext uri="{BB962C8B-B14F-4D97-AF65-F5344CB8AC3E}">
        <p14:creationId xmlns:p14="http://schemas.microsoft.com/office/powerpoint/2010/main" val="309540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7234" y="1205674"/>
            <a:ext cx="8746766" cy="2677656"/>
          </a:xfrm>
          <a:prstGeom prst="rect">
            <a:avLst/>
          </a:prstGeom>
          <a:noFill/>
        </p:spPr>
        <p:txBody>
          <a:bodyPr wrap="square" rtlCol="0">
            <a:spAutoFit/>
          </a:bodyPr>
          <a:lstStyle/>
          <a:p>
            <a:pPr>
              <a:lnSpc>
                <a:spcPct val="150000"/>
              </a:lnSpc>
            </a:pPr>
            <a:r>
              <a:rPr lang="en-US" sz="2800" smtClean="0">
                <a:solidFill>
                  <a:srgbClr val="0000FF"/>
                </a:solidFill>
                <a:cs typeface="Arial" panose="020B0604020202020204" pitchFamily="34" charset="0"/>
              </a:rPr>
              <a:t>- </a:t>
            </a:r>
            <a:r>
              <a:rPr lang="vi-VN" sz="2800" smtClean="0">
                <a:solidFill>
                  <a:srgbClr val="0000FF"/>
                </a:solidFill>
                <a:cs typeface="Arial" panose="020B0604020202020204" pitchFamily="34" charset="0"/>
              </a:rPr>
              <a:t>T</a:t>
            </a:r>
            <a:r>
              <a:rPr lang="en-US" sz="2800" smtClean="0">
                <a:solidFill>
                  <a:srgbClr val="0000FF"/>
                </a:solidFill>
                <a:latin typeface="Arial" panose="020B0604020202020204" pitchFamily="34" charset="0"/>
                <a:cs typeface="Arial" panose="020B0604020202020204" pitchFamily="34" charset="0"/>
              </a:rPr>
              <a:t>ình huống 1</a:t>
            </a:r>
            <a:r>
              <a:rPr lang="vi-VN" sz="2800" smtClean="0">
                <a:solidFill>
                  <a:srgbClr val="0000FF"/>
                </a:solidFill>
                <a:cs typeface="Arial" panose="020B0604020202020204" pitchFamily="34" charset="0"/>
              </a:rPr>
              <a:t>: </a:t>
            </a:r>
            <a:r>
              <a:rPr lang="en-US" sz="2800" smtClean="0">
                <a:solidFill>
                  <a:srgbClr val="0000FF"/>
                </a:solidFill>
                <a:cs typeface="Arial" panose="020B0604020202020204" pitchFamily="34" charset="0"/>
              </a:rPr>
              <a:t>Trên đường đi học về, Đạt đòi anh trai mua thịt xiên nướng bên lề đường để ăn. Nếu em là anh trai của Đạt em sẽ đưa ra lời khuyên gì cho Đạt?</a:t>
            </a:r>
            <a:endParaRPr lang="en-US" sz="2800" smtClean="0">
              <a:solidFill>
                <a:srgbClr val="0000FF"/>
              </a:solidFill>
              <a:cs typeface="Arial" panose="020B0604020202020204" pitchFamily="34" charset="0"/>
            </a:endParaRPr>
          </a:p>
          <a:p>
            <a:pPr>
              <a:lnSpc>
                <a:spcPct val="150000"/>
              </a:lnSpc>
            </a:pPr>
            <a:endParaRPr lang="en-US" sz="2800">
              <a:solidFill>
                <a:srgbClr val="0000FF"/>
              </a:solidFill>
              <a:latin typeface="Arial" panose="020B0604020202020204" pitchFamily="34" charset="0"/>
              <a:cs typeface="Arial" panose="020B0604020202020204" pitchFamily="34" charset="0"/>
            </a:endParaRPr>
          </a:p>
        </p:txBody>
      </p:sp>
      <p:sp>
        <p:nvSpPr>
          <p:cNvPr id="5" name="TextBox 4"/>
          <p:cNvSpPr txBox="1"/>
          <p:nvPr/>
        </p:nvSpPr>
        <p:spPr>
          <a:xfrm>
            <a:off x="274350" y="3403807"/>
            <a:ext cx="8746766" cy="2031325"/>
          </a:xfrm>
          <a:prstGeom prst="rect">
            <a:avLst/>
          </a:prstGeom>
          <a:noFill/>
        </p:spPr>
        <p:txBody>
          <a:bodyPr wrap="square" rtlCol="0">
            <a:spAutoFit/>
          </a:bodyPr>
          <a:lstStyle/>
          <a:p>
            <a:pPr>
              <a:lnSpc>
                <a:spcPct val="150000"/>
              </a:lnSpc>
            </a:pPr>
            <a:r>
              <a:rPr lang="en-US" sz="2800" smtClean="0">
                <a:solidFill>
                  <a:srgbClr val="0000FF"/>
                </a:solidFill>
                <a:cs typeface="Arial" panose="020B0604020202020204" pitchFamily="34" charset="0"/>
              </a:rPr>
              <a:t>- </a:t>
            </a:r>
            <a:r>
              <a:rPr lang="vi-VN" sz="2800" smtClean="0">
                <a:solidFill>
                  <a:srgbClr val="0000FF"/>
                </a:solidFill>
                <a:cs typeface="Arial" panose="020B0604020202020204" pitchFamily="34" charset="0"/>
              </a:rPr>
              <a:t>T</a:t>
            </a:r>
            <a:r>
              <a:rPr lang="en-US" sz="2800" smtClean="0">
                <a:solidFill>
                  <a:srgbClr val="0000FF"/>
                </a:solidFill>
                <a:latin typeface="Arial" panose="020B0604020202020204" pitchFamily="34" charset="0"/>
                <a:cs typeface="Arial" panose="020B0604020202020204" pitchFamily="34" charset="0"/>
              </a:rPr>
              <a:t>ình </a:t>
            </a:r>
            <a:r>
              <a:rPr lang="en-US" sz="2800">
                <a:solidFill>
                  <a:srgbClr val="0000FF"/>
                </a:solidFill>
                <a:latin typeface="Arial" panose="020B0604020202020204" pitchFamily="34" charset="0"/>
                <a:cs typeface="Arial" panose="020B0604020202020204" pitchFamily="34" charset="0"/>
              </a:rPr>
              <a:t>huống </a:t>
            </a:r>
            <a:r>
              <a:rPr lang="vi-VN" sz="2800" smtClean="0">
                <a:solidFill>
                  <a:srgbClr val="0000FF"/>
                </a:solidFill>
                <a:cs typeface="Arial" panose="020B0604020202020204" pitchFamily="34" charset="0"/>
              </a:rPr>
              <a:t>2</a:t>
            </a:r>
            <a:r>
              <a:rPr lang="vi-VN" sz="2800">
                <a:solidFill>
                  <a:srgbClr val="0000FF"/>
                </a:solidFill>
                <a:cs typeface="Arial" panose="020B0604020202020204" pitchFamily="34" charset="0"/>
              </a:rPr>
              <a:t>: </a:t>
            </a:r>
            <a:r>
              <a:rPr lang="en-US" sz="2800" smtClean="0">
                <a:solidFill>
                  <a:srgbClr val="0000FF"/>
                </a:solidFill>
                <a:cs typeface="Arial" panose="020B0604020202020204" pitchFamily="34" charset="0"/>
              </a:rPr>
              <a:t>Mẹ vừa nấu bát cháo nóng. Thấy vậy Tuấn liền chạy đến định bê bát cháo ăn ngay. Nếu là chị gái Tuấn, em sẽ </a:t>
            </a:r>
            <a:r>
              <a:rPr lang="en-US" sz="2800">
                <a:solidFill>
                  <a:srgbClr val="0000FF"/>
                </a:solidFill>
                <a:cs typeface="Arial" panose="020B0604020202020204" pitchFamily="34" charset="0"/>
              </a:rPr>
              <a:t>đưa ra lời khuyên gì </a:t>
            </a:r>
            <a:r>
              <a:rPr lang="en-US" sz="2800">
                <a:solidFill>
                  <a:srgbClr val="0000FF"/>
                </a:solidFill>
                <a:cs typeface="Arial" panose="020B0604020202020204" pitchFamily="34" charset="0"/>
              </a:rPr>
              <a:t>cho </a:t>
            </a:r>
            <a:r>
              <a:rPr lang="en-US" sz="2800" smtClean="0">
                <a:solidFill>
                  <a:srgbClr val="0000FF"/>
                </a:solidFill>
                <a:cs typeface="Arial" panose="020B0604020202020204" pitchFamily="34" charset="0"/>
              </a:rPr>
              <a:t>Tuấn?</a:t>
            </a:r>
            <a:endParaRPr lang="en-US" sz="2800">
              <a:solidFill>
                <a:srgbClr val="0000FF"/>
              </a:solidFill>
              <a:latin typeface="Arial" panose="020B0604020202020204" pitchFamily="34" charset="0"/>
              <a:cs typeface="Arial" panose="020B0604020202020204" pitchFamily="34" charset="0"/>
            </a:endParaRPr>
          </a:p>
        </p:txBody>
      </p:sp>
      <p:sp>
        <p:nvSpPr>
          <p:cNvPr id="7" name="Rectangle 6"/>
          <p:cNvSpPr/>
          <p:nvPr/>
        </p:nvSpPr>
        <p:spPr>
          <a:xfrm>
            <a:off x="205647" y="287322"/>
            <a:ext cx="6237605" cy="646331"/>
          </a:xfrm>
          <a:prstGeom prst="rect">
            <a:avLst/>
          </a:prstGeom>
        </p:spPr>
        <p:txBody>
          <a:bodyPr wrap="none">
            <a:spAutoFit/>
          </a:bodyPr>
          <a:lstStyle/>
          <a:p>
            <a:pPr>
              <a:spcAft>
                <a:spcPts val="0"/>
              </a:spcAft>
            </a:pPr>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 động 2 : Xử lí tình huống</a:t>
            </a:r>
            <a:endParaRPr lang="en-US" sz="36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372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 - &amp;quot;Khởi động&amp;quot;&quot;/&gt;&lt;property id=&quot;20307&quot; value=&quot;256&quot;/&gt;&lt;/object&gt;&lt;object type=&quot;3&quot; unique_id=&quot;10004&quot;&gt;&lt;property id=&quot;20148&quot; value=&quot;5&quot;/&gt;&lt;property id=&quot;20300&quot; value=&quot;Slide 2 - &amp;quot;Chủ đề 3:  Quan tâm, chăm sóc người thân trong gia đình  Bài 9 CHĂM SÓC, GIÚP ĐỠ EM NHỎ&amp;quot;&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gt;&lt;object type=&quot;8&quot; unique_id=&quot;1001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193</Words>
  <Application>Microsoft Office PowerPoint</Application>
  <PresentationFormat>On-screen Show (4:3)</PresentationFormat>
  <Paragraphs>12</Paragraphs>
  <Slides>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.VnTime</vt:lpstr>
      <vt:lpstr>Arial</vt:lpstr>
      <vt:lpstr>Calibri</vt:lpstr>
      <vt:lpstr>Calibri Light</vt:lpstr>
      <vt:lpstr>Times New Roman</vt:lpstr>
      <vt:lpstr>Office Theme</vt:lpstr>
      <vt:lpstr> THỰC HÀNH KĨ NĂNG CUỐI KÌ II</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9</cp:revision>
  <dcterms:created xsi:type="dcterms:W3CDTF">2020-08-19T04:12:54Z</dcterms:created>
  <dcterms:modified xsi:type="dcterms:W3CDTF">2021-02-26T16:06:52Z</dcterms:modified>
</cp:coreProperties>
</file>