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3" r:id="rId3"/>
    <p:sldId id="264" r:id="rId4"/>
    <p:sldId id="267" r:id="rId5"/>
    <p:sldId id="275" r:id="rId6"/>
    <p:sldId id="265" r:id="rId7"/>
    <p:sldId id="270" r:id="rId8"/>
    <p:sldId id="266" r:id="rId9"/>
    <p:sldId id="272" r:id="rId10"/>
    <p:sldId id="274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99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686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9/13/20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vi-VN"/>
          </a:p>
        </p:txBody>
      </p:sp>
      <p:grpSp>
        <p:nvGrpSpPr>
          <p:cNvPr id="4" name="Group 3"/>
          <p:cNvGrpSpPr/>
          <p:nvPr/>
        </p:nvGrpSpPr>
        <p:grpSpPr>
          <a:xfrm>
            <a:off x="177118" y="1150441"/>
            <a:ext cx="8809703" cy="3124199"/>
            <a:chOff x="258097" y="1914117"/>
            <a:chExt cx="8458200" cy="1828800"/>
          </a:xfrm>
        </p:grpSpPr>
        <p:sp>
          <p:nvSpPr>
            <p:cNvPr id="5" name="Rounded Rectangle 4"/>
            <p:cNvSpPr/>
            <p:nvPr/>
          </p:nvSpPr>
          <p:spPr>
            <a:xfrm>
              <a:off x="258097" y="1914117"/>
              <a:ext cx="8458200" cy="1828800"/>
            </a:xfrm>
            <a:prstGeom prst="roundRect">
              <a:avLst/>
            </a:prstGeom>
            <a:solidFill>
              <a:srgbClr val="CC00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" name="Rounded Rectangle 5"/>
            <p:cNvSpPr/>
            <p:nvPr/>
          </p:nvSpPr>
          <p:spPr>
            <a:xfrm>
              <a:off x="381000" y="1968912"/>
              <a:ext cx="8200103" cy="1612488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4800" dirty="0">
                <a:solidFill>
                  <a:schemeClr val="tx1"/>
                </a:solidFill>
                <a:latin typeface=".VnAvant" pitchFamily="34" charset="0"/>
              </a:endParaRPr>
            </a:p>
          </p:txBody>
        </p:sp>
      </p:grpSp>
      <p:sp>
        <p:nvSpPr>
          <p:cNvPr id="11" name="Subtitle 2"/>
          <p:cNvSpPr>
            <a:spLocks noGrp="1"/>
          </p:cNvSpPr>
          <p:nvPr>
            <p:ph type="subTitle" idx="1"/>
          </p:nvPr>
        </p:nvSpPr>
        <p:spPr>
          <a:xfrm>
            <a:off x="503177" y="2628503"/>
            <a:ext cx="8305800" cy="841050"/>
          </a:xfrm>
        </p:spPr>
        <p:txBody>
          <a:bodyPr>
            <a:noAutofit/>
          </a:bodyPr>
          <a:lstStyle/>
          <a:p>
            <a:r>
              <a:rPr lang="en-US" sz="4800" b="1" dirty="0" err="1">
                <a:solidFill>
                  <a:srgbClr val="00B050"/>
                </a:solidFill>
                <a:latin typeface="HP-087" pitchFamily="34" charset="0"/>
              </a:rPr>
              <a:t>Tự</a:t>
            </a:r>
            <a:r>
              <a:rPr lang="en-US" sz="4800" b="1" dirty="0">
                <a:solidFill>
                  <a:srgbClr val="00B050"/>
                </a:solidFill>
                <a:latin typeface="HP-087" pitchFamily="34" charset="0"/>
              </a:rPr>
              <a:t> </a:t>
            </a:r>
            <a:r>
              <a:rPr lang="en-US" sz="4800" b="1" dirty="0" err="1">
                <a:solidFill>
                  <a:srgbClr val="00B050"/>
                </a:solidFill>
                <a:latin typeface="HP-087" pitchFamily="34" charset="0"/>
              </a:rPr>
              <a:t>giác</a:t>
            </a:r>
            <a:r>
              <a:rPr lang="en-US" sz="4800" b="1" dirty="0">
                <a:solidFill>
                  <a:srgbClr val="00B050"/>
                </a:solidFill>
                <a:latin typeface="HP-087" pitchFamily="34" charset="0"/>
              </a:rPr>
              <a:t> </a:t>
            </a:r>
            <a:r>
              <a:rPr lang="en-US" sz="4800" b="1" dirty="0" err="1">
                <a:solidFill>
                  <a:srgbClr val="00B050"/>
                </a:solidFill>
                <a:latin typeface="HP-087" pitchFamily="34" charset="0"/>
              </a:rPr>
              <a:t>làm</a:t>
            </a:r>
            <a:r>
              <a:rPr lang="en-US" sz="4800" b="1" dirty="0">
                <a:solidFill>
                  <a:srgbClr val="00B050"/>
                </a:solidFill>
                <a:latin typeface="HP-087" pitchFamily="34" charset="0"/>
              </a:rPr>
              <a:t> </a:t>
            </a:r>
            <a:r>
              <a:rPr lang="en-US" sz="4800" b="1" dirty="0" err="1">
                <a:solidFill>
                  <a:srgbClr val="00B050"/>
                </a:solidFill>
                <a:latin typeface="HP-087" pitchFamily="34" charset="0"/>
              </a:rPr>
              <a:t>việc</a:t>
            </a:r>
            <a:r>
              <a:rPr lang="en-US" sz="4800" b="1" dirty="0">
                <a:solidFill>
                  <a:srgbClr val="00B050"/>
                </a:solidFill>
                <a:latin typeface="HP-087" pitchFamily="34" charset="0"/>
              </a:rPr>
              <a:t> </a:t>
            </a:r>
            <a:r>
              <a:rPr lang="en-US" sz="4800" b="1" dirty="0" err="1">
                <a:solidFill>
                  <a:srgbClr val="00B050"/>
                </a:solidFill>
                <a:latin typeface="HP-087" pitchFamily="34" charset="0"/>
              </a:rPr>
              <a:t>nhà</a:t>
            </a:r>
            <a:endParaRPr lang="vi-VN" sz="4800" b="1" dirty="0">
              <a:solidFill>
                <a:srgbClr val="00B05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699269" y="1600200"/>
            <a:ext cx="1752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err="1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 19</a:t>
            </a:r>
          </a:p>
        </p:txBody>
      </p:sp>
    </p:spTree>
    <p:extLst>
      <p:ext uri="{BB962C8B-B14F-4D97-AF65-F5344CB8AC3E}">
        <p14:creationId xmlns:p14="http://schemas.microsoft.com/office/powerpoint/2010/main" val="4272743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/>
          </a:p>
        </p:txBody>
      </p:sp>
      <p:pic>
        <p:nvPicPr>
          <p:cNvPr id="46084" name="Picture 4" descr="Lovely_illustration_of_Happy_family_behide_a_star_wallcoo_co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5" name="Text Box 5"/>
          <p:cNvSpPr txBox="1">
            <a:spLocks noChangeArrowheads="1"/>
          </p:cNvSpPr>
          <p:nvPr/>
        </p:nvSpPr>
        <p:spPr bwMode="auto">
          <a:xfrm>
            <a:off x="3352800" y="2562225"/>
            <a:ext cx="3733800" cy="2800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4400" b="1">
                <a:solidFill>
                  <a:srgbClr val="990033"/>
                </a:solidFill>
                <a:latin typeface=".VnUniverse" pitchFamily="34" charset="0"/>
              </a:rPr>
              <a:t>Chóc thÇy c«, c¸c con cïng </a:t>
            </a:r>
          </a:p>
          <a:p>
            <a:pPr eaLnBrk="1" hangingPunct="1"/>
            <a:r>
              <a:rPr lang="en-US" sz="4400" b="1">
                <a:solidFill>
                  <a:srgbClr val="990033"/>
                </a:solidFill>
                <a:latin typeface=".VnUniverse" pitchFamily="34" charset="0"/>
              </a:rPr>
              <a:t>gia </a:t>
            </a:r>
            <a:r>
              <a:rPr lang="en-US" sz="360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đình</a:t>
            </a:r>
            <a:r>
              <a:rPr lang="en-US" sz="4400" b="1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>
                <a:solidFill>
                  <a:srgbClr val="990033"/>
                </a:solidFill>
                <a:latin typeface=".VnUniverse" pitchFamily="34" charset="0"/>
              </a:rPr>
              <a:t>m·i m·i </a:t>
            </a:r>
          </a:p>
          <a:p>
            <a:pPr eaLnBrk="1" hangingPunct="1"/>
            <a:r>
              <a:rPr lang="en-US" sz="4400" b="1">
                <a:solidFill>
                  <a:srgbClr val="990033"/>
                </a:solidFill>
                <a:latin typeface=".VnUniverse" pitchFamily="34" charset="0"/>
              </a:rPr>
              <a:t>h¹nh phóc !</a:t>
            </a:r>
          </a:p>
        </p:txBody>
      </p:sp>
    </p:spTree>
    <p:extLst>
      <p:ext uri="{BB962C8B-B14F-4D97-AF65-F5344CB8AC3E}">
        <p14:creationId xmlns:p14="http://schemas.microsoft.com/office/powerpoint/2010/main" val="1996367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645"/>
    </mc:Choice>
    <mc:Fallback xmlns="">
      <p:transition spd="slow" advTm="6645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rapezoid 1"/>
          <p:cNvSpPr/>
          <p:nvPr/>
        </p:nvSpPr>
        <p:spPr>
          <a:xfrm rot="16200000">
            <a:off x="1076246" y="-559777"/>
            <a:ext cx="1025510" cy="2613202"/>
          </a:xfrm>
          <a:prstGeom prst="trapezoid">
            <a:avLst/>
          </a:prstGeom>
          <a:solidFill>
            <a:srgbClr val="FFFF00"/>
          </a:solidFill>
          <a:ln>
            <a:solidFill>
              <a:schemeClr val="accent2">
                <a:lumMod val="20000"/>
                <a:lumOff val="80000"/>
              </a:schemeClr>
            </a:solidFill>
          </a:ln>
          <a:scene3d>
            <a:camera prst="perspectiveAbove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-1306599" y="99220"/>
            <a:ext cx="5791200" cy="1196180"/>
          </a:xfrm>
        </p:spPr>
        <p:txBody>
          <a:bodyPr>
            <a:noAutofit/>
          </a:bodyPr>
          <a:lstStyle/>
          <a:p>
            <a:r>
              <a:rPr lang="en-US" sz="3600" b="1" noProof="1">
                <a:solidFill>
                  <a:srgbClr val="FF0000"/>
                </a:solidFill>
                <a:latin typeface="HP-089" pitchFamily="34" charset="0"/>
              </a:rPr>
              <a:t>Khởi động</a:t>
            </a:r>
            <a:endParaRPr lang="vi-VN" sz="3600" b="1" dirty="0">
              <a:solidFill>
                <a:srgbClr val="FF0000"/>
              </a:solidFill>
              <a:latin typeface="HP001 TD 4H" pitchFamily="34" charset="-93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48000" y="485213"/>
            <a:ext cx="64146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BÉ QUÉT NHÀ</a:t>
            </a:r>
          </a:p>
        </p:txBody>
      </p:sp>
      <p:pic>
        <p:nvPicPr>
          <p:cNvPr id="6" name="Một Sợi Rơm Vàng ♪ Bé MAI VY Thần Đông Âm Nhạc Việt Nam [MV Official]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52600" y="1524001"/>
            <a:ext cx="5886628" cy="3311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1837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608D2A95-DC0B-4007-8250-FC180A06BF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0" y="748797"/>
            <a:ext cx="6262687" cy="4809042"/>
          </a:xfrm>
          <a:prstGeom prst="rect">
            <a:avLst/>
          </a:prstGeom>
        </p:spPr>
      </p:pic>
      <p:sp>
        <p:nvSpPr>
          <p:cNvPr id="2" name="Trapezoid 1"/>
          <p:cNvSpPr/>
          <p:nvPr/>
        </p:nvSpPr>
        <p:spPr>
          <a:xfrm rot="16200000">
            <a:off x="966218" y="-675272"/>
            <a:ext cx="1025510" cy="2376055"/>
          </a:xfrm>
          <a:prstGeom prst="trapezoid">
            <a:avLst/>
          </a:prstGeom>
          <a:solidFill>
            <a:srgbClr val="FFFF00"/>
          </a:solidFill>
          <a:ln>
            <a:solidFill>
              <a:schemeClr val="accent2">
                <a:lumMod val="20000"/>
                <a:lumOff val="80000"/>
              </a:schemeClr>
            </a:solidFill>
          </a:ln>
          <a:scene3d>
            <a:camera prst="perspectiveAbove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-1295400" y="-85335"/>
            <a:ext cx="5791200" cy="1196180"/>
          </a:xfrm>
        </p:spPr>
        <p:txBody>
          <a:bodyPr>
            <a:noAutofit/>
          </a:bodyPr>
          <a:lstStyle/>
          <a:p>
            <a:r>
              <a:rPr lang="en-US" sz="3600" b="1" noProof="1">
                <a:solidFill>
                  <a:srgbClr val="0000FF"/>
                </a:solidFill>
                <a:latin typeface="HP-089" pitchFamily="34" charset="0"/>
              </a:rPr>
              <a:t>Khám phá</a:t>
            </a:r>
            <a:endParaRPr lang="vi-VN" sz="3600" b="1" dirty="0">
              <a:solidFill>
                <a:srgbClr val="0000FF"/>
              </a:solidFill>
              <a:latin typeface="HP001 TD 4H" pitchFamily="34" charset="-93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43000" y="5568311"/>
            <a:ext cx="8153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2800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925" y="5257800"/>
            <a:ext cx="955040" cy="89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810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rapezoid 1"/>
          <p:cNvSpPr/>
          <p:nvPr/>
        </p:nvSpPr>
        <p:spPr>
          <a:xfrm rot="16200000">
            <a:off x="1271019" y="-980072"/>
            <a:ext cx="1025510" cy="2985656"/>
          </a:xfrm>
          <a:prstGeom prst="trapezoid">
            <a:avLst/>
          </a:prstGeom>
          <a:solidFill>
            <a:srgbClr val="FFFF00"/>
          </a:solidFill>
          <a:ln>
            <a:solidFill>
              <a:schemeClr val="accent2">
                <a:lumMod val="20000"/>
                <a:lumOff val="80000"/>
              </a:schemeClr>
            </a:solidFill>
          </a:ln>
          <a:scene3d>
            <a:camera prst="perspectiveAbove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-1219200" y="-53180"/>
            <a:ext cx="5791200" cy="1196180"/>
          </a:xfrm>
        </p:spPr>
        <p:txBody>
          <a:bodyPr>
            <a:noAutofit/>
          </a:bodyPr>
          <a:lstStyle/>
          <a:p>
            <a:r>
              <a:rPr lang="en-US" sz="3600" b="1" noProof="1">
                <a:solidFill>
                  <a:srgbClr val="0000FF"/>
                </a:solidFill>
                <a:latin typeface="HP-089" pitchFamily="34" charset="0"/>
              </a:rPr>
              <a:t>Khám phá</a:t>
            </a:r>
            <a:endParaRPr lang="vi-VN" sz="3600" b="1" dirty="0">
              <a:solidFill>
                <a:srgbClr val="0000FF"/>
              </a:solidFill>
              <a:latin typeface="HP001 TD 4H" pitchFamily="34" charset="-93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67395" y="1447800"/>
            <a:ext cx="707180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32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tx2">
                    <a:lumMod val="75000"/>
                  </a:schemeClr>
                </a:solidFill>
              </a:rPr>
              <a:t>đã</a:t>
            </a:r>
            <a:r>
              <a:rPr lang="en-US" sz="32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tx2">
                    <a:lumMod val="75000"/>
                  </a:schemeClr>
                </a:solidFill>
              </a:rPr>
              <a:t>tự</a:t>
            </a:r>
            <a:r>
              <a:rPr lang="en-US" sz="32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tx2">
                    <a:lumMod val="75000"/>
                  </a:schemeClr>
                </a:solidFill>
              </a:rPr>
              <a:t>giác</a:t>
            </a:r>
            <a:r>
              <a:rPr lang="en-US" sz="32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tx2">
                    <a:lumMod val="75000"/>
                  </a:schemeClr>
                </a:solidFill>
              </a:rPr>
              <a:t>làm</a:t>
            </a:r>
            <a:r>
              <a:rPr lang="en-US" sz="32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tx2">
                    <a:lumMod val="75000"/>
                  </a:schemeClr>
                </a:solidFill>
              </a:rPr>
              <a:t>những</a:t>
            </a:r>
            <a:r>
              <a:rPr lang="en-US" sz="32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tx2">
                    <a:lumMod val="75000"/>
                  </a:schemeClr>
                </a:solidFill>
              </a:rPr>
              <a:t>việc</a:t>
            </a:r>
            <a:r>
              <a:rPr lang="en-US" sz="32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tx2">
                    <a:lumMod val="75000"/>
                  </a:schemeClr>
                </a:solidFill>
              </a:rPr>
              <a:t>nào</a:t>
            </a:r>
            <a:r>
              <a:rPr lang="en-US" sz="3200" dirty="0">
                <a:solidFill>
                  <a:schemeClr val="tx2">
                    <a:lumMod val="75000"/>
                  </a:schemeClr>
                </a:solidFill>
              </a:rPr>
              <a:t> ở </a:t>
            </a:r>
            <a:r>
              <a:rPr lang="en-US" sz="3200" dirty="0" err="1">
                <a:solidFill>
                  <a:schemeClr val="tx2">
                    <a:lumMod val="75000"/>
                  </a:schemeClr>
                </a:solidFill>
              </a:rPr>
              <a:t>nhà</a:t>
            </a:r>
            <a:r>
              <a:rPr lang="en-US" sz="3200" dirty="0">
                <a:solidFill>
                  <a:schemeClr val="tx2">
                    <a:lumMod val="75000"/>
                  </a:schemeClr>
                </a:solidFill>
              </a:rPr>
              <a:t>?</a:t>
            </a:r>
          </a:p>
          <a:p>
            <a:r>
              <a:rPr lang="en-US" sz="3200" dirty="0" err="1">
                <a:solidFill>
                  <a:schemeClr val="tx2">
                    <a:lumMod val="75000"/>
                  </a:schemeClr>
                </a:solidFill>
              </a:rPr>
              <a:t>Vì</a:t>
            </a:r>
            <a:r>
              <a:rPr lang="en-US" sz="32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tx2">
                    <a:lumMod val="75000"/>
                  </a:schemeClr>
                </a:solidFill>
              </a:rPr>
              <a:t>sao</a:t>
            </a:r>
            <a:r>
              <a:rPr lang="en-US" sz="32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32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tx2">
                    <a:lumMod val="75000"/>
                  </a:schemeClr>
                </a:solidFill>
              </a:rPr>
              <a:t>cần</a:t>
            </a:r>
            <a:r>
              <a:rPr lang="en-US" sz="32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tx2">
                    <a:lumMod val="75000"/>
                  </a:schemeClr>
                </a:solidFill>
              </a:rPr>
              <a:t>tự</a:t>
            </a:r>
            <a:r>
              <a:rPr lang="en-US" sz="32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tx2">
                    <a:lumMod val="75000"/>
                  </a:schemeClr>
                </a:solidFill>
              </a:rPr>
              <a:t>giác</a:t>
            </a:r>
            <a:r>
              <a:rPr lang="en-US" sz="32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tx2">
                    <a:lumMod val="75000"/>
                  </a:schemeClr>
                </a:solidFill>
              </a:rPr>
              <a:t>làm</a:t>
            </a:r>
            <a:r>
              <a:rPr lang="en-US" sz="32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tx2">
                    <a:lumMod val="75000"/>
                  </a:schemeClr>
                </a:solidFill>
              </a:rPr>
              <a:t>việc</a:t>
            </a:r>
            <a:r>
              <a:rPr lang="en-US" sz="32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tx2">
                    <a:lumMod val="75000"/>
                  </a:schemeClr>
                </a:solidFill>
              </a:rPr>
              <a:t>nhà</a:t>
            </a:r>
            <a:r>
              <a:rPr lang="en-US" sz="3200" dirty="0">
                <a:solidFill>
                  <a:schemeClr val="tx2">
                    <a:lumMod val="75000"/>
                  </a:schemeClr>
                </a:solidFill>
              </a:rPr>
              <a:t>?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199" y="1143000"/>
            <a:ext cx="1570196" cy="1472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9893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362200" y="609600"/>
            <a:ext cx="465781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NGHỈ GIỮA GIỜ</a:t>
            </a:r>
            <a:endParaRPr lang="en-US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2" name="Baby Shark Dance - Sing and Dance! - @Baby Shark Official - PINKFONG Songs for Children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57200" y="1533684"/>
            <a:ext cx="8247591" cy="4639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3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rapezoid 1"/>
          <p:cNvSpPr/>
          <p:nvPr/>
        </p:nvSpPr>
        <p:spPr>
          <a:xfrm rot="16200000">
            <a:off x="966218" y="-675272"/>
            <a:ext cx="1025510" cy="2376055"/>
          </a:xfrm>
          <a:prstGeom prst="trapezoid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  <a:scene3d>
            <a:camera prst="perspectiveAbove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-1316185" y="-53180"/>
            <a:ext cx="5791200" cy="1196180"/>
          </a:xfrm>
        </p:spPr>
        <p:txBody>
          <a:bodyPr>
            <a:noAutofit/>
          </a:bodyPr>
          <a:lstStyle/>
          <a:p>
            <a:r>
              <a:rPr lang="en-US" sz="3600" b="1" noProof="1">
                <a:solidFill>
                  <a:srgbClr val="0000FF"/>
                </a:solidFill>
                <a:latin typeface="HP-089" pitchFamily="34" charset="0"/>
              </a:rPr>
              <a:t>Luyện tập</a:t>
            </a:r>
            <a:endParaRPr lang="vi-VN" sz="3600" b="1" dirty="0">
              <a:solidFill>
                <a:srgbClr val="0000FF"/>
              </a:solidFill>
              <a:latin typeface="HP001 TD 4H" pitchFamily="34" charset="-93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14400" y="138178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chưa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320A388C-6303-4DBC-A163-0AB0A7B3C8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123" y="2209800"/>
            <a:ext cx="8191754" cy="4075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810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rapezoid 1"/>
          <p:cNvSpPr/>
          <p:nvPr/>
        </p:nvSpPr>
        <p:spPr>
          <a:xfrm rot="16200000">
            <a:off x="966218" y="-675272"/>
            <a:ext cx="1025510" cy="2376055"/>
          </a:xfrm>
          <a:prstGeom prst="trapezoid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  <a:scene3d>
            <a:camera prst="perspectiveAbove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-1316185" y="-53180"/>
            <a:ext cx="5791200" cy="1196180"/>
          </a:xfrm>
        </p:spPr>
        <p:txBody>
          <a:bodyPr>
            <a:noAutofit/>
          </a:bodyPr>
          <a:lstStyle/>
          <a:p>
            <a:r>
              <a:rPr lang="en-US" sz="3600" b="1" noProof="1">
                <a:solidFill>
                  <a:srgbClr val="0000FF"/>
                </a:solidFill>
                <a:latin typeface="HP-089" pitchFamily="34" charset="0"/>
              </a:rPr>
              <a:t>Luyện tập</a:t>
            </a:r>
            <a:endParaRPr lang="vi-VN" sz="3600" b="1" dirty="0">
              <a:solidFill>
                <a:srgbClr val="0000FF"/>
              </a:solidFill>
              <a:latin typeface="HP001 TD 4H" pitchFamily="34" charset="-93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000" y="1676400"/>
            <a:ext cx="836582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itchFamily="18" charset="0"/>
              </a:rPr>
              <a:t>Em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itchFamily="18" charset="0"/>
              </a:rPr>
              <a:t>hãy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itchFamily="18" charset="0"/>
              </a:rPr>
              <a:t> chia </a:t>
            </a:r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itchFamily="18" charset="0"/>
              </a:rPr>
              <a:t>sẻ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itchFamily="18" charset="0"/>
              </a:rPr>
              <a:t>cùng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itchFamily="18" charset="0"/>
              </a:rPr>
              <a:t>các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itchFamily="18" charset="0"/>
              </a:rPr>
              <a:t>bạn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2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32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xúc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150285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rapezoid 1"/>
          <p:cNvSpPr/>
          <p:nvPr/>
        </p:nvSpPr>
        <p:spPr>
          <a:xfrm rot="16200000">
            <a:off x="966218" y="-675272"/>
            <a:ext cx="1025510" cy="2376055"/>
          </a:xfrm>
          <a:prstGeom prst="trapezoid">
            <a:avLst/>
          </a:prstGeom>
          <a:solidFill>
            <a:srgbClr val="0000FF"/>
          </a:solidFill>
          <a:ln>
            <a:solidFill>
              <a:schemeClr val="accent2">
                <a:lumMod val="20000"/>
                <a:lumOff val="80000"/>
              </a:schemeClr>
            </a:solidFill>
          </a:ln>
          <a:scene3d>
            <a:camera prst="perspectiveAbove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-1295400" y="-53180"/>
            <a:ext cx="5791200" cy="1196180"/>
          </a:xfrm>
        </p:spPr>
        <p:txBody>
          <a:bodyPr>
            <a:noAutofit/>
          </a:bodyPr>
          <a:lstStyle/>
          <a:p>
            <a:r>
              <a:rPr lang="en-US" sz="3600" b="1" noProof="1">
                <a:solidFill>
                  <a:schemeClr val="bg1"/>
                </a:solidFill>
                <a:latin typeface="HP-089" pitchFamily="34" charset="0"/>
              </a:rPr>
              <a:t>Vận dụng</a:t>
            </a:r>
            <a:endParaRPr lang="vi-VN" sz="3600" b="1" dirty="0">
              <a:solidFill>
                <a:schemeClr val="bg1"/>
              </a:solidFill>
              <a:latin typeface="HP001 TD 4H" pitchFamily="34" charset="-93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8600" y="2085508"/>
            <a:ext cx="327732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hãy</a:t>
            </a:r>
            <a:r>
              <a:rPr 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đưa</a:t>
            </a:r>
            <a:r>
              <a:rPr 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ra </a:t>
            </a:r>
            <a:r>
              <a:rPr lang="en-US" sz="32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khuyên</a:t>
            </a:r>
            <a:r>
              <a:rPr 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3" name="Trapezoid 2"/>
          <p:cNvSpPr/>
          <p:nvPr/>
        </p:nvSpPr>
        <p:spPr>
          <a:xfrm>
            <a:off x="4114800" y="3810000"/>
            <a:ext cx="1295400" cy="762000"/>
          </a:xfrm>
          <a:prstGeom prst="trapezoi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F47559DA-62A4-4802-AA4B-00EEDD8598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3800" y="870277"/>
            <a:ext cx="4972050" cy="3507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810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rapezoid 1"/>
          <p:cNvSpPr/>
          <p:nvPr/>
        </p:nvSpPr>
        <p:spPr>
          <a:xfrm rot="16200000">
            <a:off x="966218" y="-675272"/>
            <a:ext cx="1025510" cy="2376055"/>
          </a:xfrm>
          <a:prstGeom prst="trapezoid">
            <a:avLst/>
          </a:prstGeom>
          <a:solidFill>
            <a:srgbClr val="0000FF"/>
          </a:solidFill>
          <a:ln>
            <a:solidFill>
              <a:schemeClr val="accent2">
                <a:lumMod val="20000"/>
                <a:lumOff val="80000"/>
              </a:schemeClr>
            </a:solidFill>
          </a:ln>
          <a:scene3d>
            <a:camera prst="perspectiveAbove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-1295400" y="-53180"/>
            <a:ext cx="5791200" cy="1196180"/>
          </a:xfrm>
        </p:spPr>
        <p:txBody>
          <a:bodyPr>
            <a:noAutofit/>
          </a:bodyPr>
          <a:lstStyle/>
          <a:p>
            <a:r>
              <a:rPr lang="en-US" sz="3600" b="1" noProof="1">
                <a:solidFill>
                  <a:schemeClr val="bg1"/>
                </a:solidFill>
                <a:latin typeface="HP-089" pitchFamily="34" charset="0"/>
              </a:rPr>
              <a:t>Vận dụng</a:t>
            </a:r>
            <a:endParaRPr lang="vi-VN" sz="3600" b="1" dirty="0">
              <a:solidFill>
                <a:schemeClr val="bg1"/>
              </a:solidFill>
              <a:latin typeface="HP001 TD 4H" pitchFamily="34" charset="-93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7177" y="1219200"/>
            <a:ext cx="8365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rèn</a:t>
            </a:r>
            <a:r>
              <a:rPr 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luyện</a:t>
            </a:r>
            <a:r>
              <a:rPr 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thói</a:t>
            </a:r>
            <a:r>
              <a:rPr 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quen</a:t>
            </a:r>
            <a:r>
              <a:rPr 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3" name="Rectangle 2"/>
          <p:cNvSpPr/>
          <p:nvPr/>
        </p:nvSpPr>
        <p:spPr>
          <a:xfrm>
            <a:off x="3581400" y="2819400"/>
            <a:ext cx="4953000" cy="2539426"/>
          </a:xfrm>
          <a:prstGeom prst="rect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3733800" y="3058061"/>
            <a:ext cx="46482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nhỏ</a:t>
            </a:r>
            <a:r>
              <a:rPr 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endParaRPr lang="en-US" sz="32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giúp</a:t>
            </a:r>
            <a:r>
              <a:rPr 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mẹ</a:t>
            </a:r>
            <a:r>
              <a:rPr 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cha</a:t>
            </a:r>
          </a:p>
          <a:p>
            <a:r>
              <a:rPr lang="en-US" sz="32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Chăm</a:t>
            </a:r>
            <a:r>
              <a:rPr 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quản</a:t>
            </a:r>
            <a:r>
              <a:rPr 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ngại</a:t>
            </a:r>
            <a:endParaRPr lang="en-US" sz="32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Cả</a:t>
            </a:r>
            <a:r>
              <a:rPr 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vui</a:t>
            </a:r>
            <a:r>
              <a:rPr 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chan</a:t>
            </a:r>
            <a:r>
              <a:rPr 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hòa</a:t>
            </a:r>
            <a:r>
              <a:rPr 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342"/>
          <a:stretch/>
        </p:blipFill>
        <p:spPr bwMode="auto">
          <a:xfrm>
            <a:off x="566787" y="3200400"/>
            <a:ext cx="2514600" cy="208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9671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animBg="1"/>
      <p:bldP spid="7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160</Words>
  <Application>Microsoft Office PowerPoint</Application>
  <PresentationFormat>On-screen Show (4:3)</PresentationFormat>
  <Paragraphs>25</Paragraphs>
  <Slides>10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9" baseType="lpstr">
      <vt:lpstr>.VnAvant</vt:lpstr>
      <vt:lpstr>.VnUniverse</vt:lpstr>
      <vt:lpstr>Arial</vt:lpstr>
      <vt:lpstr>Calibri</vt:lpstr>
      <vt:lpstr>HP001 TD 4H</vt:lpstr>
      <vt:lpstr>HP-087</vt:lpstr>
      <vt:lpstr>HP-089</vt:lpstr>
      <vt:lpstr>Times New Roman</vt:lpstr>
      <vt:lpstr>Office Theme</vt:lpstr>
      <vt:lpstr>PowerPoint Presentation</vt:lpstr>
      <vt:lpstr>Khởi động</vt:lpstr>
      <vt:lpstr>Khám phá</vt:lpstr>
      <vt:lpstr>Khám phá</vt:lpstr>
      <vt:lpstr>PowerPoint Presentation</vt:lpstr>
      <vt:lpstr>Luyện tập</vt:lpstr>
      <vt:lpstr>Luyện tập</vt:lpstr>
      <vt:lpstr>Vận dụng</vt:lpstr>
      <vt:lpstr>Vận dụng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ai</dc:creator>
  <cp:lastModifiedBy>Thảo Phương Nguyễn</cp:lastModifiedBy>
  <cp:revision>24</cp:revision>
  <dcterms:created xsi:type="dcterms:W3CDTF">2006-08-16T00:00:00Z</dcterms:created>
  <dcterms:modified xsi:type="dcterms:W3CDTF">2020-09-13T06:40:32Z</dcterms:modified>
</cp:coreProperties>
</file>